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3"/>
  </p:notesMasterIdLst>
  <p:sldIdLst>
    <p:sldId id="339" r:id="rId2"/>
    <p:sldId id="256" r:id="rId3"/>
    <p:sldId id="338" r:id="rId4"/>
    <p:sldId id="277" r:id="rId5"/>
    <p:sldId id="257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313" r:id="rId30"/>
    <p:sldId id="314" r:id="rId31"/>
    <p:sldId id="326" r:id="rId32"/>
    <p:sldId id="327" r:id="rId33"/>
    <p:sldId id="283" r:id="rId34"/>
    <p:sldId id="284" r:id="rId35"/>
    <p:sldId id="328" r:id="rId36"/>
    <p:sldId id="285" r:id="rId37"/>
    <p:sldId id="286" r:id="rId38"/>
    <p:sldId id="288" r:id="rId39"/>
    <p:sldId id="289" r:id="rId40"/>
    <p:sldId id="290" r:id="rId41"/>
    <p:sldId id="287" r:id="rId42"/>
    <p:sldId id="291" r:id="rId43"/>
    <p:sldId id="292" r:id="rId44"/>
    <p:sldId id="293" r:id="rId45"/>
    <p:sldId id="329" r:id="rId46"/>
    <p:sldId id="294" r:id="rId47"/>
    <p:sldId id="312" r:id="rId48"/>
    <p:sldId id="296" r:id="rId49"/>
    <p:sldId id="325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8" r:id="rId59"/>
    <p:sldId id="307" r:id="rId60"/>
    <p:sldId id="309" r:id="rId61"/>
    <p:sldId id="305" r:id="rId62"/>
    <p:sldId id="330" r:id="rId63"/>
    <p:sldId id="310" r:id="rId64"/>
    <p:sldId id="334" r:id="rId65"/>
    <p:sldId id="311" r:id="rId66"/>
    <p:sldId id="333" r:id="rId67"/>
    <p:sldId id="306" r:id="rId68"/>
    <p:sldId id="331" r:id="rId69"/>
    <p:sldId id="336" r:id="rId70"/>
    <p:sldId id="316" r:id="rId71"/>
    <p:sldId id="317" r:id="rId72"/>
    <p:sldId id="320" r:id="rId73"/>
    <p:sldId id="318" r:id="rId74"/>
    <p:sldId id="319" r:id="rId75"/>
    <p:sldId id="322" r:id="rId76"/>
    <p:sldId id="321" r:id="rId77"/>
    <p:sldId id="332" r:id="rId78"/>
    <p:sldId id="323" r:id="rId79"/>
    <p:sldId id="324" r:id="rId80"/>
    <p:sldId id="335" r:id="rId81"/>
    <p:sldId id="337" r:id="rId82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66CC"/>
    <a:srgbClr val="CCFFFF"/>
    <a:srgbClr val="66FFFF"/>
    <a:srgbClr val="FF99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>
      <p:cViewPr varScale="1">
        <p:scale>
          <a:sx n="81" d="100"/>
          <a:sy n="81" d="100"/>
        </p:scale>
        <p:origin x="94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notesViewPr>
    <p:cSldViewPr snapToGrid="0">
      <p:cViewPr varScale="1">
        <p:scale>
          <a:sx n="58" d="100"/>
          <a:sy n="58" d="100"/>
        </p:scale>
        <p:origin x="-1686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130319B-D9AA-44B4-8DB8-3CF3BAA0DB8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76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F36B6F8-AF60-40A5-BD13-005B639F074F}" type="slidenum">
              <a:rPr lang="fr-FR" sz="1300" smtClean="0"/>
              <a:pPr/>
              <a:t>8</a:t>
            </a:fld>
            <a:endParaRPr lang="fr-FR" sz="13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8905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6BCD8-FC87-4AA9-8F6E-9409EB02A3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89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971F3-76F3-4998-AD48-DD6F07597D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56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946BC-B883-4DE2-A49F-799375DD38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50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F674-626D-498F-B842-FD1BC5FB36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04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3D1BE-E486-4F9C-A9B3-E41EEE310B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83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5E313-F792-4717-AD23-008E7B74EA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55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7C7EB-2E99-455A-BF80-39847983D2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5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E8207-4065-4CC8-98B3-6668AE865D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71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1802-18B2-4E08-B57D-2A6E295659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3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D2A9-7D29-4F5F-9530-803A621D42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19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14FCB-8EC6-42BD-A60D-6FB54E9C39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59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28B6370-5BF5-4979-8696-F6257584D3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5.jpeg"/><Relationship Id="rId7" Type="http://schemas.openxmlformats.org/officeDocument/2006/relationships/image" Target="../media/image1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22.xml"/><Relationship Id="rId12" Type="http://schemas.openxmlformats.org/officeDocument/2006/relationships/slide" Target="slide8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80.xml"/><Relationship Id="rId5" Type="http://schemas.openxmlformats.org/officeDocument/2006/relationships/slide" Target="slide13.xml"/><Relationship Id="rId10" Type="http://schemas.openxmlformats.org/officeDocument/2006/relationships/slide" Target="slide31.xml"/><Relationship Id="rId4" Type="http://schemas.openxmlformats.org/officeDocument/2006/relationships/slide" Target="slide16.xml"/><Relationship Id="rId9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" Target="slide41.xml"/><Relationship Id="rId7" Type="http://schemas.openxmlformats.org/officeDocument/2006/relationships/slide" Target="slide3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slide" Target="slide33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openxmlformats.org/officeDocument/2006/relationships/slide" Target="slide4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" Target="slide53.xml"/><Relationship Id="rId7" Type="http://schemas.openxmlformats.org/officeDocument/2006/relationships/slide" Target="slide72.xml"/><Relationship Id="rId12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slide" Target="slide48.xml"/><Relationship Id="rId5" Type="http://schemas.openxmlformats.org/officeDocument/2006/relationships/slide" Target="slide56.xml"/><Relationship Id="rId10" Type="http://schemas.openxmlformats.org/officeDocument/2006/relationships/slide" Target="slide3.xml"/><Relationship Id="rId4" Type="http://schemas.openxmlformats.org/officeDocument/2006/relationships/image" Target="../media/image42.jpeg"/><Relationship Id="rId9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image" Target="../media/image7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image" Target="../media/image9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0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jpeg"/><Relationship Id="rId5" Type="http://schemas.openxmlformats.org/officeDocument/2006/relationships/slide" Target="slide75.xml"/><Relationship Id="rId4" Type="http://schemas.openxmlformats.org/officeDocument/2006/relationships/image" Target="../media/image117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7" Type="http://schemas.openxmlformats.org/officeDocument/2006/relationships/slide" Target="slide3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oneTexte 2"/>
          <p:cNvSpPr txBox="1">
            <a:spLocks noChangeArrowheads="1"/>
          </p:cNvSpPr>
          <p:nvPr/>
        </p:nvSpPr>
        <p:spPr bwMode="auto">
          <a:xfrm>
            <a:off x="612775" y="2193925"/>
            <a:ext cx="792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fr-FR">
              <a:latin typeface="Times New Roman" charset="0"/>
            </a:endParaRPr>
          </a:p>
        </p:txBody>
      </p:sp>
      <p:pic>
        <p:nvPicPr>
          <p:cNvPr id="2051" name="Image 2" descr="E:\1mon site\img\logo_lien_tarek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2233613"/>
            <a:ext cx="15843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ZoneTexte 3"/>
          <p:cNvSpPr txBox="1">
            <a:spLocks noChangeArrowheads="1"/>
          </p:cNvSpPr>
          <p:nvPr/>
        </p:nvSpPr>
        <p:spPr bwMode="auto">
          <a:xfrm>
            <a:off x="1763713" y="3328988"/>
            <a:ext cx="5400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rgbClr val="0070C0"/>
                </a:solidFill>
                <a:latin typeface="Garamond" pitchFamily="18" charset="0"/>
              </a:rPr>
              <a:t>www.tarekdata.rf.gd</a:t>
            </a:r>
            <a:endParaRPr lang="fr-FR" sz="2800" b="1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524125" y="4960938"/>
            <a:ext cx="4032250" cy="10398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1267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514600" y="331788"/>
            <a:ext cx="4970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800" b="1">
                <a:solidFill>
                  <a:srgbClr val="FF0000"/>
                </a:solidFill>
              </a:rPr>
              <a:t>A QUOI SERT UN PONT ?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78962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Un pont doit assurer la continuité de la route </a:t>
            </a:r>
          </a:p>
          <a:p>
            <a:r>
              <a:rPr lang="fr-FR" sz="2400" b="1"/>
              <a:t>au-dessus de l ’obstacle en permettant l ’éventuelle</a:t>
            </a:r>
          </a:p>
          <a:p>
            <a:r>
              <a:rPr lang="fr-FR" sz="2400" b="1"/>
              <a:t>circulation au-dessous (gabarit)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3581400" y="2438400"/>
            <a:ext cx="294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 u="sng">
                <a:solidFill>
                  <a:srgbClr val="FF9900"/>
                </a:solidFill>
              </a:rPr>
              <a:t>- En profil en long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477000" y="29718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1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11272" name="Freeform 7" descr="Marbre brun"/>
          <p:cNvSpPr>
            <a:spLocks/>
          </p:cNvSpPr>
          <p:nvPr/>
        </p:nvSpPr>
        <p:spPr bwMode="auto">
          <a:xfrm>
            <a:off x="914400" y="4267200"/>
            <a:ext cx="7315200" cy="2057400"/>
          </a:xfrm>
          <a:custGeom>
            <a:avLst/>
            <a:gdLst>
              <a:gd name="T0" fmla="*/ 0 w 4176"/>
              <a:gd name="T1" fmla="*/ 2446 h 1682"/>
              <a:gd name="T2" fmla="*/ 1681655 w 4176"/>
              <a:gd name="T3" fmla="*/ 2446 h 1682"/>
              <a:gd name="T4" fmla="*/ 1746469 w 4176"/>
              <a:gd name="T5" fmla="*/ 448910 h 1682"/>
              <a:gd name="T6" fmla="*/ 1772745 w 4176"/>
              <a:gd name="T7" fmla="*/ 552880 h 1682"/>
              <a:gd name="T8" fmla="*/ 1800772 w 4176"/>
              <a:gd name="T9" fmla="*/ 610370 h 1682"/>
              <a:gd name="T10" fmla="*/ 1965434 w 4176"/>
              <a:gd name="T11" fmla="*/ 992004 h 1682"/>
              <a:gd name="T12" fmla="*/ 2114331 w 4176"/>
              <a:gd name="T13" fmla="*/ 1201169 h 1682"/>
              <a:gd name="T14" fmla="*/ 2196662 w 4176"/>
              <a:gd name="T15" fmla="*/ 1239088 h 1682"/>
              <a:gd name="T16" fmla="*/ 2427890 w 4176"/>
              <a:gd name="T17" fmla="*/ 1344282 h 1682"/>
              <a:gd name="T18" fmla="*/ 2592552 w 4176"/>
              <a:gd name="T19" fmla="*/ 1382201 h 1682"/>
              <a:gd name="T20" fmla="*/ 2811517 w 4176"/>
              <a:gd name="T21" fmla="*/ 1429905 h 1682"/>
              <a:gd name="T22" fmla="*/ 2934138 w 4176"/>
              <a:gd name="T23" fmla="*/ 1459262 h 1682"/>
              <a:gd name="T24" fmla="*/ 3016469 w 4176"/>
              <a:gd name="T25" fmla="*/ 1477610 h 1682"/>
              <a:gd name="T26" fmla="*/ 3384331 w 4176"/>
              <a:gd name="T27" fmla="*/ 1582804 h 1682"/>
              <a:gd name="T28" fmla="*/ 4025462 w 4176"/>
              <a:gd name="T29" fmla="*/ 1602375 h 1682"/>
              <a:gd name="T30" fmla="*/ 4803228 w 4176"/>
              <a:gd name="T31" fmla="*/ 1182822 h 1682"/>
              <a:gd name="T32" fmla="*/ 4967890 w 4176"/>
              <a:gd name="T33" fmla="*/ 1077627 h 1682"/>
              <a:gd name="T34" fmla="*/ 4994166 w 4176"/>
              <a:gd name="T35" fmla="*/ 1039709 h 1682"/>
              <a:gd name="T36" fmla="*/ 5090510 w 4176"/>
              <a:gd name="T37" fmla="*/ 954086 h 1682"/>
              <a:gd name="T38" fmla="*/ 5241159 w 4176"/>
              <a:gd name="T39" fmla="*/ 781616 h 1682"/>
              <a:gd name="T40" fmla="*/ 5335752 w 4176"/>
              <a:gd name="T41" fmla="*/ 592022 h 1682"/>
              <a:gd name="T42" fmla="*/ 5458372 w 4176"/>
              <a:gd name="T43" fmla="*/ 305797 h 1682"/>
              <a:gd name="T44" fmla="*/ 5500414 w 4176"/>
              <a:gd name="T45" fmla="*/ 172469 h 1682"/>
              <a:gd name="T46" fmla="*/ 5540703 w 4176"/>
              <a:gd name="T47" fmla="*/ 0 h 1682"/>
              <a:gd name="T48" fmla="*/ 7315200 w 4176"/>
              <a:gd name="T49" fmla="*/ 2446 h 1682"/>
              <a:gd name="T50" fmla="*/ 7315200 w 4176"/>
              <a:gd name="T51" fmla="*/ 2057400 h 1682"/>
              <a:gd name="T52" fmla="*/ 84083 w 4176"/>
              <a:gd name="T53" fmla="*/ 2057400 h 1682"/>
              <a:gd name="T54" fmla="*/ 0 w 4176"/>
              <a:gd name="T55" fmla="*/ 2446 h 168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76"/>
              <a:gd name="T85" fmla="*/ 0 h 1682"/>
              <a:gd name="T86" fmla="*/ 4176 w 4176"/>
              <a:gd name="T87" fmla="*/ 1682 h 168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76" h="1682">
                <a:moveTo>
                  <a:pt x="0" y="2"/>
                </a:moveTo>
                <a:lnTo>
                  <a:pt x="960" y="2"/>
                </a:lnTo>
                <a:cubicBezTo>
                  <a:pt x="990" y="125"/>
                  <a:pt x="970" y="237"/>
                  <a:pt x="997" y="367"/>
                </a:cubicBezTo>
                <a:cubicBezTo>
                  <a:pt x="1003" y="395"/>
                  <a:pt x="1005" y="424"/>
                  <a:pt x="1012" y="452"/>
                </a:cubicBezTo>
                <a:cubicBezTo>
                  <a:pt x="1016" y="468"/>
                  <a:pt x="1028" y="499"/>
                  <a:pt x="1028" y="499"/>
                </a:cubicBezTo>
                <a:cubicBezTo>
                  <a:pt x="1042" y="625"/>
                  <a:pt x="1051" y="704"/>
                  <a:pt x="1122" y="811"/>
                </a:cubicBezTo>
                <a:cubicBezTo>
                  <a:pt x="1135" y="868"/>
                  <a:pt x="1161" y="942"/>
                  <a:pt x="1207" y="982"/>
                </a:cubicBezTo>
                <a:cubicBezTo>
                  <a:pt x="1221" y="994"/>
                  <a:pt x="1241" y="1000"/>
                  <a:pt x="1254" y="1013"/>
                </a:cubicBezTo>
                <a:cubicBezTo>
                  <a:pt x="1292" y="1052"/>
                  <a:pt x="1332" y="1088"/>
                  <a:pt x="1386" y="1099"/>
                </a:cubicBezTo>
                <a:cubicBezTo>
                  <a:pt x="1418" y="1115"/>
                  <a:pt x="1446" y="1119"/>
                  <a:pt x="1480" y="1130"/>
                </a:cubicBezTo>
                <a:cubicBezTo>
                  <a:pt x="1529" y="1146"/>
                  <a:pt x="1552" y="1162"/>
                  <a:pt x="1605" y="1169"/>
                </a:cubicBezTo>
                <a:cubicBezTo>
                  <a:pt x="1628" y="1177"/>
                  <a:pt x="1652" y="1185"/>
                  <a:pt x="1675" y="1193"/>
                </a:cubicBezTo>
                <a:cubicBezTo>
                  <a:pt x="1691" y="1198"/>
                  <a:pt x="1722" y="1208"/>
                  <a:pt x="1722" y="1208"/>
                </a:cubicBezTo>
                <a:cubicBezTo>
                  <a:pt x="1782" y="1255"/>
                  <a:pt x="1857" y="1283"/>
                  <a:pt x="1932" y="1294"/>
                </a:cubicBezTo>
                <a:cubicBezTo>
                  <a:pt x="2037" y="1356"/>
                  <a:pt x="2191" y="1316"/>
                  <a:pt x="2298" y="1310"/>
                </a:cubicBezTo>
                <a:cubicBezTo>
                  <a:pt x="2491" y="1270"/>
                  <a:pt x="2626" y="1113"/>
                  <a:pt x="2742" y="967"/>
                </a:cubicBezTo>
                <a:cubicBezTo>
                  <a:pt x="2768" y="934"/>
                  <a:pt x="2806" y="911"/>
                  <a:pt x="2836" y="881"/>
                </a:cubicBezTo>
                <a:cubicBezTo>
                  <a:pt x="2841" y="871"/>
                  <a:pt x="2844" y="859"/>
                  <a:pt x="2851" y="850"/>
                </a:cubicBezTo>
                <a:cubicBezTo>
                  <a:pt x="2868" y="826"/>
                  <a:pt x="2893" y="807"/>
                  <a:pt x="2906" y="780"/>
                </a:cubicBezTo>
                <a:cubicBezTo>
                  <a:pt x="2935" y="722"/>
                  <a:pt x="2958" y="690"/>
                  <a:pt x="2992" y="639"/>
                </a:cubicBezTo>
                <a:cubicBezTo>
                  <a:pt x="3006" y="586"/>
                  <a:pt x="3029" y="536"/>
                  <a:pt x="3046" y="484"/>
                </a:cubicBezTo>
                <a:cubicBezTo>
                  <a:pt x="3072" y="406"/>
                  <a:pt x="3092" y="328"/>
                  <a:pt x="3116" y="250"/>
                </a:cubicBezTo>
                <a:cubicBezTo>
                  <a:pt x="3122" y="211"/>
                  <a:pt x="3127" y="178"/>
                  <a:pt x="3140" y="141"/>
                </a:cubicBezTo>
                <a:cubicBezTo>
                  <a:pt x="3145" y="98"/>
                  <a:pt x="3163" y="44"/>
                  <a:pt x="3163" y="0"/>
                </a:cubicBezTo>
                <a:lnTo>
                  <a:pt x="4176" y="2"/>
                </a:lnTo>
                <a:lnTo>
                  <a:pt x="4176" y="1682"/>
                </a:lnTo>
                <a:lnTo>
                  <a:pt x="48" y="1682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90800" y="3962400"/>
            <a:ext cx="3886200" cy="1905000"/>
            <a:chOff x="1632" y="2496"/>
            <a:chExt cx="2448" cy="1200"/>
          </a:xfrm>
        </p:grpSpPr>
        <p:sp>
          <p:nvSpPr>
            <p:cNvPr id="11278" name="Freeform 8"/>
            <p:cNvSpPr>
              <a:spLocks/>
            </p:cNvSpPr>
            <p:nvPr/>
          </p:nvSpPr>
          <p:spPr bwMode="auto">
            <a:xfrm>
              <a:off x="1632" y="2496"/>
              <a:ext cx="2448" cy="240"/>
            </a:xfrm>
            <a:custGeom>
              <a:avLst/>
              <a:gdLst>
                <a:gd name="T0" fmla="*/ 50 w 2352"/>
                <a:gd name="T1" fmla="*/ 240 h 288"/>
                <a:gd name="T2" fmla="*/ 799 w 2352"/>
                <a:gd name="T3" fmla="*/ 40 h 288"/>
                <a:gd name="T4" fmla="*/ 1699 w 2352"/>
                <a:gd name="T5" fmla="*/ 40 h 288"/>
                <a:gd name="T6" fmla="*/ 2398 w 2352"/>
                <a:gd name="T7" fmla="*/ 240 h 288"/>
                <a:gd name="T8" fmla="*/ 2448 w 2352"/>
                <a:gd name="T9" fmla="*/ 200 h 288"/>
                <a:gd name="T10" fmla="*/ 1699 w 2352"/>
                <a:gd name="T11" fmla="*/ 0 h 288"/>
                <a:gd name="T12" fmla="*/ 749 w 2352"/>
                <a:gd name="T13" fmla="*/ 0 h 288"/>
                <a:gd name="T14" fmla="*/ 0 w 2352"/>
                <a:gd name="T15" fmla="*/ 200 h 288"/>
                <a:gd name="T16" fmla="*/ 50 w 2352"/>
                <a:gd name="T17" fmla="*/ 240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52"/>
                <a:gd name="T28" fmla="*/ 0 h 288"/>
                <a:gd name="T29" fmla="*/ 2352 w 2352"/>
                <a:gd name="T30" fmla="*/ 288 h 2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52" h="288">
                  <a:moveTo>
                    <a:pt x="48" y="288"/>
                  </a:moveTo>
                  <a:lnTo>
                    <a:pt x="768" y="48"/>
                  </a:lnTo>
                  <a:lnTo>
                    <a:pt x="1632" y="48"/>
                  </a:lnTo>
                  <a:lnTo>
                    <a:pt x="2304" y="288"/>
                  </a:lnTo>
                  <a:lnTo>
                    <a:pt x="2352" y="240"/>
                  </a:lnTo>
                  <a:lnTo>
                    <a:pt x="1632" y="0"/>
                  </a:lnTo>
                  <a:lnTo>
                    <a:pt x="720" y="0"/>
                  </a:lnTo>
                  <a:lnTo>
                    <a:pt x="0" y="240"/>
                  </a:lnTo>
                  <a:lnTo>
                    <a:pt x="48" y="28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9" name="Rectangle 9"/>
            <p:cNvSpPr>
              <a:spLocks noChangeArrowheads="1"/>
            </p:cNvSpPr>
            <p:nvPr/>
          </p:nvSpPr>
          <p:spPr bwMode="auto">
            <a:xfrm>
              <a:off x="2352" y="2544"/>
              <a:ext cx="96" cy="11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0" name="Rectangle 10"/>
            <p:cNvSpPr>
              <a:spLocks noChangeArrowheads="1"/>
            </p:cNvSpPr>
            <p:nvPr/>
          </p:nvSpPr>
          <p:spPr bwMode="auto">
            <a:xfrm>
              <a:off x="3216" y="2544"/>
              <a:ext cx="96" cy="11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9228" name="Picture 12" descr="C:\Microsoft Office\Clipart\Popular\VOITURE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613150"/>
            <a:ext cx="1374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C:\Microsoft Office\Clipart\Popular\VOILIER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130675"/>
            <a:ext cx="5921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34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  <p:bldP spid="9222" grpId="0" autoUpdateAnimBg="0"/>
      <p:bldP spid="9232" grpId="0" animBg="1"/>
      <p:bldP spid="92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14600" y="331788"/>
            <a:ext cx="4970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800" b="1">
                <a:solidFill>
                  <a:srgbClr val="FF0000"/>
                </a:solidFill>
              </a:rPr>
              <a:t>A QUOI SERT UN PONT ?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722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Un pont doit assurer la continuité de la route 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581400" y="2438400"/>
            <a:ext cx="344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 u="sng">
                <a:solidFill>
                  <a:srgbClr val="FF9900"/>
                </a:solidFill>
              </a:rPr>
              <a:t>- En profil en travers</a:t>
            </a:r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1371600" y="3657600"/>
            <a:ext cx="6400800" cy="2209800"/>
          </a:xfrm>
          <a:custGeom>
            <a:avLst/>
            <a:gdLst>
              <a:gd name="T0" fmla="*/ 304800 w 4032"/>
              <a:gd name="T1" fmla="*/ 0 h 1392"/>
              <a:gd name="T2" fmla="*/ 2667000 w 4032"/>
              <a:gd name="T3" fmla="*/ 533400 h 1392"/>
              <a:gd name="T4" fmla="*/ 4876800 w 4032"/>
              <a:gd name="T5" fmla="*/ 1066800 h 1392"/>
              <a:gd name="T6" fmla="*/ 6400800 w 4032"/>
              <a:gd name="T7" fmla="*/ 1676400 h 1392"/>
              <a:gd name="T8" fmla="*/ 6096000 w 4032"/>
              <a:gd name="T9" fmla="*/ 2209800 h 1392"/>
              <a:gd name="T10" fmla="*/ 4800600 w 4032"/>
              <a:gd name="T11" fmla="*/ 1752600 h 1392"/>
              <a:gd name="T12" fmla="*/ 3200400 w 4032"/>
              <a:gd name="T13" fmla="*/ 1371600 h 1392"/>
              <a:gd name="T14" fmla="*/ 1066800 w 4032"/>
              <a:gd name="T15" fmla="*/ 914400 h 1392"/>
              <a:gd name="T16" fmla="*/ 0 w 4032"/>
              <a:gd name="T17" fmla="*/ 609600 h 1392"/>
              <a:gd name="T18" fmla="*/ 304800 w 4032"/>
              <a:gd name="T19" fmla="*/ 0 h 1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32"/>
              <a:gd name="T31" fmla="*/ 0 h 1392"/>
              <a:gd name="T32" fmla="*/ 4032 w 4032"/>
              <a:gd name="T33" fmla="*/ 1392 h 1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32" h="1392">
                <a:moveTo>
                  <a:pt x="192" y="0"/>
                </a:moveTo>
                <a:lnTo>
                  <a:pt x="1680" y="336"/>
                </a:lnTo>
                <a:lnTo>
                  <a:pt x="3072" y="672"/>
                </a:lnTo>
                <a:lnTo>
                  <a:pt x="4032" y="1056"/>
                </a:lnTo>
                <a:lnTo>
                  <a:pt x="3840" y="1392"/>
                </a:lnTo>
                <a:lnTo>
                  <a:pt x="3024" y="1104"/>
                </a:lnTo>
                <a:lnTo>
                  <a:pt x="2016" y="864"/>
                </a:lnTo>
                <a:lnTo>
                  <a:pt x="672" y="576"/>
                </a:lnTo>
                <a:lnTo>
                  <a:pt x="0" y="384"/>
                </a:lnTo>
                <a:lnTo>
                  <a:pt x="192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045200" y="346075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1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3252788" y="4899025"/>
            <a:ext cx="1473200" cy="1819275"/>
          </a:xfrm>
          <a:custGeom>
            <a:avLst/>
            <a:gdLst>
              <a:gd name="T0" fmla="*/ 681038 w 928"/>
              <a:gd name="T1" fmla="*/ 0 h 1146"/>
              <a:gd name="T2" fmla="*/ 0 w 928"/>
              <a:gd name="T3" fmla="*/ 1682750 h 1146"/>
              <a:gd name="T4" fmla="*/ 903288 w 928"/>
              <a:gd name="T5" fmla="*/ 1819275 h 1146"/>
              <a:gd name="T6" fmla="*/ 1473200 w 928"/>
              <a:gd name="T7" fmla="*/ 173038 h 1146"/>
              <a:gd name="T8" fmla="*/ 681038 w 928"/>
              <a:gd name="T9" fmla="*/ 0 h 1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8"/>
              <a:gd name="T16" fmla="*/ 0 h 1146"/>
              <a:gd name="T17" fmla="*/ 928 w 928"/>
              <a:gd name="T18" fmla="*/ 1146 h 11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8" h="1146">
                <a:moveTo>
                  <a:pt x="429" y="0"/>
                </a:moveTo>
                <a:lnTo>
                  <a:pt x="0" y="1060"/>
                </a:lnTo>
                <a:lnTo>
                  <a:pt x="569" y="1146"/>
                </a:lnTo>
                <a:lnTo>
                  <a:pt x="928" y="109"/>
                </a:lnTo>
                <a:lnTo>
                  <a:pt x="429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4168775" y="3006725"/>
            <a:ext cx="1187450" cy="1385888"/>
          </a:xfrm>
          <a:custGeom>
            <a:avLst/>
            <a:gdLst>
              <a:gd name="T0" fmla="*/ 0 w 748"/>
              <a:gd name="T1" fmla="*/ 1200150 h 873"/>
              <a:gd name="T2" fmla="*/ 779463 w 748"/>
              <a:gd name="T3" fmla="*/ 1385888 h 873"/>
              <a:gd name="T4" fmla="*/ 1187450 w 748"/>
              <a:gd name="T5" fmla="*/ 209550 h 873"/>
              <a:gd name="T6" fmla="*/ 346075 w 748"/>
              <a:gd name="T7" fmla="*/ 0 h 873"/>
              <a:gd name="T8" fmla="*/ 0 w 748"/>
              <a:gd name="T9" fmla="*/ 1200150 h 8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8"/>
              <a:gd name="T16" fmla="*/ 0 h 873"/>
              <a:gd name="T17" fmla="*/ 748 w 748"/>
              <a:gd name="T18" fmla="*/ 873 h 8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8" h="873">
                <a:moveTo>
                  <a:pt x="0" y="756"/>
                </a:moveTo>
                <a:lnTo>
                  <a:pt x="491" y="873"/>
                </a:lnTo>
                <a:lnTo>
                  <a:pt x="748" y="132"/>
                </a:lnTo>
                <a:lnTo>
                  <a:pt x="218" y="0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4168775" y="4256088"/>
            <a:ext cx="519113" cy="741362"/>
          </a:xfrm>
          <a:custGeom>
            <a:avLst/>
            <a:gdLst>
              <a:gd name="T0" fmla="*/ 185738 w 327"/>
              <a:gd name="T1" fmla="*/ 0 h 467"/>
              <a:gd name="T2" fmla="*/ 0 w 327"/>
              <a:gd name="T3" fmla="*/ 679450 h 467"/>
              <a:gd name="T4" fmla="*/ 296863 w 327"/>
              <a:gd name="T5" fmla="*/ 741362 h 467"/>
              <a:gd name="T6" fmla="*/ 519113 w 327"/>
              <a:gd name="T7" fmla="*/ 74612 h 467"/>
              <a:gd name="T8" fmla="*/ 185738 w 327"/>
              <a:gd name="T9" fmla="*/ 0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"/>
              <a:gd name="T16" fmla="*/ 0 h 467"/>
              <a:gd name="T17" fmla="*/ 327 w 327"/>
              <a:gd name="T18" fmla="*/ 467 h 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" h="467">
                <a:moveTo>
                  <a:pt x="117" y="0"/>
                </a:moveTo>
                <a:lnTo>
                  <a:pt x="0" y="428"/>
                </a:lnTo>
                <a:lnTo>
                  <a:pt x="187" y="467"/>
                </a:lnTo>
                <a:lnTo>
                  <a:pt x="327" y="47"/>
                </a:lnTo>
                <a:lnTo>
                  <a:pt x="11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4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6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5" grpId="0" autoUpdateAnimBg="0"/>
      <p:bldP spid="10246" grpId="0" animBg="1"/>
      <p:bldP spid="10250" grpId="0" autoUpdateAnimBg="0"/>
      <p:bldP spid="10251" grpId="0" animBg="1"/>
      <p:bldP spid="10252" grpId="0" animBg="1"/>
      <p:bldP spid="10253" grpId="0" animBg="1"/>
      <p:bldP spid="10254" grpId="0" animBg="1"/>
      <p:bldP spid="102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14600" y="331788"/>
            <a:ext cx="4970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800" b="1">
                <a:solidFill>
                  <a:srgbClr val="FF0000"/>
                </a:solidFill>
              </a:rPr>
              <a:t>A QUOI SERT UN PONT 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722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Un pont doit assurer la continuité de la route 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81400" y="2438400"/>
            <a:ext cx="344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 u="sng">
                <a:solidFill>
                  <a:srgbClr val="FF9900"/>
                </a:solidFill>
              </a:rPr>
              <a:t>- En profil en travers</a:t>
            </a:r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1371600" y="3657600"/>
            <a:ext cx="6400800" cy="2209800"/>
          </a:xfrm>
          <a:custGeom>
            <a:avLst/>
            <a:gdLst>
              <a:gd name="T0" fmla="*/ 304800 w 4032"/>
              <a:gd name="T1" fmla="*/ 0 h 1392"/>
              <a:gd name="T2" fmla="*/ 2667000 w 4032"/>
              <a:gd name="T3" fmla="*/ 533400 h 1392"/>
              <a:gd name="T4" fmla="*/ 4876800 w 4032"/>
              <a:gd name="T5" fmla="*/ 1066800 h 1392"/>
              <a:gd name="T6" fmla="*/ 6400800 w 4032"/>
              <a:gd name="T7" fmla="*/ 1676400 h 1392"/>
              <a:gd name="T8" fmla="*/ 6096000 w 4032"/>
              <a:gd name="T9" fmla="*/ 2209800 h 1392"/>
              <a:gd name="T10" fmla="*/ 4800600 w 4032"/>
              <a:gd name="T11" fmla="*/ 1752600 h 1392"/>
              <a:gd name="T12" fmla="*/ 3200400 w 4032"/>
              <a:gd name="T13" fmla="*/ 1371600 h 1392"/>
              <a:gd name="T14" fmla="*/ 1066800 w 4032"/>
              <a:gd name="T15" fmla="*/ 914400 h 1392"/>
              <a:gd name="T16" fmla="*/ 0 w 4032"/>
              <a:gd name="T17" fmla="*/ 609600 h 1392"/>
              <a:gd name="T18" fmla="*/ 304800 w 4032"/>
              <a:gd name="T19" fmla="*/ 0 h 1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32"/>
              <a:gd name="T31" fmla="*/ 0 h 1392"/>
              <a:gd name="T32" fmla="*/ 4032 w 4032"/>
              <a:gd name="T33" fmla="*/ 1392 h 1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32" h="1392">
                <a:moveTo>
                  <a:pt x="192" y="0"/>
                </a:moveTo>
                <a:lnTo>
                  <a:pt x="1680" y="336"/>
                </a:lnTo>
                <a:lnTo>
                  <a:pt x="3072" y="672"/>
                </a:lnTo>
                <a:lnTo>
                  <a:pt x="4032" y="1056"/>
                </a:lnTo>
                <a:lnTo>
                  <a:pt x="3840" y="1392"/>
                </a:lnTo>
                <a:lnTo>
                  <a:pt x="3024" y="1104"/>
                </a:lnTo>
                <a:lnTo>
                  <a:pt x="2016" y="864"/>
                </a:lnTo>
                <a:lnTo>
                  <a:pt x="672" y="576"/>
                </a:lnTo>
                <a:lnTo>
                  <a:pt x="0" y="384"/>
                </a:lnTo>
                <a:lnTo>
                  <a:pt x="192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45200" y="346075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1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3252788" y="4899025"/>
            <a:ext cx="1473200" cy="1819275"/>
          </a:xfrm>
          <a:custGeom>
            <a:avLst/>
            <a:gdLst>
              <a:gd name="T0" fmla="*/ 681038 w 928"/>
              <a:gd name="T1" fmla="*/ 0 h 1146"/>
              <a:gd name="T2" fmla="*/ 0 w 928"/>
              <a:gd name="T3" fmla="*/ 1682750 h 1146"/>
              <a:gd name="T4" fmla="*/ 903288 w 928"/>
              <a:gd name="T5" fmla="*/ 1819275 h 1146"/>
              <a:gd name="T6" fmla="*/ 1473200 w 928"/>
              <a:gd name="T7" fmla="*/ 173038 h 1146"/>
              <a:gd name="T8" fmla="*/ 681038 w 928"/>
              <a:gd name="T9" fmla="*/ 0 h 1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8"/>
              <a:gd name="T16" fmla="*/ 0 h 1146"/>
              <a:gd name="T17" fmla="*/ 928 w 928"/>
              <a:gd name="T18" fmla="*/ 1146 h 11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8" h="1146">
                <a:moveTo>
                  <a:pt x="429" y="0"/>
                </a:moveTo>
                <a:lnTo>
                  <a:pt x="0" y="1060"/>
                </a:lnTo>
                <a:lnTo>
                  <a:pt x="569" y="1146"/>
                </a:lnTo>
                <a:lnTo>
                  <a:pt x="928" y="109"/>
                </a:lnTo>
                <a:lnTo>
                  <a:pt x="429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4168775" y="3006725"/>
            <a:ext cx="1187450" cy="1385888"/>
          </a:xfrm>
          <a:custGeom>
            <a:avLst/>
            <a:gdLst>
              <a:gd name="T0" fmla="*/ 0 w 748"/>
              <a:gd name="T1" fmla="*/ 1200150 h 873"/>
              <a:gd name="T2" fmla="*/ 779463 w 748"/>
              <a:gd name="T3" fmla="*/ 1385888 h 873"/>
              <a:gd name="T4" fmla="*/ 1187450 w 748"/>
              <a:gd name="T5" fmla="*/ 209550 h 873"/>
              <a:gd name="T6" fmla="*/ 346075 w 748"/>
              <a:gd name="T7" fmla="*/ 0 h 873"/>
              <a:gd name="T8" fmla="*/ 0 w 748"/>
              <a:gd name="T9" fmla="*/ 1200150 h 8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8"/>
              <a:gd name="T16" fmla="*/ 0 h 873"/>
              <a:gd name="T17" fmla="*/ 748 w 748"/>
              <a:gd name="T18" fmla="*/ 873 h 8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8" h="873">
                <a:moveTo>
                  <a:pt x="0" y="756"/>
                </a:moveTo>
                <a:lnTo>
                  <a:pt x="491" y="873"/>
                </a:lnTo>
                <a:lnTo>
                  <a:pt x="748" y="132"/>
                </a:lnTo>
                <a:lnTo>
                  <a:pt x="218" y="0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3908425" y="4033838"/>
            <a:ext cx="1114425" cy="1087437"/>
          </a:xfrm>
          <a:custGeom>
            <a:avLst/>
            <a:gdLst>
              <a:gd name="T0" fmla="*/ 0 w 702"/>
              <a:gd name="T1" fmla="*/ 890587 h 685"/>
              <a:gd name="T2" fmla="*/ 817563 w 702"/>
              <a:gd name="T3" fmla="*/ 1087437 h 685"/>
              <a:gd name="T4" fmla="*/ 1114425 w 702"/>
              <a:gd name="T5" fmla="*/ 222250 h 685"/>
              <a:gd name="T6" fmla="*/ 285750 w 702"/>
              <a:gd name="T7" fmla="*/ 0 h 685"/>
              <a:gd name="T8" fmla="*/ 0 w 702"/>
              <a:gd name="T9" fmla="*/ 890587 h 6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685"/>
              <a:gd name="T17" fmla="*/ 702 w 702"/>
              <a:gd name="T18" fmla="*/ 685 h 6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685">
                <a:moveTo>
                  <a:pt x="0" y="561"/>
                </a:moveTo>
                <a:lnTo>
                  <a:pt x="515" y="685"/>
                </a:lnTo>
                <a:lnTo>
                  <a:pt x="702" y="140"/>
                </a:lnTo>
                <a:lnTo>
                  <a:pt x="180" y="0"/>
                </a:lnTo>
                <a:lnTo>
                  <a:pt x="0" y="56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7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8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utoUpdateAnimBg="0"/>
      <p:bldP spid="11270" grpId="0" animBg="1"/>
      <p:bldP spid="11271" grpId="0" autoUpdateAnimBg="0"/>
      <p:bldP spid="11272" grpId="0" animBg="1"/>
      <p:bldP spid="11273" grpId="0" animBg="1"/>
      <p:bldP spid="11275" grpId="0" animBg="1"/>
      <p:bldP spid="11276" grpId="0" animBg="1"/>
      <p:bldP spid="11277" grpId="0" animBg="1"/>
      <p:bldP spid="112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Freeform 11"/>
          <p:cNvSpPr>
            <a:spLocks/>
          </p:cNvSpPr>
          <p:nvPr/>
        </p:nvSpPr>
        <p:spPr bwMode="auto">
          <a:xfrm>
            <a:off x="2622550" y="3265488"/>
            <a:ext cx="3686175" cy="495300"/>
          </a:xfrm>
          <a:custGeom>
            <a:avLst/>
            <a:gdLst>
              <a:gd name="T0" fmla="*/ 25400 w 2322"/>
              <a:gd name="T1" fmla="*/ 12700 h 312"/>
              <a:gd name="T2" fmla="*/ 1941513 w 2322"/>
              <a:gd name="T3" fmla="*/ 334963 h 312"/>
              <a:gd name="T4" fmla="*/ 3686175 w 2322"/>
              <a:gd name="T5" fmla="*/ 0 h 312"/>
              <a:gd name="T6" fmla="*/ 3673475 w 2322"/>
              <a:gd name="T7" fmla="*/ 136525 h 312"/>
              <a:gd name="T8" fmla="*/ 1917700 w 2322"/>
              <a:gd name="T9" fmla="*/ 495300 h 312"/>
              <a:gd name="T10" fmla="*/ 0 w 2322"/>
              <a:gd name="T11" fmla="*/ 136525 h 312"/>
              <a:gd name="T12" fmla="*/ 25400 w 2322"/>
              <a:gd name="T13" fmla="*/ 12700 h 3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2"/>
              <a:gd name="T22" fmla="*/ 0 h 312"/>
              <a:gd name="T23" fmla="*/ 2322 w 2322"/>
              <a:gd name="T24" fmla="*/ 312 h 3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2" h="312">
                <a:moveTo>
                  <a:pt x="16" y="8"/>
                </a:moveTo>
                <a:lnTo>
                  <a:pt x="1223" y="211"/>
                </a:lnTo>
                <a:lnTo>
                  <a:pt x="2322" y="0"/>
                </a:lnTo>
                <a:lnTo>
                  <a:pt x="2314" y="86"/>
                </a:lnTo>
                <a:lnTo>
                  <a:pt x="1208" y="312"/>
                </a:lnTo>
                <a:lnTo>
                  <a:pt x="0" y="86"/>
                </a:lnTo>
                <a:lnTo>
                  <a:pt x="16" y="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4339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179513" y="109538"/>
            <a:ext cx="668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A QUELS PROBLEMES EST SOUMIS</a:t>
            </a:r>
          </a:p>
          <a:p>
            <a:pPr algn="ctr"/>
            <a:r>
              <a:rPr lang="fr-FR" sz="2800" b="1">
                <a:solidFill>
                  <a:srgbClr val="FF0000"/>
                </a:solidFill>
              </a:rPr>
              <a:t>UN PONT ?</a:t>
            </a:r>
          </a:p>
        </p:txBody>
      </p:sp>
      <p:sp>
        <p:nvSpPr>
          <p:cNvPr id="12292" name="Freeform 4" descr="Marbre brun"/>
          <p:cNvSpPr>
            <a:spLocks/>
          </p:cNvSpPr>
          <p:nvPr/>
        </p:nvSpPr>
        <p:spPr bwMode="auto">
          <a:xfrm>
            <a:off x="1241425" y="3270250"/>
            <a:ext cx="6629400" cy="1111250"/>
          </a:xfrm>
          <a:custGeom>
            <a:avLst/>
            <a:gdLst>
              <a:gd name="T0" fmla="*/ 0 w 4176"/>
              <a:gd name="T1" fmla="*/ 1321 h 1682"/>
              <a:gd name="T2" fmla="*/ 1524000 w 4176"/>
              <a:gd name="T3" fmla="*/ 1321 h 1682"/>
              <a:gd name="T4" fmla="*/ 1582738 w 4176"/>
              <a:gd name="T5" fmla="*/ 242467 h 1682"/>
              <a:gd name="T6" fmla="*/ 1606550 w 4176"/>
              <a:gd name="T7" fmla="*/ 298624 h 1682"/>
              <a:gd name="T8" fmla="*/ 1631950 w 4176"/>
              <a:gd name="T9" fmla="*/ 329675 h 1682"/>
              <a:gd name="T10" fmla="*/ 1781175 w 4176"/>
              <a:gd name="T11" fmla="*/ 535805 h 1682"/>
              <a:gd name="T12" fmla="*/ 1916113 w 4176"/>
              <a:gd name="T13" fmla="*/ 648780 h 1682"/>
              <a:gd name="T14" fmla="*/ 1990725 w 4176"/>
              <a:gd name="T15" fmla="*/ 669261 h 1682"/>
              <a:gd name="T16" fmla="*/ 2200275 w 4176"/>
              <a:gd name="T17" fmla="*/ 726078 h 1682"/>
              <a:gd name="T18" fmla="*/ 2349500 w 4176"/>
              <a:gd name="T19" fmla="*/ 746559 h 1682"/>
              <a:gd name="T20" fmla="*/ 2547938 w 4176"/>
              <a:gd name="T21" fmla="*/ 772325 h 1682"/>
              <a:gd name="T22" fmla="*/ 2659063 w 4176"/>
              <a:gd name="T23" fmla="*/ 788181 h 1682"/>
              <a:gd name="T24" fmla="*/ 2733675 w 4176"/>
              <a:gd name="T25" fmla="*/ 798092 h 1682"/>
              <a:gd name="T26" fmla="*/ 3067050 w 4176"/>
              <a:gd name="T27" fmla="*/ 854909 h 1682"/>
              <a:gd name="T28" fmla="*/ 3648075 w 4176"/>
              <a:gd name="T29" fmla="*/ 865480 h 1682"/>
              <a:gd name="T30" fmla="*/ 4352925 w 4176"/>
              <a:gd name="T31" fmla="*/ 638870 h 1682"/>
              <a:gd name="T32" fmla="*/ 4502150 w 4176"/>
              <a:gd name="T33" fmla="*/ 582052 h 1682"/>
              <a:gd name="T34" fmla="*/ 4525963 w 4176"/>
              <a:gd name="T35" fmla="*/ 561571 h 1682"/>
              <a:gd name="T36" fmla="*/ 4613275 w 4176"/>
              <a:gd name="T37" fmla="*/ 515324 h 1682"/>
              <a:gd name="T38" fmla="*/ 4749800 w 4176"/>
              <a:gd name="T39" fmla="*/ 422169 h 1682"/>
              <a:gd name="T40" fmla="*/ 4835525 w 4176"/>
              <a:gd name="T41" fmla="*/ 319765 h 1682"/>
              <a:gd name="T42" fmla="*/ 4946650 w 4176"/>
              <a:gd name="T43" fmla="*/ 165168 h 1682"/>
              <a:gd name="T44" fmla="*/ 4984750 w 4176"/>
              <a:gd name="T45" fmla="*/ 93155 h 1682"/>
              <a:gd name="T46" fmla="*/ 5021263 w 4176"/>
              <a:gd name="T47" fmla="*/ 0 h 1682"/>
              <a:gd name="T48" fmla="*/ 6629400 w 4176"/>
              <a:gd name="T49" fmla="*/ 1321 h 1682"/>
              <a:gd name="T50" fmla="*/ 6629400 w 4176"/>
              <a:gd name="T51" fmla="*/ 1111250 h 1682"/>
              <a:gd name="T52" fmla="*/ 76200 w 4176"/>
              <a:gd name="T53" fmla="*/ 1111250 h 1682"/>
              <a:gd name="T54" fmla="*/ 0 w 4176"/>
              <a:gd name="T55" fmla="*/ 1321 h 168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76"/>
              <a:gd name="T85" fmla="*/ 0 h 1682"/>
              <a:gd name="T86" fmla="*/ 4176 w 4176"/>
              <a:gd name="T87" fmla="*/ 1682 h 168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76" h="1682">
                <a:moveTo>
                  <a:pt x="0" y="2"/>
                </a:moveTo>
                <a:lnTo>
                  <a:pt x="960" y="2"/>
                </a:lnTo>
                <a:cubicBezTo>
                  <a:pt x="990" y="125"/>
                  <a:pt x="970" y="237"/>
                  <a:pt x="997" y="367"/>
                </a:cubicBezTo>
                <a:cubicBezTo>
                  <a:pt x="1003" y="395"/>
                  <a:pt x="1005" y="424"/>
                  <a:pt x="1012" y="452"/>
                </a:cubicBezTo>
                <a:cubicBezTo>
                  <a:pt x="1016" y="468"/>
                  <a:pt x="1028" y="499"/>
                  <a:pt x="1028" y="499"/>
                </a:cubicBezTo>
                <a:cubicBezTo>
                  <a:pt x="1042" y="625"/>
                  <a:pt x="1051" y="704"/>
                  <a:pt x="1122" y="811"/>
                </a:cubicBezTo>
                <a:cubicBezTo>
                  <a:pt x="1135" y="868"/>
                  <a:pt x="1161" y="942"/>
                  <a:pt x="1207" y="982"/>
                </a:cubicBezTo>
                <a:cubicBezTo>
                  <a:pt x="1221" y="994"/>
                  <a:pt x="1241" y="1000"/>
                  <a:pt x="1254" y="1013"/>
                </a:cubicBezTo>
                <a:cubicBezTo>
                  <a:pt x="1292" y="1052"/>
                  <a:pt x="1332" y="1088"/>
                  <a:pt x="1386" y="1099"/>
                </a:cubicBezTo>
                <a:cubicBezTo>
                  <a:pt x="1418" y="1115"/>
                  <a:pt x="1446" y="1119"/>
                  <a:pt x="1480" y="1130"/>
                </a:cubicBezTo>
                <a:cubicBezTo>
                  <a:pt x="1529" y="1146"/>
                  <a:pt x="1552" y="1162"/>
                  <a:pt x="1605" y="1169"/>
                </a:cubicBezTo>
                <a:cubicBezTo>
                  <a:pt x="1628" y="1177"/>
                  <a:pt x="1652" y="1185"/>
                  <a:pt x="1675" y="1193"/>
                </a:cubicBezTo>
                <a:cubicBezTo>
                  <a:pt x="1691" y="1198"/>
                  <a:pt x="1722" y="1208"/>
                  <a:pt x="1722" y="1208"/>
                </a:cubicBezTo>
                <a:cubicBezTo>
                  <a:pt x="1782" y="1255"/>
                  <a:pt x="1857" y="1283"/>
                  <a:pt x="1932" y="1294"/>
                </a:cubicBezTo>
                <a:cubicBezTo>
                  <a:pt x="2037" y="1356"/>
                  <a:pt x="2191" y="1316"/>
                  <a:pt x="2298" y="1310"/>
                </a:cubicBezTo>
                <a:cubicBezTo>
                  <a:pt x="2491" y="1270"/>
                  <a:pt x="2626" y="1113"/>
                  <a:pt x="2742" y="967"/>
                </a:cubicBezTo>
                <a:cubicBezTo>
                  <a:pt x="2768" y="934"/>
                  <a:pt x="2806" y="911"/>
                  <a:pt x="2836" y="881"/>
                </a:cubicBezTo>
                <a:cubicBezTo>
                  <a:pt x="2841" y="871"/>
                  <a:pt x="2844" y="859"/>
                  <a:pt x="2851" y="850"/>
                </a:cubicBezTo>
                <a:cubicBezTo>
                  <a:pt x="2868" y="826"/>
                  <a:pt x="2893" y="807"/>
                  <a:pt x="2906" y="780"/>
                </a:cubicBezTo>
                <a:cubicBezTo>
                  <a:pt x="2935" y="722"/>
                  <a:pt x="2958" y="690"/>
                  <a:pt x="2992" y="639"/>
                </a:cubicBezTo>
                <a:cubicBezTo>
                  <a:pt x="3006" y="586"/>
                  <a:pt x="3029" y="536"/>
                  <a:pt x="3046" y="484"/>
                </a:cubicBezTo>
                <a:cubicBezTo>
                  <a:pt x="3072" y="406"/>
                  <a:pt x="3092" y="328"/>
                  <a:pt x="3116" y="250"/>
                </a:cubicBezTo>
                <a:cubicBezTo>
                  <a:pt x="3122" y="211"/>
                  <a:pt x="3127" y="178"/>
                  <a:pt x="3140" y="141"/>
                </a:cubicBezTo>
                <a:cubicBezTo>
                  <a:pt x="3145" y="98"/>
                  <a:pt x="3163" y="44"/>
                  <a:pt x="3163" y="0"/>
                </a:cubicBezTo>
                <a:lnTo>
                  <a:pt x="4176" y="2"/>
                </a:lnTo>
                <a:lnTo>
                  <a:pt x="4176" y="1682"/>
                </a:lnTo>
                <a:lnTo>
                  <a:pt x="48" y="1682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54050" y="5253038"/>
            <a:ext cx="845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Sous l ’effet d ’une charge ou de son poids propre,</a:t>
            </a:r>
          </a:p>
          <a:p>
            <a:r>
              <a:rPr lang="fr-FR" sz="2400" b="1"/>
              <a:t>le tablier fléchit. La flèche résultante ne doit pas être</a:t>
            </a:r>
          </a:p>
          <a:p>
            <a:r>
              <a:rPr lang="fr-FR" sz="2400" b="1"/>
              <a:t>trop importante !</a:t>
            </a:r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2613025" y="2665413"/>
            <a:ext cx="3733800" cy="715962"/>
          </a:xfrm>
          <a:custGeom>
            <a:avLst/>
            <a:gdLst>
              <a:gd name="T0" fmla="*/ 76200 w 2352"/>
              <a:gd name="T1" fmla="*/ 715962 h 288"/>
              <a:gd name="T2" fmla="*/ 1219200 w 2352"/>
              <a:gd name="T3" fmla="*/ 119327 h 288"/>
              <a:gd name="T4" fmla="*/ 2590800 w 2352"/>
              <a:gd name="T5" fmla="*/ 119327 h 288"/>
              <a:gd name="T6" fmla="*/ 3657600 w 2352"/>
              <a:gd name="T7" fmla="*/ 715962 h 288"/>
              <a:gd name="T8" fmla="*/ 3733800 w 2352"/>
              <a:gd name="T9" fmla="*/ 596635 h 288"/>
              <a:gd name="T10" fmla="*/ 2590800 w 2352"/>
              <a:gd name="T11" fmla="*/ 0 h 288"/>
              <a:gd name="T12" fmla="*/ 1143000 w 2352"/>
              <a:gd name="T13" fmla="*/ 0 h 288"/>
              <a:gd name="T14" fmla="*/ 0 w 2352"/>
              <a:gd name="T15" fmla="*/ 596635 h 288"/>
              <a:gd name="T16" fmla="*/ 76200 w 2352"/>
              <a:gd name="T17" fmla="*/ 715962 h 2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52"/>
              <a:gd name="T28" fmla="*/ 0 h 288"/>
              <a:gd name="T29" fmla="*/ 2352 w 2352"/>
              <a:gd name="T30" fmla="*/ 288 h 2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52" h="288">
                <a:moveTo>
                  <a:pt x="48" y="288"/>
                </a:moveTo>
                <a:lnTo>
                  <a:pt x="768" y="48"/>
                </a:lnTo>
                <a:lnTo>
                  <a:pt x="1632" y="48"/>
                </a:lnTo>
                <a:lnTo>
                  <a:pt x="2304" y="288"/>
                </a:lnTo>
                <a:lnTo>
                  <a:pt x="2352" y="240"/>
                </a:lnTo>
                <a:lnTo>
                  <a:pt x="1632" y="0"/>
                </a:lnTo>
                <a:lnTo>
                  <a:pt x="720" y="0"/>
                </a:lnTo>
                <a:lnTo>
                  <a:pt x="0" y="240"/>
                </a:lnTo>
                <a:lnTo>
                  <a:pt x="48" y="28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459163" y="1384300"/>
            <a:ext cx="2446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LA FLEXION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 flipV="1">
            <a:off x="4552950" y="2784475"/>
            <a:ext cx="0" cy="97631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584700" y="2906713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flèche</a:t>
            </a:r>
          </a:p>
        </p:txBody>
      </p:sp>
      <p:pic>
        <p:nvPicPr>
          <p:cNvPr id="12302" name="Picture 14" descr="C:\Microsoft Office\Clipart\Publisher\TN00211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2098675"/>
            <a:ext cx="13985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05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292" grpId="0" animBg="1"/>
      <p:bldP spid="12294" grpId="0" autoUpdateAnimBg="0"/>
      <p:bldP spid="12295" grpId="0" animBg="1"/>
      <p:bldP spid="12297" grpId="0" autoUpdateAnimBg="0"/>
      <p:bldP spid="12300" grpId="0" animBg="1"/>
      <p:bldP spid="12301" grpId="0" autoUpdateAnimBg="0"/>
      <p:bldP spid="12303" grpId="0" animBg="1"/>
      <p:bldP spid="123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2622550" y="3265488"/>
            <a:ext cx="3686175" cy="495300"/>
          </a:xfrm>
          <a:custGeom>
            <a:avLst/>
            <a:gdLst>
              <a:gd name="T0" fmla="*/ 25400 w 2322"/>
              <a:gd name="T1" fmla="*/ 12700 h 312"/>
              <a:gd name="T2" fmla="*/ 1941513 w 2322"/>
              <a:gd name="T3" fmla="*/ 334963 h 312"/>
              <a:gd name="T4" fmla="*/ 3686175 w 2322"/>
              <a:gd name="T5" fmla="*/ 0 h 312"/>
              <a:gd name="T6" fmla="*/ 3673475 w 2322"/>
              <a:gd name="T7" fmla="*/ 136525 h 312"/>
              <a:gd name="T8" fmla="*/ 1917700 w 2322"/>
              <a:gd name="T9" fmla="*/ 495300 h 312"/>
              <a:gd name="T10" fmla="*/ 0 w 2322"/>
              <a:gd name="T11" fmla="*/ 136525 h 312"/>
              <a:gd name="T12" fmla="*/ 25400 w 2322"/>
              <a:gd name="T13" fmla="*/ 12700 h 3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22"/>
              <a:gd name="T22" fmla="*/ 0 h 312"/>
              <a:gd name="T23" fmla="*/ 2322 w 2322"/>
              <a:gd name="T24" fmla="*/ 312 h 3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22" h="312">
                <a:moveTo>
                  <a:pt x="16" y="8"/>
                </a:moveTo>
                <a:lnTo>
                  <a:pt x="1223" y="211"/>
                </a:lnTo>
                <a:lnTo>
                  <a:pt x="2322" y="0"/>
                </a:lnTo>
                <a:lnTo>
                  <a:pt x="2314" y="86"/>
                </a:lnTo>
                <a:lnTo>
                  <a:pt x="1208" y="312"/>
                </a:lnTo>
                <a:lnTo>
                  <a:pt x="0" y="86"/>
                </a:lnTo>
                <a:lnTo>
                  <a:pt x="16" y="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5363" name="Picture 3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79513" y="109538"/>
            <a:ext cx="668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A QUELS PROBLEMES EST SOUMIS</a:t>
            </a:r>
          </a:p>
          <a:p>
            <a:pPr algn="ctr"/>
            <a:r>
              <a:rPr lang="fr-FR" sz="2800" b="1">
                <a:solidFill>
                  <a:srgbClr val="FF0000"/>
                </a:solidFill>
              </a:rPr>
              <a:t>UN PONT ?</a:t>
            </a:r>
          </a:p>
        </p:txBody>
      </p:sp>
      <p:sp>
        <p:nvSpPr>
          <p:cNvPr id="13317" name="Freeform 5" descr="Marbre brun"/>
          <p:cNvSpPr>
            <a:spLocks/>
          </p:cNvSpPr>
          <p:nvPr/>
        </p:nvSpPr>
        <p:spPr bwMode="auto">
          <a:xfrm>
            <a:off x="1241425" y="3270250"/>
            <a:ext cx="6629400" cy="1111250"/>
          </a:xfrm>
          <a:custGeom>
            <a:avLst/>
            <a:gdLst>
              <a:gd name="T0" fmla="*/ 0 w 4176"/>
              <a:gd name="T1" fmla="*/ 1321 h 1682"/>
              <a:gd name="T2" fmla="*/ 1524000 w 4176"/>
              <a:gd name="T3" fmla="*/ 1321 h 1682"/>
              <a:gd name="T4" fmla="*/ 1582738 w 4176"/>
              <a:gd name="T5" fmla="*/ 242467 h 1682"/>
              <a:gd name="T6" fmla="*/ 1606550 w 4176"/>
              <a:gd name="T7" fmla="*/ 298624 h 1682"/>
              <a:gd name="T8" fmla="*/ 1631950 w 4176"/>
              <a:gd name="T9" fmla="*/ 329675 h 1682"/>
              <a:gd name="T10" fmla="*/ 1781175 w 4176"/>
              <a:gd name="T11" fmla="*/ 535805 h 1682"/>
              <a:gd name="T12" fmla="*/ 1916113 w 4176"/>
              <a:gd name="T13" fmla="*/ 648780 h 1682"/>
              <a:gd name="T14" fmla="*/ 1990725 w 4176"/>
              <a:gd name="T15" fmla="*/ 669261 h 1682"/>
              <a:gd name="T16" fmla="*/ 2200275 w 4176"/>
              <a:gd name="T17" fmla="*/ 726078 h 1682"/>
              <a:gd name="T18" fmla="*/ 2349500 w 4176"/>
              <a:gd name="T19" fmla="*/ 746559 h 1682"/>
              <a:gd name="T20" fmla="*/ 2547938 w 4176"/>
              <a:gd name="T21" fmla="*/ 772325 h 1682"/>
              <a:gd name="T22" fmla="*/ 2659063 w 4176"/>
              <a:gd name="T23" fmla="*/ 788181 h 1682"/>
              <a:gd name="T24" fmla="*/ 2733675 w 4176"/>
              <a:gd name="T25" fmla="*/ 798092 h 1682"/>
              <a:gd name="T26" fmla="*/ 3067050 w 4176"/>
              <a:gd name="T27" fmla="*/ 854909 h 1682"/>
              <a:gd name="T28" fmla="*/ 3648075 w 4176"/>
              <a:gd name="T29" fmla="*/ 865480 h 1682"/>
              <a:gd name="T30" fmla="*/ 4352925 w 4176"/>
              <a:gd name="T31" fmla="*/ 638870 h 1682"/>
              <a:gd name="T32" fmla="*/ 4502150 w 4176"/>
              <a:gd name="T33" fmla="*/ 582052 h 1682"/>
              <a:gd name="T34" fmla="*/ 4525963 w 4176"/>
              <a:gd name="T35" fmla="*/ 561571 h 1682"/>
              <a:gd name="T36" fmla="*/ 4613275 w 4176"/>
              <a:gd name="T37" fmla="*/ 515324 h 1682"/>
              <a:gd name="T38" fmla="*/ 4749800 w 4176"/>
              <a:gd name="T39" fmla="*/ 422169 h 1682"/>
              <a:gd name="T40" fmla="*/ 4835525 w 4176"/>
              <a:gd name="T41" fmla="*/ 319765 h 1682"/>
              <a:gd name="T42" fmla="*/ 4946650 w 4176"/>
              <a:gd name="T43" fmla="*/ 165168 h 1682"/>
              <a:gd name="T44" fmla="*/ 4984750 w 4176"/>
              <a:gd name="T45" fmla="*/ 93155 h 1682"/>
              <a:gd name="T46" fmla="*/ 5021263 w 4176"/>
              <a:gd name="T47" fmla="*/ 0 h 1682"/>
              <a:gd name="T48" fmla="*/ 6629400 w 4176"/>
              <a:gd name="T49" fmla="*/ 1321 h 1682"/>
              <a:gd name="T50" fmla="*/ 6629400 w 4176"/>
              <a:gd name="T51" fmla="*/ 1111250 h 1682"/>
              <a:gd name="T52" fmla="*/ 76200 w 4176"/>
              <a:gd name="T53" fmla="*/ 1111250 h 1682"/>
              <a:gd name="T54" fmla="*/ 0 w 4176"/>
              <a:gd name="T55" fmla="*/ 1321 h 168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76"/>
              <a:gd name="T85" fmla="*/ 0 h 1682"/>
              <a:gd name="T86" fmla="*/ 4176 w 4176"/>
              <a:gd name="T87" fmla="*/ 1682 h 168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76" h="1682">
                <a:moveTo>
                  <a:pt x="0" y="2"/>
                </a:moveTo>
                <a:lnTo>
                  <a:pt x="960" y="2"/>
                </a:lnTo>
                <a:cubicBezTo>
                  <a:pt x="990" y="125"/>
                  <a:pt x="970" y="237"/>
                  <a:pt x="997" y="367"/>
                </a:cubicBezTo>
                <a:cubicBezTo>
                  <a:pt x="1003" y="395"/>
                  <a:pt x="1005" y="424"/>
                  <a:pt x="1012" y="452"/>
                </a:cubicBezTo>
                <a:cubicBezTo>
                  <a:pt x="1016" y="468"/>
                  <a:pt x="1028" y="499"/>
                  <a:pt x="1028" y="499"/>
                </a:cubicBezTo>
                <a:cubicBezTo>
                  <a:pt x="1042" y="625"/>
                  <a:pt x="1051" y="704"/>
                  <a:pt x="1122" y="811"/>
                </a:cubicBezTo>
                <a:cubicBezTo>
                  <a:pt x="1135" y="868"/>
                  <a:pt x="1161" y="942"/>
                  <a:pt x="1207" y="982"/>
                </a:cubicBezTo>
                <a:cubicBezTo>
                  <a:pt x="1221" y="994"/>
                  <a:pt x="1241" y="1000"/>
                  <a:pt x="1254" y="1013"/>
                </a:cubicBezTo>
                <a:cubicBezTo>
                  <a:pt x="1292" y="1052"/>
                  <a:pt x="1332" y="1088"/>
                  <a:pt x="1386" y="1099"/>
                </a:cubicBezTo>
                <a:cubicBezTo>
                  <a:pt x="1418" y="1115"/>
                  <a:pt x="1446" y="1119"/>
                  <a:pt x="1480" y="1130"/>
                </a:cubicBezTo>
                <a:cubicBezTo>
                  <a:pt x="1529" y="1146"/>
                  <a:pt x="1552" y="1162"/>
                  <a:pt x="1605" y="1169"/>
                </a:cubicBezTo>
                <a:cubicBezTo>
                  <a:pt x="1628" y="1177"/>
                  <a:pt x="1652" y="1185"/>
                  <a:pt x="1675" y="1193"/>
                </a:cubicBezTo>
                <a:cubicBezTo>
                  <a:pt x="1691" y="1198"/>
                  <a:pt x="1722" y="1208"/>
                  <a:pt x="1722" y="1208"/>
                </a:cubicBezTo>
                <a:cubicBezTo>
                  <a:pt x="1782" y="1255"/>
                  <a:pt x="1857" y="1283"/>
                  <a:pt x="1932" y="1294"/>
                </a:cubicBezTo>
                <a:cubicBezTo>
                  <a:pt x="2037" y="1356"/>
                  <a:pt x="2191" y="1316"/>
                  <a:pt x="2298" y="1310"/>
                </a:cubicBezTo>
                <a:cubicBezTo>
                  <a:pt x="2491" y="1270"/>
                  <a:pt x="2626" y="1113"/>
                  <a:pt x="2742" y="967"/>
                </a:cubicBezTo>
                <a:cubicBezTo>
                  <a:pt x="2768" y="934"/>
                  <a:pt x="2806" y="911"/>
                  <a:pt x="2836" y="881"/>
                </a:cubicBezTo>
                <a:cubicBezTo>
                  <a:pt x="2841" y="871"/>
                  <a:pt x="2844" y="859"/>
                  <a:pt x="2851" y="850"/>
                </a:cubicBezTo>
                <a:cubicBezTo>
                  <a:pt x="2868" y="826"/>
                  <a:pt x="2893" y="807"/>
                  <a:pt x="2906" y="780"/>
                </a:cubicBezTo>
                <a:cubicBezTo>
                  <a:pt x="2935" y="722"/>
                  <a:pt x="2958" y="690"/>
                  <a:pt x="2992" y="639"/>
                </a:cubicBezTo>
                <a:cubicBezTo>
                  <a:pt x="3006" y="586"/>
                  <a:pt x="3029" y="536"/>
                  <a:pt x="3046" y="484"/>
                </a:cubicBezTo>
                <a:cubicBezTo>
                  <a:pt x="3072" y="406"/>
                  <a:pt x="3092" y="328"/>
                  <a:pt x="3116" y="250"/>
                </a:cubicBezTo>
                <a:cubicBezTo>
                  <a:pt x="3122" y="211"/>
                  <a:pt x="3127" y="178"/>
                  <a:pt x="3140" y="141"/>
                </a:cubicBezTo>
                <a:cubicBezTo>
                  <a:pt x="3145" y="98"/>
                  <a:pt x="3163" y="44"/>
                  <a:pt x="3163" y="0"/>
                </a:cubicBezTo>
                <a:lnTo>
                  <a:pt x="4176" y="2"/>
                </a:lnTo>
                <a:lnTo>
                  <a:pt x="4176" y="1682"/>
                </a:lnTo>
                <a:lnTo>
                  <a:pt x="48" y="1682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2563" y="4657725"/>
            <a:ext cx="8788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La portée du tablier (distance entre 2 appuis consécutifs)</a:t>
            </a:r>
          </a:p>
          <a:p>
            <a:r>
              <a:rPr lang="fr-FR" sz="2400" b="1"/>
              <a:t>et son chargement maximal imposent des types de ponts</a:t>
            </a:r>
          </a:p>
          <a:p>
            <a:r>
              <a:rPr lang="fr-FR" sz="2400" b="1"/>
              <a:t>et des matériaux particuliers : poutres B.A., voussoirs</a:t>
            </a:r>
          </a:p>
          <a:p>
            <a:r>
              <a:rPr lang="fr-FR" sz="2400" b="1"/>
              <a:t>B.P., Treillis métallique, suspendu, à haubans, ...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459163" y="1384300"/>
            <a:ext cx="2446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LA FLEXION</a:t>
            </a:r>
          </a:p>
        </p:txBody>
      </p:sp>
      <p:pic>
        <p:nvPicPr>
          <p:cNvPr id="13323" name="Picture 11" descr="C:\Microsoft Office\Clipart\Publisher\TN00211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3051175"/>
            <a:ext cx="13985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2808288" y="2647950"/>
            <a:ext cx="3425825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052888" y="2176463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portée</a:t>
            </a:r>
          </a:p>
        </p:txBody>
      </p:sp>
      <p:sp>
        <p:nvSpPr>
          <p:cNvPr id="13326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7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8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7" grpId="0" animBg="1"/>
      <p:bldP spid="13318" grpId="0" autoUpdateAnimBg="0"/>
      <p:bldP spid="13320" grpId="0" autoUpdateAnimBg="0"/>
      <p:bldP spid="13324" grpId="0" animBg="1"/>
      <p:bldP spid="13325" grpId="0" autoUpdateAnimBg="0"/>
      <p:bldP spid="13326" grpId="0" animBg="1"/>
      <p:bldP spid="13327" grpId="0" animBg="1"/>
      <p:bldP spid="133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1" descr="C:\Mes documents\photos\ponts\pont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77800"/>
            <a:ext cx="331152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 descr="C:\Mes documents\photos\ponts\pont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787775"/>
            <a:ext cx="3871912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C:\Mes documents\photos\ponts\pont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897188"/>
            <a:ext cx="22733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4" descr="C:\Mes documents\photos\ponts\pont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/>
          <a:stretch>
            <a:fillRect/>
          </a:stretch>
        </p:blipFill>
        <p:spPr bwMode="auto">
          <a:xfrm>
            <a:off x="6138863" y="149225"/>
            <a:ext cx="21685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1565275" y="2238375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Pont en arc</a:t>
            </a:r>
          </a:p>
        </p:txBody>
      </p: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1057275" y="6210300"/>
            <a:ext cx="227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Pont à haubans</a:t>
            </a:r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6081713" y="3328988"/>
            <a:ext cx="244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Pont à voussoirs</a:t>
            </a:r>
          </a:p>
        </p:txBody>
      </p:sp>
      <p:sp>
        <p:nvSpPr>
          <p:cNvPr id="16394" name="Text Box 18"/>
          <p:cNvSpPr txBox="1">
            <a:spLocks noChangeArrowheads="1"/>
          </p:cNvSpPr>
          <p:nvPr/>
        </p:nvSpPr>
        <p:spPr bwMode="auto">
          <a:xfrm>
            <a:off x="5116513" y="6159500"/>
            <a:ext cx="263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Ponts métalliques</a:t>
            </a:r>
          </a:p>
        </p:txBody>
      </p:sp>
      <p:pic>
        <p:nvPicPr>
          <p:cNvPr id="16395" name="Picture 19" descr="C:\Mes documents\photos\Clipart\Popular\EXAMINE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408238"/>
            <a:ext cx="242728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57" name="AutoShape 2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58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 animBg="1"/>
      <p:bldP spid="14357" grpId="0" animBg="1"/>
      <p:bldP spid="143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179513" y="109538"/>
            <a:ext cx="668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A QUELS PROBLEMES EST SOUMIS</a:t>
            </a:r>
          </a:p>
          <a:p>
            <a:pPr algn="ctr"/>
            <a:r>
              <a:rPr lang="fr-FR" sz="2800" b="1">
                <a:solidFill>
                  <a:srgbClr val="FF0000"/>
                </a:solidFill>
              </a:rPr>
              <a:t>UN PONT ?</a:t>
            </a:r>
          </a:p>
        </p:txBody>
      </p:sp>
      <p:sp>
        <p:nvSpPr>
          <p:cNvPr id="17413" name="Freeform 5" descr="Marbre brun"/>
          <p:cNvSpPr>
            <a:spLocks/>
          </p:cNvSpPr>
          <p:nvPr/>
        </p:nvSpPr>
        <p:spPr bwMode="auto">
          <a:xfrm>
            <a:off x="1241425" y="3270250"/>
            <a:ext cx="6629400" cy="1111250"/>
          </a:xfrm>
          <a:custGeom>
            <a:avLst/>
            <a:gdLst>
              <a:gd name="T0" fmla="*/ 0 w 4176"/>
              <a:gd name="T1" fmla="*/ 1321 h 1682"/>
              <a:gd name="T2" fmla="*/ 1524000 w 4176"/>
              <a:gd name="T3" fmla="*/ 1321 h 1682"/>
              <a:gd name="T4" fmla="*/ 1582738 w 4176"/>
              <a:gd name="T5" fmla="*/ 242467 h 1682"/>
              <a:gd name="T6" fmla="*/ 1606550 w 4176"/>
              <a:gd name="T7" fmla="*/ 298624 h 1682"/>
              <a:gd name="T8" fmla="*/ 1631950 w 4176"/>
              <a:gd name="T9" fmla="*/ 329675 h 1682"/>
              <a:gd name="T10" fmla="*/ 1781175 w 4176"/>
              <a:gd name="T11" fmla="*/ 535805 h 1682"/>
              <a:gd name="T12" fmla="*/ 1916113 w 4176"/>
              <a:gd name="T13" fmla="*/ 648780 h 1682"/>
              <a:gd name="T14" fmla="*/ 1990725 w 4176"/>
              <a:gd name="T15" fmla="*/ 669261 h 1682"/>
              <a:gd name="T16" fmla="*/ 2200275 w 4176"/>
              <a:gd name="T17" fmla="*/ 726078 h 1682"/>
              <a:gd name="T18" fmla="*/ 2349500 w 4176"/>
              <a:gd name="T19" fmla="*/ 746559 h 1682"/>
              <a:gd name="T20" fmla="*/ 2547938 w 4176"/>
              <a:gd name="T21" fmla="*/ 772325 h 1682"/>
              <a:gd name="T22" fmla="*/ 2659063 w 4176"/>
              <a:gd name="T23" fmla="*/ 788181 h 1682"/>
              <a:gd name="T24" fmla="*/ 2733675 w 4176"/>
              <a:gd name="T25" fmla="*/ 798092 h 1682"/>
              <a:gd name="T26" fmla="*/ 3067050 w 4176"/>
              <a:gd name="T27" fmla="*/ 854909 h 1682"/>
              <a:gd name="T28" fmla="*/ 3648075 w 4176"/>
              <a:gd name="T29" fmla="*/ 865480 h 1682"/>
              <a:gd name="T30" fmla="*/ 4352925 w 4176"/>
              <a:gd name="T31" fmla="*/ 638870 h 1682"/>
              <a:gd name="T32" fmla="*/ 4502150 w 4176"/>
              <a:gd name="T33" fmla="*/ 582052 h 1682"/>
              <a:gd name="T34" fmla="*/ 4525963 w 4176"/>
              <a:gd name="T35" fmla="*/ 561571 h 1682"/>
              <a:gd name="T36" fmla="*/ 4613275 w 4176"/>
              <a:gd name="T37" fmla="*/ 515324 h 1682"/>
              <a:gd name="T38" fmla="*/ 4749800 w 4176"/>
              <a:gd name="T39" fmla="*/ 422169 h 1682"/>
              <a:gd name="T40" fmla="*/ 4835525 w 4176"/>
              <a:gd name="T41" fmla="*/ 319765 h 1682"/>
              <a:gd name="T42" fmla="*/ 4946650 w 4176"/>
              <a:gd name="T43" fmla="*/ 165168 h 1682"/>
              <a:gd name="T44" fmla="*/ 4984750 w 4176"/>
              <a:gd name="T45" fmla="*/ 93155 h 1682"/>
              <a:gd name="T46" fmla="*/ 5021263 w 4176"/>
              <a:gd name="T47" fmla="*/ 0 h 1682"/>
              <a:gd name="T48" fmla="*/ 6629400 w 4176"/>
              <a:gd name="T49" fmla="*/ 1321 h 1682"/>
              <a:gd name="T50" fmla="*/ 6629400 w 4176"/>
              <a:gd name="T51" fmla="*/ 1111250 h 1682"/>
              <a:gd name="T52" fmla="*/ 76200 w 4176"/>
              <a:gd name="T53" fmla="*/ 1111250 h 1682"/>
              <a:gd name="T54" fmla="*/ 0 w 4176"/>
              <a:gd name="T55" fmla="*/ 1321 h 168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76"/>
              <a:gd name="T85" fmla="*/ 0 h 1682"/>
              <a:gd name="T86" fmla="*/ 4176 w 4176"/>
              <a:gd name="T87" fmla="*/ 1682 h 168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76" h="1682">
                <a:moveTo>
                  <a:pt x="0" y="2"/>
                </a:moveTo>
                <a:lnTo>
                  <a:pt x="960" y="2"/>
                </a:lnTo>
                <a:cubicBezTo>
                  <a:pt x="990" y="125"/>
                  <a:pt x="970" y="237"/>
                  <a:pt x="997" y="367"/>
                </a:cubicBezTo>
                <a:cubicBezTo>
                  <a:pt x="1003" y="395"/>
                  <a:pt x="1005" y="424"/>
                  <a:pt x="1012" y="452"/>
                </a:cubicBezTo>
                <a:cubicBezTo>
                  <a:pt x="1016" y="468"/>
                  <a:pt x="1028" y="499"/>
                  <a:pt x="1028" y="499"/>
                </a:cubicBezTo>
                <a:cubicBezTo>
                  <a:pt x="1042" y="625"/>
                  <a:pt x="1051" y="704"/>
                  <a:pt x="1122" y="811"/>
                </a:cubicBezTo>
                <a:cubicBezTo>
                  <a:pt x="1135" y="868"/>
                  <a:pt x="1161" y="942"/>
                  <a:pt x="1207" y="982"/>
                </a:cubicBezTo>
                <a:cubicBezTo>
                  <a:pt x="1221" y="994"/>
                  <a:pt x="1241" y="1000"/>
                  <a:pt x="1254" y="1013"/>
                </a:cubicBezTo>
                <a:cubicBezTo>
                  <a:pt x="1292" y="1052"/>
                  <a:pt x="1332" y="1088"/>
                  <a:pt x="1386" y="1099"/>
                </a:cubicBezTo>
                <a:cubicBezTo>
                  <a:pt x="1418" y="1115"/>
                  <a:pt x="1446" y="1119"/>
                  <a:pt x="1480" y="1130"/>
                </a:cubicBezTo>
                <a:cubicBezTo>
                  <a:pt x="1529" y="1146"/>
                  <a:pt x="1552" y="1162"/>
                  <a:pt x="1605" y="1169"/>
                </a:cubicBezTo>
                <a:cubicBezTo>
                  <a:pt x="1628" y="1177"/>
                  <a:pt x="1652" y="1185"/>
                  <a:pt x="1675" y="1193"/>
                </a:cubicBezTo>
                <a:cubicBezTo>
                  <a:pt x="1691" y="1198"/>
                  <a:pt x="1722" y="1208"/>
                  <a:pt x="1722" y="1208"/>
                </a:cubicBezTo>
                <a:cubicBezTo>
                  <a:pt x="1782" y="1255"/>
                  <a:pt x="1857" y="1283"/>
                  <a:pt x="1932" y="1294"/>
                </a:cubicBezTo>
                <a:cubicBezTo>
                  <a:pt x="2037" y="1356"/>
                  <a:pt x="2191" y="1316"/>
                  <a:pt x="2298" y="1310"/>
                </a:cubicBezTo>
                <a:cubicBezTo>
                  <a:pt x="2491" y="1270"/>
                  <a:pt x="2626" y="1113"/>
                  <a:pt x="2742" y="967"/>
                </a:cubicBezTo>
                <a:cubicBezTo>
                  <a:pt x="2768" y="934"/>
                  <a:pt x="2806" y="911"/>
                  <a:pt x="2836" y="881"/>
                </a:cubicBezTo>
                <a:cubicBezTo>
                  <a:pt x="2841" y="871"/>
                  <a:pt x="2844" y="859"/>
                  <a:pt x="2851" y="850"/>
                </a:cubicBezTo>
                <a:cubicBezTo>
                  <a:pt x="2868" y="826"/>
                  <a:pt x="2893" y="807"/>
                  <a:pt x="2906" y="780"/>
                </a:cubicBezTo>
                <a:cubicBezTo>
                  <a:pt x="2935" y="722"/>
                  <a:pt x="2958" y="690"/>
                  <a:pt x="2992" y="639"/>
                </a:cubicBezTo>
                <a:cubicBezTo>
                  <a:pt x="3006" y="586"/>
                  <a:pt x="3029" y="536"/>
                  <a:pt x="3046" y="484"/>
                </a:cubicBezTo>
                <a:cubicBezTo>
                  <a:pt x="3072" y="406"/>
                  <a:pt x="3092" y="328"/>
                  <a:pt x="3116" y="250"/>
                </a:cubicBezTo>
                <a:cubicBezTo>
                  <a:pt x="3122" y="211"/>
                  <a:pt x="3127" y="178"/>
                  <a:pt x="3140" y="141"/>
                </a:cubicBezTo>
                <a:cubicBezTo>
                  <a:pt x="3145" y="98"/>
                  <a:pt x="3163" y="44"/>
                  <a:pt x="3163" y="0"/>
                </a:cubicBezTo>
                <a:lnTo>
                  <a:pt x="4176" y="2"/>
                </a:lnTo>
                <a:lnTo>
                  <a:pt x="4176" y="1682"/>
                </a:lnTo>
                <a:lnTo>
                  <a:pt x="48" y="1682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0675" y="4979988"/>
            <a:ext cx="8509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Les liaisons tablier/appuis sont souvent des liaisons </a:t>
            </a:r>
          </a:p>
          <a:p>
            <a:r>
              <a:rPr lang="fr-FR" sz="2400" b="1"/>
              <a:t>« appui simple ». Elles ne bloquent que la translation</a:t>
            </a:r>
          </a:p>
          <a:p>
            <a:r>
              <a:rPr lang="fr-FR" sz="2400" b="1"/>
              <a:t>verticale, pas les autres translations, pas les rotations.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09638" y="1212850"/>
            <a:ext cx="7497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TRANSMISSION DES CHARGES DU TABLIER</a:t>
            </a:r>
          </a:p>
          <a:p>
            <a:r>
              <a:rPr lang="fr-FR" sz="2400" b="1">
                <a:solidFill>
                  <a:srgbClr val="FF9900"/>
                </a:solidFill>
              </a:rPr>
              <a:t>AUX APPUIS.</a:t>
            </a:r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2413000" y="3168650"/>
            <a:ext cx="395288" cy="309563"/>
          </a:xfrm>
          <a:custGeom>
            <a:avLst/>
            <a:gdLst>
              <a:gd name="T0" fmla="*/ 358775 w 249"/>
              <a:gd name="T1" fmla="*/ 112713 h 195"/>
              <a:gd name="T2" fmla="*/ 173038 w 249"/>
              <a:gd name="T3" fmla="*/ 112713 h 195"/>
              <a:gd name="T4" fmla="*/ 149225 w 249"/>
              <a:gd name="T5" fmla="*/ 0 h 195"/>
              <a:gd name="T6" fmla="*/ 0 w 249"/>
              <a:gd name="T7" fmla="*/ 0 h 195"/>
              <a:gd name="T8" fmla="*/ 0 w 249"/>
              <a:gd name="T9" fmla="*/ 309563 h 195"/>
              <a:gd name="T10" fmla="*/ 395288 w 249"/>
              <a:gd name="T11" fmla="*/ 296863 h 195"/>
              <a:gd name="T12" fmla="*/ 358775 w 249"/>
              <a:gd name="T13" fmla="*/ 112713 h 1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9"/>
              <a:gd name="T22" fmla="*/ 0 h 195"/>
              <a:gd name="T23" fmla="*/ 249 w 249"/>
              <a:gd name="T24" fmla="*/ 195 h 1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9" h="195">
                <a:moveTo>
                  <a:pt x="226" y="71"/>
                </a:moveTo>
                <a:lnTo>
                  <a:pt x="109" y="71"/>
                </a:lnTo>
                <a:lnTo>
                  <a:pt x="94" y="0"/>
                </a:lnTo>
                <a:lnTo>
                  <a:pt x="0" y="0"/>
                </a:lnTo>
                <a:lnTo>
                  <a:pt x="0" y="195"/>
                </a:lnTo>
                <a:lnTo>
                  <a:pt x="249" y="187"/>
                </a:lnTo>
                <a:lnTo>
                  <a:pt x="226" y="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 flipH="1">
            <a:off x="6164263" y="3171825"/>
            <a:ext cx="395287" cy="309563"/>
          </a:xfrm>
          <a:custGeom>
            <a:avLst/>
            <a:gdLst>
              <a:gd name="T0" fmla="*/ 358775 w 249"/>
              <a:gd name="T1" fmla="*/ 112713 h 195"/>
              <a:gd name="T2" fmla="*/ 173037 w 249"/>
              <a:gd name="T3" fmla="*/ 112713 h 195"/>
              <a:gd name="T4" fmla="*/ 149225 w 249"/>
              <a:gd name="T5" fmla="*/ 0 h 195"/>
              <a:gd name="T6" fmla="*/ 0 w 249"/>
              <a:gd name="T7" fmla="*/ 0 h 195"/>
              <a:gd name="T8" fmla="*/ 0 w 249"/>
              <a:gd name="T9" fmla="*/ 309563 h 195"/>
              <a:gd name="T10" fmla="*/ 395287 w 249"/>
              <a:gd name="T11" fmla="*/ 296863 h 195"/>
              <a:gd name="T12" fmla="*/ 358775 w 249"/>
              <a:gd name="T13" fmla="*/ 112713 h 1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9"/>
              <a:gd name="T22" fmla="*/ 0 h 195"/>
              <a:gd name="T23" fmla="*/ 249 w 249"/>
              <a:gd name="T24" fmla="*/ 195 h 1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9" h="195">
                <a:moveTo>
                  <a:pt x="226" y="71"/>
                </a:moveTo>
                <a:lnTo>
                  <a:pt x="109" y="71"/>
                </a:lnTo>
                <a:lnTo>
                  <a:pt x="94" y="0"/>
                </a:lnTo>
                <a:lnTo>
                  <a:pt x="0" y="0"/>
                </a:lnTo>
                <a:lnTo>
                  <a:pt x="0" y="195"/>
                </a:lnTo>
                <a:lnTo>
                  <a:pt x="249" y="187"/>
                </a:lnTo>
                <a:lnTo>
                  <a:pt x="226" y="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859213" y="3313113"/>
            <a:ext cx="134937" cy="904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033963" y="3327400"/>
            <a:ext cx="134937" cy="928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2635250" y="3055938"/>
            <a:ext cx="3735388" cy="173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705225" y="2274888"/>
            <a:ext cx="224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Appuis simples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622550" y="2697163"/>
            <a:ext cx="3673475" cy="568325"/>
            <a:chOff x="1652" y="1699"/>
            <a:chExt cx="2314" cy="358"/>
          </a:xfrm>
        </p:grpSpPr>
        <p:sp>
          <p:nvSpPr>
            <p:cNvPr id="3" name="Line 19"/>
            <p:cNvSpPr>
              <a:spLocks noChangeShapeType="1"/>
            </p:cNvSpPr>
            <p:nvPr/>
          </p:nvSpPr>
          <p:spPr bwMode="auto">
            <a:xfrm flipH="1">
              <a:off x="2424" y="1707"/>
              <a:ext cx="125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24" name="Line 20"/>
            <p:cNvSpPr>
              <a:spLocks noChangeShapeType="1"/>
            </p:cNvSpPr>
            <p:nvPr/>
          </p:nvSpPr>
          <p:spPr bwMode="auto">
            <a:xfrm flipH="1">
              <a:off x="2486" y="1707"/>
              <a:ext cx="163" cy="3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" name="Line 21"/>
            <p:cNvSpPr>
              <a:spLocks noChangeShapeType="1"/>
            </p:cNvSpPr>
            <p:nvPr/>
          </p:nvSpPr>
          <p:spPr bwMode="auto">
            <a:xfrm>
              <a:off x="3156" y="1714"/>
              <a:ext cx="62" cy="3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Line 22"/>
            <p:cNvSpPr>
              <a:spLocks noChangeShapeType="1"/>
            </p:cNvSpPr>
            <p:nvPr/>
          </p:nvSpPr>
          <p:spPr bwMode="auto">
            <a:xfrm>
              <a:off x="3468" y="1699"/>
              <a:ext cx="498" cy="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27" name="Line 23"/>
            <p:cNvSpPr>
              <a:spLocks noChangeShapeType="1"/>
            </p:cNvSpPr>
            <p:nvPr/>
          </p:nvSpPr>
          <p:spPr bwMode="auto">
            <a:xfrm flipH="1">
              <a:off x="1652" y="1707"/>
              <a:ext cx="842" cy="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439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utoUpdateAnimBg="0"/>
      <p:bldP spid="17416" grpId="0" autoUpdateAnimBg="0"/>
      <p:bldP spid="17420" grpId="0" animBg="1"/>
      <p:bldP spid="17421" grpId="0" animBg="1"/>
      <p:bldP spid="17422" grpId="0" animBg="1"/>
      <p:bldP spid="17423" grpId="0" animBg="1"/>
      <p:bldP spid="17425" grpId="0" animBg="1"/>
      <p:bldP spid="17426" grpId="0" autoUpdateAnimBg="0"/>
      <p:bldP spid="174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9" name="Picture 37" descr="C:\Mes documents\photos\ponts\ptt0113.JPG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11415"/>
          <a:stretch>
            <a:fillRect/>
          </a:stretch>
        </p:blipFill>
        <p:spPr bwMode="auto">
          <a:xfrm>
            <a:off x="5561013" y="4778375"/>
            <a:ext cx="26987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179513" y="109538"/>
            <a:ext cx="668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A QUELS PROBLEMES EST SOUMIS</a:t>
            </a:r>
          </a:p>
          <a:p>
            <a:pPr algn="ctr"/>
            <a:r>
              <a:rPr lang="fr-FR" sz="2800" b="1">
                <a:solidFill>
                  <a:srgbClr val="FF0000"/>
                </a:solidFill>
              </a:rPr>
              <a:t>UN PONT ?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909638" y="1212850"/>
            <a:ext cx="7497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TRANSMISSION DES CHARGES DU TABLIER</a:t>
            </a:r>
          </a:p>
          <a:p>
            <a:r>
              <a:rPr lang="fr-FR" sz="2400" b="1">
                <a:solidFill>
                  <a:srgbClr val="FF9900"/>
                </a:solidFill>
              </a:rPr>
              <a:t>AUX APPUIS.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046163" y="2012950"/>
            <a:ext cx="722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L ’appui simple est assuré par un </a:t>
            </a:r>
            <a:r>
              <a:rPr lang="fr-FR" sz="2400" b="1"/>
              <a:t>appareil d ’appui</a:t>
            </a:r>
            <a:endParaRPr lang="fr-FR" sz="2400"/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3525838" y="2870200"/>
            <a:ext cx="803275" cy="692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4156075" y="3489325"/>
            <a:ext cx="1497013" cy="155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5394325" y="4724400"/>
            <a:ext cx="3205163" cy="19319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527050" y="4811713"/>
            <a:ext cx="46847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C ’est un élément en néoprène</a:t>
            </a:r>
          </a:p>
          <a:p>
            <a:r>
              <a:rPr lang="fr-FR" sz="2400"/>
              <a:t>(caoutchouc) renforcé qui </a:t>
            </a:r>
          </a:p>
          <a:p>
            <a:r>
              <a:rPr lang="fr-FR" sz="2400"/>
              <a:t>permet les mouvements relatifs</a:t>
            </a:r>
          </a:p>
          <a:p>
            <a:r>
              <a:rPr lang="fr-FR" sz="2400"/>
              <a:t>entre le tablier et la pile ou la</a:t>
            </a:r>
          </a:p>
          <a:p>
            <a:r>
              <a:rPr lang="fr-FR" sz="2400"/>
              <a:t>culée.</a:t>
            </a:r>
          </a:p>
        </p:txBody>
      </p:sp>
      <p:grpSp>
        <p:nvGrpSpPr>
          <p:cNvPr id="18443" name="Group 24"/>
          <p:cNvGrpSpPr>
            <a:grpSpLocks/>
          </p:cNvGrpSpPr>
          <p:nvPr/>
        </p:nvGrpSpPr>
        <p:grpSpPr bwMode="auto">
          <a:xfrm>
            <a:off x="1341438" y="3087688"/>
            <a:ext cx="6629400" cy="1328737"/>
            <a:chOff x="798" y="2397"/>
            <a:chExt cx="4176" cy="837"/>
          </a:xfrm>
        </p:grpSpPr>
        <p:sp>
          <p:nvSpPr>
            <p:cNvPr id="18449" name="Freeform 25" descr="Marbre brun"/>
            <p:cNvSpPr>
              <a:spLocks/>
            </p:cNvSpPr>
            <p:nvPr/>
          </p:nvSpPr>
          <p:spPr bwMode="auto">
            <a:xfrm>
              <a:off x="798" y="2534"/>
              <a:ext cx="4176" cy="700"/>
            </a:xfrm>
            <a:custGeom>
              <a:avLst/>
              <a:gdLst>
                <a:gd name="T0" fmla="*/ 0 w 4176"/>
                <a:gd name="T1" fmla="*/ 1 h 1682"/>
                <a:gd name="T2" fmla="*/ 960 w 4176"/>
                <a:gd name="T3" fmla="*/ 1 h 1682"/>
                <a:gd name="T4" fmla="*/ 997 w 4176"/>
                <a:gd name="T5" fmla="*/ 153 h 1682"/>
                <a:gd name="T6" fmla="*/ 1012 w 4176"/>
                <a:gd name="T7" fmla="*/ 188 h 1682"/>
                <a:gd name="T8" fmla="*/ 1028 w 4176"/>
                <a:gd name="T9" fmla="*/ 208 h 1682"/>
                <a:gd name="T10" fmla="*/ 1122 w 4176"/>
                <a:gd name="T11" fmla="*/ 338 h 1682"/>
                <a:gd name="T12" fmla="*/ 1207 w 4176"/>
                <a:gd name="T13" fmla="*/ 409 h 1682"/>
                <a:gd name="T14" fmla="*/ 1254 w 4176"/>
                <a:gd name="T15" fmla="*/ 422 h 1682"/>
                <a:gd name="T16" fmla="*/ 1386 w 4176"/>
                <a:gd name="T17" fmla="*/ 457 h 1682"/>
                <a:gd name="T18" fmla="*/ 1480 w 4176"/>
                <a:gd name="T19" fmla="*/ 470 h 1682"/>
                <a:gd name="T20" fmla="*/ 1605 w 4176"/>
                <a:gd name="T21" fmla="*/ 487 h 1682"/>
                <a:gd name="T22" fmla="*/ 1675 w 4176"/>
                <a:gd name="T23" fmla="*/ 496 h 1682"/>
                <a:gd name="T24" fmla="*/ 1722 w 4176"/>
                <a:gd name="T25" fmla="*/ 503 h 1682"/>
                <a:gd name="T26" fmla="*/ 1932 w 4176"/>
                <a:gd name="T27" fmla="*/ 539 h 1682"/>
                <a:gd name="T28" fmla="*/ 2298 w 4176"/>
                <a:gd name="T29" fmla="*/ 545 h 1682"/>
                <a:gd name="T30" fmla="*/ 2742 w 4176"/>
                <a:gd name="T31" fmla="*/ 402 h 1682"/>
                <a:gd name="T32" fmla="*/ 2836 w 4176"/>
                <a:gd name="T33" fmla="*/ 367 h 1682"/>
                <a:gd name="T34" fmla="*/ 2851 w 4176"/>
                <a:gd name="T35" fmla="*/ 354 h 1682"/>
                <a:gd name="T36" fmla="*/ 2906 w 4176"/>
                <a:gd name="T37" fmla="*/ 325 h 1682"/>
                <a:gd name="T38" fmla="*/ 2992 w 4176"/>
                <a:gd name="T39" fmla="*/ 266 h 1682"/>
                <a:gd name="T40" fmla="*/ 3046 w 4176"/>
                <a:gd name="T41" fmla="*/ 201 h 1682"/>
                <a:gd name="T42" fmla="*/ 3116 w 4176"/>
                <a:gd name="T43" fmla="*/ 104 h 1682"/>
                <a:gd name="T44" fmla="*/ 3140 w 4176"/>
                <a:gd name="T45" fmla="*/ 59 h 1682"/>
                <a:gd name="T46" fmla="*/ 3163 w 4176"/>
                <a:gd name="T47" fmla="*/ 0 h 1682"/>
                <a:gd name="T48" fmla="*/ 4176 w 4176"/>
                <a:gd name="T49" fmla="*/ 1 h 1682"/>
                <a:gd name="T50" fmla="*/ 4176 w 4176"/>
                <a:gd name="T51" fmla="*/ 700 h 1682"/>
                <a:gd name="T52" fmla="*/ 48 w 4176"/>
                <a:gd name="T53" fmla="*/ 700 h 1682"/>
                <a:gd name="T54" fmla="*/ 0 w 4176"/>
                <a:gd name="T55" fmla="*/ 1 h 16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76"/>
                <a:gd name="T85" fmla="*/ 0 h 1682"/>
                <a:gd name="T86" fmla="*/ 4176 w 4176"/>
                <a:gd name="T87" fmla="*/ 1682 h 16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76" h="1682">
                  <a:moveTo>
                    <a:pt x="0" y="2"/>
                  </a:moveTo>
                  <a:lnTo>
                    <a:pt x="960" y="2"/>
                  </a:lnTo>
                  <a:cubicBezTo>
                    <a:pt x="990" y="125"/>
                    <a:pt x="970" y="237"/>
                    <a:pt x="997" y="367"/>
                  </a:cubicBezTo>
                  <a:cubicBezTo>
                    <a:pt x="1003" y="395"/>
                    <a:pt x="1005" y="424"/>
                    <a:pt x="1012" y="452"/>
                  </a:cubicBezTo>
                  <a:cubicBezTo>
                    <a:pt x="1016" y="468"/>
                    <a:pt x="1028" y="499"/>
                    <a:pt x="1028" y="499"/>
                  </a:cubicBezTo>
                  <a:cubicBezTo>
                    <a:pt x="1042" y="625"/>
                    <a:pt x="1051" y="704"/>
                    <a:pt x="1122" y="811"/>
                  </a:cubicBezTo>
                  <a:cubicBezTo>
                    <a:pt x="1135" y="868"/>
                    <a:pt x="1161" y="942"/>
                    <a:pt x="1207" y="982"/>
                  </a:cubicBezTo>
                  <a:cubicBezTo>
                    <a:pt x="1221" y="994"/>
                    <a:pt x="1241" y="1000"/>
                    <a:pt x="1254" y="1013"/>
                  </a:cubicBezTo>
                  <a:cubicBezTo>
                    <a:pt x="1292" y="1052"/>
                    <a:pt x="1332" y="1088"/>
                    <a:pt x="1386" y="1099"/>
                  </a:cubicBezTo>
                  <a:cubicBezTo>
                    <a:pt x="1418" y="1115"/>
                    <a:pt x="1446" y="1119"/>
                    <a:pt x="1480" y="1130"/>
                  </a:cubicBezTo>
                  <a:cubicBezTo>
                    <a:pt x="1529" y="1146"/>
                    <a:pt x="1552" y="1162"/>
                    <a:pt x="1605" y="1169"/>
                  </a:cubicBezTo>
                  <a:cubicBezTo>
                    <a:pt x="1628" y="1177"/>
                    <a:pt x="1652" y="1185"/>
                    <a:pt x="1675" y="1193"/>
                  </a:cubicBezTo>
                  <a:cubicBezTo>
                    <a:pt x="1691" y="1198"/>
                    <a:pt x="1722" y="1208"/>
                    <a:pt x="1722" y="1208"/>
                  </a:cubicBezTo>
                  <a:cubicBezTo>
                    <a:pt x="1782" y="1255"/>
                    <a:pt x="1857" y="1283"/>
                    <a:pt x="1932" y="1294"/>
                  </a:cubicBezTo>
                  <a:cubicBezTo>
                    <a:pt x="2037" y="1356"/>
                    <a:pt x="2191" y="1316"/>
                    <a:pt x="2298" y="1310"/>
                  </a:cubicBezTo>
                  <a:cubicBezTo>
                    <a:pt x="2491" y="1270"/>
                    <a:pt x="2626" y="1113"/>
                    <a:pt x="2742" y="967"/>
                  </a:cubicBezTo>
                  <a:cubicBezTo>
                    <a:pt x="2768" y="934"/>
                    <a:pt x="2806" y="911"/>
                    <a:pt x="2836" y="881"/>
                  </a:cubicBezTo>
                  <a:cubicBezTo>
                    <a:pt x="2841" y="871"/>
                    <a:pt x="2844" y="859"/>
                    <a:pt x="2851" y="850"/>
                  </a:cubicBezTo>
                  <a:cubicBezTo>
                    <a:pt x="2868" y="826"/>
                    <a:pt x="2893" y="807"/>
                    <a:pt x="2906" y="780"/>
                  </a:cubicBezTo>
                  <a:cubicBezTo>
                    <a:pt x="2935" y="722"/>
                    <a:pt x="2958" y="690"/>
                    <a:pt x="2992" y="639"/>
                  </a:cubicBezTo>
                  <a:cubicBezTo>
                    <a:pt x="3006" y="586"/>
                    <a:pt x="3029" y="536"/>
                    <a:pt x="3046" y="484"/>
                  </a:cubicBezTo>
                  <a:cubicBezTo>
                    <a:pt x="3072" y="406"/>
                    <a:pt x="3092" y="328"/>
                    <a:pt x="3116" y="250"/>
                  </a:cubicBezTo>
                  <a:cubicBezTo>
                    <a:pt x="3122" y="211"/>
                    <a:pt x="3127" y="178"/>
                    <a:pt x="3140" y="141"/>
                  </a:cubicBezTo>
                  <a:cubicBezTo>
                    <a:pt x="3145" y="98"/>
                    <a:pt x="3163" y="44"/>
                    <a:pt x="3163" y="0"/>
                  </a:cubicBezTo>
                  <a:lnTo>
                    <a:pt x="4176" y="2"/>
                  </a:lnTo>
                  <a:lnTo>
                    <a:pt x="4176" y="1682"/>
                  </a:lnTo>
                  <a:lnTo>
                    <a:pt x="48" y="1682"/>
                  </a:lnTo>
                  <a:lnTo>
                    <a:pt x="0" y="2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0" name="Rectangle 26"/>
            <p:cNvSpPr>
              <a:spLocks noChangeArrowheads="1"/>
            </p:cNvSpPr>
            <p:nvPr/>
          </p:nvSpPr>
          <p:spPr bwMode="auto">
            <a:xfrm>
              <a:off x="1581" y="2517"/>
              <a:ext cx="192" cy="14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" name="Rectangle 27"/>
            <p:cNvSpPr>
              <a:spLocks noChangeArrowheads="1"/>
            </p:cNvSpPr>
            <p:nvPr/>
          </p:nvSpPr>
          <p:spPr bwMode="auto">
            <a:xfrm>
              <a:off x="2447" y="2561"/>
              <a:ext cx="85" cy="5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" name="Rectangle 28"/>
            <p:cNvSpPr>
              <a:spLocks noChangeArrowheads="1"/>
            </p:cNvSpPr>
            <p:nvPr/>
          </p:nvSpPr>
          <p:spPr bwMode="auto">
            <a:xfrm>
              <a:off x="3187" y="2570"/>
              <a:ext cx="85" cy="5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" name="Rectangle 29"/>
            <p:cNvSpPr>
              <a:spLocks noChangeArrowheads="1"/>
            </p:cNvSpPr>
            <p:nvPr/>
          </p:nvSpPr>
          <p:spPr bwMode="auto">
            <a:xfrm>
              <a:off x="1683" y="2399"/>
              <a:ext cx="2290" cy="10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Rectangle 30"/>
            <p:cNvSpPr>
              <a:spLocks noChangeArrowheads="1"/>
            </p:cNvSpPr>
            <p:nvPr/>
          </p:nvSpPr>
          <p:spPr bwMode="auto">
            <a:xfrm>
              <a:off x="2456" y="2509"/>
              <a:ext cx="68" cy="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3197" y="2514"/>
              <a:ext cx="65" cy="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6" name="Freeform 32"/>
            <p:cNvSpPr>
              <a:spLocks/>
            </p:cNvSpPr>
            <p:nvPr/>
          </p:nvSpPr>
          <p:spPr bwMode="auto">
            <a:xfrm>
              <a:off x="1539" y="2397"/>
              <a:ext cx="240" cy="384"/>
            </a:xfrm>
            <a:custGeom>
              <a:avLst/>
              <a:gdLst>
                <a:gd name="T0" fmla="*/ 93 w 240"/>
                <a:gd name="T1" fmla="*/ 0 h 384"/>
                <a:gd name="T2" fmla="*/ 93 w 240"/>
                <a:gd name="T3" fmla="*/ 150 h 384"/>
                <a:gd name="T4" fmla="*/ 93 w 240"/>
                <a:gd name="T5" fmla="*/ 183 h 384"/>
                <a:gd name="T6" fmla="*/ 237 w 240"/>
                <a:gd name="T7" fmla="*/ 183 h 384"/>
                <a:gd name="T8" fmla="*/ 240 w 240"/>
                <a:gd name="T9" fmla="*/ 384 h 384"/>
                <a:gd name="T10" fmla="*/ 0 w 240"/>
                <a:gd name="T11" fmla="*/ 384 h 384"/>
                <a:gd name="T12" fmla="*/ 0 w 240"/>
                <a:gd name="T13" fmla="*/ 3 h 384"/>
                <a:gd name="T14" fmla="*/ 93 w 240"/>
                <a:gd name="T15" fmla="*/ 0 h 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384"/>
                <a:gd name="T26" fmla="*/ 240 w 240"/>
                <a:gd name="T27" fmla="*/ 384 h 3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384">
                  <a:moveTo>
                    <a:pt x="93" y="0"/>
                  </a:moveTo>
                  <a:lnTo>
                    <a:pt x="93" y="150"/>
                  </a:lnTo>
                  <a:lnTo>
                    <a:pt x="93" y="183"/>
                  </a:lnTo>
                  <a:lnTo>
                    <a:pt x="237" y="183"/>
                  </a:lnTo>
                  <a:lnTo>
                    <a:pt x="240" y="384"/>
                  </a:lnTo>
                  <a:lnTo>
                    <a:pt x="0" y="384"/>
                  </a:lnTo>
                  <a:lnTo>
                    <a:pt x="0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7" name="Rectangle 33"/>
            <p:cNvSpPr>
              <a:spLocks noChangeArrowheads="1"/>
            </p:cNvSpPr>
            <p:nvPr/>
          </p:nvSpPr>
          <p:spPr bwMode="auto">
            <a:xfrm>
              <a:off x="3831" y="2526"/>
              <a:ext cx="192" cy="14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8" name="Freeform 34"/>
            <p:cNvSpPr>
              <a:spLocks/>
            </p:cNvSpPr>
            <p:nvPr/>
          </p:nvSpPr>
          <p:spPr bwMode="auto">
            <a:xfrm flipH="1">
              <a:off x="3876" y="2397"/>
              <a:ext cx="240" cy="384"/>
            </a:xfrm>
            <a:custGeom>
              <a:avLst/>
              <a:gdLst>
                <a:gd name="T0" fmla="*/ 93 w 240"/>
                <a:gd name="T1" fmla="*/ 0 h 384"/>
                <a:gd name="T2" fmla="*/ 93 w 240"/>
                <a:gd name="T3" fmla="*/ 150 h 384"/>
                <a:gd name="T4" fmla="*/ 93 w 240"/>
                <a:gd name="T5" fmla="*/ 183 h 384"/>
                <a:gd name="T6" fmla="*/ 237 w 240"/>
                <a:gd name="T7" fmla="*/ 183 h 384"/>
                <a:gd name="T8" fmla="*/ 240 w 240"/>
                <a:gd name="T9" fmla="*/ 384 h 384"/>
                <a:gd name="T10" fmla="*/ 0 w 240"/>
                <a:gd name="T11" fmla="*/ 384 h 384"/>
                <a:gd name="T12" fmla="*/ 0 w 240"/>
                <a:gd name="T13" fmla="*/ 3 h 384"/>
                <a:gd name="T14" fmla="*/ 93 w 240"/>
                <a:gd name="T15" fmla="*/ 0 h 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384"/>
                <a:gd name="T26" fmla="*/ 240 w 240"/>
                <a:gd name="T27" fmla="*/ 384 h 3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384">
                  <a:moveTo>
                    <a:pt x="93" y="0"/>
                  </a:moveTo>
                  <a:lnTo>
                    <a:pt x="93" y="150"/>
                  </a:lnTo>
                  <a:lnTo>
                    <a:pt x="93" y="183"/>
                  </a:lnTo>
                  <a:lnTo>
                    <a:pt x="237" y="183"/>
                  </a:lnTo>
                  <a:lnTo>
                    <a:pt x="240" y="384"/>
                  </a:lnTo>
                  <a:lnTo>
                    <a:pt x="0" y="384"/>
                  </a:lnTo>
                  <a:lnTo>
                    <a:pt x="0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59" name="Rectangle 35"/>
            <p:cNvSpPr>
              <a:spLocks noChangeArrowheads="1"/>
            </p:cNvSpPr>
            <p:nvPr/>
          </p:nvSpPr>
          <p:spPr bwMode="auto">
            <a:xfrm>
              <a:off x="1692" y="2511"/>
              <a:ext cx="72" cy="6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60" name="Rectangle 36"/>
            <p:cNvSpPr>
              <a:spLocks noChangeArrowheads="1"/>
            </p:cNvSpPr>
            <p:nvPr/>
          </p:nvSpPr>
          <p:spPr bwMode="auto">
            <a:xfrm>
              <a:off x="3885" y="2511"/>
              <a:ext cx="75" cy="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444" name="Rectangle 38"/>
          <p:cNvSpPr>
            <a:spLocks noChangeArrowheads="1"/>
          </p:cNvSpPr>
          <p:nvPr/>
        </p:nvSpPr>
        <p:spPr bwMode="auto">
          <a:xfrm>
            <a:off x="1339850" y="3094038"/>
            <a:ext cx="1152525" cy="1873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5" name="Rectangle 39"/>
          <p:cNvSpPr>
            <a:spLocks noChangeArrowheads="1"/>
          </p:cNvSpPr>
          <p:nvPr/>
        </p:nvSpPr>
        <p:spPr bwMode="auto">
          <a:xfrm>
            <a:off x="6651625" y="3094038"/>
            <a:ext cx="1301750" cy="2000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8472" name="Picture 40" descr="C:\Microsoft Office\Clipart\Publisher\TN00211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547938"/>
            <a:ext cx="13985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3" name="AutoShape 4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75" name="AutoShape 4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 autoUpdateAnimBg="0"/>
      <p:bldP spid="18452" grpId="0" animBg="1"/>
      <p:bldP spid="18453" grpId="0" animBg="1"/>
      <p:bldP spid="18454" grpId="0" animBg="1"/>
      <p:bldP spid="18455" grpId="0" autoUpdateAnimBg="0"/>
      <p:bldP spid="18473" grpId="0" animBg="1"/>
      <p:bldP spid="184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79513" y="109538"/>
            <a:ext cx="668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A QUELS PROBLEMES EST SOUMIS</a:t>
            </a:r>
          </a:p>
          <a:p>
            <a:pPr algn="ctr"/>
            <a:r>
              <a:rPr lang="fr-FR" sz="2800" b="1">
                <a:solidFill>
                  <a:srgbClr val="FF0000"/>
                </a:solidFill>
              </a:rPr>
              <a:t>UN PONT ?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909638" y="1212850"/>
            <a:ext cx="7497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TRANSMISSION DES CHARGES DU TABLIER</a:t>
            </a:r>
          </a:p>
          <a:p>
            <a:r>
              <a:rPr lang="fr-FR" sz="2400" b="1">
                <a:solidFill>
                  <a:srgbClr val="FF9900"/>
                </a:solidFill>
              </a:rPr>
              <a:t>AUX APPUIS.</a:t>
            </a:r>
          </a:p>
        </p:txBody>
      </p:sp>
      <p:pic>
        <p:nvPicPr>
          <p:cNvPr id="19461" name="Picture 16" descr="C:\Mes documents\photos\ponts\ptt0112.JPG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993900"/>
            <a:ext cx="5994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7" descr="C:\Mes documents\photos\ponts\ptt0113.JPG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9113"/>
            <a:ext cx="34671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8"/>
          <p:cNvSpPr txBox="1">
            <a:spLocks noChangeArrowheads="1"/>
          </p:cNvSpPr>
          <p:nvPr/>
        </p:nvSpPr>
        <p:spPr bwMode="auto">
          <a:xfrm>
            <a:off x="225425" y="2408238"/>
            <a:ext cx="26844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000" b="1"/>
              <a:t>Sollicitations que </a:t>
            </a:r>
          </a:p>
          <a:p>
            <a:r>
              <a:rPr lang="fr-FR" sz="2000" b="1"/>
              <a:t>reprend un appareil </a:t>
            </a:r>
          </a:p>
          <a:p>
            <a:r>
              <a:rPr lang="fr-FR" sz="2000" b="1"/>
              <a:t>d ’appui</a:t>
            </a:r>
          </a:p>
        </p:txBody>
      </p:sp>
      <p:pic>
        <p:nvPicPr>
          <p:cNvPr id="19464" name="Picture 19" descr="C:\Mes Documents\ponts2\ptsam009.JPG"/>
          <p:cNvPicPr>
            <a:picLocks noChangeAspect="1" noChangeArrowheads="1"/>
          </p:cNvPicPr>
          <p:nvPr/>
        </p:nvPicPr>
        <p:blipFill>
          <a:blip r:embed="rId5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4365625"/>
            <a:ext cx="35433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Line 20"/>
          <p:cNvSpPr>
            <a:spLocks noChangeShapeType="1"/>
          </p:cNvSpPr>
          <p:nvPr/>
        </p:nvSpPr>
        <p:spPr bwMode="auto">
          <a:xfrm>
            <a:off x="3506788" y="5373688"/>
            <a:ext cx="1541462" cy="1270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478" name="AutoShape 2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9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 animBg="1"/>
      <p:bldP spid="194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79513" y="109538"/>
            <a:ext cx="668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A QUELS PROBLEMES EST SOUMIS</a:t>
            </a:r>
          </a:p>
          <a:p>
            <a:pPr algn="ctr"/>
            <a:r>
              <a:rPr lang="fr-FR" sz="2800" b="1">
                <a:solidFill>
                  <a:srgbClr val="FF0000"/>
                </a:solidFill>
              </a:rPr>
              <a:t>UN PONT ?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71463" y="5326063"/>
            <a:ext cx="83613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De part leur grande longueur, les tabliers de ponts </a:t>
            </a:r>
          </a:p>
          <a:p>
            <a:r>
              <a:rPr lang="fr-FR" sz="2400" b="1"/>
              <a:t>subissent de façon considérable (1 à 10 cm) les effets</a:t>
            </a:r>
          </a:p>
          <a:p>
            <a:r>
              <a:rPr lang="fr-FR" sz="2400" b="1"/>
              <a:t>de la dilatation thermique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341438" y="1473200"/>
            <a:ext cx="479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DILATATION THERMIQUE.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2628900" y="3541713"/>
            <a:ext cx="3338513" cy="1714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763713" y="2424113"/>
            <a:ext cx="3532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Tablier par temps froid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836613" y="2919413"/>
            <a:ext cx="363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Tablier par temps chaud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917700" y="2808288"/>
            <a:ext cx="3302000" cy="779462"/>
            <a:chOff x="1208" y="1769"/>
            <a:chExt cx="2080" cy="491"/>
          </a:xfrm>
        </p:grpSpPr>
        <p:sp>
          <p:nvSpPr>
            <p:cNvPr id="20514" name="Line 22"/>
            <p:cNvSpPr>
              <a:spLocks noChangeShapeType="1"/>
            </p:cNvSpPr>
            <p:nvPr/>
          </p:nvSpPr>
          <p:spPr bwMode="auto">
            <a:xfrm>
              <a:off x="1208" y="1769"/>
              <a:ext cx="2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15" name="Line 23"/>
            <p:cNvSpPr>
              <a:spLocks noChangeShapeType="1"/>
            </p:cNvSpPr>
            <p:nvPr/>
          </p:nvSpPr>
          <p:spPr bwMode="auto">
            <a:xfrm flipH="1">
              <a:off x="3117" y="1769"/>
              <a:ext cx="171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965200" y="3290888"/>
            <a:ext cx="3389313" cy="593725"/>
            <a:chOff x="608" y="2073"/>
            <a:chExt cx="2135" cy="374"/>
          </a:xfrm>
        </p:grpSpPr>
        <p:sp>
          <p:nvSpPr>
            <p:cNvPr id="20512" name="Line 24"/>
            <p:cNvSpPr>
              <a:spLocks noChangeShapeType="1"/>
            </p:cNvSpPr>
            <p:nvPr/>
          </p:nvSpPr>
          <p:spPr bwMode="auto">
            <a:xfrm flipH="1">
              <a:off x="616" y="2073"/>
              <a:ext cx="21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13" name="Line 25"/>
            <p:cNvSpPr>
              <a:spLocks noChangeShapeType="1"/>
            </p:cNvSpPr>
            <p:nvPr/>
          </p:nvSpPr>
          <p:spPr bwMode="auto">
            <a:xfrm>
              <a:off x="608" y="2081"/>
              <a:ext cx="1169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6024563" y="3587750"/>
            <a:ext cx="458787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6502400" y="3302000"/>
            <a:ext cx="153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dilatation</a:t>
            </a:r>
          </a:p>
        </p:txBody>
      </p:sp>
      <p:grpSp>
        <p:nvGrpSpPr>
          <p:cNvPr id="20493" name="Group 30"/>
          <p:cNvGrpSpPr>
            <a:grpSpLocks/>
          </p:cNvGrpSpPr>
          <p:nvPr/>
        </p:nvGrpSpPr>
        <p:grpSpPr bwMode="auto">
          <a:xfrm>
            <a:off x="1266825" y="3805238"/>
            <a:ext cx="6629400" cy="1328737"/>
            <a:chOff x="798" y="2397"/>
            <a:chExt cx="4176" cy="837"/>
          </a:xfrm>
        </p:grpSpPr>
        <p:sp>
          <p:nvSpPr>
            <p:cNvPr id="4" name="Freeform 31" descr="Marbre brun"/>
            <p:cNvSpPr>
              <a:spLocks/>
            </p:cNvSpPr>
            <p:nvPr/>
          </p:nvSpPr>
          <p:spPr bwMode="auto">
            <a:xfrm>
              <a:off x="798" y="2534"/>
              <a:ext cx="4176" cy="700"/>
            </a:xfrm>
            <a:custGeom>
              <a:avLst/>
              <a:gdLst>
                <a:gd name="T0" fmla="*/ 0 w 4176"/>
                <a:gd name="T1" fmla="*/ 1 h 1682"/>
                <a:gd name="T2" fmla="*/ 960 w 4176"/>
                <a:gd name="T3" fmla="*/ 1 h 1682"/>
                <a:gd name="T4" fmla="*/ 997 w 4176"/>
                <a:gd name="T5" fmla="*/ 153 h 1682"/>
                <a:gd name="T6" fmla="*/ 1012 w 4176"/>
                <a:gd name="T7" fmla="*/ 188 h 1682"/>
                <a:gd name="T8" fmla="*/ 1028 w 4176"/>
                <a:gd name="T9" fmla="*/ 208 h 1682"/>
                <a:gd name="T10" fmla="*/ 1122 w 4176"/>
                <a:gd name="T11" fmla="*/ 338 h 1682"/>
                <a:gd name="T12" fmla="*/ 1207 w 4176"/>
                <a:gd name="T13" fmla="*/ 409 h 1682"/>
                <a:gd name="T14" fmla="*/ 1254 w 4176"/>
                <a:gd name="T15" fmla="*/ 422 h 1682"/>
                <a:gd name="T16" fmla="*/ 1386 w 4176"/>
                <a:gd name="T17" fmla="*/ 457 h 1682"/>
                <a:gd name="T18" fmla="*/ 1480 w 4176"/>
                <a:gd name="T19" fmla="*/ 470 h 1682"/>
                <a:gd name="T20" fmla="*/ 1605 w 4176"/>
                <a:gd name="T21" fmla="*/ 487 h 1682"/>
                <a:gd name="T22" fmla="*/ 1675 w 4176"/>
                <a:gd name="T23" fmla="*/ 496 h 1682"/>
                <a:gd name="T24" fmla="*/ 1722 w 4176"/>
                <a:gd name="T25" fmla="*/ 503 h 1682"/>
                <a:gd name="T26" fmla="*/ 1932 w 4176"/>
                <a:gd name="T27" fmla="*/ 539 h 1682"/>
                <a:gd name="T28" fmla="*/ 2298 w 4176"/>
                <a:gd name="T29" fmla="*/ 545 h 1682"/>
                <a:gd name="T30" fmla="*/ 2742 w 4176"/>
                <a:gd name="T31" fmla="*/ 402 h 1682"/>
                <a:gd name="T32" fmla="*/ 2836 w 4176"/>
                <a:gd name="T33" fmla="*/ 367 h 1682"/>
                <a:gd name="T34" fmla="*/ 2851 w 4176"/>
                <a:gd name="T35" fmla="*/ 354 h 1682"/>
                <a:gd name="T36" fmla="*/ 2906 w 4176"/>
                <a:gd name="T37" fmla="*/ 325 h 1682"/>
                <a:gd name="T38" fmla="*/ 2992 w 4176"/>
                <a:gd name="T39" fmla="*/ 266 h 1682"/>
                <a:gd name="T40" fmla="*/ 3046 w 4176"/>
                <a:gd name="T41" fmla="*/ 201 h 1682"/>
                <a:gd name="T42" fmla="*/ 3116 w 4176"/>
                <a:gd name="T43" fmla="*/ 104 h 1682"/>
                <a:gd name="T44" fmla="*/ 3140 w 4176"/>
                <a:gd name="T45" fmla="*/ 59 h 1682"/>
                <a:gd name="T46" fmla="*/ 3163 w 4176"/>
                <a:gd name="T47" fmla="*/ 0 h 1682"/>
                <a:gd name="T48" fmla="*/ 4176 w 4176"/>
                <a:gd name="T49" fmla="*/ 1 h 1682"/>
                <a:gd name="T50" fmla="*/ 4176 w 4176"/>
                <a:gd name="T51" fmla="*/ 700 h 1682"/>
                <a:gd name="T52" fmla="*/ 48 w 4176"/>
                <a:gd name="T53" fmla="*/ 700 h 1682"/>
                <a:gd name="T54" fmla="*/ 0 w 4176"/>
                <a:gd name="T55" fmla="*/ 1 h 16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76"/>
                <a:gd name="T85" fmla="*/ 0 h 1682"/>
                <a:gd name="T86" fmla="*/ 4176 w 4176"/>
                <a:gd name="T87" fmla="*/ 1682 h 16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76" h="1682">
                  <a:moveTo>
                    <a:pt x="0" y="2"/>
                  </a:moveTo>
                  <a:lnTo>
                    <a:pt x="960" y="2"/>
                  </a:lnTo>
                  <a:cubicBezTo>
                    <a:pt x="990" y="125"/>
                    <a:pt x="970" y="237"/>
                    <a:pt x="997" y="367"/>
                  </a:cubicBezTo>
                  <a:cubicBezTo>
                    <a:pt x="1003" y="395"/>
                    <a:pt x="1005" y="424"/>
                    <a:pt x="1012" y="452"/>
                  </a:cubicBezTo>
                  <a:cubicBezTo>
                    <a:pt x="1016" y="468"/>
                    <a:pt x="1028" y="499"/>
                    <a:pt x="1028" y="499"/>
                  </a:cubicBezTo>
                  <a:cubicBezTo>
                    <a:pt x="1042" y="625"/>
                    <a:pt x="1051" y="704"/>
                    <a:pt x="1122" y="811"/>
                  </a:cubicBezTo>
                  <a:cubicBezTo>
                    <a:pt x="1135" y="868"/>
                    <a:pt x="1161" y="942"/>
                    <a:pt x="1207" y="982"/>
                  </a:cubicBezTo>
                  <a:cubicBezTo>
                    <a:pt x="1221" y="994"/>
                    <a:pt x="1241" y="1000"/>
                    <a:pt x="1254" y="1013"/>
                  </a:cubicBezTo>
                  <a:cubicBezTo>
                    <a:pt x="1292" y="1052"/>
                    <a:pt x="1332" y="1088"/>
                    <a:pt x="1386" y="1099"/>
                  </a:cubicBezTo>
                  <a:cubicBezTo>
                    <a:pt x="1418" y="1115"/>
                    <a:pt x="1446" y="1119"/>
                    <a:pt x="1480" y="1130"/>
                  </a:cubicBezTo>
                  <a:cubicBezTo>
                    <a:pt x="1529" y="1146"/>
                    <a:pt x="1552" y="1162"/>
                    <a:pt x="1605" y="1169"/>
                  </a:cubicBezTo>
                  <a:cubicBezTo>
                    <a:pt x="1628" y="1177"/>
                    <a:pt x="1652" y="1185"/>
                    <a:pt x="1675" y="1193"/>
                  </a:cubicBezTo>
                  <a:cubicBezTo>
                    <a:pt x="1691" y="1198"/>
                    <a:pt x="1722" y="1208"/>
                    <a:pt x="1722" y="1208"/>
                  </a:cubicBezTo>
                  <a:cubicBezTo>
                    <a:pt x="1782" y="1255"/>
                    <a:pt x="1857" y="1283"/>
                    <a:pt x="1932" y="1294"/>
                  </a:cubicBezTo>
                  <a:cubicBezTo>
                    <a:pt x="2037" y="1356"/>
                    <a:pt x="2191" y="1316"/>
                    <a:pt x="2298" y="1310"/>
                  </a:cubicBezTo>
                  <a:cubicBezTo>
                    <a:pt x="2491" y="1270"/>
                    <a:pt x="2626" y="1113"/>
                    <a:pt x="2742" y="967"/>
                  </a:cubicBezTo>
                  <a:cubicBezTo>
                    <a:pt x="2768" y="934"/>
                    <a:pt x="2806" y="911"/>
                    <a:pt x="2836" y="881"/>
                  </a:cubicBezTo>
                  <a:cubicBezTo>
                    <a:pt x="2841" y="871"/>
                    <a:pt x="2844" y="859"/>
                    <a:pt x="2851" y="850"/>
                  </a:cubicBezTo>
                  <a:cubicBezTo>
                    <a:pt x="2868" y="826"/>
                    <a:pt x="2893" y="807"/>
                    <a:pt x="2906" y="780"/>
                  </a:cubicBezTo>
                  <a:cubicBezTo>
                    <a:pt x="2935" y="722"/>
                    <a:pt x="2958" y="690"/>
                    <a:pt x="2992" y="639"/>
                  </a:cubicBezTo>
                  <a:cubicBezTo>
                    <a:pt x="3006" y="586"/>
                    <a:pt x="3029" y="536"/>
                    <a:pt x="3046" y="484"/>
                  </a:cubicBezTo>
                  <a:cubicBezTo>
                    <a:pt x="3072" y="406"/>
                    <a:pt x="3092" y="328"/>
                    <a:pt x="3116" y="250"/>
                  </a:cubicBezTo>
                  <a:cubicBezTo>
                    <a:pt x="3122" y="211"/>
                    <a:pt x="3127" y="178"/>
                    <a:pt x="3140" y="141"/>
                  </a:cubicBezTo>
                  <a:cubicBezTo>
                    <a:pt x="3145" y="98"/>
                    <a:pt x="3163" y="44"/>
                    <a:pt x="3163" y="0"/>
                  </a:cubicBezTo>
                  <a:lnTo>
                    <a:pt x="4176" y="2"/>
                  </a:lnTo>
                  <a:lnTo>
                    <a:pt x="4176" y="1682"/>
                  </a:lnTo>
                  <a:lnTo>
                    <a:pt x="48" y="1682"/>
                  </a:lnTo>
                  <a:lnTo>
                    <a:pt x="0" y="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Rectangle 32"/>
            <p:cNvSpPr>
              <a:spLocks noChangeArrowheads="1"/>
            </p:cNvSpPr>
            <p:nvPr/>
          </p:nvSpPr>
          <p:spPr bwMode="auto">
            <a:xfrm>
              <a:off x="1581" y="2517"/>
              <a:ext cx="192" cy="14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2" name="Rectangle 33"/>
            <p:cNvSpPr>
              <a:spLocks noChangeArrowheads="1"/>
            </p:cNvSpPr>
            <p:nvPr/>
          </p:nvSpPr>
          <p:spPr bwMode="auto">
            <a:xfrm>
              <a:off x="2447" y="2561"/>
              <a:ext cx="85" cy="5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3" name="Rectangle 34"/>
            <p:cNvSpPr>
              <a:spLocks noChangeArrowheads="1"/>
            </p:cNvSpPr>
            <p:nvPr/>
          </p:nvSpPr>
          <p:spPr bwMode="auto">
            <a:xfrm>
              <a:off x="3187" y="2570"/>
              <a:ext cx="85" cy="5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4" name="Rectangle 35"/>
            <p:cNvSpPr>
              <a:spLocks noChangeArrowheads="1"/>
            </p:cNvSpPr>
            <p:nvPr/>
          </p:nvSpPr>
          <p:spPr bwMode="auto">
            <a:xfrm>
              <a:off x="1683" y="2399"/>
              <a:ext cx="2290" cy="10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5" name="Rectangle 36"/>
            <p:cNvSpPr>
              <a:spLocks noChangeArrowheads="1"/>
            </p:cNvSpPr>
            <p:nvPr/>
          </p:nvSpPr>
          <p:spPr bwMode="auto">
            <a:xfrm>
              <a:off x="2456" y="2509"/>
              <a:ext cx="68" cy="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197" y="2514"/>
              <a:ext cx="65" cy="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Freeform 38"/>
            <p:cNvSpPr>
              <a:spLocks/>
            </p:cNvSpPr>
            <p:nvPr/>
          </p:nvSpPr>
          <p:spPr bwMode="auto">
            <a:xfrm>
              <a:off x="1539" y="2397"/>
              <a:ext cx="240" cy="384"/>
            </a:xfrm>
            <a:custGeom>
              <a:avLst/>
              <a:gdLst>
                <a:gd name="T0" fmla="*/ 93 w 240"/>
                <a:gd name="T1" fmla="*/ 0 h 384"/>
                <a:gd name="T2" fmla="*/ 93 w 240"/>
                <a:gd name="T3" fmla="*/ 150 h 384"/>
                <a:gd name="T4" fmla="*/ 93 w 240"/>
                <a:gd name="T5" fmla="*/ 183 h 384"/>
                <a:gd name="T6" fmla="*/ 237 w 240"/>
                <a:gd name="T7" fmla="*/ 183 h 384"/>
                <a:gd name="T8" fmla="*/ 240 w 240"/>
                <a:gd name="T9" fmla="*/ 384 h 384"/>
                <a:gd name="T10" fmla="*/ 0 w 240"/>
                <a:gd name="T11" fmla="*/ 384 h 384"/>
                <a:gd name="T12" fmla="*/ 0 w 240"/>
                <a:gd name="T13" fmla="*/ 3 h 384"/>
                <a:gd name="T14" fmla="*/ 93 w 240"/>
                <a:gd name="T15" fmla="*/ 0 h 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384"/>
                <a:gd name="T26" fmla="*/ 240 w 240"/>
                <a:gd name="T27" fmla="*/ 384 h 3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384">
                  <a:moveTo>
                    <a:pt x="93" y="0"/>
                  </a:moveTo>
                  <a:lnTo>
                    <a:pt x="93" y="150"/>
                  </a:lnTo>
                  <a:lnTo>
                    <a:pt x="93" y="183"/>
                  </a:lnTo>
                  <a:lnTo>
                    <a:pt x="237" y="183"/>
                  </a:lnTo>
                  <a:lnTo>
                    <a:pt x="240" y="384"/>
                  </a:lnTo>
                  <a:lnTo>
                    <a:pt x="0" y="384"/>
                  </a:lnTo>
                  <a:lnTo>
                    <a:pt x="0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8" name="Rectangle 39"/>
            <p:cNvSpPr>
              <a:spLocks noChangeArrowheads="1"/>
            </p:cNvSpPr>
            <p:nvPr/>
          </p:nvSpPr>
          <p:spPr bwMode="auto">
            <a:xfrm>
              <a:off x="3831" y="2526"/>
              <a:ext cx="192" cy="14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9" name="Freeform 40"/>
            <p:cNvSpPr>
              <a:spLocks/>
            </p:cNvSpPr>
            <p:nvPr/>
          </p:nvSpPr>
          <p:spPr bwMode="auto">
            <a:xfrm flipH="1">
              <a:off x="3876" y="2397"/>
              <a:ext cx="240" cy="384"/>
            </a:xfrm>
            <a:custGeom>
              <a:avLst/>
              <a:gdLst>
                <a:gd name="T0" fmla="*/ 93 w 240"/>
                <a:gd name="T1" fmla="*/ 0 h 384"/>
                <a:gd name="T2" fmla="*/ 93 w 240"/>
                <a:gd name="T3" fmla="*/ 150 h 384"/>
                <a:gd name="T4" fmla="*/ 93 w 240"/>
                <a:gd name="T5" fmla="*/ 183 h 384"/>
                <a:gd name="T6" fmla="*/ 237 w 240"/>
                <a:gd name="T7" fmla="*/ 183 h 384"/>
                <a:gd name="T8" fmla="*/ 240 w 240"/>
                <a:gd name="T9" fmla="*/ 384 h 384"/>
                <a:gd name="T10" fmla="*/ 0 w 240"/>
                <a:gd name="T11" fmla="*/ 384 h 384"/>
                <a:gd name="T12" fmla="*/ 0 w 240"/>
                <a:gd name="T13" fmla="*/ 3 h 384"/>
                <a:gd name="T14" fmla="*/ 93 w 240"/>
                <a:gd name="T15" fmla="*/ 0 h 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384"/>
                <a:gd name="T26" fmla="*/ 240 w 240"/>
                <a:gd name="T27" fmla="*/ 384 h 3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384">
                  <a:moveTo>
                    <a:pt x="93" y="0"/>
                  </a:moveTo>
                  <a:lnTo>
                    <a:pt x="93" y="150"/>
                  </a:lnTo>
                  <a:lnTo>
                    <a:pt x="93" y="183"/>
                  </a:lnTo>
                  <a:lnTo>
                    <a:pt x="237" y="183"/>
                  </a:lnTo>
                  <a:lnTo>
                    <a:pt x="240" y="384"/>
                  </a:lnTo>
                  <a:lnTo>
                    <a:pt x="0" y="384"/>
                  </a:lnTo>
                  <a:lnTo>
                    <a:pt x="0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10" name="Rectangle 41"/>
            <p:cNvSpPr>
              <a:spLocks noChangeArrowheads="1"/>
            </p:cNvSpPr>
            <p:nvPr/>
          </p:nvSpPr>
          <p:spPr bwMode="auto">
            <a:xfrm>
              <a:off x="1692" y="2511"/>
              <a:ext cx="72" cy="6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11" name="Rectangle 42"/>
            <p:cNvSpPr>
              <a:spLocks noChangeArrowheads="1"/>
            </p:cNvSpPr>
            <p:nvPr/>
          </p:nvSpPr>
          <p:spPr bwMode="auto">
            <a:xfrm>
              <a:off x="3885" y="2511"/>
              <a:ext cx="75" cy="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1127125" y="3808413"/>
            <a:ext cx="1301750" cy="2000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6565900" y="3817938"/>
            <a:ext cx="1301750" cy="2000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525" name="Picture 45" descr="C:\MSOffice\Clipart\HIVER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2116138"/>
            <a:ext cx="741362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Picture 46" descr="C:\MSOffice\Clipart\ETE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24150"/>
            <a:ext cx="788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7" name="AutoShape 4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29" name="AutoShape 4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/>
      <p:bldP spid="20486" grpId="0" autoUpdateAnimBg="0"/>
      <p:bldP spid="20499" grpId="0" animBg="1"/>
      <p:bldP spid="20500" grpId="0" autoUpdateAnimBg="0"/>
      <p:bldP spid="20501" grpId="0" autoUpdateAnimBg="0"/>
      <p:bldP spid="20506" grpId="0" animBg="1"/>
      <p:bldP spid="20507" grpId="0" autoUpdateAnimBg="0"/>
      <p:bldP spid="20527" grpId="0" animBg="1"/>
      <p:bldP spid="205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39800" y="1724025"/>
            <a:ext cx="37433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4800" b="1">
                <a:solidFill>
                  <a:srgbClr val="FF0000"/>
                </a:solidFill>
              </a:rPr>
              <a:t>LES PONTS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90600" y="228600"/>
            <a:ext cx="353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Lycée CARRIAT : 1GC</a:t>
            </a:r>
          </a:p>
        </p:txBody>
      </p:sp>
      <p:pic>
        <p:nvPicPr>
          <p:cNvPr id="3076" name="Picture 6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:\Mes documents\photos\ponts\pont44.JPG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"/>
          <a:stretch>
            <a:fillRect/>
          </a:stretch>
        </p:blipFill>
        <p:spPr bwMode="auto">
          <a:xfrm>
            <a:off x="5141913" y="1223963"/>
            <a:ext cx="3313112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C:\Mes documents\photos\ponts\pont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325813"/>
            <a:ext cx="46545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79513" y="109538"/>
            <a:ext cx="668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A QUELS PROBLEMES EST SOUMIS</a:t>
            </a:r>
          </a:p>
          <a:p>
            <a:pPr algn="ctr"/>
            <a:r>
              <a:rPr lang="fr-FR" sz="2800" b="1">
                <a:solidFill>
                  <a:srgbClr val="FF0000"/>
                </a:solidFill>
              </a:rPr>
              <a:t>UN PONT ?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5424488"/>
            <a:ext cx="87264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La dilatation du tablier est favorisée par la déformation</a:t>
            </a:r>
          </a:p>
          <a:p>
            <a:r>
              <a:rPr lang="fr-FR" sz="2400"/>
              <a:t>des appareils d ’appui. Aux extrémités du tablier sont placés</a:t>
            </a:r>
          </a:p>
          <a:p>
            <a:r>
              <a:rPr lang="fr-FR" sz="2400"/>
              <a:t>des joints de chaussée.</a:t>
            </a:r>
            <a:endParaRPr lang="fr-FR" sz="2400" b="1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61975" y="1447800"/>
            <a:ext cx="479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DILATATION THERMIQUE.</a:t>
            </a:r>
          </a:p>
        </p:txBody>
      </p:sp>
      <p:grpSp>
        <p:nvGrpSpPr>
          <p:cNvPr id="21510" name="Group 37"/>
          <p:cNvGrpSpPr>
            <a:grpSpLocks/>
          </p:cNvGrpSpPr>
          <p:nvPr/>
        </p:nvGrpSpPr>
        <p:grpSpPr bwMode="auto">
          <a:xfrm>
            <a:off x="1266825" y="3805238"/>
            <a:ext cx="6629400" cy="1328737"/>
            <a:chOff x="798" y="2397"/>
            <a:chExt cx="4176" cy="837"/>
          </a:xfrm>
        </p:grpSpPr>
        <p:sp>
          <p:nvSpPr>
            <p:cNvPr id="21520" name="Freeform 4" descr="Marbre brun"/>
            <p:cNvSpPr>
              <a:spLocks/>
            </p:cNvSpPr>
            <p:nvPr/>
          </p:nvSpPr>
          <p:spPr bwMode="auto">
            <a:xfrm>
              <a:off x="798" y="2534"/>
              <a:ext cx="4176" cy="700"/>
            </a:xfrm>
            <a:custGeom>
              <a:avLst/>
              <a:gdLst>
                <a:gd name="T0" fmla="*/ 0 w 4176"/>
                <a:gd name="T1" fmla="*/ 1 h 1682"/>
                <a:gd name="T2" fmla="*/ 960 w 4176"/>
                <a:gd name="T3" fmla="*/ 1 h 1682"/>
                <a:gd name="T4" fmla="*/ 997 w 4176"/>
                <a:gd name="T5" fmla="*/ 153 h 1682"/>
                <a:gd name="T6" fmla="*/ 1012 w 4176"/>
                <a:gd name="T7" fmla="*/ 188 h 1682"/>
                <a:gd name="T8" fmla="*/ 1028 w 4176"/>
                <a:gd name="T9" fmla="*/ 208 h 1682"/>
                <a:gd name="T10" fmla="*/ 1122 w 4176"/>
                <a:gd name="T11" fmla="*/ 338 h 1682"/>
                <a:gd name="T12" fmla="*/ 1207 w 4176"/>
                <a:gd name="T13" fmla="*/ 409 h 1682"/>
                <a:gd name="T14" fmla="*/ 1254 w 4176"/>
                <a:gd name="T15" fmla="*/ 422 h 1682"/>
                <a:gd name="T16" fmla="*/ 1386 w 4176"/>
                <a:gd name="T17" fmla="*/ 457 h 1682"/>
                <a:gd name="T18" fmla="*/ 1480 w 4176"/>
                <a:gd name="T19" fmla="*/ 470 h 1682"/>
                <a:gd name="T20" fmla="*/ 1605 w 4176"/>
                <a:gd name="T21" fmla="*/ 487 h 1682"/>
                <a:gd name="T22" fmla="*/ 1675 w 4176"/>
                <a:gd name="T23" fmla="*/ 496 h 1682"/>
                <a:gd name="T24" fmla="*/ 1722 w 4176"/>
                <a:gd name="T25" fmla="*/ 503 h 1682"/>
                <a:gd name="T26" fmla="*/ 1932 w 4176"/>
                <a:gd name="T27" fmla="*/ 539 h 1682"/>
                <a:gd name="T28" fmla="*/ 2298 w 4176"/>
                <a:gd name="T29" fmla="*/ 545 h 1682"/>
                <a:gd name="T30" fmla="*/ 2742 w 4176"/>
                <a:gd name="T31" fmla="*/ 402 h 1682"/>
                <a:gd name="T32" fmla="*/ 2836 w 4176"/>
                <a:gd name="T33" fmla="*/ 367 h 1682"/>
                <a:gd name="T34" fmla="*/ 2851 w 4176"/>
                <a:gd name="T35" fmla="*/ 354 h 1682"/>
                <a:gd name="T36" fmla="*/ 2906 w 4176"/>
                <a:gd name="T37" fmla="*/ 325 h 1682"/>
                <a:gd name="T38" fmla="*/ 2992 w 4176"/>
                <a:gd name="T39" fmla="*/ 266 h 1682"/>
                <a:gd name="T40" fmla="*/ 3046 w 4176"/>
                <a:gd name="T41" fmla="*/ 201 h 1682"/>
                <a:gd name="T42" fmla="*/ 3116 w 4176"/>
                <a:gd name="T43" fmla="*/ 104 h 1682"/>
                <a:gd name="T44" fmla="*/ 3140 w 4176"/>
                <a:gd name="T45" fmla="*/ 59 h 1682"/>
                <a:gd name="T46" fmla="*/ 3163 w 4176"/>
                <a:gd name="T47" fmla="*/ 0 h 1682"/>
                <a:gd name="T48" fmla="*/ 4176 w 4176"/>
                <a:gd name="T49" fmla="*/ 1 h 1682"/>
                <a:gd name="T50" fmla="*/ 4176 w 4176"/>
                <a:gd name="T51" fmla="*/ 700 h 1682"/>
                <a:gd name="T52" fmla="*/ 48 w 4176"/>
                <a:gd name="T53" fmla="*/ 700 h 1682"/>
                <a:gd name="T54" fmla="*/ 0 w 4176"/>
                <a:gd name="T55" fmla="*/ 1 h 16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76"/>
                <a:gd name="T85" fmla="*/ 0 h 1682"/>
                <a:gd name="T86" fmla="*/ 4176 w 4176"/>
                <a:gd name="T87" fmla="*/ 1682 h 16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76" h="1682">
                  <a:moveTo>
                    <a:pt x="0" y="2"/>
                  </a:moveTo>
                  <a:lnTo>
                    <a:pt x="960" y="2"/>
                  </a:lnTo>
                  <a:cubicBezTo>
                    <a:pt x="990" y="125"/>
                    <a:pt x="970" y="237"/>
                    <a:pt x="997" y="367"/>
                  </a:cubicBezTo>
                  <a:cubicBezTo>
                    <a:pt x="1003" y="395"/>
                    <a:pt x="1005" y="424"/>
                    <a:pt x="1012" y="452"/>
                  </a:cubicBezTo>
                  <a:cubicBezTo>
                    <a:pt x="1016" y="468"/>
                    <a:pt x="1028" y="499"/>
                    <a:pt x="1028" y="499"/>
                  </a:cubicBezTo>
                  <a:cubicBezTo>
                    <a:pt x="1042" y="625"/>
                    <a:pt x="1051" y="704"/>
                    <a:pt x="1122" y="811"/>
                  </a:cubicBezTo>
                  <a:cubicBezTo>
                    <a:pt x="1135" y="868"/>
                    <a:pt x="1161" y="942"/>
                    <a:pt x="1207" y="982"/>
                  </a:cubicBezTo>
                  <a:cubicBezTo>
                    <a:pt x="1221" y="994"/>
                    <a:pt x="1241" y="1000"/>
                    <a:pt x="1254" y="1013"/>
                  </a:cubicBezTo>
                  <a:cubicBezTo>
                    <a:pt x="1292" y="1052"/>
                    <a:pt x="1332" y="1088"/>
                    <a:pt x="1386" y="1099"/>
                  </a:cubicBezTo>
                  <a:cubicBezTo>
                    <a:pt x="1418" y="1115"/>
                    <a:pt x="1446" y="1119"/>
                    <a:pt x="1480" y="1130"/>
                  </a:cubicBezTo>
                  <a:cubicBezTo>
                    <a:pt x="1529" y="1146"/>
                    <a:pt x="1552" y="1162"/>
                    <a:pt x="1605" y="1169"/>
                  </a:cubicBezTo>
                  <a:cubicBezTo>
                    <a:pt x="1628" y="1177"/>
                    <a:pt x="1652" y="1185"/>
                    <a:pt x="1675" y="1193"/>
                  </a:cubicBezTo>
                  <a:cubicBezTo>
                    <a:pt x="1691" y="1198"/>
                    <a:pt x="1722" y="1208"/>
                    <a:pt x="1722" y="1208"/>
                  </a:cubicBezTo>
                  <a:cubicBezTo>
                    <a:pt x="1782" y="1255"/>
                    <a:pt x="1857" y="1283"/>
                    <a:pt x="1932" y="1294"/>
                  </a:cubicBezTo>
                  <a:cubicBezTo>
                    <a:pt x="2037" y="1356"/>
                    <a:pt x="2191" y="1316"/>
                    <a:pt x="2298" y="1310"/>
                  </a:cubicBezTo>
                  <a:cubicBezTo>
                    <a:pt x="2491" y="1270"/>
                    <a:pt x="2626" y="1113"/>
                    <a:pt x="2742" y="967"/>
                  </a:cubicBezTo>
                  <a:cubicBezTo>
                    <a:pt x="2768" y="934"/>
                    <a:pt x="2806" y="911"/>
                    <a:pt x="2836" y="881"/>
                  </a:cubicBezTo>
                  <a:cubicBezTo>
                    <a:pt x="2841" y="871"/>
                    <a:pt x="2844" y="859"/>
                    <a:pt x="2851" y="850"/>
                  </a:cubicBezTo>
                  <a:cubicBezTo>
                    <a:pt x="2868" y="826"/>
                    <a:pt x="2893" y="807"/>
                    <a:pt x="2906" y="780"/>
                  </a:cubicBezTo>
                  <a:cubicBezTo>
                    <a:pt x="2935" y="722"/>
                    <a:pt x="2958" y="690"/>
                    <a:pt x="2992" y="639"/>
                  </a:cubicBezTo>
                  <a:cubicBezTo>
                    <a:pt x="3006" y="586"/>
                    <a:pt x="3029" y="536"/>
                    <a:pt x="3046" y="484"/>
                  </a:cubicBezTo>
                  <a:cubicBezTo>
                    <a:pt x="3072" y="406"/>
                    <a:pt x="3092" y="328"/>
                    <a:pt x="3116" y="250"/>
                  </a:cubicBezTo>
                  <a:cubicBezTo>
                    <a:pt x="3122" y="211"/>
                    <a:pt x="3127" y="178"/>
                    <a:pt x="3140" y="141"/>
                  </a:cubicBezTo>
                  <a:cubicBezTo>
                    <a:pt x="3145" y="98"/>
                    <a:pt x="3163" y="44"/>
                    <a:pt x="3163" y="0"/>
                  </a:cubicBezTo>
                  <a:lnTo>
                    <a:pt x="4176" y="2"/>
                  </a:lnTo>
                  <a:lnTo>
                    <a:pt x="4176" y="1682"/>
                  </a:lnTo>
                  <a:lnTo>
                    <a:pt x="48" y="1682"/>
                  </a:lnTo>
                  <a:lnTo>
                    <a:pt x="0" y="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1" name="Rectangle 28"/>
            <p:cNvSpPr>
              <a:spLocks noChangeArrowheads="1"/>
            </p:cNvSpPr>
            <p:nvPr/>
          </p:nvSpPr>
          <p:spPr bwMode="auto">
            <a:xfrm>
              <a:off x="1581" y="2517"/>
              <a:ext cx="192" cy="14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2" name="Rectangle 9"/>
            <p:cNvSpPr>
              <a:spLocks noChangeArrowheads="1"/>
            </p:cNvSpPr>
            <p:nvPr/>
          </p:nvSpPr>
          <p:spPr bwMode="auto">
            <a:xfrm>
              <a:off x="2447" y="2561"/>
              <a:ext cx="85" cy="5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3" name="Rectangle 10"/>
            <p:cNvSpPr>
              <a:spLocks noChangeArrowheads="1"/>
            </p:cNvSpPr>
            <p:nvPr/>
          </p:nvSpPr>
          <p:spPr bwMode="auto">
            <a:xfrm>
              <a:off x="3187" y="2570"/>
              <a:ext cx="85" cy="5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4" name="Rectangle 11"/>
            <p:cNvSpPr>
              <a:spLocks noChangeArrowheads="1"/>
            </p:cNvSpPr>
            <p:nvPr/>
          </p:nvSpPr>
          <p:spPr bwMode="auto">
            <a:xfrm>
              <a:off x="1683" y="2399"/>
              <a:ext cx="2290" cy="10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5" name="Rectangle 23"/>
            <p:cNvSpPr>
              <a:spLocks noChangeArrowheads="1"/>
            </p:cNvSpPr>
            <p:nvPr/>
          </p:nvSpPr>
          <p:spPr bwMode="auto">
            <a:xfrm>
              <a:off x="2456" y="2509"/>
              <a:ext cx="68" cy="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6" name="Rectangle 24"/>
            <p:cNvSpPr>
              <a:spLocks noChangeArrowheads="1"/>
            </p:cNvSpPr>
            <p:nvPr/>
          </p:nvSpPr>
          <p:spPr bwMode="auto">
            <a:xfrm>
              <a:off x="3197" y="2514"/>
              <a:ext cx="65" cy="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7" name="Freeform 26"/>
            <p:cNvSpPr>
              <a:spLocks/>
            </p:cNvSpPr>
            <p:nvPr/>
          </p:nvSpPr>
          <p:spPr bwMode="auto">
            <a:xfrm>
              <a:off x="1539" y="2397"/>
              <a:ext cx="240" cy="384"/>
            </a:xfrm>
            <a:custGeom>
              <a:avLst/>
              <a:gdLst>
                <a:gd name="T0" fmla="*/ 93 w 240"/>
                <a:gd name="T1" fmla="*/ 0 h 384"/>
                <a:gd name="T2" fmla="*/ 93 w 240"/>
                <a:gd name="T3" fmla="*/ 150 h 384"/>
                <a:gd name="T4" fmla="*/ 93 w 240"/>
                <a:gd name="T5" fmla="*/ 183 h 384"/>
                <a:gd name="T6" fmla="*/ 237 w 240"/>
                <a:gd name="T7" fmla="*/ 183 h 384"/>
                <a:gd name="T8" fmla="*/ 240 w 240"/>
                <a:gd name="T9" fmla="*/ 384 h 384"/>
                <a:gd name="T10" fmla="*/ 0 w 240"/>
                <a:gd name="T11" fmla="*/ 384 h 384"/>
                <a:gd name="T12" fmla="*/ 0 w 240"/>
                <a:gd name="T13" fmla="*/ 3 h 384"/>
                <a:gd name="T14" fmla="*/ 93 w 240"/>
                <a:gd name="T15" fmla="*/ 0 h 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384"/>
                <a:gd name="T26" fmla="*/ 240 w 240"/>
                <a:gd name="T27" fmla="*/ 384 h 3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384">
                  <a:moveTo>
                    <a:pt x="93" y="0"/>
                  </a:moveTo>
                  <a:lnTo>
                    <a:pt x="93" y="150"/>
                  </a:lnTo>
                  <a:lnTo>
                    <a:pt x="93" y="183"/>
                  </a:lnTo>
                  <a:lnTo>
                    <a:pt x="237" y="183"/>
                  </a:lnTo>
                  <a:lnTo>
                    <a:pt x="240" y="384"/>
                  </a:lnTo>
                  <a:lnTo>
                    <a:pt x="0" y="384"/>
                  </a:lnTo>
                  <a:lnTo>
                    <a:pt x="0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8" name="Rectangle 30"/>
            <p:cNvSpPr>
              <a:spLocks noChangeArrowheads="1"/>
            </p:cNvSpPr>
            <p:nvPr/>
          </p:nvSpPr>
          <p:spPr bwMode="auto">
            <a:xfrm>
              <a:off x="3831" y="2526"/>
              <a:ext cx="192" cy="14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9" name="Freeform 27"/>
            <p:cNvSpPr>
              <a:spLocks/>
            </p:cNvSpPr>
            <p:nvPr/>
          </p:nvSpPr>
          <p:spPr bwMode="auto">
            <a:xfrm flipH="1">
              <a:off x="3876" y="2397"/>
              <a:ext cx="240" cy="384"/>
            </a:xfrm>
            <a:custGeom>
              <a:avLst/>
              <a:gdLst>
                <a:gd name="T0" fmla="*/ 93 w 240"/>
                <a:gd name="T1" fmla="*/ 0 h 384"/>
                <a:gd name="T2" fmla="*/ 93 w 240"/>
                <a:gd name="T3" fmla="*/ 150 h 384"/>
                <a:gd name="T4" fmla="*/ 93 w 240"/>
                <a:gd name="T5" fmla="*/ 183 h 384"/>
                <a:gd name="T6" fmla="*/ 237 w 240"/>
                <a:gd name="T7" fmla="*/ 183 h 384"/>
                <a:gd name="T8" fmla="*/ 240 w 240"/>
                <a:gd name="T9" fmla="*/ 384 h 384"/>
                <a:gd name="T10" fmla="*/ 0 w 240"/>
                <a:gd name="T11" fmla="*/ 384 h 384"/>
                <a:gd name="T12" fmla="*/ 0 w 240"/>
                <a:gd name="T13" fmla="*/ 3 h 384"/>
                <a:gd name="T14" fmla="*/ 93 w 240"/>
                <a:gd name="T15" fmla="*/ 0 h 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384"/>
                <a:gd name="T26" fmla="*/ 240 w 240"/>
                <a:gd name="T27" fmla="*/ 384 h 3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384">
                  <a:moveTo>
                    <a:pt x="93" y="0"/>
                  </a:moveTo>
                  <a:lnTo>
                    <a:pt x="93" y="150"/>
                  </a:lnTo>
                  <a:lnTo>
                    <a:pt x="93" y="183"/>
                  </a:lnTo>
                  <a:lnTo>
                    <a:pt x="237" y="183"/>
                  </a:lnTo>
                  <a:lnTo>
                    <a:pt x="240" y="384"/>
                  </a:lnTo>
                  <a:lnTo>
                    <a:pt x="0" y="384"/>
                  </a:lnTo>
                  <a:lnTo>
                    <a:pt x="0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30" name="Rectangle 31"/>
            <p:cNvSpPr>
              <a:spLocks noChangeArrowheads="1"/>
            </p:cNvSpPr>
            <p:nvPr/>
          </p:nvSpPr>
          <p:spPr bwMode="auto">
            <a:xfrm>
              <a:off x="1692" y="2511"/>
              <a:ext cx="72" cy="6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31" name="Rectangle 32"/>
            <p:cNvSpPr>
              <a:spLocks noChangeArrowheads="1"/>
            </p:cNvSpPr>
            <p:nvPr/>
          </p:nvSpPr>
          <p:spPr bwMode="auto">
            <a:xfrm>
              <a:off x="3885" y="2511"/>
              <a:ext cx="75" cy="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539" name="Line 35"/>
          <p:cNvSpPr>
            <a:spLocks noChangeShapeType="1"/>
          </p:cNvSpPr>
          <p:nvPr/>
        </p:nvSpPr>
        <p:spPr bwMode="auto">
          <a:xfrm flipV="1">
            <a:off x="6494463" y="3351213"/>
            <a:ext cx="200025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2592388" y="2338388"/>
            <a:ext cx="2846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Joint de chaussée</a:t>
            </a:r>
          </a:p>
        </p:txBody>
      </p:sp>
      <p:pic>
        <p:nvPicPr>
          <p:cNvPr id="21542" name="Picture 38" descr="C:\Mes documents\photos\ponts\ptt0114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270000"/>
            <a:ext cx="26257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8" name="Oval 34"/>
          <p:cNvSpPr>
            <a:spLocks noChangeArrowheads="1"/>
          </p:cNvSpPr>
          <p:nvPr/>
        </p:nvSpPr>
        <p:spPr bwMode="auto">
          <a:xfrm>
            <a:off x="6024563" y="1138238"/>
            <a:ext cx="2944812" cy="23002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15" name="Rectangle 39"/>
          <p:cNvSpPr>
            <a:spLocks noChangeArrowheads="1"/>
          </p:cNvSpPr>
          <p:nvPr/>
        </p:nvSpPr>
        <p:spPr bwMode="auto">
          <a:xfrm>
            <a:off x="6564313" y="3808413"/>
            <a:ext cx="1301750" cy="2000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16" name="Rectangle 40"/>
          <p:cNvSpPr>
            <a:spLocks noChangeArrowheads="1"/>
          </p:cNvSpPr>
          <p:nvPr/>
        </p:nvSpPr>
        <p:spPr bwMode="auto">
          <a:xfrm>
            <a:off x="1128713" y="3794125"/>
            <a:ext cx="1301750" cy="2000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6073775" y="3613150"/>
            <a:ext cx="569913" cy="5683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45" name="AutoShape 4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47" name="AutoShape 4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  <p:bldP spid="21539" grpId="0" animBg="1"/>
      <p:bldP spid="21540" grpId="0" autoUpdateAnimBg="0"/>
      <p:bldP spid="21538" grpId="0" animBg="1"/>
      <p:bldP spid="21537" grpId="0" animBg="1"/>
      <p:bldP spid="21545" grpId="0" animBg="1"/>
      <p:bldP spid="215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79513" y="109538"/>
            <a:ext cx="668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A QUELS PROBLEMES EST SOUMIS</a:t>
            </a:r>
          </a:p>
          <a:p>
            <a:pPr algn="ctr"/>
            <a:r>
              <a:rPr lang="fr-FR" sz="2800" b="1">
                <a:solidFill>
                  <a:srgbClr val="FF0000"/>
                </a:solidFill>
              </a:rPr>
              <a:t>UN PONT ?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341438" y="1473200"/>
            <a:ext cx="479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DILATATION THERMIQUE.</a:t>
            </a:r>
          </a:p>
        </p:txBody>
      </p:sp>
      <p:pic>
        <p:nvPicPr>
          <p:cNvPr id="22533" name="Picture 23" descr="C:\Mes documents\photos\ponts\ptt0114.JPG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2085975"/>
            <a:ext cx="578326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24"/>
          <p:cNvSpPr txBox="1">
            <a:spLocks noChangeArrowheads="1"/>
          </p:cNvSpPr>
          <p:nvPr/>
        </p:nvSpPr>
        <p:spPr bwMode="auto">
          <a:xfrm>
            <a:off x="1025525" y="5835650"/>
            <a:ext cx="7080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000"/>
              <a:t>Le Joint de Chaussée permet au tablier de se dilater tout </a:t>
            </a:r>
          </a:p>
          <a:p>
            <a:pPr algn="ctr"/>
            <a:r>
              <a:rPr lang="fr-FR" sz="2000"/>
              <a:t>en maintenant la continuité de la chaussée.</a:t>
            </a:r>
          </a:p>
        </p:txBody>
      </p:sp>
      <p:sp>
        <p:nvSpPr>
          <p:cNvPr id="22553" name="AutoShape 2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54" name="AutoShape 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55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3" grpId="0" animBg="1"/>
      <p:bldP spid="22554" grpId="0" animBg="1"/>
      <p:bldP spid="225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79513" y="109538"/>
            <a:ext cx="668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A QUELS PROBLEMES EST SOUMIS</a:t>
            </a:r>
          </a:p>
          <a:p>
            <a:pPr algn="ctr"/>
            <a:r>
              <a:rPr lang="fr-FR" sz="2800" b="1">
                <a:solidFill>
                  <a:srgbClr val="FF0000"/>
                </a:solidFill>
              </a:rPr>
              <a:t>UN PONT ?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46063" y="2144713"/>
            <a:ext cx="87391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Comme tout ouvrage, les ponts reposent sur le sol. Les</a:t>
            </a:r>
          </a:p>
          <a:p>
            <a:r>
              <a:rPr lang="fr-FR" sz="2400" b="1"/>
              <a:t>fondations (profondes ou superficielles) doivent donc être</a:t>
            </a:r>
          </a:p>
          <a:p>
            <a:r>
              <a:rPr lang="fr-FR" sz="2400" b="1"/>
              <a:t> dimensionnées en conséquence. (voir mécanique des sols)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341438" y="1473200"/>
            <a:ext cx="7002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RESISTANCE DU SOL SOUS LES APPUIS.</a:t>
            </a:r>
          </a:p>
        </p:txBody>
      </p:sp>
      <p:grpSp>
        <p:nvGrpSpPr>
          <p:cNvPr id="23558" name="Group 17"/>
          <p:cNvGrpSpPr>
            <a:grpSpLocks/>
          </p:cNvGrpSpPr>
          <p:nvPr/>
        </p:nvGrpSpPr>
        <p:grpSpPr bwMode="auto">
          <a:xfrm>
            <a:off x="1266825" y="3805238"/>
            <a:ext cx="6629400" cy="1328737"/>
            <a:chOff x="798" y="2397"/>
            <a:chExt cx="4176" cy="837"/>
          </a:xfrm>
        </p:grpSpPr>
        <p:sp>
          <p:nvSpPr>
            <p:cNvPr id="23575" name="Freeform 18" descr="Marbre brun"/>
            <p:cNvSpPr>
              <a:spLocks/>
            </p:cNvSpPr>
            <p:nvPr/>
          </p:nvSpPr>
          <p:spPr bwMode="auto">
            <a:xfrm>
              <a:off x="798" y="2534"/>
              <a:ext cx="4176" cy="700"/>
            </a:xfrm>
            <a:custGeom>
              <a:avLst/>
              <a:gdLst>
                <a:gd name="T0" fmla="*/ 0 w 4176"/>
                <a:gd name="T1" fmla="*/ 1 h 1682"/>
                <a:gd name="T2" fmla="*/ 960 w 4176"/>
                <a:gd name="T3" fmla="*/ 1 h 1682"/>
                <a:gd name="T4" fmla="*/ 997 w 4176"/>
                <a:gd name="T5" fmla="*/ 153 h 1682"/>
                <a:gd name="T6" fmla="*/ 1012 w 4176"/>
                <a:gd name="T7" fmla="*/ 188 h 1682"/>
                <a:gd name="T8" fmla="*/ 1028 w 4176"/>
                <a:gd name="T9" fmla="*/ 208 h 1682"/>
                <a:gd name="T10" fmla="*/ 1122 w 4176"/>
                <a:gd name="T11" fmla="*/ 338 h 1682"/>
                <a:gd name="T12" fmla="*/ 1207 w 4176"/>
                <a:gd name="T13" fmla="*/ 409 h 1682"/>
                <a:gd name="T14" fmla="*/ 1254 w 4176"/>
                <a:gd name="T15" fmla="*/ 422 h 1682"/>
                <a:gd name="T16" fmla="*/ 1386 w 4176"/>
                <a:gd name="T17" fmla="*/ 457 h 1682"/>
                <a:gd name="T18" fmla="*/ 1480 w 4176"/>
                <a:gd name="T19" fmla="*/ 470 h 1682"/>
                <a:gd name="T20" fmla="*/ 1605 w 4176"/>
                <a:gd name="T21" fmla="*/ 487 h 1682"/>
                <a:gd name="T22" fmla="*/ 1675 w 4176"/>
                <a:gd name="T23" fmla="*/ 496 h 1682"/>
                <a:gd name="T24" fmla="*/ 1722 w 4176"/>
                <a:gd name="T25" fmla="*/ 503 h 1682"/>
                <a:gd name="T26" fmla="*/ 1932 w 4176"/>
                <a:gd name="T27" fmla="*/ 539 h 1682"/>
                <a:gd name="T28" fmla="*/ 2298 w 4176"/>
                <a:gd name="T29" fmla="*/ 545 h 1682"/>
                <a:gd name="T30" fmla="*/ 2742 w 4176"/>
                <a:gd name="T31" fmla="*/ 402 h 1682"/>
                <a:gd name="T32" fmla="*/ 2836 w 4176"/>
                <a:gd name="T33" fmla="*/ 367 h 1682"/>
                <a:gd name="T34" fmla="*/ 2851 w 4176"/>
                <a:gd name="T35" fmla="*/ 354 h 1682"/>
                <a:gd name="T36" fmla="*/ 2906 w 4176"/>
                <a:gd name="T37" fmla="*/ 325 h 1682"/>
                <a:gd name="T38" fmla="*/ 2992 w 4176"/>
                <a:gd name="T39" fmla="*/ 266 h 1682"/>
                <a:gd name="T40" fmla="*/ 3046 w 4176"/>
                <a:gd name="T41" fmla="*/ 201 h 1682"/>
                <a:gd name="T42" fmla="*/ 3116 w 4176"/>
                <a:gd name="T43" fmla="*/ 104 h 1682"/>
                <a:gd name="T44" fmla="*/ 3140 w 4176"/>
                <a:gd name="T45" fmla="*/ 59 h 1682"/>
                <a:gd name="T46" fmla="*/ 3163 w 4176"/>
                <a:gd name="T47" fmla="*/ 0 h 1682"/>
                <a:gd name="T48" fmla="*/ 4176 w 4176"/>
                <a:gd name="T49" fmla="*/ 1 h 1682"/>
                <a:gd name="T50" fmla="*/ 4176 w 4176"/>
                <a:gd name="T51" fmla="*/ 700 h 1682"/>
                <a:gd name="T52" fmla="*/ 48 w 4176"/>
                <a:gd name="T53" fmla="*/ 700 h 1682"/>
                <a:gd name="T54" fmla="*/ 0 w 4176"/>
                <a:gd name="T55" fmla="*/ 1 h 16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76"/>
                <a:gd name="T85" fmla="*/ 0 h 1682"/>
                <a:gd name="T86" fmla="*/ 4176 w 4176"/>
                <a:gd name="T87" fmla="*/ 1682 h 16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76" h="1682">
                  <a:moveTo>
                    <a:pt x="0" y="2"/>
                  </a:moveTo>
                  <a:lnTo>
                    <a:pt x="960" y="2"/>
                  </a:lnTo>
                  <a:cubicBezTo>
                    <a:pt x="990" y="125"/>
                    <a:pt x="970" y="237"/>
                    <a:pt x="997" y="367"/>
                  </a:cubicBezTo>
                  <a:cubicBezTo>
                    <a:pt x="1003" y="395"/>
                    <a:pt x="1005" y="424"/>
                    <a:pt x="1012" y="452"/>
                  </a:cubicBezTo>
                  <a:cubicBezTo>
                    <a:pt x="1016" y="468"/>
                    <a:pt x="1028" y="499"/>
                    <a:pt x="1028" y="499"/>
                  </a:cubicBezTo>
                  <a:cubicBezTo>
                    <a:pt x="1042" y="625"/>
                    <a:pt x="1051" y="704"/>
                    <a:pt x="1122" y="811"/>
                  </a:cubicBezTo>
                  <a:cubicBezTo>
                    <a:pt x="1135" y="868"/>
                    <a:pt x="1161" y="942"/>
                    <a:pt x="1207" y="982"/>
                  </a:cubicBezTo>
                  <a:cubicBezTo>
                    <a:pt x="1221" y="994"/>
                    <a:pt x="1241" y="1000"/>
                    <a:pt x="1254" y="1013"/>
                  </a:cubicBezTo>
                  <a:cubicBezTo>
                    <a:pt x="1292" y="1052"/>
                    <a:pt x="1332" y="1088"/>
                    <a:pt x="1386" y="1099"/>
                  </a:cubicBezTo>
                  <a:cubicBezTo>
                    <a:pt x="1418" y="1115"/>
                    <a:pt x="1446" y="1119"/>
                    <a:pt x="1480" y="1130"/>
                  </a:cubicBezTo>
                  <a:cubicBezTo>
                    <a:pt x="1529" y="1146"/>
                    <a:pt x="1552" y="1162"/>
                    <a:pt x="1605" y="1169"/>
                  </a:cubicBezTo>
                  <a:cubicBezTo>
                    <a:pt x="1628" y="1177"/>
                    <a:pt x="1652" y="1185"/>
                    <a:pt x="1675" y="1193"/>
                  </a:cubicBezTo>
                  <a:cubicBezTo>
                    <a:pt x="1691" y="1198"/>
                    <a:pt x="1722" y="1208"/>
                    <a:pt x="1722" y="1208"/>
                  </a:cubicBezTo>
                  <a:cubicBezTo>
                    <a:pt x="1782" y="1255"/>
                    <a:pt x="1857" y="1283"/>
                    <a:pt x="1932" y="1294"/>
                  </a:cubicBezTo>
                  <a:cubicBezTo>
                    <a:pt x="2037" y="1356"/>
                    <a:pt x="2191" y="1316"/>
                    <a:pt x="2298" y="1310"/>
                  </a:cubicBezTo>
                  <a:cubicBezTo>
                    <a:pt x="2491" y="1270"/>
                    <a:pt x="2626" y="1113"/>
                    <a:pt x="2742" y="967"/>
                  </a:cubicBezTo>
                  <a:cubicBezTo>
                    <a:pt x="2768" y="934"/>
                    <a:pt x="2806" y="911"/>
                    <a:pt x="2836" y="881"/>
                  </a:cubicBezTo>
                  <a:cubicBezTo>
                    <a:pt x="2841" y="871"/>
                    <a:pt x="2844" y="859"/>
                    <a:pt x="2851" y="850"/>
                  </a:cubicBezTo>
                  <a:cubicBezTo>
                    <a:pt x="2868" y="826"/>
                    <a:pt x="2893" y="807"/>
                    <a:pt x="2906" y="780"/>
                  </a:cubicBezTo>
                  <a:cubicBezTo>
                    <a:pt x="2935" y="722"/>
                    <a:pt x="2958" y="690"/>
                    <a:pt x="2992" y="639"/>
                  </a:cubicBezTo>
                  <a:cubicBezTo>
                    <a:pt x="3006" y="586"/>
                    <a:pt x="3029" y="536"/>
                    <a:pt x="3046" y="484"/>
                  </a:cubicBezTo>
                  <a:cubicBezTo>
                    <a:pt x="3072" y="406"/>
                    <a:pt x="3092" y="328"/>
                    <a:pt x="3116" y="250"/>
                  </a:cubicBezTo>
                  <a:cubicBezTo>
                    <a:pt x="3122" y="211"/>
                    <a:pt x="3127" y="178"/>
                    <a:pt x="3140" y="141"/>
                  </a:cubicBezTo>
                  <a:cubicBezTo>
                    <a:pt x="3145" y="98"/>
                    <a:pt x="3163" y="44"/>
                    <a:pt x="3163" y="0"/>
                  </a:cubicBezTo>
                  <a:lnTo>
                    <a:pt x="4176" y="2"/>
                  </a:lnTo>
                  <a:lnTo>
                    <a:pt x="4176" y="1682"/>
                  </a:lnTo>
                  <a:lnTo>
                    <a:pt x="48" y="1682"/>
                  </a:lnTo>
                  <a:lnTo>
                    <a:pt x="0" y="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76" name="Rectangle 19"/>
            <p:cNvSpPr>
              <a:spLocks noChangeArrowheads="1"/>
            </p:cNvSpPr>
            <p:nvPr/>
          </p:nvSpPr>
          <p:spPr bwMode="auto">
            <a:xfrm>
              <a:off x="1581" y="2517"/>
              <a:ext cx="192" cy="14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77" name="Rectangle 20"/>
            <p:cNvSpPr>
              <a:spLocks noChangeArrowheads="1"/>
            </p:cNvSpPr>
            <p:nvPr/>
          </p:nvSpPr>
          <p:spPr bwMode="auto">
            <a:xfrm>
              <a:off x="2447" y="2561"/>
              <a:ext cx="85" cy="5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78" name="Rectangle 21"/>
            <p:cNvSpPr>
              <a:spLocks noChangeArrowheads="1"/>
            </p:cNvSpPr>
            <p:nvPr/>
          </p:nvSpPr>
          <p:spPr bwMode="auto">
            <a:xfrm>
              <a:off x="3187" y="2570"/>
              <a:ext cx="85" cy="5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79" name="Rectangle 22"/>
            <p:cNvSpPr>
              <a:spLocks noChangeArrowheads="1"/>
            </p:cNvSpPr>
            <p:nvPr/>
          </p:nvSpPr>
          <p:spPr bwMode="auto">
            <a:xfrm>
              <a:off x="1683" y="2399"/>
              <a:ext cx="2290" cy="10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80" name="Rectangle 23"/>
            <p:cNvSpPr>
              <a:spLocks noChangeArrowheads="1"/>
            </p:cNvSpPr>
            <p:nvPr/>
          </p:nvSpPr>
          <p:spPr bwMode="auto">
            <a:xfrm>
              <a:off x="2456" y="2509"/>
              <a:ext cx="68" cy="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81" name="Rectangle 24"/>
            <p:cNvSpPr>
              <a:spLocks noChangeArrowheads="1"/>
            </p:cNvSpPr>
            <p:nvPr/>
          </p:nvSpPr>
          <p:spPr bwMode="auto">
            <a:xfrm>
              <a:off x="3197" y="2514"/>
              <a:ext cx="65" cy="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" name="Freeform 25"/>
            <p:cNvSpPr>
              <a:spLocks/>
            </p:cNvSpPr>
            <p:nvPr/>
          </p:nvSpPr>
          <p:spPr bwMode="auto">
            <a:xfrm>
              <a:off x="1539" y="2397"/>
              <a:ext cx="240" cy="384"/>
            </a:xfrm>
            <a:custGeom>
              <a:avLst/>
              <a:gdLst>
                <a:gd name="T0" fmla="*/ 93 w 240"/>
                <a:gd name="T1" fmla="*/ 0 h 384"/>
                <a:gd name="T2" fmla="*/ 93 w 240"/>
                <a:gd name="T3" fmla="*/ 150 h 384"/>
                <a:gd name="T4" fmla="*/ 93 w 240"/>
                <a:gd name="T5" fmla="*/ 183 h 384"/>
                <a:gd name="T6" fmla="*/ 237 w 240"/>
                <a:gd name="T7" fmla="*/ 183 h 384"/>
                <a:gd name="T8" fmla="*/ 240 w 240"/>
                <a:gd name="T9" fmla="*/ 384 h 384"/>
                <a:gd name="T10" fmla="*/ 0 w 240"/>
                <a:gd name="T11" fmla="*/ 384 h 384"/>
                <a:gd name="T12" fmla="*/ 0 w 240"/>
                <a:gd name="T13" fmla="*/ 3 h 384"/>
                <a:gd name="T14" fmla="*/ 93 w 240"/>
                <a:gd name="T15" fmla="*/ 0 h 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384"/>
                <a:gd name="T26" fmla="*/ 240 w 240"/>
                <a:gd name="T27" fmla="*/ 384 h 3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384">
                  <a:moveTo>
                    <a:pt x="93" y="0"/>
                  </a:moveTo>
                  <a:lnTo>
                    <a:pt x="93" y="150"/>
                  </a:lnTo>
                  <a:lnTo>
                    <a:pt x="93" y="183"/>
                  </a:lnTo>
                  <a:lnTo>
                    <a:pt x="237" y="183"/>
                  </a:lnTo>
                  <a:lnTo>
                    <a:pt x="240" y="384"/>
                  </a:lnTo>
                  <a:lnTo>
                    <a:pt x="0" y="384"/>
                  </a:lnTo>
                  <a:lnTo>
                    <a:pt x="0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83" name="Rectangle 26"/>
            <p:cNvSpPr>
              <a:spLocks noChangeArrowheads="1"/>
            </p:cNvSpPr>
            <p:nvPr/>
          </p:nvSpPr>
          <p:spPr bwMode="auto">
            <a:xfrm>
              <a:off x="3831" y="2526"/>
              <a:ext cx="192" cy="14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" name="Freeform 27"/>
            <p:cNvSpPr>
              <a:spLocks/>
            </p:cNvSpPr>
            <p:nvPr/>
          </p:nvSpPr>
          <p:spPr bwMode="auto">
            <a:xfrm flipH="1">
              <a:off x="3876" y="2397"/>
              <a:ext cx="240" cy="384"/>
            </a:xfrm>
            <a:custGeom>
              <a:avLst/>
              <a:gdLst>
                <a:gd name="T0" fmla="*/ 93 w 240"/>
                <a:gd name="T1" fmla="*/ 0 h 384"/>
                <a:gd name="T2" fmla="*/ 93 w 240"/>
                <a:gd name="T3" fmla="*/ 150 h 384"/>
                <a:gd name="T4" fmla="*/ 93 w 240"/>
                <a:gd name="T5" fmla="*/ 183 h 384"/>
                <a:gd name="T6" fmla="*/ 237 w 240"/>
                <a:gd name="T7" fmla="*/ 183 h 384"/>
                <a:gd name="T8" fmla="*/ 240 w 240"/>
                <a:gd name="T9" fmla="*/ 384 h 384"/>
                <a:gd name="T10" fmla="*/ 0 w 240"/>
                <a:gd name="T11" fmla="*/ 384 h 384"/>
                <a:gd name="T12" fmla="*/ 0 w 240"/>
                <a:gd name="T13" fmla="*/ 3 h 384"/>
                <a:gd name="T14" fmla="*/ 93 w 240"/>
                <a:gd name="T15" fmla="*/ 0 h 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384"/>
                <a:gd name="T26" fmla="*/ 240 w 240"/>
                <a:gd name="T27" fmla="*/ 384 h 3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384">
                  <a:moveTo>
                    <a:pt x="93" y="0"/>
                  </a:moveTo>
                  <a:lnTo>
                    <a:pt x="93" y="150"/>
                  </a:lnTo>
                  <a:lnTo>
                    <a:pt x="93" y="183"/>
                  </a:lnTo>
                  <a:lnTo>
                    <a:pt x="237" y="183"/>
                  </a:lnTo>
                  <a:lnTo>
                    <a:pt x="240" y="384"/>
                  </a:lnTo>
                  <a:lnTo>
                    <a:pt x="0" y="384"/>
                  </a:lnTo>
                  <a:lnTo>
                    <a:pt x="0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" name="Rectangle 28"/>
            <p:cNvSpPr>
              <a:spLocks noChangeArrowheads="1"/>
            </p:cNvSpPr>
            <p:nvPr/>
          </p:nvSpPr>
          <p:spPr bwMode="auto">
            <a:xfrm>
              <a:off x="1692" y="2511"/>
              <a:ext cx="72" cy="6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3885" y="2511"/>
              <a:ext cx="75" cy="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2511425" y="4416425"/>
            <a:ext cx="74613" cy="1447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2713038" y="4419600"/>
            <a:ext cx="74612" cy="1447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3724275" y="4973638"/>
            <a:ext cx="469900" cy="1984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4913313" y="4999038"/>
            <a:ext cx="469900" cy="2095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 rot="-1087409">
            <a:off x="6616700" y="4379913"/>
            <a:ext cx="74613" cy="15224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 rot="1087409" flipH="1">
            <a:off x="6002338" y="4384675"/>
            <a:ext cx="74612" cy="15224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476250" y="5392738"/>
            <a:ext cx="938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pieux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3408363" y="5503863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semelles</a:t>
            </a:r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7478713" y="53689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pieux</a:t>
            </a:r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 flipH="1" flipV="1">
            <a:off x="6742113" y="5368925"/>
            <a:ext cx="766762" cy="211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 flipV="1">
            <a:off x="1447800" y="5430838"/>
            <a:ext cx="1087438" cy="26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 flipV="1">
            <a:off x="4725988" y="5172075"/>
            <a:ext cx="346075" cy="544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 flipH="1" flipV="1">
            <a:off x="4119563" y="5084763"/>
            <a:ext cx="70485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72" name="Rectangle 45"/>
          <p:cNvSpPr>
            <a:spLocks noChangeArrowheads="1"/>
          </p:cNvSpPr>
          <p:nvPr/>
        </p:nvSpPr>
        <p:spPr bwMode="auto">
          <a:xfrm>
            <a:off x="6577013" y="3808413"/>
            <a:ext cx="1301750" cy="2000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73" name="Rectangle 46"/>
          <p:cNvSpPr>
            <a:spLocks noChangeArrowheads="1"/>
          </p:cNvSpPr>
          <p:nvPr/>
        </p:nvSpPr>
        <p:spPr bwMode="auto">
          <a:xfrm>
            <a:off x="1128713" y="3808413"/>
            <a:ext cx="1301750" cy="2000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601" name="AutoShape 4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57" grpId="0" autoUpdateAnimBg="0"/>
      <p:bldP spid="23582" grpId="0" animBg="1"/>
      <p:bldP spid="23584" grpId="0" animBg="1"/>
      <p:bldP spid="23585" grpId="0" animBg="1"/>
      <p:bldP spid="23586" grpId="0" animBg="1"/>
      <p:bldP spid="23587" grpId="0" animBg="1"/>
      <p:bldP spid="23588" grpId="0" animBg="1"/>
      <p:bldP spid="23589" grpId="0" autoUpdateAnimBg="0"/>
      <p:bldP spid="23590" grpId="0" autoUpdateAnimBg="0"/>
      <p:bldP spid="23591" grpId="0" autoUpdateAnimBg="0"/>
      <p:bldP spid="23593" grpId="0" animBg="1"/>
      <p:bldP spid="23594" grpId="0" animBg="1"/>
      <p:bldP spid="23595" grpId="0" animBg="1"/>
      <p:bldP spid="23596" grpId="0" animBg="1"/>
      <p:bldP spid="236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79513" y="109538"/>
            <a:ext cx="668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A QUELS PROBLEMES EST SOUMIS</a:t>
            </a:r>
          </a:p>
          <a:p>
            <a:pPr algn="ctr"/>
            <a:r>
              <a:rPr lang="fr-FR" sz="2800" b="1">
                <a:solidFill>
                  <a:srgbClr val="FF0000"/>
                </a:solidFill>
              </a:rPr>
              <a:t>UN PONT 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87363" y="1509713"/>
            <a:ext cx="7002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RESISTANCE DU SOL SOUS LES APPUIS.</a:t>
            </a:r>
          </a:p>
        </p:txBody>
      </p:sp>
      <p:pic>
        <p:nvPicPr>
          <p:cNvPr id="2" name="Picture 32" descr="C:\Mes documents\photos\ponts\detpt005.JPG"/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6463"/>
            <a:ext cx="3100388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3" descr="C:\Mes documents\photos\ponts\detpt006.JPG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2147888"/>
            <a:ext cx="5964237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34"/>
          <p:cNvSpPr txBox="1">
            <a:spLocks noChangeArrowheads="1"/>
          </p:cNvSpPr>
          <p:nvPr/>
        </p:nvSpPr>
        <p:spPr bwMode="auto">
          <a:xfrm>
            <a:off x="3903663" y="5467350"/>
            <a:ext cx="4818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Exemple : les pieux sous les piles</a:t>
            </a:r>
          </a:p>
          <a:p>
            <a:r>
              <a:rPr lang="fr-FR" sz="2400"/>
              <a:t>du « Pont de Normandie ».</a:t>
            </a:r>
          </a:p>
        </p:txBody>
      </p:sp>
      <p:pic>
        <p:nvPicPr>
          <p:cNvPr id="24584" name="Picture 35" descr="C:\Mes documents\photos\ponts\pont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201613"/>
            <a:ext cx="1241425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2" name="AutoShape 3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613" name="AutoShape 3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614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  <p:bldP spid="24612" grpId="0" animBg="1"/>
      <p:bldP spid="24613" grpId="0" animBg="1"/>
      <p:bldP spid="246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79513" y="109538"/>
            <a:ext cx="668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A QUELS PROBLEMES EST SOUMIS</a:t>
            </a:r>
          </a:p>
          <a:p>
            <a:pPr algn="ctr"/>
            <a:r>
              <a:rPr lang="fr-FR" sz="2800" b="1">
                <a:solidFill>
                  <a:srgbClr val="FF0000"/>
                </a:solidFill>
              </a:rPr>
              <a:t>UN PONT ?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46063" y="2144713"/>
            <a:ext cx="84772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Le pont repose sur des fondations. Il ne tasse pas. Par</a:t>
            </a:r>
          </a:p>
          <a:p>
            <a:r>
              <a:rPr lang="fr-FR" sz="2400" b="1"/>
              <a:t>contre, les remblais d ’accès reposent directement sur</a:t>
            </a:r>
          </a:p>
          <a:p>
            <a:r>
              <a:rPr lang="fr-FR" sz="2400" b="1"/>
              <a:t>le sol et sont soumis aux tassements. Il faut donc</a:t>
            </a:r>
          </a:p>
          <a:p>
            <a:r>
              <a:rPr lang="fr-FR" sz="2400" b="1"/>
              <a:t>prévoir une transition progressive entre le pont rigide</a:t>
            </a:r>
          </a:p>
          <a:p>
            <a:r>
              <a:rPr lang="fr-FR" sz="2400" b="1"/>
              <a:t>et le remblai meuble.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341438" y="1473200"/>
            <a:ext cx="658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LIAISON AVEC LE REMBLAI ROUTIER.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243013" y="4437063"/>
            <a:ext cx="6629400" cy="2101850"/>
            <a:chOff x="783" y="2795"/>
            <a:chExt cx="4176" cy="1324"/>
          </a:xfrm>
        </p:grpSpPr>
        <p:grpSp>
          <p:nvGrpSpPr>
            <p:cNvPr id="25610" name="Group 6"/>
            <p:cNvGrpSpPr>
              <a:grpSpLocks/>
            </p:cNvGrpSpPr>
            <p:nvPr/>
          </p:nvGrpSpPr>
          <p:grpSpPr bwMode="auto">
            <a:xfrm>
              <a:off x="783" y="2795"/>
              <a:ext cx="4176" cy="837"/>
              <a:chOff x="798" y="2397"/>
              <a:chExt cx="4176" cy="837"/>
            </a:xfrm>
          </p:grpSpPr>
          <p:sp>
            <p:nvSpPr>
              <p:cNvPr id="25617" name="Freeform 7" descr="Marbre brun"/>
              <p:cNvSpPr>
                <a:spLocks/>
              </p:cNvSpPr>
              <p:nvPr/>
            </p:nvSpPr>
            <p:spPr bwMode="auto">
              <a:xfrm>
                <a:off x="798" y="2534"/>
                <a:ext cx="4176" cy="700"/>
              </a:xfrm>
              <a:custGeom>
                <a:avLst/>
                <a:gdLst>
                  <a:gd name="T0" fmla="*/ 0 w 4176"/>
                  <a:gd name="T1" fmla="*/ 1 h 1682"/>
                  <a:gd name="T2" fmla="*/ 960 w 4176"/>
                  <a:gd name="T3" fmla="*/ 1 h 1682"/>
                  <a:gd name="T4" fmla="*/ 997 w 4176"/>
                  <a:gd name="T5" fmla="*/ 153 h 1682"/>
                  <a:gd name="T6" fmla="*/ 1012 w 4176"/>
                  <a:gd name="T7" fmla="*/ 188 h 1682"/>
                  <a:gd name="T8" fmla="*/ 1028 w 4176"/>
                  <a:gd name="T9" fmla="*/ 208 h 1682"/>
                  <a:gd name="T10" fmla="*/ 1122 w 4176"/>
                  <a:gd name="T11" fmla="*/ 338 h 1682"/>
                  <a:gd name="T12" fmla="*/ 1207 w 4176"/>
                  <a:gd name="T13" fmla="*/ 409 h 1682"/>
                  <a:gd name="T14" fmla="*/ 1254 w 4176"/>
                  <a:gd name="T15" fmla="*/ 422 h 1682"/>
                  <a:gd name="T16" fmla="*/ 1386 w 4176"/>
                  <a:gd name="T17" fmla="*/ 457 h 1682"/>
                  <a:gd name="T18" fmla="*/ 1480 w 4176"/>
                  <a:gd name="T19" fmla="*/ 470 h 1682"/>
                  <a:gd name="T20" fmla="*/ 1605 w 4176"/>
                  <a:gd name="T21" fmla="*/ 487 h 1682"/>
                  <a:gd name="T22" fmla="*/ 1675 w 4176"/>
                  <a:gd name="T23" fmla="*/ 496 h 1682"/>
                  <a:gd name="T24" fmla="*/ 1722 w 4176"/>
                  <a:gd name="T25" fmla="*/ 503 h 1682"/>
                  <a:gd name="T26" fmla="*/ 1932 w 4176"/>
                  <a:gd name="T27" fmla="*/ 539 h 1682"/>
                  <a:gd name="T28" fmla="*/ 2298 w 4176"/>
                  <a:gd name="T29" fmla="*/ 545 h 1682"/>
                  <a:gd name="T30" fmla="*/ 2742 w 4176"/>
                  <a:gd name="T31" fmla="*/ 402 h 1682"/>
                  <a:gd name="T32" fmla="*/ 2836 w 4176"/>
                  <a:gd name="T33" fmla="*/ 367 h 1682"/>
                  <a:gd name="T34" fmla="*/ 2851 w 4176"/>
                  <a:gd name="T35" fmla="*/ 354 h 1682"/>
                  <a:gd name="T36" fmla="*/ 2906 w 4176"/>
                  <a:gd name="T37" fmla="*/ 325 h 1682"/>
                  <a:gd name="T38" fmla="*/ 2992 w 4176"/>
                  <a:gd name="T39" fmla="*/ 266 h 1682"/>
                  <a:gd name="T40" fmla="*/ 3046 w 4176"/>
                  <a:gd name="T41" fmla="*/ 201 h 1682"/>
                  <a:gd name="T42" fmla="*/ 3116 w 4176"/>
                  <a:gd name="T43" fmla="*/ 104 h 1682"/>
                  <a:gd name="T44" fmla="*/ 3140 w 4176"/>
                  <a:gd name="T45" fmla="*/ 59 h 1682"/>
                  <a:gd name="T46" fmla="*/ 3163 w 4176"/>
                  <a:gd name="T47" fmla="*/ 0 h 1682"/>
                  <a:gd name="T48" fmla="*/ 4176 w 4176"/>
                  <a:gd name="T49" fmla="*/ 1 h 1682"/>
                  <a:gd name="T50" fmla="*/ 4176 w 4176"/>
                  <a:gd name="T51" fmla="*/ 700 h 1682"/>
                  <a:gd name="T52" fmla="*/ 48 w 4176"/>
                  <a:gd name="T53" fmla="*/ 700 h 1682"/>
                  <a:gd name="T54" fmla="*/ 0 w 4176"/>
                  <a:gd name="T55" fmla="*/ 1 h 16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76"/>
                  <a:gd name="T85" fmla="*/ 0 h 1682"/>
                  <a:gd name="T86" fmla="*/ 4176 w 4176"/>
                  <a:gd name="T87" fmla="*/ 1682 h 16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76" h="1682">
                    <a:moveTo>
                      <a:pt x="0" y="2"/>
                    </a:moveTo>
                    <a:lnTo>
                      <a:pt x="960" y="2"/>
                    </a:lnTo>
                    <a:cubicBezTo>
                      <a:pt x="990" y="125"/>
                      <a:pt x="970" y="237"/>
                      <a:pt x="997" y="367"/>
                    </a:cubicBezTo>
                    <a:cubicBezTo>
                      <a:pt x="1003" y="395"/>
                      <a:pt x="1005" y="424"/>
                      <a:pt x="1012" y="452"/>
                    </a:cubicBezTo>
                    <a:cubicBezTo>
                      <a:pt x="1016" y="468"/>
                      <a:pt x="1028" y="499"/>
                      <a:pt x="1028" y="499"/>
                    </a:cubicBezTo>
                    <a:cubicBezTo>
                      <a:pt x="1042" y="625"/>
                      <a:pt x="1051" y="704"/>
                      <a:pt x="1122" y="811"/>
                    </a:cubicBezTo>
                    <a:cubicBezTo>
                      <a:pt x="1135" y="868"/>
                      <a:pt x="1161" y="942"/>
                      <a:pt x="1207" y="982"/>
                    </a:cubicBezTo>
                    <a:cubicBezTo>
                      <a:pt x="1221" y="994"/>
                      <a:pt x="1241" y="1000"/>
                      <a:pt x="1254" y="1013"/>
                    </a:cubicBezTo>
                    <a:cubicBezTo>
                      <a:pt x="1292" y="1052"/>
                      <a:pt x="1332" y="1088"/>
                      <a:pt x="1386" y="1099"/>
                    </a:cubicBezTo>
                    <a:cubicBezTo>
                      <a:pt x="1418" y="1115"/>
                      <a:pt x="1446" y="1119"/>
                      <a:pt x="1480" y="1130"/>
                    </a:cubicBezTo>
                    <a:cubicBezTo>
                      <a:pt x="1529" y="1146"/>
                      <a:pt x="1552" y="1162"/>
                      <a:pt x="1605" y="1169"/>
                    </a:cubicBezTo>
                    <a:cubicBezTo>
                      <a:pt x="1628" y="1177"/>
                      <a:pt x="1652" y="1185"/>
                      <a:pt x="1675" y="1193"/>
                    </a:cubicBezTo>
                    <a:cubicBezTo>
                      <a:pt x="1691" y="1198"/>
                      <a:pt x="1722" y="1208"/>
                      <a:pt x="1722" y="1208"/>
                    </a:cubicBezTo>
                    <a:cubicBezTo>
                      <a:pt x="1782" y="1255"/>
                      <a:pt x="1857" y="1283"/>
                      <a:pt x="1932" y="1294"/>
                    </a:cubicBezTo>
                    <a:cubicBezTo>
                      <a:pt x="2037" y="1356"/>
                      <a:pt x="2191" y="1316"/>
                      <a:pt x="2298" y="1310"/>
                    </a:cubicBezTo>
                    <a:cubicBezTo>
                      <a:pt x="2491" y="1270"/>
                      <a:pt x="2626" y="1113"/>
                      <a:pt x="2742" y="967"/>
                    </a:cubicBezTo>
                    <a:cubicBezTo>
                      <a:pt x="2768" y="934"/>
                      <a:pt x="2806" y="911"/>
                      <a:pt x="2836" y="881"/>
                    </a:cubicBezTo>
                    <a:cubicBezTo>
                      <a:pt x="2841" y="871"/>
                      <a:pt x="2844" y="859"/>
                      <a:pt x="2851" y="850"/>
                    </a:cubicBezTo>
                    <a:cubicBezTo>
                      <a:pt x="2868" y="826"/>
                      <a:pt x="2893" y="807"/>
                      <a:pt x="2906" y="780"/>
                    </a:cubicBezTo>
                    <a:cubicBezTo>
                      <a:pt x="2935" y="722"/>
                      <a:pt x="2958" y="690"/>
                      <a:pt x="2992" y="639"/>
                    </a:cubicBezTo>
                    <a:cubicBezTo>
                      <a:pt x="3006" y="586"/>
                      <a:pt x="3029" y="536"/>
                      <a:pt x="3046" y="484"/>
                    </a:cubicBezTo>
                    <a:cubicBezTo>
                      <a:pt x="3072" y="406"/>
                      <a:pt x="3092" y="328"/>
                      <a:pt x="3116" y="250"/>
                    </a:cubicBezTo>
                    <a:cubicBezTo>
                      <a:pt x="3122" y="211"/>
                      <a:pt x="3127" y="178"/>
                      <a:pt x="3140" y="141"/>
                    </a:cubicBezTo>
                    <a:cubicBezTo>
                      <a:pt x="3145" y="98"/>
                      <a:pt x="3163" y="44"/>
                      <a:pt x="3163" y="0"/>
                    </a:cubicBezTo>
                    <a:lnTo>
                      <a:pt x="4176" y="2"/>
                    </a:lnTo>
                    <a:lnTo>
                      <a:pt x="4176" y="1682"/>
                    </a:lnTo>
                    <a:lnTo>
                      <a:pt x="48" y="1682"/>
                    </a:lnTo>
                    <a:lnTo>
                      <a:pt x="0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618" name="Rectangle 8"/>
              <p:cNvSpPr>
                <a:spLocks noChangeArrowheads="1"/>
              </p:cNvSpPr>
              <p:nvPr/>
            </p:nvSpPr>
            <p:spPr bwMode="auto">
              <a:xfrm>
                <a:off x="1581" y="2517"/>
                <a:ext cx="192" cy="14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619" name="Rectangle 9"/>
              <p:cNvSpPr>
                <a:spLocks noChangeArrowheads="1"/>
              </p:cNvSpPr>
              <p:nvPr/>
            </p:nvSpPr>
            <p:spPr bwMode="auto">
              <a:xfrm>
                <a:off x="2447" y="2561"/>
                <a:ext cx="85" cy="57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620" name="Rectangle 10"/>
              <p:cNvSpPr>
                <a:spLocks noChangeArrowheads="1"/>
              </p:cNvSpPr>
              <p:nvPr/>
            </p:nvSpPr>
            <p:spPr bwMode="auto">
              <a:xfrm>
                <a:off x="3187" y="2570"/>
                <a:ext cx="85" cy="5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621" name="Rectangle 11"/>
              <p:cNvSpPr>
                <a:spLocks noChangeArrowheads="1"/>
              </p:cNvSpPr>
              <p:nvPr/>
            </p:nvSpPr>
            <p:spPr bwMode="auto">
              <a:xfrm>
                <a:off x="1683" y="2399"/>
                <a:ext cx="2290" cy="10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622" name="Rectangle 12"/>
              <p:cNvSpPr>
                <a:spLocks noChangeArrowheads="1"/>
              </p:cNvSpPr>
              <p:nvPr/>
            </p:nvSpPr>
            <p:spPr bwMode="auto">
              <a:xfrm>
                <a:off x="2456" y="2509"/>
                <a:ext cx="68" cy="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623" name="Rectangle 13"/>
              <p:cNvSpPr>
                <a:spLocks noChangeArrowheads="1"/>
              </p:cNvSpPr>
              <p:nvPr/>
            </p:nvSpPr>
            <p:spPr bwMode="auto">
              <a:xfrm>
                <a:off x="3197" y="2514"/>
                <a:ext cx="65" cy="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624" name="Freeform 14"/>
              <p:cNvSpPr>
                <a:spLocks/>
              </p:cNvSpPr>
              <p:nvPr/>
            </p:nvSpPr>
            <p:spPr bwMode="auto">
              <a:xfrm>
                <a:off x="1539" y="2397"/>
                <a:ext cx="240" cy="384"/>
              </a:xfrm>
              <a:custGeom>
                <a:avLst/>
                <a:gdLst>
                  <a:gd name="T0" fmla="*/ 93 w 240"/>
                  <a:gd name="T1" fmla="*/ 0 h 384"/>
                  <a:gd name="T2" fmla="*/ 93 w 240"/>
                  <a:gd name="T3" fmla="*/ 150 h 384"/>
                  <a:gd name="T4" fmla="*/ 93 w 240"/>
                  <a:gd name="T5" fmla="*/ 183 h 384"/>
                  <a:gd name="T6" fmla="*/ 237 w 240"/>
                  <a:gd name="T7" fmla="*/ 183 h 384"/>
                  <a:gd name="T8" fmla="*/ 240 w 240"/>
                  <a:gd name="T9" fmla="*/ 384 h 384"/>
                  <a:gd name="T10" fmla="*/ 0 w 240"/>
                  <a:gd name="T11" fmla="*/ 384 h 384"/>
                  <a:gd name="T12" fmla="*/ 0 w 240"/>
                  <a:gd name="T13" fmla="*/ 3 h 384"/>
                  <a:gd name="T14" fmla="*/ 93 w 240"/>
                  <a:gd name="T15" fmla="*/ 0 h 3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384"/>
                  <a:gd name="T26" fmla="*/ 240 w 240"/>
                  <a:gd name="T27" fmla="*/ 384 h 3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384">
                    <a:moveTo>
                      <a:pt x="93" y="0"/>
                    </a:moveTo>
                    <a:lnTo>
                      <a:pt x="93" y="150"/>
                    </a:lnTo>
                    <a:lnTo>
                      <a:pt x="93" y="183"/>
                    </a:lnTo>
                    <a:lnTo>
                      <a:pt x="237" y="183"/>
                    </a:lnTo>
                    <a:lnTo>
                      <a:pt x="240" y="384"/>
                    </a:lnTo>
                    <a:lnTo>
                      <a:pt x="0" y="384"/>
                    </a:lnTo>
                    <a:lnTo>
                      <a:pt x="0" y="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625" name="Rectangle 15"/>
              <p:cNvSpPr>
                <a:spLocks noChangeArrowheads="1"/>
              </p:cNvSpPr>
              <p:nvPr/>
            </p:nvSpPr>
            <p:spPr bwMode="auto">
              <a:xfrm>
                <a:off x="3831" y="2526"/>
                <a:ext cx="192" cy="14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626" name="Freeform 16"/>
              <p:cNvSpPr>
                <a:spLocks/>
              </p:cNvSpPr>
              <p:nvPr/>
            </p:nvSpPr>
            <p:spPr bwMode="auto">
              <a:xfrm flipH="1">
                <a:off x="3876" y="2397"/>
                <a:ext cx="240" cy="384"/>
              </a:xfrm>
              <a:custGeom>
                <a:avLst/>
                <a:gdLst>
                  <a:gd name="T0" fmla="*/ 93 w 240"/>
                  <a:gd name="T1" fmla="*/ 0 h 384"/>
                  <a:gd name="T2" fmla="*/ 93 w 240"/>
                  <a:gd name="T3" fmla="*/ 150 h 384"/>
                  <a:gd name="T4" fmla="*/ 93 w 240"/>
                  <a:gd name="T5" fmla="*/ 183 h 384"/>
                  <a:gd name="T6" fmla="*/ 237 w 240"/>
                  <a:gd name="T7" fmla="*/ 183 h 384"/>
                  <a:gd name="T8" fmla="*/ 240 w 240"/>
                  <a:gd name="T9" fmla="*/ 384 h 384"/>
                  <a:gd name="T10" fmla="*/ 0 w 240"/>
                  <a:gd name="T11" fmla="*/ 384 h 384"/>
                  <a:gd name="T12" fmla="*/ 0 w 240"/>
                  <a:gd name="T13" fmla="*/ 3 h 384"/>
                  <a:gd name="T14" fmla="*/ 93 w 240"/>
                  <a:gd name="T15" fmla="*/ 0 h 3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384"/>
                  <a:gd name="T26" fmla="*/ 240 w 240"/>
                  <a:gd name="T27" fmla="*/ 384 h 3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384">
                    <a:moveTo>
                      <a:pt x="93" y="0"/>
                    </a:moveTo>
                    <a:lnTo>
                      <a:pt x="93" y="150"/>
                    </a:lnTo>
                    <a:lnTo>
                      <a:pt x="93" y="183"/>
                    </a:lnTo>
                    <a:lnTo>
                      <a:pt x="237" y="183"/>
                    </a:lnTo>
                    <a:lnTo>
                      <a:pt x="240" y="384"/>
                    </a:lnTo>
                    <a:lnTo>
                      <a:pt x="0" y="384"/>
                    </a:lnTo>
                    <a:lnTo>
                      <a:pt x="0" y="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627" name="Rectangle 17"/>
              <p:cNvSpPr>
                <a:spLocks noChangeArrowheads="1"/>
              </p:cNvSpPr>
              <p:nvPr/>
            </p:nvSpPr>
            <p:spPr bwMode="auto">
              <a:xfrm>
                <a:off x="1692" y="2511"/>
                <a:ext cx="72" cy="63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628" name="Rectangle 18"/>
              <p:cNvSpPr>
                <a:spLocks noChangeArrowheads="1"/>
              </p:cNvSpPr>
              <p:nvPr/>
            </p:nvSpPr>
            <p:spPr bwMode="auto">
              <a:xfrm>
                <a:off x="3885" y="2511"/>
                <a:ext cx="75" cy="6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5611" name="Rectangle 19"/>
            <p:cNvSpPr>
              <a:spLocks noChangeArrowheads="1"/>
            </p:cNvSpPr>
            <p:nvPr/>
          </p:nvSpPr>
          <p:spPr bwMode="auto">
            <a:xfrm>
              <a:off x="1567" y="3180"/>
              <a:ext cx="47" cy="9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2" name="Rectangle 20"/>
            <p:cNvSpPr>
              <a:spLocks noChangeArrowheads="1"/>
            </p:cNvSpPr>
            <p:nvPr/>
          </p:nvSpPr>
          <p:spPr bwMode="auto">
            <a:xfrm>
              <a:off x="1694" y="3182"/>
              <a:ext cx="47" cy="9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3" name="Rectangle 21"/>
            <p:cNvSpPr>
              <a:spLocks noChangeArrowheads="1"/>
            </p:cNvSpPr>
            <p:nvPr/>
          </p:nvSpPr>
          <p:spPr bwMode="auto">
            <a:xfrm>
              <a:off x="2331" y="3531"/>
              <a:ext cx="296" cy="1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4" name="Rectangle 22"/>
            <p:cNvSpPr>
              <a:spLocks noChangeArrowheads="1"/>
            </p:cNvSpPr>
            <p:nvPr/>
          </p:nvSpPr>
          <p:spPr bwMode="auto">
            <a:xfrm>
              <a:off x="3080" y="3547"/>
              <a:ext cx="296" cy="13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5" name="Rectangle 23"/>
            <p:cNvSpPr>
              <a:spLocks noChangeArrowheads="1"/>
            </p:cNvSpPr>
            <p:nvPr/>
          </p:nvSpPr>
          <p:spPr bwMode="auto">
            <a:xfrm rot="-1087409">
              <a:off x="4153" y="3157"/>
              <a:ext cx="47" cy="95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16" name="Rectangle 24"/>
            <p:cNvSpPr>
              <a:spLocks noChangeArrowheads="1"/>
            </p:cNvSpPr>
            <p:nvPr/>
          </p:nvSpPr>
          <p:spPr bwMode="auto">
            <a:xfrm rot="1087409" flipH="1">
              <a:off x="3766" y="3160"/>
              <a:ext cx="47" cy="95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680" name="Line 32"/>
          <p:cNvSpPr>
            <a:spLocks noChangeShapeType="1"/>
          </p:cNvSpPr>
          <p:nvPr/>
        </p:nvSpPr>
        <p:spPr bwMode="auto">
          <a:xfrm flipV="1">
            <a:off x="6678613" y="439102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6773863" y="4168775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tassement</a:t>
            </a:r>
          </a:p>
        </p:txBody>
      </p:sp>
      <p:sp>
        <p:nvSpPr>
          <p:cNvPr id="27685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  <p:bldP spid="27653" grpId="0" autoUpdateAnimBg="0"/>
      <p:bldP spid="27680" grpId="0" animBg="1"/>
      <p:bldP spid="27681" grpId="0" autoUpdateAnimBg="0"/>
      <p:bldP spid="276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179513" y="109538"/>
            <a:ext cx="668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A QUELS PROBLEMES EST SOUMIS</a:t>
            </a:r>
          </a:p>
          <a:p>
            <a:pPr algn="ctr"/>
            <a:r>
              <a:rPr lang="fr-FR" sz="2800" b="1">
                <a:solidFill>
                  <a:srgbClr val="FF0000"/>
                </a:solidFill>
              </a:rPr>
              <a:t>UN PONT ?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341438" y="1473200"/>
            <a:ext cx="658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LIAISON AVEC LE REMBLAI ROUTIER.</a:t>
            </a:r>
          </a:p>
        </p:txBody>
      </p:sp>
      <p:grpSp>
        <p:nvGrpSpPr>
          <p:cNvPr id="26629" name="Group 34"/>
          <p:cNvGrpSpPr>
            <a:grpSpLocks/>
          </p:cNvGrpSpPr>
          <p:nvPr/>
        </p:nvGrpSpPr>
        <p:grpSpPr bwMode="auto">
          <a:xfrm>
            <a:off x="1243013" y="4433888"/>
            <a:ext cx="6629400" cy="2105025"/>
            <a:chOff x="783" y="2793"/>
            <a:chExt cx="4176" cy="1326"/>
          </a:xfrm>
        </p:grpSpPr>
        <p:grpSp>
          <p:nvGrpSpPr>
            <p:cNvPr id="26638" name="Group 31"/>
            <p:cNvGrpSpPr>
              <a:grpSpLocks/>
            </p:cNvGrpSpPr>
            <p:nvPr/>
          </p:nvGrpSpPr>
          <p:grpSpPr bwMode="auto">
            <a:xfrm>
              <a:off x="783" y="2797"/>
              <a:ext cx="4176" cy="835"/>
              <a:chOff x="783" y="2797"/>
              <a:chExt cx="4176" cy="835"/>
            </a:xfrm>
          </p:grpSpPr>
          <p:sp>
            <p:nvSpPr>
              <p:cNvPr id="26649" name="Freeform 7" descr="Marbre brun"/>
              <p:cNvSpPr>
                <a:spLocks/>
              </p:cNvSpPr>
              <p:nvPr/>
            </p:nvSpPr>
            <p:spPr bwMode="auto">
              <a:xfrm>
                <a:off x="783" y="2932"/>
                <a:ext cx="4176" cy="700"/>
              </a:xfrm>
              <a:custGeom>
                <a:avLst/>
                <a:gdLst>
                  <a:gd name="T0" fmla="*/ 0 w 4176"/>
                  <a:gd name="T1" fmla="*/ 1 h 1682"/>
                  <a:gd name="T2" fmla="*/ 960 w 4176"/>
                  <a:gd name="T3" fmla="*/ 1 h 1682"/>
                  <a:gd name="T4" fmla="*/ 997 w 4176"/>
                  <a:gd name="T5" fmla="*/ 153 h 1682"/>
                  <a:gd name="T6" fmla="*/ 1012 w 4176"/>
                  <a:gd name="T7" fmla="*/ 188 h 1682"/>
                  <a:gd name="T8" fmla="*/ 1028 w 4176"/>
                  <a:gd name="T9" fmla="*/ 208 h 1682"/>
                  <a:gd name="T10" fmla="*/ 1122 w 4176"/>
                  <a:gd name="T11" fmla="*/ 338 h 1682"/>
                  <a:gd name="T12" fmla="*/ 1207 w 4176"/>
                  <a:gd name="T13" fmla="*/ 409 h 1682"/>
                  <a:gd name="T14" fmla="*/ 1254 w 4176"/>
                  <a:gd name="T15" fmla="*/ 422 h 1682"/>
                  <a:gd name="T16" fmla="*/ 1386 w 4176"/>
                  <a:gd name="T17" fmla="*/ 457 h 1682"/>
                  <a:gd name="T18" fmla="*/ 1480 w 4176"/>
                  <a:gd name="T19" fmla="*/ 470 h 1682"/>
                  <a:gd name="T20" fmla="*/ 1605 w 4176"/>
                  <a:gd name="T21" fmla="*/ 487 h 1682"/>
                  <a:gd name="T22" fmla="*/ 1675 w 4176"/>
                  <a:gd name="T23" fmla="*/ 496 h 1682"/>
                  <a:gd name="T24" fmla="*/ 1722 w 4176"/>
                  <a:gd name="T25" fmla="*/ 503 h 1682"/>
                  <a:gd name="T26" fmla="*/ 1932 w 4176"/>
                  <a:gd name="T27" fmla="*/ 539 h 1682"/>
                  <a:gd name="T28" fmla="*/ 2298 w 4176"/>
                  <a:gd name="T29" fmla="*/ 545 h 1682"/>
                  <a:gd name="T30" fmla="*/ 2742 w 4176"/>
                  <a:gd name="T31" fmla="*/ 402 h 1682"/>
                  <a:gd name="T32" fmla="*/ 2836 w 4176"/>
                  <a:gd name="T33" fmla="*/ 367 h 1682"/>
                  <a:gd name="T34" fmla="*/ 2851 w 4176"/>
                  <a:gd name="T35" fmla="*/ 354 h 1682"/>
                  <a:gd name="T36" fmla="*/ 2906 w 4176"/>
                  <a:gd name="T37" fmla="*/ 325 h 1682"/>
                  <a:gd name="T38" fmla="*/ 2992 w 4176"/>
                  <a:gd name="T39" fmla="*/ 266 h 1682"/>
                  <a:gd name="T40" fmla="*/ 3046 w 4176"/>
                  <a:gd name="T41" fmla="*/ 201 h 1682"/>
                  <a:gd name="T42" fmla="*/ 3116 w 4176"/>
                  <a:gd name="T43" fmla="*/ 104 h 1682"/>
                  <a:gd name="T44" fmla="*/ 3140 w 4176"/>
                  <a:gd name="T45" fmla="*/ 59 h 1682"/>
                  <a:gd name="T46" fmla="*/ 3163 w 4176"/>
                  <a:gd name="T47" fmla="*/ 0 h 1682"/>
                  <a:gd name="T48" fmla="*/ 4176 w 4176"/>
                  <a:gd name="T49" fmla="*/ 1 h 1682"/>
                  <a:gd name="T50" fmla="*/ 4176 w 4176"/>
                  <a:gd name="T51" fmla="*/ 700 h 1682"/>
                  <a:gd name="T52" fmla="*/ 48 w 4176"/>
                  <a:gd name="T53" fmla="*/ 700 h 1682"/>
                  <a:gd name="T54" fmla="*/ 0 w 4176"/>
                  <a:gd name="T55" fmla="*/ 1 h 16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76"/>
                  <a:gd name="T85" fmla="*/ 0 h 1682"/>
                  <a:gd name="T86" fmla="*/ 4176 w 4176"/>
                  <a:gd name="T87" fmla="*/ 1682 h 16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76" h="1682">
                    <a:moveTo>
                      <a:pt x="0" y="2"/>
                    </a:moveTo>
                    <a:lnTo>
                      <a:pt x="960" y="2"/>
                    </a:lnTo>
                    <a:cubicBezTo>
                      <a:pt x="990" y="125"/>
                      <a:pt x="970" y="237"/>
                      <a:pt x="997" y="367"/>
                    </a:cubicBezTo>
                    <a:cubicBezTo>
                      <a:pt x="1003" y="395"/>
                      <a:pt x="1005" y="424"/>
                      <a:pt x="1012" y="452"/>
                    </a:cubicBezTo>
                    <a:cubicBezTo>
                      <a:pt x="1016" y="468"/>
                      <a:pt x="1028" y="499"/>
                      <a:pt x="1028" y="499"/>
                    </a:cubicBezTo>
                    <a:cubicBezTo>
                      <a:pt x="1042" y="625"/>
                      <a:pt x="1051" y="704"/>
                      <a:pt x="1122" y="811"/>
                    </a:cubicBezTo>
                    <a:cubicBezTo>
                      <a:pt x="1135" y="868"/>
                      <a:pt x="1161" y="942"/>
                      <a:pt x="1207" y="982"/>
                    </a:cubicBezTo>
                    <a:cubicBezTo>
                      <a:pt x="1221" y="994"/>
                      <a:pt x="1241" y="1000"/>
                      <a:pt x="1254" y="1013"/>
                    </a:cubicBezTo>
                    <a:cubicBezTo>
                      <a:pt x="1292" y="1052"/>
                      <a:pt x="1332" y="1088"/>
                      <a:pt x="1386" y="1099"/>
                    </a:cubicBezTo>
                    <a:cubicBezTo>
                      <a:pt x="1418" y="1115"/>
                      <a:pt x="1446" y="1119"/>
                      <a:pt x="1480" y="1130"/>
                    </a:cubicBezTo>
                    <a:cubicBezTo>
                      <a:pt x="1529" y="1146"/>
                      <a:pt x="1552" y="1162"/>
                      <a:pt x="1605" y="1169"/>
                    </a:cubicBezTo>
                    <a:cubicBezTo>
                      <a:pt x="1628" y="1177"/>
                      <a:pt x="1652" y="1185"/>
                      <a:pt x="1675" y="1193"/>
                    </a:cubicBezTo>
                    <a:cubicBezTo>
                      <a:pt x="1691" y="1198"/>
                      <a:pt x="1722" y="1208"/>
                      <a:pt x="1722" y="1208"/>
                    </a:cubicBezTo>
                    <a:cubicBezTo>
                      <a:pt x="1782" y="1255"/>
                      <a:pt x="1857" y="1283"/>
                      <a:pt x="1932" y="1294"/>
                    </a:cubicBezTo>
                    <a:cubicBezTo>
                      <a:pt x="2037" y="1356"/>
                      <a:pt x="2191" y="1316"/>
                      <a:pt x="2298" y="1310"/>
                    </a:cubicBezTo>
                    <a:cubicBezTo>
                      <a:pt x="2491" y="1270"/>
                      <a:pt x="2626" y="1113"/>
                      <a:pt x="2742" y="967"/>
                    </a:cubicBezTo>
                    <a:cubicBezTo>
                      <a:pt x="2768" y="934"/>
                      <a:pt x="2806" y="911"/>
                      <a:pt x="2836" y="881"/>
                    </a:cubicBezTo>
                    <a:cubicBezTo>
                      <a:pt x="2841" y="871"/>
                      <a:pt x="2844" y="859"/>
                      <a:pt x="2851" y="850"/>
                    </a:cubicBezTo>
                    <a:cubicBezTo>
                      <a:pt x="2868" y="826"/>
                      <a:pt x="2893" y="807"/>
                      <a:pt x="2906" y="780"/>
                    </a:cubicBezTo>
                    <a:cubicBezTo>
                      <a:pt x="2935" y="722"/>
                      <a:pt x="2958" y="690"/>
                      <a:pt x="2992" y="639"/>
                    </a:cubicBezTo>
                    <a:cubicBezTo>
                      <a:pt x="3006" y="586"/>
                      <a:pt x="3029" y="536"/>
                      <a:pt x="3046" y="484"/>
                    </a:cubicBezTo>
                    <a:cubicBezTo>
                      <a:pt x="3072" y="406"/>
                      <a:pt x="3092" y="328"/>
                      <a:pt x="3116" y="250"/>
                    </a:cubicBezTo>
                    <a:cubicBezTo>
                      <a:pt x="3122" y="211"/>
                      <a:pt x="3127" y="178"/>
                      <a:pt x="3140" y="141"/>
                    </a:cubicBezTo>
                    <a:cubicBezTo>
                      <a:pt x="3145" y="98"/>
                      <a:pt x="3163" y="44"/>
                      <a:pt x="3163" y="0"/>
                    </a:cubicBezTo>
                    <a:lnTo>
                      <a:pt x="4176" y="2"/>
                    </a:lnTo>
                    <a:lnTo>
                      <a:pt x="4176" y="1682"/>
                    </a:lnTo>
                    <a:lnTo>
                      <a:pt x="48" y="1682"/>
                    </a:lnTo>
                    <a:lnTo>
                      <a:pt x="0" y="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50" name="Rectangle 8"/>
              <p:cNvSpPr>
                <a:spLocks noChangeArrowheads="1"/>
              </p:cNvSpPr>
              <p:nvPr/>
            </p:nvSpPr>
            <p:spPr bwMode="auto">
              <a:xfrm>
                <a:off x="1566" y="2915"/>
                <a:ext cx="192" cy="14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51" name="Rectangle 9"/>
              <p:cNvSpPr>
                <a:spLocks noChangeArrowheads="1"/>
              </p:cNvSpPr>
              <p:nvPr/>
            </p:nvSpPr>
            <p:spPr bwMode="auto">
              <a:xfrm>
                <a:off x="2432" y="2959"/>
                <a:ext cx="85" cy="57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52" name="Rectangle 10"/>
              <p:cNvSpPr>
                <a:spLocks noChangeArrowheads="1"/>
              </p:cNvSpPr>
              <p:nvPr/>
            </p:nvSpPr>
            <p:spPr bwMode="auto">
              <a:xfrm>
                <a:off x="3172" y="2968"/>
                <a:ext cx="85" cy="5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53" name="Rectangle 11"/>
              <p:cNvSpPr>
                <a:spLocks noChangeArrowheads="1"/>
              </p:cNvSpPr>
              <p:nvPr/>
            </p:nvSpPr>
            <p:spPr bwMode="auto">
              <a:xfrm>
                <a:off x="1668" y="2797"/>
                <a:ext cx="2290" cy="10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54" name="Rectangle 12"/>
              <p:cNvSpPr>
                <a:spLocks noChangeArrowheads="1"/>
              </p:cNvSpPr>
              <p:nvPr/>
            </p:nvSpPr>
            <p:spPr bwMode="auto">
              <a:xfrm>
                <a:off x="2441" y="2907"/>
                <a:ext cx="68" cy="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55" name="Rectangle 13"/>
              <p:cNvSpPr>
                <a:spLocks noChangeArrowheads="1"/>
              </p:cNvSpPr>
              <p:nvPr/>
            </p:nvSpPr>
            <p:spPr bwMode="auto">
              <a:xfrm>
                <a:off x="3182" y="2912"/>
                <a:ext cx="65" cy="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56" name="Rectangle 15"/>
              <p:cNvSpPr>
                <a:spLocks noChangeArrowheads="1"/>
              </p:cNvSpPr>
              <p:nvPr/>
            </p:nvSpPr>
            <p:spPr bwMode="auto">
              <a:xfrm>
                <a:off x="3816" y="2924"/>
                <a:ext cx="192" cy="14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57" name="Rectangle 17"/>
              <p:cNvSpPr>
                <a:spLocks noChangeArrowheads="1"/>
              </p:cNvSpPr>
              <p:nvPr/>
            </p:nvSpPr>
            <p:spPr bwMode="auto">
              <a:xfrm>
                <a:off x="1677" y="2909"/>
                <a:ext cx="72" cy="63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58" name="Rectangle 18"/>
              <p:cNvSpPr>
                <a:spLocks noChangeArrowheads="1"/>
              </p:cNvSpPr>
              <p:nvPr/>
            </p:nvSpPr>
            <p:spPr bwMode="auto">
              <a:xfrm>
                <a:off x="3870" y="2909"/>
                <a:ext cx="75" cy="6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6639" name="Rectangle 19"/>
            <p:cNvSpPr>
              <a:spLocks noChangeArrowheads="1"/>
            </p:cNvSpPr>
            <p:nvPr/>
          </p:nvSpPr>
          <p:spPr bwMode="auto">
            <a:xfrm>
              <a:off x="1567" y="3180"/>
              <a:ext cx="47" cy="9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0" name="Rectangle 20"/>
            <p:cNvSpPr>
              <a:spLocks noChangeArrowheads="1"/>
            </p:cNvSpPr>
            <p:nvPr/>
          </p:nvSpPr>
          <p:spPr bwMode="auto">
            <a:xfrm>
              <a:off x="1694" y="3182"/>
              <a:ext cx="47" cy="9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1" name="Rectangle 21"/>
            <p:cNvSpPr>
              <a:spLocks noChangeArrowheads="1"/>
            </p:cNvSpPr>
            <p:nvPr/>
          </p:nvSpPr>
          <p:spPr bwMode="auto">
            <a:xfrm>
              <a:off x="2331" y="3531"/>
              <a:ext cx="296" cy="1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2" name="Rectangle 22"/>
            <p:cNvSpPr>
              <a:spLocks noChangeArrowheads="1"/>
            </p:cNvSpPr>
            <p:nvPr/>
          </p:nvSpPr>
          <p:spPr bwMode="auto">
            <a:xfrm>
              <a:off x="3080" y="3547"/>
              <a:ext cx="296" cy="13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3" name="Rectangle 23"/>
            <p:cNvSpPr>
              <a:spLocks noChangeArrowheads="1"/>
            </p:cNvSpPr>
            <p:nvPr/>
          </p:nvSpPr>
          <p:spPr bwMode="auto">
            <a:xfrm rot="-1087409">
              <a:off x="4153" y="3157"/>
              <a:ext cx="47" cy="95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4" name="Rectangle 24"/>
            <p:cNvSpPr>
              <a:spLocks noChangeArrowheads="1"/>
            </p:cNvSpPr>
            <p:nvPr/>
          </p:nvSpPr>
          <p:spPr bwMode="auto">
            <a:xfrm rot="1087409" flipH="1">
              <a:off x="3766" y="3160"/>
              <a:ext cx="47" cy="95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5" name="Freeform 27"/>
            <p:cNvSpPr>
              <a:spLocks/>
            </p:cNvSpPr>
            <p:nvPr/>
          </p:nvSpPr>
          <p:spPr bwMode="auto">
            <a:xfrm>
              <a:off x="1470" y="2793"/>
              <a:ext cx="291" cy="384"/>
            </a:xfrm>
            <a:custGeom>
              <a:avLst/>
              <a:gdLst>
                <a:gd name="T0" fmla="*/ 57 w 291"/>
                <a:gd name="T1" fmla="*/ 0 h 384"/>
                <a:gd name="T2" fmla="*/ 147 w 291"/>
                <a:gd name="T3" fmla="*/ 0 h 384"/>
                <a:gd name="T4" fmla="*/ 147 w 291"/>
                <a:gd name="T5" fmla="*/ 186 h 384"/>
                <a:gd name="T6" fmla="*/ 288 w 291"/>
                <a:gd name="T7" fmla="*/ 183 h 384"/>
                <a:gd name="T8" fmla="*/ 291 w 291"/>
                <a:gd name="T9" fmla="*/ 384 h 384"/>
                <a:gd name="T10" fmla="*/ 57 w 291"/>
                <a:gd name="T11" fmla="*/ 384 h 384"/>
                <a:gd name="T12" fmla="*/ 57 w 291"/>
                <a:gd name="T13" fmla="*/ 174 h 384"/>
                <a:gd name="T14" fmla="*/ 0 w 291"/>
                <a:gd name="T15" fmla="*/ 174 h 384"/>
                <a:gd name="T16" fmla="*/ 0 w 291"/>
                <a:gd name="T17" fmla="*/ 105 h 384"/>
                <a:gd name="T18" fmla="*/ 54 w 291"/>
                <a:gd name="T19" fmla="*/ 105 h 384"/>
                <a:gd name="T20" fmla="*/ 57 w 291"/>
                <a:gd name="T21" fmla="*/ 0 h 3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1"/>
                <a:gd name="T34" fmla="*/ 0 h 384"/>
                <a:gd name="T35" fmla="*/ 291 w 291"/>
                <a:gd name="T36" fmla="*/ 384 h 3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1" h="384">
                  <a:moveTo>
                    <a:pt x="57" y="0"/>
                  </a:moveTo>
                  <a:lnTo>
                    <a:pt x="147" y="0"/>
                  </a:lnTo>
                  <a:lnTo>
                    <a:pt x="147" y="186"/>
                  </a:lnTo>
                  <a:lnTo>
                    <a:pt x="288" y="183"/>
                  </a:lnTo>
                  <a:lnTo>
                    <a:pt x="291" y="384"/>
                  </a:lnTo>
                  <a:lnTo>
                    <a:pt x="57" y="384"/>
                  </a:lnTo>
                  <a:lnTo>
                    <a:pt x="57" y="174"/>
                  </a:lnTo>
                  <a:lnTo>
                    <a:pt x="0" y="174"/>
                  </a:lnTo>
                  <a:lnTo>
                    <a:pt x="0" y="105"/>
                  </a:lnTo>
                  <a:lnTo>
                    <a:pt x="54" y="10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6" name="Freeform 28"/>
            <p:cNvSpPr>
              <a:spLocks/>
            </p:cNvSpPr>
            <p:nvPr/>
          </p:nvSpPr>
          <p:spPr bwMode="auto">
            <a:xfrm flipH="1">
              <a:off x="3865" y="2795"/>
              <a:ext cx="291" cy="384"/>
            </a:xfrm>
            <a:custGeom>
              <a:avLst/>
              <a:gdLst>
                <a:gd name="T0" fmla="*/ 57 w 291"/>
                <a:gd name="T1" fmla="*/ 0 h 384"/>
                <a:gd name="T2" fmla="*/ 147 w 291"/>
                <a:gd name="T3" fmla="*/ 0 h 384"/>
                <a:gd name="T4" fmla="*/ 147 w 291"/>
                <a:gd name="T5" fmla="*/ 186 h 384"/>
                <a:gd name="T6" fmla="*/ 288 w 291"/>
                <a:gd name="T7" fmla="*/ 183 h 384"/>
                <a:gd name="T8" fmla="*/ 291 w 291"/>
                <a:gd name="T9" fmla="*/ 384 h 384"/>
                <a:gd name="T10" fmla="*/ 57 w 291"/>
                <a:gd name="T11" fmla="*/ 384 h 384"/>
                <a:gd name="T12" fmla="*/ 57 w 291"/>
                <a:gd name="T13" fmla="*/ 174 h 384"/>
                <a:gd name="T14" fmla="*/ 0 w 291"/>
                <a:gd name="T15" fmla="*/ 174 h 384"/>
                <a:gd name="T16" fmla="*/ 0 w 291"/>
                <a:gd name="T17" fmla="*/ 105 h 384"/>
                <a:gd name="T18" fmla="*/ 54 w 291"/>
                <a:gd name="T19" fmla="*/ 105 h 384"/>
                <a:gd name="T20" fmla="*/ 57 w 291"/>
                <a:gd name="T21" fmla="*/ 0 h 3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1"/>
                <a:gd name="T34" fmla="*/ 0 h 384"/>
                <a:gd name="T35" fmla="*/ 291 w 291"/>
                <a:gd name="T36" fmla="*/ 384 h 3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1" h="384">
                  <a:moveTo>
                    <a:pt x="57" y="0"/>
                  </a:moveTo>
                  <a:lnTo>
                    <a:pt x="147" y="0"/>
                  </a:lnTo>
                  <a:lnTo>
                    <a:pt x="147" y="186"/>
                  </a:lnTo>
                  <a:lnTo>
                    <a:pt x="288" y="183"/>
                  </a:lnTo>
                  <a:lnTo>
                    <a:pt x="291" y="384"/>
                  </a:lnTo>
                  <a:lnTo>
                    <a:pt x="57" y="384"/>
                  </a:lnTo>
                  <a:lnTo>
                    <a:pt x="57" y="174"/>
                  </a:lnTo>
                  <a:lnTo>
                    <a:pt x="0" y="174"/>
                  </a:lnTo>
                  <a:lnTo>
                    <a:pt x="0" y="105"/>
                  </a:lnTo>
                  <a:lnTo>
                    <a:pt x="54" y="10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7" name="Rectangle 29"/>
            <p:cNvSpPr>
              <a:spLocks noChangeArrowheads="1"/>
            </p:cNvSpPr>
            <p:nvPr/>
          </p:nvSpPr>
          <p:spPr bwMode="auto">
            <a:xfrm rot="-338449">
              <a:off x="876" y="2841"/>
              <a:ext cx="633" cy="72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8" name="Rectangle 30"/>
            <p:cNvSpPr>
              <a:spLocks noChangeArrowheads="1"/>
            </p:cNvSpPr>
            <p:nvPr/>
          </p:nvSpPr>
          <p:spPr bwMode="auto">
            <a:xfrm rot="338449" flipH="1">
              <a:off x="4116" y="2841"/>
              <a:ext cx="633" cy="72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623888" y="2500313"/>
            <a:ext cx="43862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La dalle de transition permet </a:t>
            </a:r>
          </a:p>
          <a:p>
            <a:r>
              <a:rPr lang="fr-FR" sz="2400"/>
              <a:t>de passer progressivement </a:t>
            </a:r>
          </a:p>
          <a:p>
            <a:r>
              <a:rPr lang="fr-FR" sz="2400"/>
              <a:t>du remblai au pont</a:t>
            </a:r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1398588" y="3711575"/>
            <a:ext cx="593725" cy="766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07" name="Oval 35"/>
          <p:cNvSpPr>
            <a:spLocks noChangeArrowheads="1"/>
          </p:cNvSpPr>
          <p:nvPr/>
        </p:nvSpPr>
        <p:spPr bwMode="auto">
          <a:xfrm>
            <a:off x="6296025" y="4181475"/>
            <a:ext cx="1423988" cy="804863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08" name="Oval 36"/>
          <p:cNvSpPr>
            <a:spLocks noChangeArrowheads="1"/>
          </p:cNvSpPr>
          <p:nvPr/>
        </p:nvSpPr>
        <p:spPr bwMode="auto">
          <a:xfrm>
            <a:off x="5095875" y="1954213"/>
            <a:ext cx="3736975" cy="20415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 flipH="1" flipV="1">
            <a:off x="6951663" y="3910013"/>
            <a:ext cx="87312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8710" name="Picture 38" descr="C:\Mes documents\photos\ponts\det011.JPG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2217738"/>
            <a:ext cx="2516188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1" name="AutoShape 3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713" name="AutoShape 4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4" grpId="0" autoUpdateAnimBg="0"/>
      <p:bldP spid="28705" grpId="0" animBg="1"/>
      <p:bldP spid="28707" grpId="0" animBg="1"/>
      <p:bldP spid="28708" grpId="0" animBg="1"/>
      <p:bldP spid="28709" grpId="0" animBg="1"/>
      <p:bldP spid="28711" grpId="0" animBg="1"/>
      <p:bldP spid="287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79513" y="109538"/>
            <a:ext cx="668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A QUELS PROBLEMES EST SOUMIS</a:t>
            </a:r>
          </a:p>
          <a:p>
            <a:pPr algn="ctr"/>
            <a:r>
              <a:rPr lang="fr-FR" sz="2800" b="1">
                <a:solidFill>
                  <a:srgbClr val="FF0000"/>
                </a:solidFill>
              </a:rPr>
              <a:t>UN PONT ?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79525" y="1065213"/>
            <a:ext cx="658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LIAISON AVEC LE REMBLAI ROUTIER.</a:t>
            </a:r>
          </a:p>
        </p:txBody>
      </p:sp>
      <p:pic>
        <p:nvPicPr>
          <p:cNvPr id="27653" name="Picture 32" descr="C:\Mes documents\photos\ponts\det011.JP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482850"/>
            <a:ext cx="6192837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3" descr="C:\Mes documents\photos\ponts\det012.JPG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984625"/>
            <a:ext cx="2579687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Oval 34"/>
          <p:cNvSpPr>
            <a:spLocks noChangeArrowheads="1"/>
          </p:cNvSpPr>
          <p:nvPr/>
        </p:nvSpPr>
        <p:spPr bwMode="auto">
          <a:xfrm>
            <a:off x="852488" y="3611563"/>
            <a:ext cx="3503612" cy="32464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56" name="Line 35"/>
          <p:cNvSpPr>
            <a:spLocks noChangeShapeType="1"/>
          </p:cNvSpPr>
          <p:nvPr/>
        </p:nvSpPr>
        <p:spPr bwMode="auto">
          <a:xfrm flipH="1">
            <a:off x="4230688" y="3700463"/>
            <a:ext cx="1138237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57" name="Text Box 37"/>
          <p:cNvSpPr txBox="1">
            <a:spLocks noChangeArrowheads="1"/>
          </p:cNvSpPr>
          <p:nvPr/>
        </p:nvSpPr>
        <p:spPr bwMode="auto">
          <a:xfrm>
            <a:off x="0" y="2490788"/>
            <a:ext cx="21367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1400" b="1"/>
              <a:t>1- chaussée</a:t>
            </a:r>
          </a:p>
          <a:p>
            <a:r>
              <a:rPr lang="fr-FR" sz="1400" b="1"/>
              <a:t>2- tablier</a:t>
            </a:r>
          </a:p>
          <a:p>
            <a:r>
              <a:rPr lang="fr-FR" sz="1400" b="1"/>
              <a:t>3- liaison</a:t>
            </a:r>
          </a:p>
          <a:p>
            <a:r>
              <a:rPr lang="fr-FR" sz="1400" b="1"/>
              <a:t>4 - dalle de transition</a:t>
            </a:r>
          </a:p>
          <a:p>
            <a:endParaRPr lang="fr-FR" sz="1400" b="1"/>
          </a:p>
        </p:txBody>
      </p:sp>
      <p:sp>
        <p:nvSpPr>
          <p:cNvPr id="27658" name="Text Box 38"/>
          <p:cNvSpPr txBox="1">
            <a:spLocks noChangeArrowheads="1"/>
          </p:cNvSpPr>
          <p:nvPr/>
        </p:nvSpPr>
        <p:spPr bwMode="auto">
          <a:xfrm>
            <a:off x="4222750" y="6127750"/>
            <a:ext cx="23685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1400" b="1"/>
              <a:t>1- dalle de transition</a:t>
            </a:r>
          </a:p>
          <a:p>
            <a:r>
              <a:rPr lang="fr-FR" sz="1400" b="1"/>
              <a:t>2- béton de propreté</a:t>
            </a:r>
          </a:p>
          <a:p>
            <a:r>
              <a:rPr lang="fr-FR" sz="1400" b="1"/>
              <a:t>3, 4, 5- joint Freyssinet</a:t>
            </a:r>
          </a:p>
        </p:txBody>
      </p:sp>
      <p:sp>
        <p:nvSpPr>
          <p:cNvPr id="27659" name="Text Box 39"/>
          <p:cNvSpPr txBox="1">
            <a:spLocks noChangeArrowheads="1"/>
          </p:cNvSpPr>
          <p:nvPr/>
        </p:nvSpPr>
        <p:spPr bwMode="auto">
          <a:xfrm>
            <a:off x="1514475" y="1727200"/>
            <a:ext cx="674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/>
              <a:t>La liaison dalle / culée est de type articulation</a:t>
            </a:r>
          </a:p>
        </p:txBody>
      </p:sp>
      <p:sp>
        <p:nvSpPr>
          <p:cNvPr id="29736" name="AutoShape 4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737" name="AutoShape 4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13138" y="6643688"/>
            <a:ext cx="671512" cy="214312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738" name="AutoShape 4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6" grpId="0" animBg="1"/>
      <p:bldP spid="29737" grpId="0" animBg="1"/>
      <p:bldP spid="297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79513" y="109538"/>
            <a:ext cx="6683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A QUELS PROBLEMES EST SOUMIS</a:t>
            </a:r>
          </a:p>
          <a:p>
            <a:pPr algn="ctr"/>
            <a:r>
              <a:rPr lang="fr-FR" sz="2800" b="1">
                <a:solidFill>
                  <a:srgbClr val="FF0000"/>
                </a:solidFill>
              </a:rPr>
              <a:t>UN PONT ?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46063" y="2144713"/>
            <a:ext cx="83804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Afin d ’éviter les chutes, on n ’oublie pas les barrières</a:t>
            </a:r>
          </a:p>
          <a:p>
            <a:r>
              <a:rPr lang="fr-FR" sz="2400" b="1"/>
              <a:t>de sécurité. On prévoie également une évacuation des </a:t>
            </a:r>
          </a:p>
          <a:p>
            <a:r>
              <a:rPr lang="fr-FR" sz="2400" b="1"/>
              <a:t>eaux sur le tablier : pente, descentes d ’eau, ...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41438" y="1473200"/>
            <a:ext cx="440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ORGANES DE SÉCURITÉ.</a:t>
            </a:r>
          </a:p>
        </p:txBody>
      </p:sp>
      <p:pic>
        <p:nvPicPr>
          <p:cNvPr id="30748" name="Picture 28" descr="C:\Mes documents\photos\ponts\pont3.JPG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3436938"/>
            <a:ext cx="44894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6684963" y="3817938"/>
            <a:ext cx="1331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Garde corps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634163" y="5184775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Corniche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 flipH="1">
            <a:off x="5235575" y="3983038"/>
            <a:ext cx="1316038" cy="3016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 flipH="1" flipV="1">
            <a:off x="4559300" y="4972050"/>
            <a:ext cx="2117725" cy="363538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5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30725" grpId="0" autoUpdateAnimBg="0"/>
      <p:bldP spid="30749" grpId="0" autoUpdateAnimBg="0"/>
      <p:bldP spid="30750" grpId="0" autoUpdateAnimBg="0"/>
      <p:bldP spid="30751" grpId="0" animBg="1"/>
      <p:bldP spid="30752" grpId="0" animBg="1"/>
      <p:bldP spid="307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517900" y="331788"/>
            <a:ext cx="1985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RESUMÉ :</a:t>
            </a:r>
          </a:p>
        </p:txBody>
      </p:sp>
      <p:pic>
        <p:nvPicPr>
          <p:cNvPr id="29700" name="Picture 9" descr="C:\Mes documents\photos\ponts\ptt0108.JPG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9144000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317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03325" y="422275"/>
            <a:ext cx="1985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RESUMÉ :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1336675" y="1158875"/>
            <a:ext cx="171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 b="1">
                <a:solidFill>
                  <a:srgbClr val="FF9900"/>
                </a:solidFill>
              </a:rPr>
              <a:t>- LA PILE</a:t>
            </a:r>
          </a:p>
        </p:txBody>
      </p:sp>
      <p:pic>
        <p:nvPicPr>
          <p:cNvPr id="30725" name="Picture 8" descr="C:\Mes documents\photos\ponts\ptt0111.JPG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3586163"/>
            <a:ext cx="6646862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C:\Mes documents\photos\ponts\pont6.JPG"/>
          <p:cNvPicPr>
            <a:picLocks noChangeAspect="1" noChangeArrowheads="1"/>
          </p:cNvPicPr>
          <p:nvPr/>
        </p:nvPicPr>
        <p:blipFill>
          <a:blip r:embed="rId4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9" t="10031" r="11948" b="29059"/>
          <a:stretch>
            <a:fillRect/>
          </a:stretch>
        </p:blipFill>
        <p:spPr bwMode="auto">
          <a:xfrm>
            <a:off x="5870575" y="171450"/>
            <a:ext cx="30924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3784600" y="365125"/>
            <a:ext cx="1790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Bossages pour</a:t>
            </a:r>
          </a:p>
          <a:p>
            <a:pPr algn="ctr"/>
            <a:r>
              <a:rPr lang="fr-FR"/>
              <a:t>appareils d ’appui</a:t>
            </a:r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5554663" y="568325"/>
            <a:ext cx="1644650" cy="61913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4289425" y="1166813"/>
            <a:ext cx="1049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Chevêtre</a:t>
            </a:r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4862513" y="1822450"/>
            <a:ext cx="898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Colonne</a:t>
            </a:r>
          </a:p>
        </p:txBody>
      </p:sp>
      <p:sp>
        <p:nvSpPr>
          <p:cNvPr id="30731" name="Text Box 15"/>
          <p:cNvSpPr txBox="1">
            <a:spLocks noChangeArrowheads="1"/>
          </p:cNvSpPr>
          <p:nvPr/>
        </p:nvSpPr>
        <p:spPr bwMode="auto">
          <a:xfrm>
            <a:off x="4737100" y="2851150"/>
            <a:ext cx="92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Semelle</a:t>
            </a:r>
          </a:p>
        </p:txBody>
      </p:sp>
      <p:sp>
        <p:nvSpPr>
          <p:cNvPr id="30732" name="Line 16"/>
          <p:cNvSpPr>
            <a:spLocks noChangeShapeType="1"/>
          </p:cNvSpPr>
          <p:nvPr/>
        </p:nvSpPr>
        <p:spPr bwMode="auto">
          <a:xfrm flipV="1">
            <a:off x="5691188" y="1546225"/>
            <a:ext cx="1198562" cy="446088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3" name="Line 17"/>
          <p:cNvSpPr>
            <a:spLocks noChangeShapeType="1"/>
          </p:cNvSpPr>
          <p:nvPr/>
        </p:nvSpPr>
        <p:spPr bwMode="auto">
          <a:xfrm flipV="1">
            <a:off x="5381625" y="828675"/>
            <a:ext cx="1347788" cy="5080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4" name="Line 18"/>
          <p:cNvSpPr>
            <a:spLocks noChangeShapeType="1"/>
          </p:cNvSpPr>
          <p:nvPr/>
        </p:nvSpPr>
        <p:spPr bwMode="auto">
          <a:xfrm flipV="1">
            <a:off x="5678488" y="2981325"/>
            <a:ext cx="1781175" cy="36513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5" name="Text Box 19"/>
          <p:cNvSpPr txBox="1">
            <a:spLocks noChangeArrowheads="1"/>
          </p:cNvSpPr>
          <p:nvPr/>
        </p:nvSpPr>
        <p:spPr bwMode="auto">
          <a:xfrm>
            <a:off x="0" y="1965325"/>
            <a:ext cx="43322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000"/>
              <a:t>La pile sert d ’appui intermédiaire</a:t>
            </a:r>
          </a:p>
          <a:p>
            <a:r>
              <a:rPr lang="fr-FR" sz="2000"/>
              <a:t>au tablier.</a:t>
            </a:r>
          </a:p>
          <a:p>
            <a:r>
              <a:rPr lang="fr-FR" sz="2000"/>
              <a:t>Elle transmet ses charges au sol</a:t>
            </a:r>
          </a:p>
          <a:p>
            <a:r>
              <a:rPr lang="fr-FR" sz="2000"/>
              <a:t>par l ’intermédiaire des fondations.</a:t>
            </a:r>
          </a:p>
        </p:txBody>
      </p:sp>
      <p:sp>
        <p:nvSpPr>
          <p:cNvPr id="63508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510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8" grpId="0" animBg="1"/>
      <p:bldP spid="635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625850" y="169863"/>
            <a:ext cx="2246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800" b="1">
                <a:solidFill>
                  <a:srgbClr val="FF0000"/>
                </a:solidFill>
              </a:rPr>
              <a:t>SOMMAIRE</a:t>
            </a:r>
          </a:p>
        </p:txBody>
      </p:sp>
      <p:pic>
        <p:nvPicPr>
          <p:cNvPr id="4099" name="Picture 4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23950" y="1374775"/>
            <a:ext cx="2797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1800" b="1">
                <a:solidFill>
                  <a:srgbClr val="CC0066"/>
                </a:solidFill>
              </a:rPr>
              <a:t>- A quoi sert un pont ?</a:t>
            </a:r>
          </a:p>
        </p:txBody>
      </p:sp>
      <p:sp>
        <p:nvSpPr>
          <p:cNvPr id="4101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203325" y="2368550"/>
            <a:ext cx="2808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1800" b="1">
                <a:solidFill>
                  <a:srgbClr val="CC0066"/>
                </a:solidFill>
              </a:rPr>
              <a:t>- Les appareils d ’appui</a:t>
            </a:r>
          </a:p>
        </p:txBody>
      </p:sp>
      <p:sp>
        <p:nvSpPr>
          <p:cNvPr id="4102" name="Text Box 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157288" y="1878013"/>
            <a:ext cx="3249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1800" b="1">
                <a:solidFill>
                  <a:srgbClr val="CC0066"/>
                </a:solidFill>
              </a:rPr>
              <a:t>- Résistance des matériaux</a:t>
            </a:r>
          </a:p>
        </p:txBody>
      </p:sp>
      <p:sp>
        <p:nvSpPr>
          <p:cNvPr id="4103" name="Text Box 1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136650" y="2811463"/>
            <a:ext cx="2935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1800" b="1">
                <a:solidFill>
                  <a:srgbClr val="CC0066"/>
                </a:solidFill>
              </a:rPr>
              <a:t>- Les joints de chaussée</a:t>
            </a:r>
          </a:p>
        </p:txBody>
      </p:sp>
      <p:sp>
        <p:nvSpPr>
          <p:cNvPr id="4104" name="Text Box 1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155700" y="3260725"/>
            <a:ext cx="202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1800" b="1">
                <a:solidFill>
                  <a:srgbClr val="CC0066"/>
                </a:solidFill>
              </a:rPr>
              <a:t>- Les fondations</a:t>
            </a:r>
          </a:p>
        </p:txBody>
      </p:sp>
      <p:sp>
        <p:nvSpPr>
          <p:cNvPr id="4105" name="Text Box 1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225550" y="3767138"/>
            <a:ext cx="247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1800" b="1">
                <a:solidFill>
                  <a:srgbClr val="CC0066"/>
                </a:solidFill>
              </a:rPr>
              <a:t>- Dalle de transition</a:t>
            </a:r>
          </a:p>
        </p:txBody>
      </p:sp>
      <p:sp>
        <p:nvSpPr>
          <p:cNvPr id="4106" name="Text Box 1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281113" y="4291013"/>
            <a:ext cx="1685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1800" b="1">
                <a:solidFill>
                  <a:srgbClr val="CC0066"/>
                </a:solidFill>
              </a:rPr>
              <a:t>- Vocabulaire</a:t>
            </a:r>
          </a:p>
        </p:txBody>
      </p:sp>
      <p:sp>
        <p:nvSpPr>
          <p:cNvPr id="4107" name="Text Box 1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1266825" y="4846638"/>
            <a:ext cx="2401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1800" b="1">
                <a:solidFill>
                  <a:srgbClr val="CC0066"/>
                </a:solidFill>
              </a:rPr>
              <a:t>- Formes de tablier</a:t>
            </a:r>
          </a:p>
        </p:txBody>
      </p:sp>
      <p:sp>
        <p:nvSpPr>
          <p:cNvPr id="4108" name="Text Box 1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1328738" y="5376863"/>
            <a:ext cx="2363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1800" b="1">
                <a:solidFill>
                  <a:srgbClr val="CC0066"/>
                </a:solidFill>
              </a:rPr>
              <a:t>- Les ponts mobiles</a:t>
            </a:r>
          </a:p>
        </p:txBody>
      </p:sp>
      <p:sp>
        <p:nvSpPr>
          <p:cNvPr id="4109" name="Text Box 16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1292225" y="5899150"/>
            <a:ext cx="266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1800" b="1">
                <a:solidFill>
                  <a:srgbClr val="CC0066"/>
                </a:solidFill>
              </a:rPr>
              <a:t>- Crédit documentaire</a:t>
            </a:r>
          </a:p>
        </p:txBody>
      </p:sp>
      <p:sp>
        <p:nvSpPr>
          <p:cNvPr id="89105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111" name="Picture 20" descr="C:\Mes documents\photos\ponts\pont02.JPG"/>
          <p:cNvPicPr>
            <a:picLocks noChangeAspect="1" noChangeArrowheads="1"/>
          </p:cNvPicPr>
          <p:nvPr/>
        </p:nvPicPr>
        <p:blipFill>
          <a:blip r:embed="rId1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1176338"/>
            <a:ext cx="33750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21"/>
          <p:cNvSpPr txBox="1">
            <a:spLocks noChangeArrowheads="1"/>
          </p:cNvSpPr>
          <p:nvPr/>
        </p:nvSpPr>
        <p:spPr bwMode="auto">
          <a:xfrm>
            <a:off x="3443288" y="6521450"/>
            <a:ext cx="2025650" cy="336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>
                <a:solidFill>
                  <a:srgbClr val="FF0000"/>
                </a:solidFill>
              </a:rPr>
              <a:t>Cliquer sur le texte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03325" y="422275"/>
            <a:ext cx="1985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RESUMÉ :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200150" y="1158875"/>
            <a:ext cx="198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 b="1">
                <a:solidFill>
                  <a:srgbClr val="FF9900"/>
                </a:solidFill>
              </a:rPr>
              <a:t>- LA CULÉE</a:t>
            </a:r>
          </a:p>
        </p:txBody>
      </p:sp>
      <p:pic>
        <p:nvPicPr>
          <p:cNvPr id="31749" name="Picture 15" descr="C:\Mes documents\photos\ponts\ptt0110.JPG"/>
          <p:cNvPicPr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971925"/>
            <a:ext cx="82042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7" descr="C:\Mes documents\photos\ponts\ptt0201.JPG"/>
          <p:cNvPicPr>
            <a:picLocks noChangeAspect="1" noChangeArrowheads="1"/>
          </p:cNvPicPr>
          <p:nvPr/>
        </p:nvPicPr>
        <p:blipFill>
          <a:blip r:embed="rId4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85738"/>
            <a:ext cx="24257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18"/>
          <p:cNvSpPr txBox="1">
            <a:spLocks noChangeArrowheads="1"/>
          </p:cNvSpPr>
          <p:nvPr/>
        </p:nvSpPr>
        <p:spPr bwMode="auto">
          <a:xfrm>
            <a:off x="619125" y="1844675"/>
            <a:ext cx="43322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000"/>
              <a:t>La culée sert d ’appui d ’extrémité</a:t>
            </a:r>
          </a:p>
          <a:p>
            <a:r>
              <a:rPr lang="fr-FR" sz="2000"/>
              <a:t>au tablier.</a:t>
            </a:r>
          </a:p>
          <a:p>
            <a:r>
              <a:rPr lang="fr-FR" sz="2000"/>
              <a:t>Elle transmet ses charges au sol</a:t>
            </a:r>
          </a:p>
          <a:p>
            <a:r>
              <a:rPr lang="fr-FR" sz="2000"/>
              <a:t>par l ’intermédiaire des fondations.</a:t>
            </a:r>
          </a:p>
          <a:p>
            <a:r>
              <a:rPr lang="fr-FR" sz="2000"/>
              <a:t>Elle retient le remblai situé </a:t>
            </a:r>
          </a:p>
          <a:p>
            <a:r>
              <a:rPr lang="fr-FR" sz="2000"/>
              <a:t>derrière (mur de soutènement).</a:t>
            </a:r>
          </a:p>
        </p:txBody>
      </p:sp>
      <p:sp>
        <p:nvSpPr>
          <p:cNvPr id="64531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32" name="AutoShape 2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33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1" grpId="0" animBg="1"/>
      <p:bldP spid="64532" grpId="0" animBg="1"/>
      <p:bldP spid="645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203325" y="422275"/>
            <a:ext cx="1985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RESUMÉ :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165600" y="428625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 b="1">
                <a:solidFill>
                  <a:srgbClr val="FF9900"/>
                </a:solidFill>
              </a:rPr>
              <a:t>- LE TABLIER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420688" y="1252538"/>
            <a:ext cx="8310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000"/>
              <a:t>De formes et de portées multiples. On peut les classer par matériau,</a:t>
            </a:r>
          </a:p>
          <a:p>
            <a:r>
              <a:rPr lang="fr-FR" sz="2000"/>
              <a:t>par forme, par schéma mécanique, par mise en œuvre, ...</a:t>
            </a:r>
          </a:p>
        </p:txBody>
      </p:sp>
      <p:pic>
        <p:nvPicPr>
          <p:cNvPr id="32774" name="Picture 10" descr="C:\Mes documents\photos\ponts\pont1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456113"/>
            <a:ext cx="11699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2274888" y="4657725"/>
            <a:ext cx="5110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Pont à poutres. Isostatique. BA ou BP. Portée &lt; 45 m</a:t>
            </a:r>
          </a:p>
        </p:txBody>
      </p:sp>
      <p:pic>
        <p:nvPicPr>
          <p:cNvPr id="32776" name="Picture 12" descr="C:\Mes documents\photos\ponts\pont1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319338"/>
            <a:ext cx="12525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1992313" y="2517775"/>
            <a:ext cx="5068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Pont à voûtes. Hyperstatique. Pierres. Portée &lt; 15 m</a:t>
            </a:r>
          </a:p>
        </p:txBody>
      </p:sp>
      <p:pic>
        <p:nvPicPr>
          <p:cNvPr id="32778" name="Picture 14" descr="C:\Mes documents\photos\ponts\pont01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328988"/>
            <a:ext cx="13573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 Box 15"/>
          <p:cNvSpPr txBox="1">
            <a:spLocks noChangeArrowheads="1"/>
          </p:cNvSpPr>
          <p:nvPr/>
        </p:nvSpPr>
        <p:spPr bwMode="auto">
          <a:xfrm>
            <a:off x="2066925" y="3556000"/>
            <a:ext cx="5705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Pont en arc. Hyperstatique. Béton ou acier. Portée &lt; 350 m</a:t>
            </a:r>
          </a:p>
        </p:txBody>
      </p:sp>
      <p:sp>
        <p:nvSpPr>
          <p:cNvPr id="76818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2781" name="Picture 19" descr="C:\Mes documents\photos\ponts\pont24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632450"/>
            <a:ext cx="12160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Text Box 20"/>
          <p:cNvSpPr txBox="1">
            <a:spLocks noChangeArrowheads="1"/>
          </p:cNvSpPr>
          <p:nvPr/>
        </p:nvSpPr>
        <p:spPr bwMode="auto">
          <a:xfrm>
            <a:off x="2424113" y="5745163"/>
            <a:ext cx="5776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Pont mixte à poutres CM . Isostatique ou hyper. CM et BA. </a:t>
            </a:r>
          </a:p>
          <a:p>
            <a:r>
              <a:rPr lang="fr-FR"/>
              <a:t>Portée &lt; 80 m</a:t>
            </a:r>
          </a:p>
        </p:txBody>
      </p:sp>
      <p:sp>
        <p:nvSpPr>
          <p:cNvPr id="32783" name="Text Box 21"/>
          <p:cNvSpPr txBox="1">
            <a:spLocks noChangeArrowheads="1"/>
          </p:cNvSpPr>
          <p:nvPr/>
        </p:nvSpPr>
        <p:spPr bwMode="auto">
          <a:xfrm>
            <a:off x="3635375" y="6521450"/>
            <a:ext cx="2019300" cy="336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>
                <a:solidFill>
                  <a:srgbClr val="FF0000"/>
                </a:solidFill>
              </a:rPr>
              <a:t>Cliquer sur la photo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074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075"/>
          <p:cNvSpPr txBox="1">
            <a:spLocks noChangeArrowheads="1"/>
          </p:cNvSpPr>
          <p:nvPr/>
        </p:nvSpPr>
        <p:spPr bwMode="auto">
          <a:xfrm>
            <a:off x="1203325" y="422275"/>
            <a:ext cx="1985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800" b="1">
                <a:solidFill>
                  <a:srgbClr val="FF0000"/>
                </a:solidFill>
              </a:rPr>
              <a:t>RESUMÉ :</a:t>
            </a:r>
          </a:p>
        </p:txBody>
      </p:sp>
      <p:sp>
        <p:nvSpPr>
          <p:cNvPr id="33796" name="Text Box 3076"/>
          <p:cNvSpPr txBox="1">
            <a:spLocks noChangeArrowheads="1"/>
          </p:cNvSpPr>
          <p:nvPr/>
        </p:nvSpPr>
        <p:spPr bwMode="auto">
          <a:xfrm>
            <a:off x="4165600" y="428625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 b="1">
                <a:solidFill>
                  <a:srgbClr val="FF9900"/>
                </a:solidFill>
              </a:rPr>
              <a:t>- LE TABLIER</a:t>
            </a:r>
          </a:p>
        </p:txBody>
      </p:sp>
      <p:sp>
        <p:nvSpPr>
          <p:cNvPr id="33797" name="Text Box 3079"/>
          <p:cNvSpPr txBox="1">
            <a:spLocks noChangeArrowheads="1"/>
          </p:cNvSpPr>
          <p:nvPr/>
        </p:nvSpPr>
        <p:spPr bwMode="auto">
          <a:xfrm>
            <a:off x="2030413" y="2244725"/>
            <a:ext cx="6138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Pont treillis. Isostatique ou hyperstatique. CM . Portée &lt; 400 m</a:t>
            </a:r>
          </a:p>
        </p:txBody>
      </p:sp>
      <p:sp>
        <p:nvSpPr>
          <p:cNvPr id="33798" name="Text Box 3083"/>
          <p:cNvSpPr txBox="1">
            <a:spLocks noChangeArrowheads="1"/>
          </p:cNvSpPr>
          <p:nvPr/>
        </p:nvSpPr>
        <p:spPr bwMode="auto">
          <a:xfrm>
            <a:off x="2127250" y="3457575"/>
            <a:ext cx="4937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Pont à caissons. Hyperstatique. BP. Portée &lt; 200 m</a:t>
            </a:r>
          </a:p>
        </p:txBody>
      </p:sp>
      <p:sp>
        <p:nvSpPr>
          <p:cNvPr id="33799" name="Text Box 3085"/>
          <p:cNvSpPr txBox="1">
            <a:spLocks noChangeArrowheads="1"/>
          </p:cNvSpPr>
          <p:nvPr/>
        </p:nvSpPr>
        <p:spPr bwMode="auto">
          <a:xfrm>
            <a:off x="1833563" y="4681538"/>
            <a:ext cx="6913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Pont suspendu. Hyperstatique. Acier et Béton ou acier. Portée &lt; 1700 m</a:t>
            </a:r>
          </a:p>
        </p:txBody>
      </p:sp>
      <p:pic>
        <p:nvPicPr>
          <p:cNvPr id="33800" name="Picture 3088" descr="C:\Mes documents\photos\ponts\pont01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919288"/>
            <a:ext cx="1606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3089" descr="C:\Mes documents\photos\ponts\ptt0206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157538"/>
            <a:ext cx="15398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3090" descr="C:\Mes documents\photos\ponts\pont3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443413"/>
            <a:ext cx="12160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3091" descr="C:\Mes documents\photos\ponts\pont0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387975"/>
            <a:ext cx="7826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3092"/>
          <p:cNvSpPr txBox="1">
            <a:spLocks noChangeArrowheads="1"/>
          </p:cNvSpPr>
          <p:nvPr/>
        </p:nvSpPr>
        <p:spPr bwMode="auto">
          <a:xfrm>
            <a:off x="1822450" y="5881688"/>
            <a:ext cx="6081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Pont à haubans. Hyperstatique. Acier et Béton. Portée &lt; 900 m</a:t>
            </a:r>
          </a:p>
        </p:txBody>
      </p:sp>
      <p:sp>
        <p:nvSpPr>
          <p:cNvPr id="77845" name="AutoShape 309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6775" y="6656388"/>
            <a:ext cx="622300" cy="201612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46" name="AutoShape 309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3807" name="Picture 3096" descr="C:\Mes documents\photos\ponts\pont1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28688"/>
            <a:ext cx="15843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Text Box 3097"/>
          <p:cNvSpPr txBox="1">
            <a:spLocks noChangeArrowheads="1"/>
          </p:cNvSpPr>
          <p:nvPr/>
        </p:nvSpPr>
        <p:spPr bwMode="auto">
          <a:xfrm>
            <a:off x="2209800" y="1271588"/>
            <a:ext cx="6316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Pont dalle. Isostatique ou hyperstatique. BA ou BP. Portée &lt; 30 m</a:t>
            </a:r>
          </a:p>
        </p:txBody>
      </p:sp>
      <p:sp>
        <p:nvSpPr>
          <p:cNvPr id="33809" name="Text Box 3098"/>
          <p:cNvSpPr txBox="1">
            <a:spLocks noChangeArrowheads="1"/>
          </p:cNvSpPr>
          <p:nvPr/>
        </p:nvSpPr>
        <p:spPr bwMode="auto">
          <a:xfrm>
            <a:off x="6084888" y="6521450"/>
            <a:ext cx="2019300" cy="336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>
                <a:solidFill>
                  <a:srgbClr val="FF0000"/>
                </a:solidFill>
              </a:rPr>
              <a:t>Cliquer sur la photo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5" grpId="0" animBg="1"/>
      <p:bldP spid="778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817688" y="735013"/>
            <a:ext cx="54038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4400" b="1">
                <a:solidFill>
                  <a:srgbClr val="FF0000"/>
                </a:solidFill>
              </a:rPr>
              <a:t>QUELQUES TYPES</a:t>
            </a:r>
          </a:p>
          <a:p>
            <a:pPr algn="ctr"/>
            <a:r>
              <a:rPr lang="fr-FR" sz="4400" b="1">
                <a:solidFill>
                  <a:srgbClr val="FF0000"/>
                </a:solidFill>
              </a:rPr>
              <a:t> DE PONTS</a:t>
            </a:r>
          </a:p>
        </p:txBody>
      </p:sp>
      <p:pic>
        <p:nvPicPr>
          <p:cNvPr id="32773" name="Picture 5" descr="C:\Mes documents\photos\ponts\lianes.JPG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492375"/>
            <a:ext cx="25527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:\Mes documents\photos\ponts\kwai.JPG"/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2465388"/>
            <a:ext cx="4710112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225925" y="5362575"/>
            <a:ext cx="374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/>
              <a:t>Petit catalogue illustré ...</a:t>
            </a:r>
          </a:p>
        </p:txBody>
      </p:sp>
      <p:sp>
        <p:nvSpPr>
          <p:cNvPr id="3277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7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utoUpdateAnimBg="0"/>
      <p:bldP spid="32776" grpId="0" animBg="1"/>
      <p:bldP spid="32777" grpId="0" animBg="1"/>
      <p:bldP spid="3277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109788" y="234950"/>
            <a:ext cx="4518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de pierre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847725" y="931863"/>
            <a:ext cx="77025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Au début était la pierre … mais pas le béton armé. Il</a:t>
            </a:r>
          </a:p>
          <a:p>
            <a:r>
              <a:rPr lang="fr-FR" sz="2400"/>
              <a:t>fallait donc trouver une technique permettant de </a:t>
            </a:r>
          </a:p>
          <a:p>
            <a:r>
              <a:rPr lang="fr-FR" sz="2400"/>
              <a:t>franchir les brèches. Ce fut la voûte pour de petites </a:t>
            </a:r>
          </a:p>
          <a:p>
            <a:r>
              <a:rPr lang="fr-FR" sz="2400"/>
              <a:t>portées entre piles.</a:t>
            </a:r>
          </a:p>
        </p:txBody>
      </p:sp>
      <p:pic>
        <p:nvPicPr>
          <p:cNvPr id="35845" name="Picture 9" descr="C:\Mes documents\photos\ponts\pont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741863"/>
            <a:ext cx="36798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C:\Mes documents\photos\ponts\pont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624138"/>
            <a:ext cx="3449638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1" descr="C:\Mes documents\photos\ponts\pont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4835525"/>
            <a:ext cx="3406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1395413" y="4384675"/>
            <a:ext cx="195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Viaduc sur Morlaix</a:t>
            </a:r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6581775" y="4075113"/>
            <a:ext cx="868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Annecy</a:t>
            </a:r>
          </a:p>
        </p:txBody>
      </p:sp>
      <p:sp>
        <p:nvSpPr>
          <p:cNvPr id="35850" name="Text Box 14"/>
          <p:cNvSpPr txBox="1">
            <a:spLocks noChangeArrowheads="1"/>
          </p:cNvSpPr>
          <p:nvPr/>
        </p:nvSpPr>
        <p:spPr bwMode="auto">
          <a:xfrm>
            <a:off x="5489575" y="6264275"/>
            <a:ext cx="2890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« Pont St Esprit » à Bayonne</a:t>
            </a:r>
          </a:p>
        </p:txBody>
      </p:sp>
      <p:sp>
        <p:nvSpPr>
          <p:cNvPr id="35851" name="Text Box 15"/>
          <p:cNvSpPr txBox="1">
            <a:spLocks noChangeArrowheads="1"/>
          </p:cNvSpPr>
          <p:nvPr/>
        </p:nvSpPr>
        <p:spPr bwMode="auto">
          <a:xfrm>
            <a:off x="1662113" y="6224588"/>
            <a:ext cx="1708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Sallies de Béarn</a:t>
            </a:r>
          </a:p>
        </p:txBody>
      </p:sp>
      <p:pic>
        <p:nvPicPr>
          <p:cNvPr id="35852" name="Picture 16" descr="C:\Mes Documents\ponts2\PONDIM1.JPG"/>
          <p:cNvPicPr>
            <a:picLocks noChangeAspect="1" noChangeArrowheads="1"/>
          </p:cNvPicPr>
          <p:nvPr/>
        </p:nvPicPr>
        <p:blipFill>
          <a:blip r:embed="rId6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487613"/>
            <a:ext cx="277336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811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 animBg="1"/>
      <p:bldP spid="338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109788" y="234950"/>
            <a:ext cx="4518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de pierre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47725" y="1296988"/>
            <a:ext cx="7910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Remarque : sur certains ponts, ce sont les bateaux qui </a:t>
            </a:r>
            <a:br>
              <a:rPr lang="fr-FR" sz="2400"/>
            </a:br>
            <a:r>
              <a:rPr lang="fr-FR" sz="2400"/>
              <a:t>passent comme sur le pont canal de DIGOIN.</a:t>
            </a:r>
          </a:p>
        </p:txBody>
      </p:sp>
      <p:pic>
        <p:nvPicPr>
          <p:cNvPr id="36869" name="Picture 13" descr="C:\Mes Documents\photos\chantiers ponts\11260014.jpg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2157413"/>
            <a:ext cx="4741862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4" descr="C:\Mes Documents\ponts2\ptsam007.JPG"/>
          <p:cNvPicPr>
            <a:picLocks noChangeAspect="1" noChangeArrowheads="1"/>
          </p:cNvPicPr>
          <p:nvPr/>
        </p:nvPicPr>
        <p:blipFill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168525"/>
            <a:ext cx="3230562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5" descr="C:\Mes Documents\ponts2\ptsam012.JPG"/>
          <p:cNvPicPr>
            <a:picLocks noChangeAspect="1" noChangeArrowheads="1"/>
          </p:cNvPicPr>
          <p:nvPr/>
        </p:nvPicPr>
        <p:blipFill>
          <a:blip r:embed="rId5">
            <a:lum bright="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451350"/>
            <a:ext cx="337026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16"/>
          <p:cNvSpPr txBox="1">
            <a:spLocks noChangeArrowheads="1"/>
          </p:cNvSpPr>
          <p:nvPr/>
        </p:nvSpPr>
        <p:spPr bwMode="auto">
          <a:xfrm>
            <a:off x="5005388" y="5973763"/>
            <a:ext cx="1344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Eau du canal</a:t>
            </a:r>
          </a:p>
        </p:txBody>
      </p:sp>
      <p:sp>
        <p:nvSpPr>
          <p:cNvPr id="36873" name="Line 17"/>
          <p:cNvSpPr>
            <a:spLocks noChangeShapeType="1"/>
          </p:cNvSpPr>
          <p:nvPr/>
        </p:nvSpPr>
        <p:spPr bwMode="auto">
          <a:xfrm flipH="1" flipV="1">
            <a:off x="3708400" y="5886450"/>
            <a:ext cx="1276350" cy="2508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4" name="Text Box 18"/>
          <p:cNvSpPr txBox="1">
            <a:spLocks noChangeArrowheads="1"/>
          </p:cNvSpPr>
          <p:nvPr/>
        </p:nvSpPr>
        <p:spPr bwMode="auto">
          <a:xfrm>
            <a:off x="6946900" y="586105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Loire</a:t>
            </a:r>
          </a:p>
        </p:txBody>
      </p:sp>
      <p:sp>
        <p:nvSpPr>
          <p:cNvPr id="36875" name="Line 19"/>
          <p:cNvSpPr>
            <a:spLocks noChangeShapeType="1"/>
          </p:cNvSpPr>
          <p:nvPr/>
        </p:nvSpPr>
        <p:spPr bwMode="auto">
          <a:xfrm flipH="1" flipV="1">
            <a:off x="5411788" y="5073650"/>
            <a:ext cx="1514475" cy="950913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8868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8869" name="AutoShape 2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8" grpId="0" animBg="1"/>
      <p:bldP spid="7886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392363" y="234950"/>
            <a:ext cx="395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en Arc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35025" y="1062038"/>
            <a:ext cx="7891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Après la pierre, l ’acier, puis le béton armé ont permis </a:t>
            </a:r>
          </a:p>
          <a:p>
            <a:r>
              <a:rPr lang="fr-FR" sz="2400"/>
              <a:t>la réalisation d ’arcs de grande portée.</a:t>
            </a:r>
          </a:p>
        </p:txBody>
      </p:sp>
      <p:sp>
        <p:nvSpPr>
          <p:cNvPr id="37893" name="Text Box 11"/>
          <p:cNvSpPr txBox="1">
            <a:spLocks noChangeArrowheads="1"/>
          </p:cNvSpPr>
          <p:nvPr/>
        </p:nvSpPr>
        <p:spPr bwMode="auto">
          <a:xfrm>
            <a:off x="4206875" y="6313488"/>
            <a:ext cx="2046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Gorges du VERDON</a:t>
            </a:r>
          </a:p>
        </p:txBody>
      </p:sp>
      <p:pic>
        <p:nvPicPr>
          <p:cNvPr id="37894" name="Picture 13" descr="C:\Mes documents\photos\ponts\pont010.JPG"/>
          <p:cNvPicPr>
            <a:picLocks noChangeAspect="1" noChangeArrowheads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2132013"/>
            <a:ext cx="6356350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animBg="1"/>
      <p:bldP spid="348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392363" y="234950"/>
            <a:ext cx="395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en Arc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14338" y="1639888"/>
            <a:ext cx="40449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L ’Arc travaille uniquement</a:t>
            </a:r>
          </a:p>
          <a:p>
            <a:r>
              <a:rPr lang="fr-FR" sz="2400"/>
              <a:t>en compression.</a:t>
            </a:r>
          </a:p>
          <a:p>
            <a:endParaRPr lang="fr-FR" sz="2400"/>
          </a:p>
          <a:p>
            <a:r>
              <a:rPr lang="fr-FR" sz="2400"/>
              <a:t>Le tablier repose sur des</a:t>
            </a:r>
          </a:p>
          <a:p>
            <a:r>
              <a:rPr lang="fr-FR" sz="2400"/>
              <a:t>potelets qui transmettent</a:t>
            </a:r>
          </a:p>
          <a:p>
            <a:r>
              <a:rPr lang="fr-FR" sz="2400"/>
              <a:t>les charges à l ’arc.</a:t>
            </a:r>
          </a:p>
          <a:p>
            <a:endParaRPr lang="fr-FR" sz="2400"/>
          </a:p>
          <a:p>
            <a:r>
              <a:rPr lang="fr-FR" sz="2400"/>
              <a:t>Le pont à donc une grande</a:t>
            </a:r>
          </a:p>
          <a:p>
            <a:r>
              <a:rPr lang="fr-FR" sz="2400"/>
              <a:t>portée, mais pas le tablier !</a:t>
            </a:r>
          </a:p>
        </p:txBody>
      </p:sp>
      <p:pic>
        <p:nvPicPr>
          <p:cNvPr id="35846" name="Picture 6" descr="C:\Mes documents\photos\ponts\pont010.JPG"/>
          <p:cNvPicPr>
            <a:picLocks noChangeAspect="1" noChangeArrowheads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754188"/>
            <a:ext cx="437356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5691188" y="2994025"/>
            <a:ext cx="2597150" cy="1757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116513" y="3641725"/>
            <a:ext cx="1574800" cy="33655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Portée du pont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645400" y="2413000"/>
            <a:ext cx="358775" cy="61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907213" y="1984375"/>
            <a:ext cx="1801812" cy="33655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Portée du tablier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47700" y="5502275"/>
            <a:ext cx="4875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 b="1">
                <a:solidFill>
                  <a:srgbClr val="FF0000"/>
                </a:solidFill>
              </a:rPr>
              <a:t>Remarque : La Tour Eiffel </a:t>
            </a:r>
          </a:p>
          <a:p>
            <a:pPr algn="ctr"/>
            <a:r>
              <a:rPr lang="fr-FR" sz="2400" b="1">
                <a:solidFill>
                  <a:srgbClr val="FF0000"/>
                </a:solidFill>
              </a:rPr>
              <a:t>fonctionne sur le même principe</a:t>
            </a:r>
          </a:p>
        </p:txBody>
      </p:sp>
      <p:pic>
        <p:nvPicPr>
          <p:cNvPr id="35852" name="Picture 12" descr="C:\Mes documents\photos\Clipart\Publisher\PH02040U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5026025"/>
            <a:ext cx="19954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5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 autoUpdateAnimBg="0"/>
      <p:bldP spid="35849" grpId="0" animBg="1"/>
      <p:bldP spid="35850" grpId="0" animBg="1" autoUpdateAnimBg="0"/>
      <p:bldP spid="35851" grpId="0" autoUpdateAnimBg="0"/>
      <p:bldP spid="35853" grpId="0" animBg="1"/>
      <p:bldP spid="358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392363" y="234950"/>
            <a:ext cx="395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en Arc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35025" y="1244600"/>
            <a:ext cx="775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Exemple de la réalisation du pont du Crozet sur l ’A51</a:t>
            </a:r>
          </a:p>
        </p:txBody>
      </p:sp>
      <p:pic>
        <p:nvPicPr>
          <p:cNvPr id="39941" name="Picture 7" descr="C:\Mes documents\photos\ponts\pt00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970088"/>
            <a:ext cx="6570662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89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3789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392363" y="234950"/>
            <a:ext cx="395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en Arc</a:t>
            </a:r>
          </a:p>
        </p:txBody>
      </p:sp>
      <p:pic>
        <p:nvPicPr>
          <p:cNvPr id="40964" name="Picture 6" descr="C:\Mes documents\photos\ponts\pt00111.JPG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938" r="20293" b="55830"/>
          <a:stretch>
            <a:fillRect/>
          </a:stretch>
        </p:blipFill>
        <p:spPr bwMode="auto">
          <a:xfrm>
            <a:off x="0" y="1074738"/>
            <a:ext cx="52832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C:\Mes documents\photos\ponts\pt00110.JPG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53"/>
          <a:stretch>
            <a:fillRect/>
          </a:stretch>
        </p:blipFill>
        <p:spPr bwMode="auto">
          <a:xfrm>
            <a:off x="5297488" y="925513"/>
            <a:ext cx="3846512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2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  <p:bldP spid="389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/>
        </p:nvSpPr>
        <p:spPr bwMode="auto">
          <a:xfrm>
            <a:off x="3030538" y="722313"/>
            <a:ext cx="37433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4800" b="1">
                <a:solidFill>
                  <a:srgbClr val="FF0000"/>
                </a:solidFill>
              </a:rPr>
              <a:t>LES PONTS</a:t>
            </a:r>
          </a:p>
        </p:txBody>
      </p:sp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990600" y="228600"/>
            <a:ext cx="353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Lycée CARRIAT : 1GC</a:t>
            </a:r>
          </a:p>
        </p:txBody>
      </p:sp>
      <p:pic>
        <p:nvPicPr>
          <p:cNvPr id="5124" name="Picture 1028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1031"/>
          <p:cNvSpPr txBox="1">
            <a:spLocks noChangeArrowheads="1"/>
          </p:cNvSpPr>
          <p:nvPr/>
        </p:nvSpPr>
        <p:spPr bwMode="auto">
          <a:xfrm>
            <a:off x="427038" y="1817688"/>
            <a:ext cx="8509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Un pont est un OUVRAGE D ’ART. Mis à part les ponts</a:t>
            </a:r>
          </a:p>
          <a:p>
            <a:r>
              <a:rPr lang="fr-FR" sz="2400" b="1"/>
              <a:t>types autoroutier, la plupart sont des œuvres uniques. </a:t>
            </a:r>
          </a:p>
          <a:p>
            <a:r>
              <a:rPr lang="fr-FR" sz="2400" b="1"/>
              <a:t>Uniques par leur architecture, uniques par leur mode de</a:t>
            </a:r>
          </a:p>
          <a:p>
            <a:r>
              <a:rPr lang="fr-FR" sz="2400" b="1"/>
              <a:t>construction, uniques par leur typologie.</a:t>
            </a:r>
          </a:p>
          <a:p>
            <a:r>
              <a:rPr lang="fr-FR" sz="2400" b="1"/>
              <a:t>Nous allons tenter ici d ’en décrire quelques uns après</a:t>
            </a:r>
          </a:p>
          <a:p>
            <a:r>
              <a:rPr lang="fr-FR" sz="2400" b="1"/>
              <a:t>avoir mis en évidence les problèmes communs à tous.</a:t>
            </a:r>
          </a:p>
        </p:txBody>
      </p:sp>
      <p:pic>
        <p:nvPicPr>
          <p:cNvPr id="5126" name="Picture 1032" descr="C:\Mes documents\photos\ponts\pont09.JPG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4295775"/>
            <a:ext cx="3106737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34" descr="C:\Mes documents\photos\ponts\pont05.JPG"/>
          <p:cNvPicPr>
            <a:picLocks noChangeAspect="1" noChangeArrowheads="1"/>
          </p:cNvPicPr>
          <p:nvPr/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162425"/>
            <a:ext cx="238601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AutoShape 10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8288"/>
            <a:ext cx="609600" cy="239712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392363" y="234950"/>
            <a:ext cx="395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en Arc</a:t>
            </a:r>
          </a:p>
        </p:txBody>
      </p:sp>
      <p:pic>
        <p:nvPicPr>
          <p:cNvPr id="41988" name="Picture 6" descr="C:\Mes documents\photos\ponts\pt00111.JPG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45230" r="12021" b="1894"/>
          <a:stretch>
            <a:fillRect/>
          </a:stretch>
        </p:blipFill>
        <p:spPr bwMode="auto">
          <a:xfrm>
            <a:off x="19050" y="927100"/>
            <a:ext cx="502285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C:\Mes documents\photos\ponts\pt001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07"/>
          <a:stretch>
            <a:fillRect/>
          </a:stretch>
        </p:blipFill>
        <p:spPr bwMode="auto">
          <a:xfrm>
            <a:off x="5249863" y="949325"/>
            <a:ext cx="3709987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5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/>
      <p:bldP spid="399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39838" y="284163"/>
            <a:ext cx="6675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à poutres en béton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2438" y="955675"/>
            <a:ext cx="8061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Les ponts à poutres sont les plus simples à comprendre.</a:t>
            </a:r>
          </a:p>
          <a:p>
            <a:r>
              <a:rPr lang="fr-FR" sz="2400"/>
              <a:t>Ils se composent de travées isostatiques reposant sur</a:t>
            </a:r>
          </a:p>
          <a:p>
            <a:r>
              <a:rPr lang="fr-FR" sz="2400"/>
              <a:t>2 appuis. Le tablier est une dalle coulée sur des poutres</a:t>
            </a:r>
          </a:p>
          <a:p>
            <a:r>
              <a:rPr lang="fr-FR" sz="2400"/>
              <a:t>préfabriquées (BA ou BP) longitudinales.</a:t>
            </a:r>
          </a:p>
        </p:txBody>
      </p:sp>
      <p:pic>
        <p:nvPicPr>
          <p:cNvPr id="43013" name="Picture 7" descr="C:\Mes documents\photos\ponts\pont5.JPG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646363"/>
            <a:ext cx="303688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 descr="C:\Mes documents\photos\ponts\pont6.JPG"/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10201" r="4735" b="11835"/>
          <a:stretch>
            <a:fillRect/>
          </a:stretch>
        </p:blipFill>
        <p:spPr bwMode="auto">
          <a:xfrm>
            <a:off x="5270500" y="2624138"/>
            <a:ext cx="3227388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9" descr="C:\Mes documents\photos\ponts\pont7.JPG"/>
          <p:cNvPicPr>
            <a:picLocks noChangeAspect="1" noChangeArrowheads="1"/>
          </p:cNvPicPr>
          <p:nvPr/>
        </p:nvPicPr>
        <p:blipFill>
          <a:blip r:embed="rId5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4248150"/>
            <a:ext cx="2924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1060450" y="4705350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La culée</a:t>
            </a:r>
          </a:p>
        </p:txBody>
      </p:sp>
      <p:sp>
        <p:nvSpPr>
          <p:cNvPr id="43017" name="Text Box 11"/>
          <p:cNvSpPr txBox="1">
            <a:spLocks noChangeArrowheads="1"/>
          </p:cNvSpPr>
          <p:nvPr/>
        </p:nvSpPr>
        <p:spPr bwMode="auto">
          <a:xfrm>
            <a:off x="6219825" y="4718050"/>
            <a:ext cx="99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Les piles</a:t>
            </a:r>
          </a:p>
        </p:txBody>
      </p:sp>
      <p:sp>
        <p:nvSpPr>
          <p:cNvPr id="43018" name="Text Box 12"/>
          <p:cNvSpPr txBox="1">
            <a:spLocks noChangeArrowheads="1"/>
          </p:cNvSpPr>
          <p:nvPr/>
        </p:nvSpPr>
        <p:spPr bwMode="auto">
          <a:xfrm>
            <a:off x="3735388" y="6251575"/>
            <a:ext cx="1290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Les poutres</a:t>
            </a:r>
          </a:p>
        </p:txBody>
      </p:sp>
      <p:sp>
        <p:nvSpPr>
          <p:cNvPr id="36877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79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 animBg="1"/>
      <p:bldP spid="3687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39838" y="284163"/>
            <a:ext cx="6675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à poutres en béton</a:t>
            </a:r>
          </a:p>
        </p:txBody>
      </p:sp>
      <p:pic>
        <p:nvPicPr>
          <p:cNvPr id="44036" name="Picture 11" descr="C:\Mes documents\photos\ponts\pont13.JPG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144588"/>
            <a:ext cx="4745038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2" descr="C:\Mes documents\photos\ponts\pont12.JPG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1450975"/>
            <a:ext cx="282892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3" descr="C:\Mes documents\photos\ponts\pont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1" r="54008"/>
          <a:stretch>
            <a:fillRect/>
          </a:stretch>
        </p:blipFill>
        <p:spPr bwMode="auto">
          <a:xfrm>
            <a:off x="5016500" y="3987800"/>
            <a:ext cx="350202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14"/>
          <p:cNvSpPr txBox="1">
            <a:spLocks noChangeArrowheads="1"/>
          </p:cNvSpPr>
          <p:nvPr/>
        </p:nvSpPr>
        <p:spPr bwMode="auto">
          <a:xfrm>
            <a:off x="492125" y="4483100"/>
            <a:ext cx="3714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Les poutres sur les piles au Cameroun</a:t>
            </a:r>
          </a:p>
        </p:txBody>
      </p:sp>
      <p:sp>
        <p:nvSpPr>
          <p:cNvPr id="44040" name="Text Box 15"/>
          <p:cNvSpPr txBox="1">
            <a:spLocks noChangeArrowheads="1"/>
          </p:cNvSpPr>
          <p:nvPr/>
        </p:nvSpPr>
        <p:spPr bwMode="auto">
          <a:xfrm>
            <a:off x="5983288" y="3405188"/>
            <a:ext cx="2465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Le ferraillage du tablier</a:t>
            </a:r>
          </a:p>
        </p:txBody>
      </p:sp>
      <p:sp>
        <p:nvSpPr>
          <p:cNvPr id="44041" name="Text Box 16"/>
          <p:cNvSpPr txBox="1">
            <a:spLocks noChangeArrowheads="1"/>
          </p:cNvSpPr>
          <p:nvPr/>
        </p:nvSpPr>
        <p:spPr bwMode="auto">
          <a:xfrm>
            <a:off x="3054350" y="6165850"/>
            <a:ext cx="1797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Pont en Louisiane</a:t>
            </a:r>
          </a:p>
        </p:txBody>
      </p:sp>
      <p:sp>
        <p:nvSpPr>
          <p:cNvPr id="44042" name="Text Box 17"/>
          <p:cNvSpPr txBox="1">
            <a:spLocks noChangeArrowheads="1"/>
          </p:cNvSpPr>
          <p:nvPr/>
        </p:nvSpPr>
        <p:spPr bwMode="auto">
          <a:xfrm>
            <a:off x="203200" y="5099050"/>
            <a:ext cx="447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1800">
                <a:solidFill>
                  <a:srgbClr val="FF0000"/>
                </a:solidFill>
              </a:rPr>
              <a:t>Les poutres sont posées à la grue mobile</a:t>
            </a:r>
          </a:p>
          <a:p>
            <a:r>
              <a:rPr lang="fr-FR" sz="1800">
                <a:solidFill>
                  <a:srgbClr val="FF0000"/>
                </a:solidFill>
              </a:rPr>
              <a:t>sur leurs appuis</a:t>
            </a:r>
          </a:p>
        </p:txBody>
      </p:sp>
      <p:sp>
        <p:nvSpPr>
          <p:cNvPr id="40978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9" name="AutoShape 1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8" grpId="0" animBg="1"/>
      <p:bldP spid="4097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308100" y="284163"/>
            <a:ext cx="6545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à poutres en acier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52438" y="1320800"/>
            <a:ext cx="8062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Le tablier est une dalle en béton coulée sur des poutres</a:t>
            </a:r>
          </a:p>
          <a:p>
            <a:r>
              <a:rPr lang="fr-FR" sz="2400"/>
              <a:t>en acier longitudinales. </a:t>
            </a:r>
          </a:p>
        </p:txBody>
      </p:sp>
      <p:pic>
        <p:nvPicPr>
          <p:cNvPr id="45061" name="Picture 11" descr="C:\Mes documents\photos\ponts\pont22.JPG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4124325"/>
            <a:ext cx="16891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2" descr="C:\Mes documents\photos\ponts\pont23.JPG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2027238"/>
            <a:ext cx="298608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3" descr="C:\Mes documents\photos\ponts\pont24.JPG"/>
          <p:cNvPicPr>
            <a:picLocks noChangeAspect="1" noChangeArrowheads="1"/>
          </p:cNvPicPr>
          <p:nvPr/>
        </p:nvPicPr>
        <p:blipFill>
          <a:blip r:embed="rId5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185988"/>
            <a:ext cx="30607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4" descr="C:\Mes documents\photos\ponts\pont25.JPG"/>
          <p:cNvPicPr>
            <a:picLocks noChangeAspect="1" noChangeArrowheads="1"/>
          </p:cNvPicPr>
          <p:nvPr/>
        </p:nvPicPr>
        <p:blipFill>
          <a:blip r:embed="rId6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4654550"/>
            <a:ext cx="31146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Text Box 15"/>
          <p:cNvSpPr txBox="1">
            <a:spLocks noChangeArrowheads="1"/>
          </p:cNvSpPr>
          <p:nvPr/>
        </p:nvSpPr>
        <p:spPr bwMode="auto">
          <a:xfrm>
            <a:off x="636588" y="4222750"/>
            <a:ext cx="3294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TGV Méditerranée à CREST (26)</a:t>
            </a:r>
          </a:p>
        </p:txBody>
      </p:sp>
      <p:sp>
        <p:nvSpPr>
          <p:cNvPr id="45066" name="Text Box 16"/>
          <p:cNvSpPr txBox="1">
            <a:spLocks noChangeArrowheads="1"/>
          </p:cNvSpPr>
          <p:nvPr/>
        </p:nvSpPr>
        <p:spPr bwMode="auto">
          <a:xfrm>
            <a:off x="5754688" y="4197350"/>
            <a:ext cx="742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Millau</a:t>
            </a:r>
          </a:p>
        </p:txBody>
      </p:sp>
      <p:sp>
        <p:nvSpPr>
          <p:cNvPr id="42001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003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1" grpId="0" animBg="1"/>
      <p:bldP spid="4200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308100" y="284163"/>
            <a:ext cx="6545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à poutres en acier</a:t>
            </a:r>
          </a:p>
        </p:txBody>
      </p:sp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2432050" y="1169988"/>
            <a:ext cx="415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/>
              <a:t>Exemple du Pont de Jassans</a:t>
            </a:r>
          </a:p>
        </p:txBody>
      </p:sp>
      <p:pic>
        <p:nvPicPr>
          <p:cNvPr id="46085" name="Picture 14" descr="C:\Mes documents\photos\chantiers ponts\11260012.jpg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587750"/>
            <a:ext cx="4097337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5" descr="C:\Mes documents\photos\chantiers ponts\11260013.jpg"/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931988"/>
            <a:ext cx="42576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16"/>
          <p:cNvSpPr txBox="1">
            <a:spLocks noChangeArrowheads="1"/>
          </p:cNvSpPr>
          <p:nvPr/>
        </p:nvSpPr>
        <p:spPr bwMode="auto">
          <a:xfrm>
            <a:off x="322263" y="4867275"/>
            <a:ext cx="3878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2 Poutres métalliques, 2 culées, 2 piles.</a:t>
            </a:r>
          </a:p>
        </p:txBody>
      </p:sp>
      <p:sp>
        <p:nvSpPr>
          <p:cNvPr id="46088" name="Text Box 17"/>
          <p:cNvSpPr txBox="1">
            <a:spLocks noChangeArrowheads="1"/>
          </p:cNvSpPr>
          <p:nvPr/>
        </p:nvSpPr>
        <p:spPr bwMode="auto">
          <a:xfrm>
            <a:off x="5067300" y="2652713"/>
            <a:ext cx="3609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Entre les 2 poutres, des entretoises</a:t>
            </a:r>
          </a:p>
          <a:p>
            <a:pPr algn="ctr"/>
            <a:r>
              <a:rPr lang="fr-FR"/>
              <a:t>pour rigidifier</a:t>
            </a:r>
          </a:p>
        </p:txBody>
      </p:sp>
      <p:sp>
        <p:nvSpPr>
          <p:cNvPr id="43026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6" grpId="0" animBg="1"/>
      <p:bldP spid="430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308100" y="284163"/>
            <a:ext cx="6545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à poutres en acier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432050" y="1169988"/>
            <a:ext cx="415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/>
              <a:t>Exemple du Pont de Jassans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525463" y="5095875"/>
            <a:ext cx="25415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Connecteurs de liaison </a:t>
            </a:r>
          </a:p>
          <a:p>
            <a:pPr algn="ctr"/>
            <a:r>
              <a:rPr lang="fr-FR"/>
              <a:t>poutres/béton du tablier</a:t>
            </a:r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3524250" y="5994400"/>
            <a:ext cx="214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Soudure des poutres</a:t>
            </a:r>
          </a:p>
        </p:txBody>
      </p:sp>
      <p:pic>
        <p:nvPicPr>
          <p:cNvPr id="47111" name="Picture 9" descr="C:\Mes Documents\ponts2\ptsam006.JPG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60538"/>
            <a:ext cx="48260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10" descr="C:\Mes Documents\ponts2\ptsam008.JPG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803400"/>
            <a:ext cx="307657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Line 11"/>
          <p:cNvSpPr>
            <a:spLocks noChangeShapeType="1"/>
          </p:cNvSpPr>
          <p:nvPr/>
        </p:nvSpPr>
        <p:spPr bwMode="auto">
          <a:xfrm flipV="1">
            <a:off x="3257550" y="3494088"/>
            <a:ext cx="650875" cy="1754187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114" name="Line 12"/>
          <p:cNvSpPr>
            <a:spLocks noChangeShapeType="1"/>
          </p:cNvSpPr>
          <p:nvPr/>
        </p:nvSpPr>
        <p:spPr bwMode="auto">
          <a:xfrm flipV="1">
            <a:off x="5649913" y="5122863"/>
            <a:ext cx="1490662" cy="1014412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885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9887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 animBg="1"/>
      <p:bldP spid="7988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308100" y="284163"/>
            <a:ext cx="6545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à poutres en acier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432050" y="1169988"/>
            <a:ext cx="415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/>
              <a:t>Exemple du Pont de Jassans</a:t>
            </a:r>
          </a:p>
        </p:txBody>
      </p:sp>
      <p:pic>
        <p:nvPicPr>
          <p:cNvPr id="48133" name="Picture 9" descr="C:\Mes documents\photos\chantiers ponts\11260008.jpg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3238"/>
            <a:ext cx="4468813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C:\Mes documents\photos\chantiers ponts\11260010.jpg"/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33563"/>
            <a:ext cx="48768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11"/>
          <p:cNvSpPr txBox="1">
            <a:spLocks noChangeArrowheads="1"/>
          </p:cNvSpPr>
          <p:nvPr/>
        </p:nvSpPr>
        <p:spPr bwMode="auto">
          <a:xfrm>
            <a:off x="185738" y="1893888"/>
            <a:ext cx="387508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Les poutres sont assemblées sur</a:t>
            </a:r>
          </a:p>
          <a:p>
            <a:r>
              <a:rPr lang="fr-FR"/>
              <a:t>la rive puis poussées à l ’aide de</a:t>
            </a:r>
          </a:p>
          <a:p>
            <a:r>
              <a:rPr lang="fr-FR"/>
              <a:t>vérins vers les piles.</a:t>
            </a:r>
          </a:p>
          <a:p>
            <a:r>
              <a:rPr lang="fr-FR"/>
              <a:t>Un avant bec permet « d ’attraper »</a:t>
            </a:r>
          </a:p>
          <a:p>
            <a:r>
              <a:rPr lang="fr-FR"/>
              <a:t>l ’appui avant que les poutres ne</a:t>
            </a:r>
          </a:p>
          <a:p>
            <a:r>
              <a:rPr lang="fr-FR"/>
              <a:t>basculent dans le vide.</a:t>
            </a:r>
          </a:p>
          <a:p>
            <a:r>
              <a:rPr lang="fr-FR"/>
              <a:t>Les 2 moitié de ponts se rencontreront</a:t>
            </a:r>
          </a:p>
          <a:p>
            <a:r>
              <a:rPr lang="fr-FR"/>
              <a:t>au milieu de la Saône.</a:t>
            </a:r>
          </a:p>
        </p:txBody>
      </p:sp>
      <p:sp>
        <p:nvSpPr>
          <p:cNvPr id="48136" name="Text Box 12"/>
          <p:cNvSpPr txBox="1">
            <a:spLocks noChangeArrowheads="1"/>
          </p:cNvSpPr>
          <p:nvPr/>
        </p:nvSpPr>
        <p:spPr bwMode="auto">
          <a:xfrm>
            <a:off x="4979988" y="4881563"/>
            <a:ext cx="37036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Les poutres glissent sur des rouleaux</a:t>
            </a:r>
          </a:p>
          <a:p>
            <a:r>
              <a:rPr lang="fr-FR"/>
              <a:t>provisoires placés devant les culées.</a:t>
            </a:r>
          </a:p>
        </p:txBody>
      </p:sp>
      <p:sp>
        <p:nvSpPr>
          <p:cNvPr id="48137" name="Text Box 13"/>
          <p:cNvSpPr txBox="1">
            <a:spLocks noChangeArrowheads="1"/>
          </p:cNvSpPr>
          <p:nvPr/>
        </p:nvSpPr>
        <p:spPr bwMode="auto">
          <a:xfrm>
            <a:off x="4684713" y="6191250"/>
            <a:ext cx="1668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>
                <a:solidFill>
                  <a:srgbClr val="FF0000"/>
                </a:solidFill>
              </a:rPr>
              <a:t>Travée en place</a:t>
            </a:r>
          </a:p>
        </p:txBody>
      </p:sp>
      <p:sp>
        <p:nvSpPr>
          <p:cNvPr id="48138" name="Text Box 14"/>
          <p:cNvSpPr txBox="1">
            <a:spLocks noChangeArrowheads="1"/>
          </p:cNvSpPr>
          <p:nvPr/>
        </p:nvSpPr>
        <p:spPr bwMode="auto">
          <a:xfrm>
            <a:off x="2698750" y="4606925"/>
            <a:ext cx="1135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>
                <a:solidFill>
                  <a:srgbClr val="FF0000"/>
                </a:solidFill>
              </a:rPr>
              <a:t>Avant bec</a:t>
            </a:r>
          </a:p>
        </p:txBody>
      </p:sp>
      <p:sp>
        <p:nvSpPr>
          <p:cNvPr id="48139" name="Line 15"/>
          <p:cNvSpPr>
            <a:spLocks noChangeShapeType="1"/>
          </p:cNvSpPr>
          <p:nvPr/>
        </p:nvSpPr>
        <p:spPr bwMode="auto">
          <a:xfrm flipH="1">
            <a:off x="2994025" y="4899025"/>
            <a:ext cx="457200" cy="6937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40" name="Line 16"/>
          <p:cNvSpPr>
            <a:spLocks noChangeShapeType="1"/>
          </p:cNvSpPr>
          <p:nvPr/>
        </p:nvSpPr>
        <p:spPr bwMode="auto">
          <a:xfrm flipH="1" flipV="1">
            <a:off x="4181475" y="6111875"/>
            <a:ext cx="557213" cy="258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41" name="Text Box 17"/>
          <p:cNvSpPr txBox="1">
            <a:spLocks noChangeArrowheads="1"/>
          </p:cNvSpPr>
          <p:nvPr/>
        </p:nvSpPr>
        <p:spPr bwMode="auto">
          <a:xfrm>
            <a:off x="1433513" y="6091238"/>
            <a:ext cx="1557337" cy="33655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>
                <a:solidFill>
                  <a:srgbClr val="FF0000"/>
                </a:solidFill>
              </a:rPr>
              <a:t>Partie poussée</a:t>
            </a:r>
          </a:p>
        </p:txBody>
      </p:sp>
      <p:sp>
        <p:nvSpPr>
          <p:cNvPr id="48142" name="Line 18"/>
          <p:cNvSpPr>
            <a:spLocks noChangeShapeType="1"/>
          </p:cNvSpPr>
          <p:nvPr/>
        </p:nvSpPr>
        <p:spPr bwMode="auto">
          <a:xfrm flipH="1" flipV="1">
            <a:off x="1311275" y="5159375"/>
            <a:ext cx="322263" cy="815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51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53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 animBg="1"/>
      <p:bldP spid="4405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308100" y="284163"/>
            <a:ext cx="6545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à poutres en acier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57188" y="987425"/>
            <a:ext cx="83423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/>
              <a:t>Remarque : on peut aussi pousser des ponts en béton</a:t>
            </a:r>
            <a:br>
              <a:rPr lang="fr-FR" sz="2400"/>
            </a:br>
            <a:r>
              <a:rPr lang="fr-FR" sz="2400"/>
              <a:t>comme ci-dessous le viaduc d’accès du pont de Normandie</a:t>
            </a:r>
          </a:p>
        </p:txBody>
      </p:sp>
      <p:pic>
        <p:nvPicPr>
          <p:cNvPr id="49157" name="Picture 15" descr="C:\Mes documents\ponts\detpt003.JPG"/>
          <p:cNvPicPr>
            <a:picLocks noChangeAspect="1" noChangeArrowheads="1"/>
          </p:cNvPicPr>
          <p:nvPr/>
        </p:nvPicPr>
        <p:blipFill>
          <a:blip r:embed="rId3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757363"/>
            <a:ext cx="8564562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6" descr="C:\Mes documents\ponts\detpt001.JPG"/>
          <p:cNvPicPr>
            <a:picLocks noChangeAspect="1" noChangeArrowheads="1"/>
          </p:cNvPicPr>
          <p:nvPr/>
        </p:nvPicPr>
        <p:blipFill>
          <a:blip r:embed="rId4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4051300"/>
            <a:ext cx="56784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2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3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2" grpId="0" animBg="1"/>
      <p:bldP spid="6248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728788" y="284163"/>
            <a:ext cx="5697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ponts-dalle en béton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52438" y="1138238"/>
            <a:ext cx="77898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Les ponts-dalle se composent d’un tablier en BA ou BP</a:t>
            </a:r>
          </a:p>
          <a:p>
            <a:r>
              <a:rPr lang="fr-FR" sz="2400"/>
              <a:t>coulé en place sur un coffrage. Cette technique est </a:t>
            </a:r>
            <a:br>
              <a:rPr lang="fr-FR" sz="2400"/>
            </a:br>
            <a:r>
              <a:rPr lang="fr-FR" sz="2400"/>
              <a:t>proche de celle utilisée en bâtiment.</a:t>
            </a:r>
          </a:p>
        </p:txBody>
      </p:sp>
      <p:pic>
        <p:nvPicPr>
          <p:cNvPr id="50181" name="Picture 13" descr="C:\Mes documents\ponts\pont16.JPG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513013"/>
            <a:ext cx="783431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14"/>
          <p:cNvSpPr txBox="1">
            <a:spLocks noChangeArrowheads="1"/>
          </p:cNvSpPr>
          <p:nvPr/>
        </p:nvSpPr>
        <p:spPr bwMode="auto">
          <a:xfrm>
            <a:off x="2519363" y="5472113"/>
            <a:ext cx="3294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TGV Méditerranée à CREST (26)</a:t>
            </a:r>
          </a:p>
        </p:txBody>
      </p:sp>
      <p:sp>
        <p:nvSpPr>
          <p:cNvPr id="4609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26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1027"/>
          <p:cNvSpPr txBox="1">
            <a:spLocks noChangeArrowheads="1"/>
          </p:cNvSpPr>
          <p:nvPr/>
        </p:nvSpPr>
        <p:spPr bwMode="auto">
          <a:xfrm>
            <a:off x="1728788" y="284163"/>
            <a:ext cx="5697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ponts-dalle en béton</a:t>
            </a:r>
          </a:p>
        </p:txBody>
      </p:sp>
      <p:pic>
        <p:nvPicPr>
          <p:cNvPr id="51204" name="Picture 1031" descr="C:\Mes documents\photos\ponts\ptt0204.JPG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668713"/>
            <a:ext cx="37607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032" descr="C:\Mes documents\photos\ponts\ptt0203.JPG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957263"/>
            <a:ext cx="3989388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034" descr="C:\Mes documents\photos\ponts\ptt0202.JPG"/>
          <p:cNvPicPr>
            <a:picLocks noChangeAspect="1" noChangeArrowheads="1"/>
          </p:cNvPicPr>
          <p:nvPr/>
        </p:nvPicPr>
        <p:blipFill>
          <a:blip r:embed="rId5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063625"/>
            <a:ext cx="3176588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1035"/>
          <p:cNvSpPr txBox="1">
            <a:spLocks noChangeArrowheads="1"/>
          </p:cNvSpPr>
          <p:nvPr/>
        </p:nvSpPr>
        <p:spPr bwMode="auto">
          <a:xfrm>
            <a:off x="3925888" y="5876925"/>
            <a:ext cx="272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000" b="1"/>
              <a:t>Coffrages de tablier</a:t>
            </a:r>
          </a:p>
        </p:txBody>
      </p:sp>
      <p:sp>
        <p:nvSpPr>
          <p:cNvPr id="75788" name="AutoShape 103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791" name="AutoShape 10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 animBg="1"/>
      <p:bldP spid="757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514600" y="331788"/>
            <a:ext cx="4970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800" b="1">
                <a:solidFill>
                  <a:srgbClr val="FF0000"/>
                </a:solidFill>
              </a:rPr>
              <a:t>A QUOI SERT UN PONT ?</a:t>
            </a:r>
          </a:p>
        </p:txBody>
      </p:sp>
      <p:sp>
        <p:nvSpPr>
          <p:cNvPr id="3082" name="Freeform 10" descr="Marbre brun"/>
          <p:cNvSpPr>
            <a:spLocks/>
          </p:cNvSpPr>
          <p:nvPr/>
        </p:nvSpPr>
        <p:spPr bwMode="auto">
          <a:xfrm>
            <a:off x="1143000" y="2590800"/>
            <a:ext cx="6629400" cy="2670175"/>
          </a:xfrm>
          <a:custGeom>
            <a:avLst/>
            <a:gdLst>
              <a:gd name="T0" fmla="*/ 0 w 4176"/>
              <a:gd name="T1" fmla="*/ 3175 h 1682"/>
              <a:gd name="T2" fmla="*/ 1524000 w 4176"/>
              <a:gd name="T3" fmla="*/ 3175 h 1682"/>
              <a:gd name="T4" fmla="*/ 1582738 w 4176"/>
              <a:gd name="T5" fmla="*/ 582613 h 1682"/>
              <a:gd name="T6" fmla="*/ 1606550 w 4176"/>
              <a:gd name="T7" fmla="*/ 717550 h 1682"/>
              <a:gd name="T8" fmla="*/ 1631950 w 4176"/>
              <a:gd name="T9" fmla="*/ 792163 h 1682"/>
              <a:gd name="T10" fmla="*/ 1781175 w 4176"/>
              <a:gd name="T11" fmla="*/ 1287463 h 1682"/>
              <a:gd name="T12" fmla="*/ 1916113 w 4176"/>
              <a:gd name="T13" fmla="*/ 1558925 h 1682"/>
              <a:gd name="T14" fmla="*/ 1990725 w 4176"/>
              <a:gd name="T15" fmla="*/ 1608138 h 1682"/>
              <a:gd name="T16" fmla="*/ 2200275 w 4176"/>
              <a:gd name="T17" fmla="*/ 1744663 h 1682"/>
              <a:gd name="T18" fmla="*/ 2349500 w 4176"/>
              <a:gd name="T19" fmla="*/ 1793875 h 1682"/>
              <a:gd name="T20" fmla="*/ 2547938 w 4176"/>
              <a:gd name="T21" fmla="*/ 1855788 h 1682"/>
              <a:gd name="T22" fmla="*/ 2659063 w 4176"/>
              <a:gd name="T23" fmla="*/ 1893888 h 1682"/>
              <a:gd name="T24" fmla="*/ 2733675 w 4176"/>
              <a:gd name="T25" fmla="*/ 1917700 h 1682"/>
              <a:gd name="T26" fmla="*/ 3067050 w 4176"/>
              <a:gd name="T27" fmla="*/ 2054225 h 1682"/>
              <a:gd name="T28" fmla="*/ 3648075 w 4176"/>
              <a:gd name="T29" fmla="*/ 2079625 h 1682"/>
              <a:gd name="T30" fmla="*/ 4352925 w 4176"/>
              <a:gd name="T31" fmla="*/ 1535113 h 1682"/>
              <a:gd name="T32" fmla="*/ 4502150 w 4176"/>
              <a:gd name="T33" fmla="*/ 1398588 h 1682"/>
              <a:gd name="T34" fmla="*/ 4525963 w 4176"/>
              <a:gd name="T35" fmla="*/ 1349375 h 1682"/>
              <a:gd name="T36" fmla="*/ 4613275 w 4176"/>
              <a:gd name="T37" fmla="*/ 1238250 h 1682"/>
              <a:gd name="T38" fmla="*/ 4749800 w 4176"/>
              <a:gd name="T39" fmla="*/ 1014413 h 1682"/>
              <a:gd name="T40" fmla="*/ 4835525 w 4176"/>
              <a:gd name="T41" fmla="*/ 768350 h 1682"/>
              <a:gd name="T42" fmla="*/ 4946650 w 4176"/>
              <a:gd name="T43" fmla="*/ 396875 h 1682"/>
              <a:gd name="T44" fmla="*/ 4984750 w 4176"/>
              <a:gd name="T45" fmla="*/ 223838 h 1682"/>
              <a:gd name="T46" fmla="*/ 5021263 w 4176"/>
              <a:gd name="T47" fmla="*/ 0 h 1682"/>
              <a:gd name="T48" fmla="*/ 6629400 w 4176"/>
              <a:gd name="T49" fmla="*/ 3175 h 1682"/>
              <a:gd name="T50" fmla="*/ 6629400 w 4176"/>
              <a:gd name="T51" fmla="*/ 2670175 h 1682"/>
              <a:gd name="T52" fmla="*/ 76200 w 4176"/>
              <a:gd name="T53" fmla="*/ 2670175 h 1682"/>
              <a:gd name="T54" fmla="*/ 0 w 4176"/>
              <a:gd name="T55" fmla="*/ 3175 h 168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76"/>
              <a:gd name="T85" fmla="*/ 0 h 1682"/>
              <a:gd name="T86" fmla="*/ 4176 w 4176"/>
              <a:gd name="T87" fmla="*/ 1682 h 168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76" h="1682">
                <a:moveTo>
                  <a:pt x="0" y="2"/>
                </a:moveTo>
                <a:lnTo>
                  <a:pt x="960" y="2"/>
                </a:lnTo>
                <a:cubicBezTo>
                  <a:pt x="990" y="125"/>
                  <a:pt x="970" y="237"/>
                  <a:pt x="997" y="367"/>
                </a:cubicBezTo>
                <a:cubicBezTo>
                  <a:pt x="1003" y="395"/>
                  <a:pt x="1005" y="424"/>
                  <a:pt x="1012" y="452"/>
                </a:cubicBezTo>
                <a:cubicBezTo>
                  <a:pt x="1016" y="468"/>
                  <a:pt x="1028" y="499"/>
                  <a:pt x="1028" y="499"/>
                </a:cubicBezTo>
                <a:cubicBezTo>
                  <a:pt x="1042" y="625"/>
                  <a:pt x="1051" y="704"/>
                  <a:pt x="1122" y="811"/>
                </a:cubicBezTo>
                <a:cubicBezTo>
                  <a:pt x="1135" y="868"/>
                  <a:pt x="1161" y="942"/>
                  <a:pt x="1207" y="982"/>
                </a:cubicBezTo>
                <a:cubicBezTo>
                  <a:pt x="1221" y="994"/>
                  <a:pt x="1241" y="1000"/>
                  <a:pt x="1254" y="1013"/>
                </a:cubicBezTo>
                <a:cubicBezTo>
                  <a:pt x="1292" y="1052"/>
                  <a:pt x="1332" y="1088"/>
                  <a:pt x="1386" y="1099"/>
                </a:cubicBezTo>
                <a:cubicBezTo>
                  <a:pt x="1418" y="1115"/>
                  <a:pt x="1446" y="1119"/>
                  <a:pt x="1480" y="1130"/>
                </a:cubicBezTo>
                <a:cubicBezTo>
                  <a:pt x="1529" y="1146"/>
                  <a:pt x="1552" y="1162"/>
                  <a:pt x="1605" y="1169"/>
                </a:cubicBezTo>
                <a:cubicBezTo>
                  <a:pt x="1628" y="1177"/>
                  <a:pt x="1652" y="1185"/>
                  <a:pt x="1675" y="1193"/>
                </a:cubicBezTo>
                <a:cubicBezTo>
                  <a:pt x="1691" y="1198"/>
                  <a:pt x="1722" y="1208"/>
                  <a:pt x="1722" y="1208"/>
                </a:cubicBezTo>
                <a:cubicBezTo>
                  <a:pt x="1782" y="1255"/>
                  <a:pt x="1857" y="1283"/>
                  <a:pt x="1932" y="1294"/>
                </a:cubicBezTo>
                <a:cubicBezTo>
                  <a:pt x="2037" y="1356"/>
                  <a:pt x="2191" y="1316"/>
                  <a:pt x="2298" y="1310"/>
                </a:cubicBezTo>
                <a:cubicBezTo>
                  <a:pt x="2491" y="1270"/>
                  <a:pt x="2626" y="1113"/>
                  <a:pt x="2742" y="967"/>
                </a:cubicBezTo>
                <a:cubicBezTo>
                  <a:pt x="2768" y="934"/>
                  <a:pt x="2806" y="911"/>
                  <a:pt x="2836" y="881"/>
                </a:cubicBezTo>
                <a:cubicBezTo>
                  <a:pt x="2841" y="871"/>
                  <a:pt x="2844" y="859"/>
                  <a:pt x="2851" y="850"/>
                </a:cubicBezTo>
                <a:cubicBezTo>
                  <a:pt x="2868" y="826"/>
                  <a:pt x="2893" y="807"/>
                  <a:pt x="2906" y="780"/>
                </a:cubicBezTo>
                <a:cubicBezTo>
                  <a:pt x="2935" y="722"/>
                  <a:pt x="2958" y="690"/>
                  <a:pt x="2992" y="639"/>
                </a:cubicBezTo>
                <a:cubicBezTo>
                  <a:pt x="3006" y="586"/>
                  <a:pt x="3029" y="536"/>
                  <a:pt x="3046" y="484"/>
                </a:cubicBezTo>
                <a:cubicBezTo>
                  <a:pt x="3072" y="406"/>
                  <a:pt x="3092" y="328"/>
                  <a:pt x="3116" y="250"/>
                </a:cubicBezTo>
                <a:cubicBezTo>
                  <a:pt x="3122" y="211"/>
                  <a:pt x="3127" y="178"/>
                  <a:pt x="3140" y="141"/>
                </a:cubicBezTo>
                <a:cubicBezTo>
                  <a:pt x="3145" y="98"/>
                  <a:pt x="3163" y="44"/>
                  <a:pt x="3163" y="0"/>
                </a:cubicBezTo>
                <a:lnTo>
                  <a:pt x="4176" y="2"/>
                </a:lnTo>
                <a:lnTo>
                  <a:pt x="4176" y="1682"/>
                </a:lnTo>
                <a:lnTo>
                  <a:pt x="48" y="1682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083" name="Picture 11" descr="Q:\CLIPART\POPULAR\CONFUS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5563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050925" y="5761038"/>
            <a:ext cx="7323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Un pont est un ouvrage qui permet d ’enjamber </a:t>
            </a:r>
          </a:p>
          <a:p>
            <a:r>
              <a:rPr lang="fr-FR" sz="2400" b="1"/>
              <a:t>un obstacle : brèche, rivière, route, ville, ...</a:t>
            </a:r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2514600" y="2133600"/>
            <a:ext cx="3733800" cy="457200"/>
          </a:xfrm>
          <a:custGeom>
            <a:avLst/>
            <a:gdLst>
              <a:gd name="T0" fmla="*/ 76200 w 2352"/>
              <a:gd name="T1" fmla="*/ 457200 h 288"/>
              <a:gd name="T2" fmla="*/ 1219200 w 2352"/>
              <a:gd name="T3" fmla="*/ 76200 h 288"/>
              <a:gd name="T4" fmla="*/ 2590800 w 2352"/>
              <a:gd name="T5" fmla="*/ 76200 h 288"/>
              <a:gd name="T6" fmla="*/ 3657600 w 2352"/>
              <a:gd name="T7" fmla="*/ 457200 h 288"/>
              <a:gd name="T8" fmla="*/ 3733800 w 2352"/>
              <a:gd name="T9" fmla="*/ 381000 h 288"/>
              <a:gd name="T10" fmla="*/ 2590800 w 2352"/>
              <a:gd name="T11" fmla="*/ 0 h 288"/>
              <a:gd name="T12" fmla="*/ 1143000 w 2352"/>
              <a:gd name="T13" fmla="*/ 0 h 288"/>
              <a:gd name="T14" fmla="*/ 0 w 2352"/>
              <a:gd name="T15" fmla="*/ 381000 h 288"/>
              <a:gd name="T16" fmla="*/ 76200 w 2352"/>
              <a:gd name="T17" fmla="*/ 457200 h 2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52"/>
              <a:gd name="T28" fmla="*/ 0 h 288"/>
              <a:gd name="T29" fmla="*/ 2352 w 2352"/>
              <a:gd name="T30" fmla="*/ 288 h 2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52" h="288">
                <a:moveTo>
                  <a:pt x="48" y="288"/>
                </a:moveTo>
                <a:lnTo>
                  <a:pt x="768" y="48"/>
                </a:lnTo>
                <a:lnTo>
                  <a:pt x="1632" y="48"/>
                </a:lnTo>
                <a:lnTo>
                  <a:pt x="2304" y="288"/>
                </a:lnTo>
                <a:lnTo>
                  <a:pt x="2352" y="240"/>
                </a:lnTo>
                <a:lnTo>
                  <a:pt x="1632" y="0"/>
                </a:lnTo>
                <a:lnTo>
                  <a:pt x="720" y="0"/>
                </a:lnTo>
                <a:lnTo>
                  <a:pt x="0" y="240"/>
                </a:lnTo>
                <a:lnTo>
                  <a:pt x="48" y="28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086" name="Picture 14" descr="Q:\CLIPART\POPULAR\VICTOIR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996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9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4" grpId="0" autoUpdateAnimBg="0"/>
      <p:bldP spid="3085" grpId="0" animBg="1"/>
      <p:bldP spid="3087" grpId="0" animBg="1"/>
      <p:bldP spid="308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55750" y="284163"/>
            <a:ext cx="604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cadres en béton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25475" y="1482725"/>
            <a:ext cx="82327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Les ponts cadres sont des tubes dans lesquels le tablier</a:t>
            </a:r>
            <a:br>
              <a:rPr lang="fr-FR" sz="2400"/>
            </a:br>
            <a:r>
              <a:rPr lang="fr-FR" sz="2400"/>
              <a:t>est solidaire des murs qui le soutiennent, eux mêmes</a:t>
            </a:r>
            <a:br>
              <a:rPr lang="fr-FR" sz="2400"/>
            </a:br>
            <a:r>
              <a:rPr lang="fr-FR" sz="2400"/>
              <a:t>reliés par un radier. Les liaisons sont des encastrements.</a:t>
            </a:r>
          </a:p>
        </p:txBody>
      </p:sp>
      <p:pic>
        <p:nvPicPr>
          <p:cNvPr id="52229" name="Picture 5" descr="C:\Mes documents\ponts\pont14a.JPG"/>
          <p:cNvPicPr>
            <a:picLocks noChangeAspect="1" noChangeArrowheads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3449638"/>
            <a:ext cx="45656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C:\Mes documents\ponts\pont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090863"/>
            <a:ext cx="373380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2651125" y="5842000"/>
            <a:ext cx="3184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TGV Méditerranée, CREST (26)</a:t>
            </a:r>
          </a:p>
        </p:txBody>
      </p:sp>
      <p:sp>
        <p:nvSpPr>
          <p:cNvPr id="47113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11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/>
      <p:bldP spid="471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555750" y="284163"/>
            <a:ext cx="604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cadres en béton</a:t>
            </a:r>
          </a:p>
        </p:txBody>
      </p:sp>
      <p:pic>
        <p:nvPicPr>
          <p:cNvPr id="53252" name="Picture 24" descr="C:\Mes documents\photos\ponts\ptt0109.JPG"/>
          <p:cNvPicPr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39863"/>
            <a:ext cx="86804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3" name="AutoShape 2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155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3" grpId="0" animBg="1"/>
      <p:bldP spid="4815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555750" y="284163"/>
            <a:ext cx="604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cadres en béton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874713" y="1042988"/>
            <a:ext cx="6954837" cy="4389437"/>
            <a:chOff x="1044" y="1275"/>
            <a:chExt cx="3220" cy="1745"/>
          </a:xfrm>
        </p:grpSpPr>
        <p:pic>
          <p:nvPicPr>
            <p:cNvPr id="54287" name="Picture 5" descr="C:\Mes documents\ponts\pont1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" t="14211" r="10161" b="14941"/>
            <a:stretch>
              <a:fillRect/>
            </a:stretch>
          </p:blipFill>
          <p:spPr bwMode="auto">
            <a:xfrm>
              <a:off x="1044" y="1275"/>
              <a:ext cx="3220" cy="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8" name="Freeform 6"/>
            <p:cNvSpPr>
              <a:spLocks/>
            </p:cNvSpPr>
            <p:nvPr/>
          </p:nvSpPr>
          <p:spPr bwMode="auto">
            <a:xfrm>
              <a:off x="2003" y="2454"/>
              <a:ext cx="1178" cy="334"/>
            </a:xfrm>
            <a:custGeom>
              <a:avLst/>
              <a:gdLst>
                <a:gd name="T0" fmla="*/ 1069 w 1178"/>
                <a:gd name="T1" fmla="*/ 9 h 334"/>
                <a:gd name="T2" fmla="*/ 1069 w 1178"/>
                <a:gd name="T3" fmla="*/ 217 h 334"/>
                <a:gd name="T4" fmla="*/ 84 w 1178"/>
                <a:gd name="T5" fmla="*/ 217 h 334"/>
                <a:gd name="T6" fmla="*/ 76 w 1178"/>
                <a:gd name="T7" fmla="*/ 0 h 334"/>
                <a:gd name="T8" fmla="*/ 0 w 1178"/>
                <a:gd name="T9" fmla="*/ 0 h 334"/>
                <a:gd name="T10" fmla="*/ 0 w 1178"/>
                <a:gd name="T11" fmla="*/ 334 h 334"/>
                <a:gd name="T12" fmla="*/ 1178 w 1178"/>
                <a:gd name="T13" fmla="*/ 334 h 334"/>
                <a:gd name="T14" fmla="*/ 1178 w 1178"/>
                <a:gd name="T15" fmla="*/ 0 h 334"/>
                <a:gd name="T16" fmla="*/ 1069 w 1178"/>
                <a:gd name="T17" fmla="*/ 9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8"/>
                <a:gd name="T28" fmla="*/ 0 h 334"/>
                <a:gd name="T29" fmla="*/ 1178 w 1178"/>
                <a:gd name="T30" fmla="*/ 334 h 3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8" h="334">
                  <a:moveTo>
                    <a:pt x="1069" y="9"/>
                  </a:moveTo>
                  <a:lnTo>
                    <a:pt x="1069" y="217"/>
                  </a:lnTo>
                  <a:lnTo>
                    <a:pt x="84" y="217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334"/>
                  </a:lnTo>
                  <a:lnTo>
                    <a:pt x="1178" y="334"/>
                  </a:lnTo>
                  <a:lnTo>
                    <a:pt x="1178" y="0"/>
                  </a:lnTo>
                  <a:lnTo>
                    <a:pt x="1069" y="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289" name="Freeform 7"/>
            <p:cNvSpPr>
              <a:spLocks/>
            </p:cNvSpPr>
            <p:nvPr/>
          </p:nvSpPr>
          <p:spPr bwMode="auto">
            <a:xfrm>
              <a:off x="2112" y="2421"/>
              <a:ext cx="760" cy="117"/>
            </a:xfrm>
            <a:custGeom>
              <a:avLst/>
              <a:gdLst>
                <a:gd name="T0" fmla="*/ 760 w 760"/>
                <a:gd name="T1" fmla="*/ 0 h 117"/>
                <a:gd name="T2" fmla="*/ 760 w 760"/>
                <a:gd name="T3" fmla="*/ 117 h 117"/>
                <a:gd name="T4" fmla="*/ 8 w 760"/>
                <a:gd name="T5" fmla="*/ 117 h 117"/>
                <a:gd name="T6" fmla="*/ 0 w 760"/>
                <a:gd name="T7" fmla="*/ 17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117"/>
                <a:gd name="T14" fmla="*/ 760 w 760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117">
                  <a:moveTo>
                    <a:pt x="760" y="0"/>
                  </a:moveTo>
                  <a:lnTo>
                    <a:pt x="760" y="117"/>
                  </a:lnTo>
                  <a:lnTo>
                    <a:pt x="8" y="117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290" name="Line 8"/>
            <p:cNvSpPr>
              <a:spLocks noChangeShapeType="1"/>
            </p:cNvSpPr>
            <p:nvPr/>
          </p:nvSpPr>
          <p:spPr bwMode="auto">
            <a:xfrm>
              <a:off x="2872" y="2529"/>
              <a:ext cx="208" cy="1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291" name="Line 9"/>
            <p:cNvSpPr>
              <a:spLocks noChangeShapeType="1"/>
            </p:cNvSpPr>
            <p:nvPr/>
          </p:nvSpPr>
          <p:spPr bwMode="auto">
            <a:xfrm flipH="1">
              <a:off x="2079" y="2538"/>
              <a:ext cx="33" cy="1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4277" name="Text Box 10"/>
          <p:cNvSpPr txBox="1">
            <a:spLocks noChangeArrowheads="1"/>
          </p:cNvSpPr>
          <p:nvPr/>
        </p:nvSpPr>
        <p:spPr bwMode="auto">
          <a:xfrm>
            <a:off x="1141413" y="952500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tablier</a:t>
            </a:r>
          </a:p>
        </p:txBody>
      </p:sp>
      <p:sp>
        <p:nvSpPr>
          <p:cNvPr id="54278" name="Text Box 11"/>
          <p:cNvSpPr txBox="1">
            <a:spLocks noChangeArrowheads="1"/>
          </p:cNvSpPr>
          <p:nvPr/>
        </p:nvSpPr>
        <p:spPr bwMode="auto">
          <a:xfrm>
            <a:off x="5194300" y="5591175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radier</a:t>
            </a:r>
          </a:p>
        </p:txBody>
      </p:sp>
      <p:sp>
        <p:nvSpPr>
          <p:cNvPr id="54279" name="Text Box 12"/>
          <p:cNvSpPr txBox="1">
            <a:spLocks noChangeArrowheads="1"/>
          </p:cNvSpPr>
          <p:nvPr/>
        </p:nvSpPr>
        <p:spPr bwMode="auto">
          <a:xfrm>
            <a:off x="8207375" y="4371975"/>
            <a:ext cx="93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piedroit</a:t>
            </a:r>
          </a:p>
        </p:txBody>
      </p:sp>
      <p:sp>
        <p:nvSpPr>
          <p:cNvPr id="54280" name="Text Box 13"/>
          <p:cNvSpPr txBox="1">
            <a:spLocks noChangeArrowheads="1"/>
          </p:cNvSpPr>
          <p:nvPr/>
        </p:nvSpPr>
        <p:spPr bwMode="auto">
          <a:xfrm>
            <a:off x="676275" y="5683250"/>
            <a:ext cx="1522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Mur en retour</a:t>
            </a:r>
          </a:p>
        </p:txBody>
      </p:sp>
      <p:sp>
        <p:nvSpPr>
          <p:cNvPr id="54281" name="Line 14"/>
          <p:cNvSpPr>
            <a:spLocks noChangeShapeType="1"/>
          </p:cNvSpPr>
          <p:nvPr/>
        </p:nvSpPr>
        <p:spPr bwMode="auto">
          <a:xfrm>
            <a:off x="1987550" y="1166813"/>
            <a:ext cx="1577975" cy="79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282" name="Line 15"/>
          <p:cNvSpPr>
            <a:spLocks noChangeShapeType="1"/>
          </p:cNvSpPr>
          <p:nvPr/>
        </p:nvSpPr>
        <p:spPr bwMode="auto">
          <a:xfrm flipV="1">
            <a:off x="2054225" y="3471863"/>
            <a:ext cx="450850" cy="2200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283" name="Line 16"/>
          <p:cNvSpPr>
            <a:spLocks noChangeShapeType="1"/>
          </p:cNvSpPr>
          <p:nvPr/>
        </p:nvSpPr>
        <p:spPr bwMode="auto">
          <a:xfrm flipH="1" flipV="1">
            <a:off x="4346575" y="4664075"/>
            <a:ext cx="822325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284" name="Line 17"/>
          <p:cNvSpPr>
            <a:spLocks noChangeShapeType="1"/>
          </p:cNvSpPr>
          <p:nvPr/>
        </p:nvSpPr>
        <p:spPr bwMode="auto">
          <a:xfrm flipH="1" flipV="1">
            <a:off x="5114925" y="3233738"/>
            <a:ext cx="3127375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70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171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0" grpId="0" animBg="1"/>
      <p:bldP spid="4917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638300" y="284163"/>
            <a:ext cx="5878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treillis en acier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85763" y="1101725"/>
            <a:ext cx="83264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Les ponts treillis se sont développés au XIXe siècle avec</a:t>
            </a:r>
            <a:br>
              <a:rPr lang="fr-FR" sz="2400"/>
            </a:br>
            <a:r>
              <a:rPr lang="fr-FR" sz="2400"/>
              <a:t>l’avènement de l’acier. Eiffel fut un grand constructeur</a:t>
            </a:r>
            <a:br>
              <a:rPr lang="fr-FR" sz="2400"/>
            </a:br>
            <a:r>
              <a:rPr lang="fr-FR" sz="2400"/>
              <a:t>en la matière. Les poutres treillis permettent de franchir</a:t>
            </a:r>
            <a:br>
              <a:rPr lang="fr-FR" sz="2400"/>
            </a:br>
            <a:r>
              <a:rPr lang="fr-FR" sz="2400"/>
              <a:t>de grandes portées.</a:t>
            </a:r>
          </a:p>
        </p:txBody>
      </p:sp>
      <p:pic>
        <p:nvPicPr>
          <p:cNvPr id="55301" name="Picture 10" descr="C:\Mes documents\ponts\pont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709863"/>
            <a:ext cx="41830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2" descr="C:\Mes documents\ponts\pont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2797175"/>
            <a:ext cx="446563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14"/>
          <p:cNvSpPr txBox="1">
            <a:spLocks noChangeArrowheads="1"/>
          </p:cNvSpPr>
          <p:nvPr/>
        </p:nvSpPr>
        <p:spPr bwMode="auto">
          <a:xfrm>
            <a:off x="1287463" y="5908675"/>
            <a:ext cx="189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Le métro parisien </a:t>
            </a:r>
          </a:p>
        </p:txBody>
      </p:sp>
      <p:sp>
        <p:nvSpPr>
          <p:cNvPr id="55304" name="Text Box 15"/>
          <p:cNvSpPr txBox="1">
            <a:spLocks noChangeArrowheads="1"/>
          </p:cNvSpPr>
          <p:nvPr/>
        </p:nvSpPr>
        <p:spPr bwMode="auto">
          <a:xfrm>
            <a:off x="6415088" y="5670550"/>
            <a:ext cx="1208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Pont SNCF</a:t>
            </a:r>
          </a:p>
        </p:txBody>
      </p:sp>
      <p:sp>
        <p:nvSpPr>
          <p:cNvPr id="50194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638300" y="284163"/>
            <a:ext cx="5878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treillis en acier</a:t>
            </a:r>
          </a:p>
        </p:txBody>
      </p:sp>
      <p:pic>
        <p:nvPicPr>
          <p:cNvPr id="56324" name="Picture 6" descr="C:\Mes documents\ponts\pont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3975100"/>
            <a:ext cx="5267325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12" descr="C:\Mes documents\ponts\pont43.JPG"/>
          <p:cNvPicPr>
            <a:picLocks noChangeAspect="1" noChangeArrowheads="1"/>
          </p:cNvPicPr>
          <p:nvPr/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5675"/>
            <a:ext cx="423545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13"/>
          <p:cNvSpPr txBox="1">
            <a:spLocks noChangeArrowheads="1"/>
          </p:cNvSpPr>
          <p:nvPr/>
        </p:nvSpPr>
        <p:spPr bwMode="auto">
          <a:xfrm>
            <a:off x="4705350" y="1549400"/>
            <a:ext cx="2960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Pont treillis à La Villette (75)</a:t>
            </a:r>
          </a:p>
        </p:txBody>
      </p:sp>
      <p:sp>
        <p:nvSpPr>
          <p:cNvPr id="56327" name="Text Box 14"/>
          <p:cNvSpPr txBox="1">
            <a:spLocks noChangeArrowheads="1"/>
          </p:cNvSpPr>
          <p:nvPr/>
        </p:nvSpPr>
        <p:spPr bwMode="auto">
          <a:xfrm>
            <a:off x="930275" y="5484813"/>
            <a:ext cx="2486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Pont treillis en Louisiane</a:t>
            </a:r>
            <a:br>
              <a:rPr lang="fr-FR"/>
            </a:br>
            <a:r>
              <a:rPr lang="fr-FR"/>
              <a:t>avec viaduc d’accès en</a:t>
            </a:r>
            <a:br>
              <a:rPr lang="fr-FR"/>
            </a:br>
            <a:r>
              <a:rPr lang="fr-FR"/>
              <a:t>poutres BA.</a:t>
            </a:r>
          </a:p>
        </p:txBody>
      </p:sp>
      <p:sp>
        <p:nvSpPr>
          <p:cNvPr id="51215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1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5" grpId="0" animBg="1"/>
      <p:bldP spid="512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638300" y="284163"/>
            <a:ext cx="5878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treillis en acier</a:t>
            </a:r>
          </a:p>
        </p:txBody>
      </p:sp>
      <p:pic>
        <p:nvPicPr>
          <p:cNvPr id="57348" name="Picture 7" descr="C:\Mes documents\ponts\pont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977900"/>
            <a:ext cx="538638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8" descr="C:\Mes documents\ponts\pont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228975"/>
            <a:ext cx="54038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13"/>
          <p:cNvSpPr txBox="1">
            <a:spLocks noChangeArrowheads="1"/>
          </p:cNvSpPr>
          <p:nvPr/>
        </p:nvSpPr>
        <p:spPr bwMode="auto">
          <a:xfrm>
            <a:off x="5738813" y="1058863"/>
            <a:ext cx="2324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Pont sur le Mississipi à</a:t>
            </a:r>
            <a:br>
              <a:rPr lang="fr-FR"/>
            </a:br>
            <a:r>
              <a:rPr lang="fr-FR"/>
              <a:t>Vicksburg (USA)</a:t>
            </a:r>
          </a:p>
        </p:txBody>
      </p:sp>
      <p:sp>
        <p:nvSpPr>
          <p:cNvPr id="57351" name="Text Box 14"/>
          <p:cNvSpPr txBox="1">
            <a:spLocks noChangeArrowheads="1"/>
          </p:cNvSpPr>
          <p:nvPr/>
        </p:nvSpPr>
        <p:spPr bwMode="auto">
          <a:xfrm>
            <a:off x="1100138" y="5711825"/>
            <a:ext cx="2066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Ponts à Morgan City</a:t>
            </a:r>
            <a:br>
              <a:rPr lang="fr-FR"/>
            </a:br>
            <a:r>
              <a:rPr lang="fr-FR"/>
              <a:t>en Louisiane.</a:t>
            </a:r>
          </a:p>
        </p:txBody>
      </p:sp>
      <p:sp>
        <p:nvSpPr>
          <p:cNvPr id="52239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240" name="AutoShape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9" grpId="0" animBg="1"/>
      <p:bldP spid="5224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563813" y="284163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04825" y="1223963"/>
            <a:ext cx="81899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Les ponts caisson se composent d’un tablier tubulaire.</a:t>
            </a:r>
            <a:br>
              <a:rPr lang="fr-FR" sz="2400"/>
            </a:br>
            <a:r>
              <a:rPr lang="fr-FR" sz="2400"/>
              <a:t>La circulation se fait sur le tube et non à l’intérieur.</a:t>
            </a:r>
          </a:p>
          <a:p>
            <a:r>
              <a:rPr lang="fr-FR" sz="2400"/>
              <a:t>On trouvera des caissons coulés en place, à morceaux</a:t>
            </a:r>
            <a:br>
              <a:rPr lang="fr-FR" sz="2400"/>
            </a:br>
            <a:r>
              <a:rPr lang="fr-FR" sz="2400"/>
              <a:t>préfabriqués (voussoirs), à inertie constante ou à inertie</a:t>
            </a:r>
            <a:br>
              <a:rPr lang="fr-FR" sz="2400"/>
            </a:br>
            <a:r>
              <a:rPr lang="fr-FR" sz="2400"/>
              <a:t>variable. Ils sont généralement hyperstatiques.</a:t>
            </a:r>
          </a:p>
        </p:txBody>
      </p:sp>
      <p:pic>
        <p:nvPicPr>
          <p:cNvPr id="58373" name="Picture 9" descr="C:\Mes documents\ponts\ile de 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322638"/>
            <a:ext cx="4303713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13" descr="C:\Mes documents\ponts\pont40.JPG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333750"/>
            <a:ext cx="18573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15" descr="C:\Mes documents\ponts\pont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3328988"/>
            <a:ext cx="1836737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16"/>
          <p:cNvSpPr txBox="1">
            <a:spLocks noChangeArrowheads="1"/>
          </p:cNvSpPr>
          <p:nvPr/>
        </p:nvSpPr>
        <p:spPr bwMode="auto">
          <a:xfrm>
            <a:off x="5765800" y="6253163"/>
            <a:ext cx="191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Pont de L’île de Ré</a:t>
            </a:r>
          </a:p>
        </p:txBody>
      </p:sp>
      <p:sp>
        <p:nvSpPr>
          <p:cNvPr id="58377" name="Text Box 17"/>
          <p:cNvSpPr txBox="1">
            <a:spLocks noChangeArrowheads="1"/>
          </p:cNvSpPr>
          <p:nvPr/>
        </p:nvSpPr>
        <p:spPr bwMode="auto">
          <a:xfrm>
            <a:off x="609600" y="6213475"/>
            <a:ext cx="2513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Autoroute de Bellegarde</a:t>
            </a:r>
          </a:p>
        </p:txBody>
      </p:sp>
      <p:sp>
        <p:nvSpPr>
          <p:cNvPr id="53268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563813" y="284163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678113" y="947738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Précontrainte de service</a:t>
            </a:r>
          </a:p>
        </p:txBody>
      </p:sp>
      <p:sp>
        <p:nvSpPr>
          <p:cNvPr id="59397" name="Rectangle 12"/>
          <p:cNvSpPr>
            <a:spLocks noChangeArrowheads="1"/>
          </p:cNvSpPr>
          <p:nvPr/>
        </p:nvSpPr>
        <p:spPr bwMode="auto">
          <a:xfrm>
            <a:off x="252413" y="2478088"/>
            <a:ext cx="8494712" cy="7286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398" name="Rectangle 13"/>
          <p:cNvSpPr>
            <a:spLocks noChangeArrowheads="1"/>
          </p:cNvSpPr>
          <p:nvPr/>
        </p:nvSpPr>
        <p:spPr bwMode="auto">
          <a:xfrm>
            <a:off x="250825" y="2624138"/>
            <a:ext cx="8496300" cy="409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9399" name="Group 16"/>
          <p:cNvGrpSpPr>
            <a:grpSpLocks/>
          </p:cNvGrpSpPr>
          <p:nvPr/>
        </p:nvGrpSpPr>
        <p:grpSpPr bwMode="auto">
          <a:xfrm>
            <a:off x="212725" y="3219450"/>
            <a:ext cx="304800" cy="1217613"/>
            <a:chOff x="100" y="1686"/>
            <a:chExt cx="192" cy="767"/>
          </a:xfrm>
        </p:grpSpPr>
        <p:sp>
          <p:nvSpPr>
            <p:cNvPr id="59429" name="Rectangle 14"/>
            <p:cNvSpPr>
              <a:spLocks noChangeArrowheads="1"/>
            </p:cNvSpPr>
            <p:nvPr/>
          </p:nvSpPr>
          <p:spPr bwMode="auto">
            <a:xfrm>
              <a:off x="108" y="1810"/>
              <a:ext cx="183" cy="6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430" name="Rectangle 15"/>
            <p:cNvSpPr>
              <a:spLocks noChangeArrowheads="1"/>
            </p:cNvSpPr>
            <p:nvPr/>
          </p:nvSpPr>
          <p:spPr bwMode="auto">
            <a:xfrm>
              <a:off x="100" y="1686"/>
              <a:ext cx="192" cy="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9400" name="Group 17"/>
          <p:cNvGrpSpPr>
            <a:grpSpLocks/>
          </p:cNvGrpSpPr>
          <p:nvPr/>
        </p:nvGrpSpPr>
        <p:grpSpPr bwMode="auto">
          <a:xfrm>
            <a:off x="3055938" y="3200400"/>
            <a:ext cx="304800" cy="1217613"/>
            <a:chOff x="100" y="1686"/>
            <a:chExt cx="192" cy="767"/>
          </a:xfrm>
        </p:grpSpPr>
        <p:sp>
          <p:nvSpPr>
            <p:cNvPr id="59427" name="Rectangle 18"/>
            <p:cNvSpPr>
              <a:spLocks noChangeArrowheads="1"/>
            </p:cNvSpPr>
            <p:nvPr/>
          </p:nvSpPr>
          <p:spPr bwMode="auto">
            <a:xfrm>
              <a:off x="108" y="1810"/>
              <a:ext cx="183" cy="6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428" name="Rectangle 19"/>
            <p:cNvSpPr>
              <a:spLocks noChangeArrowheads="1"/>
            </p:cNvSpPr>
            <p:nvPr/>
          </p:nvSpPr>
          <p:spPr bwMode="auto">
            <a:xfrm>
              <a:off x="100" y="1686"/>
              <a:ext cx="192" cy="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9401" name="Group 20"/>
          <p:cNvGrpSpPr>
            <a:grpSpLocks/>
          </p:cNvGrpSpPr>
          <p:nvPr/>
        </p:nvGrpSpPr>
        <p:grpSpPr bwMode="auto">
          <a:xfrm>
            <a:off x="5843588" y="3206750"/>
            <a:ext cx="304800" cy="1217613"/>
            <a:chOff x="100" y="1686"/>
            <a:chExt cx="192" cy="767"/>
          </a:xfrm>
        </p:grpSpPr>
        <p:sp>
          <p:nvSpPr>
            <p:cNvPr id="59425" name="Rectangle 21"/>
            <p:cNvSpPr>
              <a:spLocks noChangeArrowheads="1"/>
            </p:cNvSpPr>
            <p:nvPr/>
          </p:nvSpPr>
          <p:spPr bwMode="auto">
            <a:xfrm>
              <a:off x="108" y="1810"/>
              <a:ext cx="183" cy="6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426" name="Rectangle 22"/>
            <p:cNvSpPr>
              <a:spLocks noChangeArrowheads="1"/>
            </p:cNvSpPr>
            <p:nvPr/>
          </p:nvSpPr>
          <p:spPr bwMode="auto">
            <a:xfrm>
              <a:off x="100" y="1686"/>
              <a:ext cx="192" cy="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9402" name="Group 23"/>
          <p:cNvGrpSpPr>
            <a:grpSpLocks/>
          </p:cNvGrpSpPr>
          <p:nvPr/>
        </p:nvGrpSpPr>
        <p:grpSpPr bwMode="auto">
          <a:xfrm>
            <a:off x="8502650" y="3213100"/>
            <a:ext cx="304800" cy="1217613"/>
            <a:chOff x="100" y="1686"/>
            <a:chExt cx="192" cy="767"/>
          </a:xfrm>
        </p:grpSpPr>
        <p:sp>
          <p:nvSpPr>
            <p:cNvPr id="59423" name="Rectangle 24"/>
            <p:cNvSpPr>
              <a:spLocks noChangeArrowheads="1"/>
            </p:cNvSpPr>
            <p:nvPr/>
          </p:nvSpPr>
          <p:spPr bwMode="auto">
            <a:xfrm>
              <a:off x="108" y="1810"/>
              <a:ext cx="183" cy="6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424" name="Rectangle 25"/>
            <p:cNvSpPr>
              <a:spLocks noChangeArrowheads="1"/>
            </p:cNvSpPr>
            <p:nvPr/>
          </p:nvSpPr>
          <p:spPr bwMode="auto">
            <a:xfrm>
              <a:off x="100" y="1686"/>
              <a:ext cx="192" cy="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98463" y="2343150"/>
            <a:ext cx="8304212" cy="1647825"/>
            <a:chOff x="251" y="1476"/>
            <a:chExt cx="5231" cy="1038"/>
          </a:xfrm>
        </p:grpSpPr>
        <p:sp>
          <p:nvSpPr>
            <p:cNvPr id="59421" name="Freeform 26"/>
            <p:cNvSpPr>
              <a:spLocks/>
            </p:cNvSpPr>
            <p:nvPr/>
          </p:nvSpPr>
          <p:spPr bwMode="auto">
            <a:xfrm>
              <a:off x="251" y="1915"/>
              <a:ext cx="5218" cy="599"/>
            </a:xfrm>
            <a:custGeom>
              <a:avLst/>
              <a:gdLst>
                <a:gd name="T0" fmla="*/ 5218 w 5218"/>
                <a:gd name="T1" fmla="*/ 121 h 599"/>
                <a:gd name="T2" fmla="*/ 4308 w 5218"/>
                <a:gd name="T3" fmla="*/ 580 h 599"/>
                <a:gd name="T4" fmla="*/ 3557 w 5218"/>
                <a:gd name="T5" fmla="*/ 4 h 599"/>
                <a:gd name="T6" fmla="*/ 2697 w 5218"/>
                <a:gd name="T7" fmla="*/ 563 h 599"/>
                <a:gd name="T8" fmla="*/ 1778 w 5218"/>
                <a:gd name="T9" fmla="*/ 4 h 599"/>
                <a:gd name="T10" fmla="*/ 910 w 5218"/>
                <a:gd name="T11" fmla="*/ 588 h 599"/>
                <a:gd name="T12" fmla="*/ 0 w 5218"/>
                <a:gd name="T13" fmla="*/ 4 h 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18"/>
                <a:gd name="T22" fmla="*/ 0 h 599"/>
                <a:gd name="T23" fmla="*/ 5218 w 5218"/>
                <a:gd name="T24" fmla="*/ 599 h 5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18" h="599">
                  <a:moveTo>
                    <a:pt x="5218" y="121"/>
                  </a:moveTo>
                  <a:cubicBezTo>
                    <a:pt x="4901" y="360"/>
                    <a:pt x="4585" y="599"/>
                    <a:pt x="4308" y="580"/>
                  </a:cubicBezTo>
                  <a:cubicBezTo>
                    <a:pt x="4031" y="561"/>
                    <a:pt x="3825" y="7"/>
                    <a:pt x="3557" y="4"/>
                  </a:cubicBezTo>
                  <a:cubicBezTo>
                    <a:pt x="3289" y="1"/>
                    <a:pt x="2993" y="563"/>
                    <a:pt x="2697" y="563"/>
                  </a:cubicBezTo>
                  <a:cubicBezTo>
                    <a:pt x="2401" y="563"/>
                    <a:pt x="2076" y="0"/>
                    <a:pt x="1778" y="4"/>
                  </a:cubicBezTo>
                  <a:cubicBezTo>
                    <a:pt x="1480" y="8"/>
                    <a:pt x="1206" y="588"/>
                    <a:pt x="910" y="588"/>
                  </a:cubicBezTo>
                  <a:cubicBezTo>
                    <a:pt x="614" y="588"/>
                    <a:pt x="122" y="18"/>
                    <a:pt x="0" y="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422" name="Freeform 27"/>
            <p:cNvSpPr>
              <a:spLocks/>
            </p:cNvSpPr>
            <p:nvPr/>
          </p:nvSpPr>
          <p:spPr bwMode="auto">
            <a:xfrm>
              <a:off x="264" y="1476"/>
              <a:ext cx="5218" cy="599"/>
            </a:xfrm>
            <a:custGeom>
              <a:avLst/>
              <a:gdLst>
                <a:gd name="T0" fmla="*/ 5218 w 5218"/>
                <a:gd name="T1" fmla="*/ 121 h 599"/>
                <a:gd name="T2" fmla="*/ 4308 w 5218"/>
                <a:gd name="T3" fmla="*/ 580 h 599"/>
                <a:gd name="T4" fmla="*/ 3557 w 5218"/>
                <a:gd name="T5" fmla="*/ 4 h 599"/>
                <a:gd name="T6" fmla="*/ 2697 w 5218"/>
                <a:gd name="T7" fmla="*/ 563 h 599"/>
                <a:gd name="T8" fmla="*/ 1778 w 5218"/>
                <a:gd name="T9" fmla="*/ 4 h 599"/>
                <a:gd name="T10" fmla="*/ 910 w 5218"/>
                <a:gd name="T11" fmla="*/ 588 h 599"/>
                <a:gd name="T12" fmla="*/ 0 w 5218"/>
                <a:gd name="T13" fmla="*/ 4 h 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18"/>
                <a:gd name="T22" fmla="*/ 0 h 599"/>
                <a:gd name="T23" fmla="*/ 5218 w 5218"/>
                <a:gd name="T24" fmla="*/ 599 h 5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18" h="599">
                  <a:moveTo>
                    <a:pt x="5218" y="121"/>
                  </a:moveTo>
                  <a:cubicBezTo>
                    <a:pt x="4901" y="360"/>
                    <a:pt x="4585" y="599"/>
                    <a:pt x="4308" y="580"/>
                  </a:cubicBezTo>
                  <a:cubicBezTo>
                    <a:pt x="4031" y="561"/>
                    <a:pt x="3825" y="7"/>
                    <a:pt x="3557" y="4"/>
                  </a:cubicBezTo>
                  <a:cubicBezTo>
                    <a:pt x="3289" y="1"/>
                    <a:pt x="2993" y="563"/>
                    <a:pt x="2697" y="563"/>
                  </a:cubicBezTo>
                  <a:cubicBezTo>
                    <a:pt x="2401" y="563"/>
                    <a:pt x="2076" y="0"/>
                    <a:pt x="1778" y="4"/>
                  </a:cubicBezTo>
                  <a:cubicBezTo>
                    <a:pt x="1480" y="8"/>
                    <a:pt x="1206" y="588"/>
                    <a:pt x="910" y="588"/>
                  </a:cubicBezTo>
                  <a:cubicBezTo>
                    <a:pt x="614" y="588"/>
                    <a:pt x="122" y="18"/>
                    <a:pt x="0" y="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319088" y="5549900"/>
            <a:ext cx="83835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b="1"/>
              <a:t>En exagérant, le tablier se déforme selon le modèle rouge. On peut donc mettre</a:t>
            </a:r>
            <a:br>
              <a:rPr lang="fr-FR" b="1"/>
            </a:br>
            <a:r>
              <a:rPr lang="fr-FR" b="1"/>
              <a:t>en évidence les zones tendues. C’est dans ces zones qu’il faut placer les câbles de</a:t>
            </a:r>
            <a:br>
              <a:rPr lang="fr-FR" b="1"/>
            </a:br>
            <a:r>
              <a:rPr lang="fr-FR" b="1"/>
              <a:t>précontrainte.</a:t>
            </a:r>
          </a:p>
        </p:txBody>
      </p:sp>
      <p:sp>
        <p:nvSpPr>
          <p:cNvPr id="59405" name="Text Box 29"/>
          <p:cNvSpPr txBox="1">
            <a:spLocks noChangeArrowheads="1"/>
          </p:cNvSpPr>
          <p:nvPr/>
        </p:nvSpPr>
        <p:spPr bwMode="auto">
          <a:xfrm>
            <a:off x="7567613" y="1695450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tablier</a:t>
            </a:r>
          </a:p>
        </p:txBody>
      </p:sp>
      <p:sp>
        <p:nvSpPr>
          <p:cNvPr id="59406" name="Text Box 30"/>
          <p:cNvSpPr txBox="1">
            <a:spLocks noChangeArrowheads="1"/>
          </p:cNvSpPr>
          <p:nvPr/>
        </p:nvSpPr>
        <p:spPr bwMode="auto">
          <a:xfrm>
            <a:off x="3592513" y="4344988"/>
            <a:ext cx="515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pile</a:t>
            </a:r>
          </a:p>
        </p:txBody>
      </p:sp>
      <p:sp>
        <p:nvSpPr>
          <p:cNvPr id="59407" name="Line 34"/>
          <p:cNvSpPr>
            <a:spLocks noChangeShapeType="1"/>
          </p:cNvSpPr>
          <p:nvPr/>
        </p:nvSpPr>
        <p:spPr bwMode="auto">
          <a:xfrm flipH="1">
            <a:off x="7183438" y="1893888"/>
            <a:ext cx="449262" cy="782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9408" name="Line 35"/>
          <p:cNvSpPr>
            <a:spLocks noChangeShapeType="1"/>
          </p:cNvSpPr>
          <p:nvPr/>
        </p:nvSpPr>
        <p:spPr bwMode="auto">
          <a:xfrm flipH="1" flipV="1">
            <a:off x="3194050" y="4227513"/>
            <a:ext cx="450850" cy="29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214438" y="1966913"/>
            <a:ext cx="1979612" cy="577850"/>
            <a:chOff x="765" y="1239"/>
            <a:chExt cx="1247" cy="364"/>
          </a:xfrm>
        </p:grpSpPr>
        <p:sp>
          <p:nvSpPr>
            <p:cNvPr id="59419" name="Text Box 33"/>
            <p:cNvSpPr txBox="1">
              <a:spLocks noChangeArrowheads="1"/>
            </p:cNvSpPr>
            <p:nvPr/>
          </p:nvSpPr>
          <p:spPr bwMode="auto">
            <a:xfrm>
              <a:off x="765" y="1239"/>
              <a:ext cx="8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fr-FR" b="1">
                  <a:solidFill>
                    <a:srgbClr val="FF0000"/>
                  </a:solidFill>
                </a:rPr>
                <a:t>Zone tendue</a:t>
              </a:r>
            </a:p>
          </p:txBody>
        </p:sp>
        <p:sp>
          <p:nvSpPr>
            <p:cNvPr id="59420" name="Line 36"/>
            <p:cNvSpPr>
              <a:spLocks noChangeShapeType="1"/>
            </p:cNvSpPr>
            <p:nvPr/>
          </p:nvSpPr>
          <p:spPr bwMode="auto">
            <a:xfrm>
              <a:off x="1619" y="1361"/>
              <a:ext cx="393" cy="24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4638675" y="3816350"/>
            <a:ext cx="1570038" cy="1103313"/>
            <a:chOff x="2922" y="2404"/>
            <a:chExt cx="989" cy="695"/>
          </a:xfrm>
        </p:grpSpPr>
        <p:sp>
          <p:nvSpPr>
            <p:cNvPr id="59417" name="Text Box 32"/>
            <p:cNvSpPr txBox="1">
              <a:spLocks noChangeArrowheads="1"/>
            </p:cNvSpPr>
            <p:nvPr/>
          </p:nvSpPr>
          <p:spPr bwMode="auto">
            <a:xfrm>
              <a:off x="3031" y="2887"/>
              <a:ext cx="8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fr-FR" b="1">
                  <a:solidFill>
                    <a:srgbClr val="FF0000"/>
                  </a:solidFill>
                </a:rPr>
                <a:t>Zone tendue</a:t>
              </a:r>
            </a:p>
          </p:txBody>
        </p:sp>
        <p:sp>
          <p:nvSpPr>
            <p:cNvPr id="59418" name="Line 37"/>
            <p:cNvSpPr>
              <a:spLocks noChangeShapeType="1"/>
            </p:cNvSpPr>
            <p:nvPr/>
          </p:nvSpPr>
          <p:spPr bwMode="auto">
            <a:xfrm flipH="1" flipV="1">
              <a:off x="2922" y="2404"/>
              <a:ext cx="133" cy="43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1035050" y="3935413"/>
            <a:ext cx="1150938" cy="773112"/>
            <a:chOff x="652" y="2479"/>
            <a:chExt cx="725" cy="487"/>
          </a:xfrm>
        </p:grpSpPr>
        <p:sp>
          <p:nvSpPr>
            <p:cNvPr id="59415" name="Text Box 31"/>
            <p:cNvSpPr txBox="1">
              <a:spLocks noChangeArrowheads="1"/>
            </p:cNvSpPr>
            <p:nvPr/>
          </p:nvSpPr>
          <p:spPr bwMode="auto">
            <a:xfrm>
              <a:off x="652" y="2754"/>
              <a:ext cx="6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fr-FR"/>
                <a:t>déformée</a:t>
              </a:r>
            </a:p>
          </p:txBody>
        </p:sp>
        <p:sp>
          <p:nvSpPr>
            <p:cNvPr id="59416" name="Line 38"/>
            <p:cNvSpPr>
              <a:spLocks noChangeShapeType="1"/>
            </p:cNvSpPr>
            <p:nvPr/>
          </p:nvSpPr>
          <p:spPr bwMode="auto">
            <a:xfrm flipV="1">
              <a:off x="1319" y="2479"/>
              <a:ext cx="58" cy="334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54311" name="Picture 39" descr="C:\Microsoft Office\Clipart\Publisher\TN00211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1924050"/>
            <a:ext cx="13985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16" name="AutoShape 4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4318" name="AutoShape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0" grpId="0" autoUpdateAnimBg="0"/>
      <p:bldP spid="54316" grpId="0" animBg="1"/>
      <p:bldP spid="543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563813" y="284163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678113" y="947738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Précontrainte de service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52413" y="2478088"/>
            <a:ext cx="8494712" cy="7286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50825" y="2624138"/>
            <a:ext cx="8496300" cy="409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0423" name="Group 7"/>
          <p:cNvGrpSpPr>
            <a:grpSpLocks/>
          </p:cNvGrpSpPr>
          <p:nvPr/>
        </p:nvGrpSpPr>
        <p:grpSpPr bwMode="auto">
          <a:xfrm>
            <a:off x="212725" y="3219450"/>
            <a:ext cx="304800" cy="1217613"/>
            <a:chOff x="100" y="1686"/>
            <a:chExt cx="192" cy="767"/>
          </a:xfrm>
        </p:grpSpPr>
        <p:sp>
          <p:nvSpPr>
            <p:cNvPr id="60450" name="Rectangle 8"/>
            <p:cNvSpPr>
              <a:spLocks noChangeArrowheads="1"/>
            </p:cNvSpPr>
            <p:nvPr/>
          </p:nvSpPr>
          <p:spPr bwMode="auto">
            <a:xfrm>
              <a:off x="108" y="1810"/>
              <a:ext cx="183" cy="6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51" name="Rectangle 9"/>
            <p:cNvSpPr>
              <a:spLocks noChangeArrowheads="1"/>
            </p:cNvSpPr>
            <p:nvPr/>
          </p:nvSpPr>
          <p:spPr bwMode="auto">
            <a:xfrm>
              <a:off x="100" y="1686"/>
              <a:ext cx="192" cy="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0424" name="Group 10"/>
          <p:cNvGrpSpPr>
            <a:grpSpLocks/>
          </p:cNvGrpSpPr>
          <p:nvPr/>
        </p:nvGrpSpPr>
        <p:grpSpPr bwMode="auto">
          <a:xfrm>
            <a:off x="3055938" y="3200400"/>
            <a:ext cx="304800" cy="1217613"/>
            <a:chOff x="100" y="1686"/>
            <a:chExt cx="192" cy="767"/>
          </a:xfrm>
        </p:grpSpPr>
        <p:sp>
          <p:nvSpPr>
            <p:cNvPr id="60448" name="Rectangle 11"/>
            <p:cNvSpPr>
              <a:spLocks noChangeArrowheads="1"/>
            </p:cNvSpPr>
            <p:nvPr/>
          </p:nvSpPr>
          <p:spPr bwMode="auto">
            <a:xfrm>
              <a:off x="108" y="1810"/>
              <a:ext cx="183" cy="6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49" name="Rectangle 12"/>
            <p:cNvSpPr>
              <a:spLocks noChangeArrowheads="1"/>
            </p:cNvSpPr>
            <p:nvPr/>
          </p:nvSpPr>
          <p:spPr bwMode="auto">
            <a:xfrm>
              <a:off x="100" y="1686"/>
              <a:ext cx="192" cy="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0425" name="Group 13"/>
          <p:cNvGrpSpPr>
            <a:grpSpLocks/>
          </p:cNvGrpSpPr>
          <p:nvPr/>
        </p:nvGrpSpPr>
        <p:grpSpPr bwMode="auto">
          <a:xfrm>
            <a:off x="5843588" y="3206750"/>
            <a:ext cx="304800" cy="1217613"/>
            <a:chOff x="100" y="1686"/>
            <a:chExt cx="192" cy="767"/>
          </a:xfrm>
        </p:grpSpPr>
        <p:sp>
          <p:nvSpPr>
            <p:cNvPr id="60446" name="Rectangle 14"/>
            <p:cNvSpPr>
              <a:spLocks noChangeArrowheads="1"/>
            </p:cNvSpPr>
            <p:nvPr/>
          </p:nvSpPr>
          <p:spPr bwMode="auto">
            <a:xfrm>
              <a:off x="108" y="1810"/>
              <a:ext cx="183" cy="6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47" name="Rectangle 15"/>
            <p:cNvSpPr>
              <a:spLocks noChangeArrowheads="1"/>
            </p:cNvSpPr>
            <p:nvPr/>
          </p:nvSpPr>
          <p:spPr bwMode="auto">
            <a:xfrm>
              <a:off x="100" y="1686"/>
              <a:ext cx="192" cy="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0426" name="Group 16"/>
          <p:cNvGrpSpPr>
            <a:grpSpLocks/>
          </p:cNvGrpSpPr>
          <p:nvPr/>
        </p:nvGrpSpPr>
        <p:grpSpPr bwMode="auto">
          <a:xfrm>
            <a:off x="8502650" y="3213100"/>
            <a:ext cx="304800" cy="1217613"/>
            <a:chOff x="100" y="1686"/>
            <a:chExt cx="192" cy="767"/>
          </a:xfrm>
        </p:grpSpPr>
        <p:sp>
          <p:nvSpPr>
            <p:cNvPr id="60444" name="Rectangle 17"/>
            <p:cNvSpPr>
              <a:spLocks noChangeArrowheads="1"/>
            </p:cNvSpPr>
            <p:nvPr/>
          </p:nvSpPr>
          <p:spPr bwMode="auto">
            <a:xfrm>
              <a:off x="108" y="1810"/>
              <a:ext cx="183" cy="6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45" name="Rectangle 18"/>
            <p:cNvSpPr>
              <a:spLocks noChangeArrowheads="1"/>
            </p:cNvSpPr>
            <p:nvPr/>
          </p:nvSpPr>
          <p:spPr bwMode="auto">
            <a:xfrm>
              <a:off x="100" y="1686"/>
              <a:ext cx="192" cy="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0427" name="Text Box 22"/>
          <p:cNvSpPr txBox="1">
            <a:spLocks noChangeArrowheads="1"/>
          </p:cNvSpPr>
          <p:nvPr/>
        </p:nvSpPr>
        <p:spPr bwMode="auto">
          <a:xfrm>
            <a:off x="7567613" y="1695450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tablier</a:t>
            </a:r>
          </a:p>
        </p:txBody>
      </p:sp>
      <p:sp>
        <p:nvSpPr>
          <p:cNvPr id="60428" name="Text Box 23"/>
          <p:cNvSpPr txBox="1">
            <a:spLocks noChangeArrowheads="1"/>
          </p:cNvSpPr>
          <p:nvPr/>
        </p:nvSpPr>
        <p:spPr bwMode="auto">
          <a:xfrm>
            <a:off x="3592513" y="4344988"/>
            <a:ext cx="515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pile</a:t>
            </a:r>
          </a:p>
        </p:txBody>
      </p:sp>
      <p:sp>
        <p:nvSpPr>
          <p:cNvPr id="60429" name="Text Box 25"/>
          <p:cNvSpPr txBox="1">
            <a:spLocks noChangeArrowheads="1"/>
          </p:cNvSpPr>
          <p:nvPr/>
        </p:nvSpPr>
        <p:spPr bwMode="auto">
          <a:xfrm>
            <a:off x="4811713" y="4583113"/>
            <a:ext cx="139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b="1">
                <a:solidFill>
                  <a:srgbClr val="FF0000"/>
                </a:solidFill>
              </a:rPr>
              <a:t>Zone tendue</a:t>
            </a:r>
          </a:p>
        </p:txBody>
      </p:sp>
      <p:sp>
        <p:nvSpPr>
          <p:cNvPr id="60430" name="Text Box 26"/>
          <p:cNvSpPr txBox="1">
            <a:spLocks noChangeArrowheads="1"/>
          </p:cNvSpPr>
          <p:nvPr/>
        </p:nvSpPr>
        <p:spPr bwMode="auto">
          <a:xfrm>
            <a:off x="1214438" y="1966913"/>
            <a:ext cx="139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b="1">
                <a:solidFill>
                  <a:srgbClr val="FF0000"/>
                </a:solidFill>
              </a:rPr>
              <a:t>Zone tendue</a:t>
            </a:r>
          </a:p>
        </p:txBody>
      </p:sp>
      <p:sp>
        <p:nvSpPr>
          <p:cNvPr id="60431" name="Line 27"/>
          <p:cNvSpPr>
            <a:spLocks noChangeShapeType="1"/>
          </p:cNvSpPr>
          <p:nvPr/>
        </p:nvSpPr>
        <p:spPr bwMode="auto">
          <a:xfrm flipH="1">
            <a:off x="7183438" y="1893888"/>
            <a:ext cx="449262" cy="782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32" name="Line 28"/>
          <p:cNvSpPr>
            <a:spLocks noChangeShapeType="1"/>
          </p:cNvSpPr>
          <p:nvPr/>
        </p:nvSpPr>
        <p:spPr bwMode="auto">
          <a:xfrm flipH="1" flipV="1">
            <a:off x="3194050" y="4227513"/>
            <a:ext cx="450850" cy="29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33" name="Line 29"/>
          <p:cNvSpPr>
            <a:spLocks noChangeShapeType="1"/>
          </p:cNvSpPr>
          <p:nvPr/>
        </p:nvSpPr>
        <p:spPr bwMode="auto">
          <a:xfrm>
            <a:off x="2570163" y="2160588"/>
            <a:ext cx="623887" cy="384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34" name="Line 30"/>
          <p:cNvSpPr>
            <a:spLocks noChangeShapeType="1"/>
          </p:cNvSpPr>
          <p:nvPr/>
        </p:nvSpPr>
        <p:spPr bwMode="auto">
          <a:xfrm flipH="1" flipV="1">
            <a:off x="4598988" y="3219450"/>
            <a:ext cx="250825" cy="1285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35" name="Freeform 32"/>
          <p:cNvSpPr>
            <a:spLocks/>
          </p:cNvSpPr>
          <p:nvPr/>
        </p:nvSpPr>
        <p:spPr bwMode="auto">
          <a:xfrm>
            <a:off x="265113" y="2663825"/>
            <a:ext cx="8482012" cy="487363"/>
          </a:xfrm>
          <a:custGeom>
            <a:avLst/>
            <a:gdLst>
              <a:gd name="T0" fmla="*/ 0 w 5343"/>
              <a:gd name="T1" fmla="*/ 119063 h 307"/>
              <a:gd name="T2" fmla="*/ 1590675 w 5343"/>
              <a:gd name="T3" fmla="*/ 463550 h 307"/>
              <a:gd name="T4" fmla="*/ 2941637 w 5343"/>
              <a:gd name="T5" fmla="*/ 0 h 307"/>
              <a:gd name="T6" fmla="*/ 4346575 w 5343"/>
              <a:gd name="T7" fmla="*/ 463550 h 307"/>
              <a:gd name="T8" fmla="*/ 5724525 w 5343"/>
              <a:gd name="T9" fmla="*/ 26988 h 307"/>
              <a:gd name="T10" fmla="*/ 7142162 w 5343"/>
              <a:gd name="T11" fmla="*/ 476250 h 307"/>
              <a:gd name="T12" fmla="*/ 8482012 w 5343"/>
              <a:gd name="T13" fmla="*/ 92075 h 3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43"/>
              <a:gd name="T22" fmla="*/ 0 h 307"/>
              <a:gd name="T23" fmla="*/ 5343 w 5343"/>
              <a:gd name="T24" fmla="*/ 307 h 3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43" h="307">
                <a:moveTo>
                  <a:pt x="0" y="75"/>
                </a:moveTo>
                <a:cubicBezTo>
                  <a:pt x="346" y="189"/>
                  <a:pt x="693" y="304"/>
                  <a:pt x="1002" y="292"/>
                </a:cubicBezTo>
                <a:cubicBezTo>
                  <a:pt x="1311" y="280"/>
                  <a:pt x="1564" y="0"/>
                  <a:pt x="1853" y="0"/>
                </a:cubicBezTo>
                <a:cubicBezTo>
                  <a:pt x="2142" y="0"/>
                  <a:pt x="2446" y="289"/>
                  <a:pt x="2738" y="292"/>
                </a:cubicBezTo>
                <a:cubicBezTo>
                  <a:pt x="3030" y="295"/>
                  <a:pt x="3313" y="16"/>
                  <a:pt x="3606" y="17"/>
                </a:cubicBezTo>
                <a:cubicBezTo>
                  <a:pt x="3899" y="18"/>
                  <a:pt x="4210" y="293"/>
                  <a:pt x="4499" y="300"/>
                </a:cubicBezTo>
                <a:cubicBezTo>
                  <a:pt x="4788" y="307"/>
                  <a:pt x="5197" y="98"/>
                  <a:pt x="5343" y="58"/>
                </a:cubicBezTo>
              </a:path>
            </a:pathLst>
          </a:custGeom>
          <a:noFill/>
          <a:ln w="57150">
            <a:solidFill>
              <a:srgbClr val="CC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36" name="Text Box 33"/>
          <p:cNvSpPr txBox="1">
            <a:spLocks noChangeArrowheads="1"/>
          </p:cNvSpPr>
          <p:nvPr/>
        </p:nvSpPr>
        <p:spPr bwMode="auto">
          <a:xfrm>
            <a:off x="663575" y="3695700"/>
            <a:ext cx="2201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b="1">
                <a:solidFill>
                  <a:srgbClr val="CC0066"/>
                </a:solidFill>
              </a:rPr>
              <a:t>Allure des câbles de</a:t>
            </a:r>
            <a:br>
              <a:rPr lang="fr-FR" b="1">
                <a:solidFill>
                  <a:srgbClr val="CC0066"/>
                </a:solidFill>
              </a:rPr>
            </a:br>
            <a:r>
              <a:rPr lang="fr-FR" b="1">
                <a:solidFill>
                  <a:srgbClr val="CC0066"/>
                </a:solidFill>
              </a:rPr>
              <a:t>précontrainte</a:t>
            </a:r>
          </a:p>
        </p:txBody>
      </p:sp>
      <p:sp>
        <p:nvSpPr>
          <p:cNvPr id="60437" name="Line 34"/>
          <p:cNvSpPr>
            <a:spLocks noChangeShapeType="1"/>
          </p:cNvSpPr>
          <p:nvPr/>
        </p:nvSpPr>
        <p:spPr bwMode="auto">
          <a:xfrm flipV="1">
            <a:off x="1630363" y="3140075"/>
            <a:ext cx="265112" cy="623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0438" name="Picture 35" descr="C:\Mes documents\ponts\pont38.JPG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818063"/>
            <a:ext cx="452278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9" name="Line 36"/>
          <p:cNvSpPr>
            <a:spLocks noChangeShapeType="1"/>
          </p:cNvSpPr>
          <p:nvPr/>
        </p:nvSpPr>
        <p:spPr bwMode="auto">
          <a:xfrm>
            <a:off x="1590675" y="4279900"/>
            <a:ext cx="250825" cy="1087438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0" name="Text Box 37"/>
          <p:cNvSpPr txBox="1">
            <a:spLocks noChangeArrowheads="1"/>
          </p:cNvSpPr>
          <p:nvPr/>
        </p:nvSpPr>
        <p:spPr bwMode="auto">
          <a:xfrm>
            <a:off x="4983163" y="5910263"/>
            <a:ext cx="285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b="1"/>
              <a:t>Câbles de précontrainte du</a:t>
            </a:r>
            <a:br>
              <a:rPr lang="fr-FR" b="1"/>
            </a:br>
            <a:r>
              <a:rPr lang="fr-FR" b="1"/>
              <a:t>viaduc de Sylans.</a:t>
            </a:r>
          </a:p>
        </p:txBody>
      </p:sp>
      <p:pic>
        <p:nvPicPr>
          <p:cNvPr id="58406" name="Picture 38" descr="C:\Microsoft Office\Clipart\Publisher\TN00211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1912938"/>
            <a:ext cx="13985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07" name="AutoShape 3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409" name="AutoShape 4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7" grpId="0" animBg="1"/>
      <p:bldP spid="5840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563813" y="284163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911350" y="985838"/>
            <a:ext cx="4930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Construction par encorbellement</a:t>
            </a:r>
          </a:p>
        </p:txBody>
      </p:sp>
      <p:grpSp>
        <p:nvGrpSpPr>
          <p:cNvPr id="61445" name="Group 39"/>
          <p:cNvGrpSpPr>
            <a:grpSpLocks/>
          </p:cNvGrpSpPr>
          <p:nvPr/>
        </p:nvGrpSpPr>
        <p:grpSpPr bwMode="auto">
          <a:xfrm>
            <a:off x="369888" y="2478088"/>
            <a:ext cx="4083050" cy="728662"/>
            <a:chOff x="158" y="1561"/>
            <a:chExt cx="5352" cy="459"/>
          </a:xfrm>
        </p:grpSpPr>
        <p:sp>
          <p:nvSpPr>
            <p:cNvPr id="61475" name="Rectangle 13"/>
            <p:cNvSpPr>
              <a:spLocks noChangeArrowheads="1"/>
            </p:cNvSpPr>
            <p:nvPr/>
          </p:nvSpPr>
          <p:spPr bwMode="auto">
            <a:xfrm>
              <a:off x="159" y="1561"/>
              <a:ext cx="5351" cy="45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476" name="Rectangle 14"/>
            <p:cNvSpPr>
              <a:spLocks noChangeArrowheads="1"/>
            </p:cNvSpPr>
            <p:nvPr/>
          </p:nvSpPr>
          <p:spPr bwMode="auto">
            <a:xfrm>
              <a:off x="158" y="1653"/>
              <a:ext cx="5352" cy="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1446" name="Group 18"/>
          <p:cNvGrpSpPr>
            <a:grpSpLocks/>
          </p:cNvGrpSpPr>
          <p:nvPr/>
        </p:nvGrpSpPr>
        <p:grpSpPr bwMode="auto">
          <a:xfrm>
            <a:off x="2314575" y="3214688"/>
            <a:ext cx="304800" cy="1217612"/>
            <a:chOff x="100" y="1686"/>
            <a:chExt cx="192" cy="767"/>
          </a:xfrm>
        </p:grpSpPr>
        <p:sp>
          <p:nvSpPr>
            <p:cNvPr id="61473" name="Rectangle 19"/>
            <p:cNvSpPr>
              <a:spLocks noChangeArrowheads="1"/>
            </p:cNvSpPr>
            <p:nvPr/>
          </p:nvSpPr>
          <p:spPr bwMode="auto">
            <a:xfrm>
              <a:off x="108" y="1810"/>
              <a:ext cx="183" cy="6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474" name="Rectangle 20"/>
            <p:cNvSpPr>
              <a:spLocks noChangeArrowheads="1"/>
            </p:cNvSpPr>
            <p:nvPr/>
          </p:nvSpPr>
          <p:spPr bwMode="auto">
            <a:xfrm>
              <a:off x="100" y="1686"/>
              <a:ext cx="192" cy="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1447" name="Group 21"/>
          <p:cNvGrpSpPr>
            <a:grpSpLocks/>
          </p:cNvGrpSpPr>
          <p:nvPr/>
        </p:nvGrpSpPr>
        <p:grpSpPr bwMode="auto">
          <a:xfrm>
            <a:off x="6718300" y="3206750"/>
            <a:ext cx="304800" cy="1217613"/>
            <a:chOff x="100" y="1686"/>
            <a:chExt cx="192" cy="767"/>
          </a:xfrm>
        </p:grpSpPr>
        <p:sp>
          <p:nvSpPr>
            <p:cNvPr id="61471" name="Rectangle 22"/>
            <p:cNvSpPr>
              <a:spLocks noChangeArrowheads="1"/>
            </p:cNvSpPr>
            <p:nvPr/>
          </p:nvSpPr>
          <p:spPr bwMode="auto">
            <a:xfrm>
              <a:off x="108" y="1810"/>
              <a:ext cx="183" cy="6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472" name="Rectangle 23"/>
            <p:cNvSpPr>
              <a:spLocks noChangeArrowheads="1"/>
            </p:cNvSpPr>
            <p:nvPr/>
          </p:nvSpPr>
          <p:spPr bwMode="auto">
            <a:xfrm>
              <a:off x="100" y="1686"/>
              <a:ext cx="192" cy="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1448" name="Text Box 29"/>
          <p:cNvSpPr txBox="1">
            <a:spLocks noChangeArrowheads="1"/>
          </p:cNvSpPr>
          <p:nvPr/>
        </p:nvSpPr>
        <p:spPr bwMode="auto">
          <a:xfrm>
            <a:off x="7832725" y="3551238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tablier</a:t>
            </a:r>
          </a:p>
        </p:txBody>
      </p:sp>
      <p:sp>
        <p:nvSpPr>
          <p:cNvPr id="61449" name="Text Box 30"/>
          <p:cNvSpPr txBox="1">
            <a:spLocks noChangeArrowheads="1"/>
          </p:cNvSpPr>
          <p:nvPr/>
        </p:nvSpPr>
        <p:spPr bwMode="auto">
          <a:xfrm>
            <a:off x="3128963" y="4079875"/>
            <a:ext cx="569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pile</a:t>
            </a:r>
          </a:p>
        </p:txBody>
      </p:sp>
      <p:sp>
        <p:nvSpPr>
          <p:cNvPr id="61450" name="Line 34"/>
          <p:cNvSpPr>
            <a:spLocks noChangeShapeType="1"/>
          </p:cNvSpPr>
          <p:nvPr/>
        </p:nvSpPr>
        <p:spPr bwMode="auto">
          <a:xfrm flipH="1" flipV="1">
            <a:off x="7407275" y="3140075"/>
            <a:ext cx="477838" cy="636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51" name="Line 35"/>
          <p:cNvSpPr>
            <a:spLocks noChangeShapeType="1"/>
          </p:cNvSpPr>
          <p:nvPr/>
        </p:nvSpPr>
        <p:spPr bwMode="auto">
          <a:xfrm flipH="1" flipV="1">
            <a:off x="2597150" y="3962400"/>
            <a:ext cx="450850" cy="29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69913" y="3405188"/>
            <a:ext cx="1101725" cy="800100"/>
            <a:chOff x="359" y="2145"/>
            <a:chExt cx="694" cy="504"/>
          </a:xfrm>
        </p:grpSpPr>
        <p:sp>
          <p:nvSpPr>
            <p:cNvPr id="61469" name="Text Box 31"/>
            <p:cNvSpPr txBox="1">
              <a:spLocks noChangeArrowheads="1"/>
            </p:cNvSpPr>
            <p:nvPr/>
          </p:nvSpPr>
          <p:spPr bwMode="auto">
            <a:xfrm>
              <a:off x="359" y="2437"/>
              <a:ext cx="6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fr-FR"/>
                <a:t>déformée</a:t>
              </a:r>
            </a:p>
          </p:txBody>
        </p:sp>
        <p:sp>
          <p:nvSpPr>
            <p:cNvPr id="61470" name="Line 38"/>
            <p:cNvSpPr>
              <a:spLocks noChangeShapeType="1"/>
            </p:cNvSpPr>
            <p:nvPr/>
          </p:nvSpPr>
          <p:spPr bwMode="auto">
            <a:xfrm flipV="1">
              <a:off x="984" y="2145"/>
              <a:ext cx="58" cy="334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1453" name="Group 40"/>
          <p:cNvGrpSpPr>
            <a:grpSpLocks/>
          </p:cNvGrpSpPr>
          <p:nvPr/>
        </p:nvGrpSpPr>
        <p:grpSpPr bwMode="auto">
          <a:xfrm>
            <a:off x="4737100" y="2471738"/>
            <a:ext cx="4187825" cy="728662"/>
            <a:chOff x="158" y="1561"/>
            <a:chExt cx="5352" cy="459"/>
          </a:xfrm>
        </p:grpSpPr>
        <p:sp>
          <p:nvSpPr>
            <p:cNvPr id="61467" name="Rectangle 41"/>
            <p:cNvSpPr>
              <a:spLocks noChangeArrowheads="1"/>
            </p:cNvSpPr>
            <p:nvPr/>
          </p:nvSpPr>
          <p:spPr bwMode="auto">
            <a:xfrm>
              <a:off x="159" y="1561"/>
              <a:ext cx="5351" cy="45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468" name="Rectangle 42"/>
            <p:cNvSpPr>
              <a:spLocks noChangeArrowheads="1"/>
            </p:cNvSpPr>
            <p:nvPr/>
          </p:nvSpPr>
          <p:spPr bwMode="auto">
            <a:xfrm>
              <a:off x="158" y="1653"/>
              <a:ext cx="5352" cy="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0" y="4735513"/>
            <a:ext cx="91503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000"/>
              <a:t>Ces ponts se construisent généralement par encorbellements successifs. </a:t>
            </a:r>
          </a:p>
          <a:p>
            <a:r>
              <a:rPr lang="fr-FR" sz="2000"/>
              <a:t>On commence au-dessus d’une pile et on construit le tablier de part et </a:t>
            </a:r>
          </a:p>
          <a:p>
            <a:r>
              <a:rPr lang="fr-FR" sz="2000"/>
              <a:t>d’autre en porte à faux, tout en maintenant l’équilibre. Cette méthode à </a:t>
            </a:r>
          </a:p>
          <a:p>
            <a:r>
              <a:rPr lang="fr-FR" sz="2000"/>
              <a:t>le désavantage de déformer le tablier d’une façon différente qu’en service, </a:t>
            </a:r>
          </a:p>
          <a:p>
            <a:r>
              <a:rPr lang="fr-FR" sz="2000"/>
              <a:t>comme représenté ci-dessus. Il faut donc mettre en place une </a:t>
            </a:r>
          </a:p>
          <a:p>
            <a:r>
              <a:rPr lang="fr-FR" sz="2000"/>
              <a:t>précontrainte provisoire différente de la précontrainte de service.</a:t>
            </a: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357188" y="1795463"/>
            <a:ext cx="4102100" cy="1855787"/>
            <a:chOff x="225" y="1131"/>
            <a:chExt cx="2584" cy="1169"/>
          </a:xfrm>
        </p:grpSpPr>
        <p:sp>
          <p:nvSpPr>
            <p:cNvPr id="61463" name="Text Box 33"/>
            <p:cNvSpPr txBox="1">
              <a:spLocks noChangeArrowheads="1"/>
            </p:cNvSpPr>
            <p:nvPr/>
          </p:nvSpPr>
          <p:spPr bwMode="auto">
            <a:xfrm>
              <a:off x="490" y="1131"/>
              <a:ext cx="8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fr-FR" b="1">
                  <a:solidFill>
                    <a:srgbClr val="FF0000"/>
                  </a:solidFill>
                </a:rPr>
                <a:t>Zone tendue</a:t>
              </a:r>
            </a:p>
          </p:txBody>
        </p:sp>
        <p:sp>
          <p:nvSpPr>
            <p:cNvPr id="61464" name="Line 36"/>
            <p:cNvSpPr>
              <a:spLocks noChangeShapeType="1"/>
            </p:cNvSpPr>
            <p:nvPr/>
          </p:nvSpPr>
          <p:spPr bwMode="auto">
            <a:xfrm>
              <a:off x="1176" y="1386"/>
              <a:ext cx="393" cy="24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465" name="Freeform 44"/>
            <p:cNvSpPr>
              <a:spLocks/>
            </p:cNvSpPr>
            <p:nvPr/>
          </p:nvSpPr>
          <p:spPr bwMode="auto">
            <a:xfrm>
              <a:off x="225" y="1560"/>
              <a:ext cx="2580" cy="302"/>
            </a:xfrm>
            <a:custGeom>
              <a:avLst/>
              <a:gdLst>
                <a:gd name="T0" fmla="*/ 0 w 2580"/>
                <a:gd name="T1" fmla="*/ 293 h 302"/>
                <a:gd name="T2" fmla="*/ 1303 w 2580"/>
                <a:gd name="T3" fmla="*/ 1 h 302"/>
                <a:gd name="T4" fmla="*/ 2580 w 2580"/>
                <a:gd name="T5" fmla="*/ 302 h 302"/>
                <a:gd name="T6" fmla="*/ 0 60000 65536"/>
                <a:gd name="T7" fmla="*/ 0 60000 65536"/>
                <a:gd name="T8" fmla="*/ 0 60000 65536"/>
                <a:gd name="T9" fmla="*/ 0 w 2580"/>
                <a:gd name="T10" fmla="*/ 0 h 302"/>
                <a:gd name="T11" fmla="*/ 2580 w 2580"/>
                <a:gd name="T12" fmla="*/ 302 h 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0" h="302">
                  <a:moveTo>
                    <a:pt x="0" y="293"/>
                  </a:moveTo>
                  <a:cubicBezTo>
                    <a:pt x="436" y="146"/>
                    <a:pt x="873" y="0"/>
                    <a:pt x="1303" y="1"/>
                  </a:cubicBezTo>
                  <a:cubicBezTo>
                    <a:pt x="1733" y="2"/>
                    <a:pt x="2156" y="152"/>
                    <a:pt x="2580" y="30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466" name="Freeform 45"/>
            <p:cNvSpPr>
              <a:spLocks/>
            </p:cNvSpPr>
            <p:nvPr/>
          </p:nvSpPr>
          <p:spPr bwMode="auto">
            <a:xfrm>
              <a:off x="229" y="1998"/>
              <a:ext cx="2580" cy="302"/>
            </a:xfrm>
            <a:custGeom>
              <a:avLst/>
              <a:gdLst>
                <a:gd name="T0" fmla="*/ 0 w 2580"/>
                <a:gd name="T1" fmla="*/ 293 h 302"/>
                <a:gd name="T2" fmla="*/ 1303 w 2580"/>
                <a:gd name="T3" fmla="*/ 1 h 302"/>
                <a:gd name="T4" fmla="*/ 2580 w 2580"/>
                <a:gd name="T5" fmla="*/ 302 h 302"/>
                <a:gd name="T6" fmla="*/ 0 60000 65536"/>
                <a:gd name="T7" fmla="*/ 0 60000 65536"/>
                <a:gd name="T8" fmla="*/ 0 60000 65536"/>
                <a:gd name="T9" fmla="*/ 0 w 2580"/>
                <a:gd name="T10" fmla="*/ 0 h 302"/>
                <a:gd name="T11" fmla="*/ 2580 w 2580"/>
                <a:gd name="T12" fmla="*/ 302 h 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0" h="302">
                  <a:moveTo>
                    <a:pt x="0" y="293"/>
                  </a:moveTo>
                  <a:cubicBezTo>
                    <a:pt x="436" y="146"/>
                    <a:pt x="873" y="0"/>
                    <a:pt x="1303" y="1"/>
                  </a:cubicBezTo>
                  <a:cubicBezTo>
                    <a:pt x="1733" y="2"/>
                    <a:pt x="2156" y="152"/>
                    <a:pt x="2580" y="30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1456" name="Text Box 48"/>
          <p:cNvSpPr txBox="1">
            <a:spLocks noChangeArrowheads="1"/>
          </p:cNvSpPr>
          <p:nvPr/>
        </p:nvSpPr>
        <p:spPr bwMode="auto">
          <a:xfrm>
            <a:off x="6435725" y="1779588"/>
            <a:ext cx="723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1800"/>
              <a:t>fléau</a:t>
            </a:r>
          </a:p>
        </p:txBody>
      </p:sp>
      <p:grpSp>
        <p:nvGrpSpPr>
          <p:cNvPr id="61457" name="Group 52"/>
          <p:cNvGrpSpPr>
            <a:grpSpLocks/>
          </p:cNvGrpSpPr>
          <p:nvPr/>
        </p:nvGrpSpPr>
        <p:grpSpPr bwMode="auto">
          <a:xfrm>
            <a:off x="4746625" y="2216150"/>
            <a:ext cx="4171950" cy="163513"/>
            <a:chOff x="2990" y="1396"/>
            <a:chExt cx="2628" cy="103"/>
          </a:xfrm>
        </p:grpSpPr>
        <p:sp>
          <p:nvSpPr>
            <p:cNvPr id="61460" name="Line 49"/>
            <p:cNvSpPr>
              <a:spLocks noChangeShapeType="1"/>
            </p:cNvSpPr>
            <p:nvPr/>
          </p:nvSpPr>
          <p:spPr bwMode="auto">
            <a:xfrm>
              <a:off x="3086" y="1396"/>
              <a:ext cx="2445" cy="1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461" name="Line 50"/>
            <p:cNvSpPr>
              <a:spLocks noChangeShapeType="1"/>
            </p:cNvSpPr>
            <p:nvPr/>
          </p:nvSpPr>
          <p:spPr bwMode="auto">
            <a:xfrm>
              <a:off x="5523" y="1404"/>
              <a:ext cx="95" cy="95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462" name="Line 51"/>
            <p:cNvSpPr>
              <a:spLocks noChangeShapeType="1"/>
            </p:cNvSpPr>
            <p:nvPr/>
          </p:nvSpPr>
          <p:spPr bwMode="auto">
            <a:xfrm flipH="1">
              <a:off x="2990" y="1397"/>
              <a:ext cx="95" cy="102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7397" name="AutoShape 5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399" name="AutoShape 5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7" grpId="0" autoUpdateAnimBg="0"/>
      <p:bldP spid="57397" grpId="0" animBg="1"/>
      <p:bldP spid="573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2514600" y="331788"/>
            <a:ext cx="2773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800" b="1">
                <a:solidFill>
                  <a:srgbClr val="FF0000"/>
                </a:solidFill>
              </a:rPr>
              <a:t>VOCABULAIRE</a:t>
            </a:r>
          </a:p>
        </p:txBody>
      </p:sp>
      <p:pic>
        <p:nvPicPr>
          <p:cNvPr id="7172" name="Picture 1033" descr="C:\Mes documents\photos\ponts\pon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338388"/>
            <a:ext cx="7688263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034"/>
          <p:cNvSpPr txBox="1">
            <a:spLocks noChangeArrowheads="1"/>
          </p:cNvSpPr>
          <p:nvPr/>
        </p:nvSpPr>
        <p:spPr bwMode="auto">
          <a:xfrm>
            <a:off x="2927350" y="1149350"/>
            <a:ext cx="1146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tablier</a:t>
            </a:r>
          </a:p>
        </p:txBody>
      </p:sp>
      <p:sp>
        <p:nvSpPr>
          <p:cNvPr id="16396" name="Line 1036"/>
          <p:cNvSpPr>
            <a:spLocks noChangeShapeType="1"/>
          </p:cNvSpPr>
          <p:nvPr/>
        </p:nvSpPr>
        <p:spPr bwMode="auto">
          <a:xfrm>
            <a:off x="3933825" y="1584325"/>
            <a:ext cx="915988" cy="14462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97" name="Text Box 1037"/>
          <p:cNvSpPr txBox="1">
            <a:spLocks noChangeArrowheads="1"/>
          </p:cNvSpPr>
          <p:nvPr/>
        </p:nvSpPr>
        <p:spPr bwMode="auto">
          <a:xfrm>
            <a:off x="4016375" y="1162050"/>
            <a:ext cx="437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: partie sur laquelle on circule</a:t>
            </a:r>
          </a:p>
        </p:txBody>
      </p:sp>
      <p:sp>
        <p:nvSpPr>
          <p:cNvPr id="16398" name="Line 1038"/>
          <p:cNvSpPr>
            <a:spLocks noChangeShapeType="1"/>
          </p:cNvSpPr>
          <p:nvPr/>
        </p:nvSpPr>
        <p:spPr bwMode="auto">
          <a:xfrm flipH="1">
            <a:off x="3105150" y="1584325"/>
            <a:ext cx="828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99" name="Text Box 1039"/>
          <p:cNvSpPr txBox="1">
            <a:spLocks noChangeArrowheads="1"/>
          </p:cNvSpPr>
          <p:nvPr/>
        </p:nvSpPr>
        <p:spPr bwMode="auto">
          <a:xfrm>
            <a:off x="4943475" y="4465638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Pile</a:t>
            </a:r>
          </a:p>
        </p:txBody>
      </p:sp>
      <p:sp>
        <p:nvSpPr>
          <p:cNvPr id="16400" name="Text Box 1040"/>
          <p:cNvSpPr txBox="1">
            <a:spLocks noChangeArrowheads="1"/>
          </p:cNvSpPr>
          <p:nvPr/>
        </p:nvSpPr>
        <p:spPr bwMode="auto">
          <a:xfrm>
            <a:off x="5659438" y="4465638"/>
            <a:ext cx="310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: appui intermédiaire</a:t>
            </a:r>
          </a:p>
        </p:txBody>
      </p:sp>
      <p:sp>
        <p:nvSpPr>
          <p:cNvPr id="16401" name="Line 1041"/>
          <p:cNvSpPr>
            <a:spLocks noChangeShapeType="1"/>
          </p:cNvSpPr>
          <p:nvPr/>
        </p:nvSpPr>
        <p:spPr bwMode="auto">
          <a:xfrm flipH="1" flipV="1">
            <a:off x="4837113" y="4873625"/>
            <a:ext cx="692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02" name="Line 1042"/>
          <p:cNvSpPr>
            <a:spLocks noChangeShapeType="1"/>
          </p:cNvSpPr>
          <p:nvPr/>
        </p:nvSpPr>
        <p:spPr bwMode="auto">
          <a:xfrm flipH="1" flipV="1">
            <a:off x="4379913" y="3649663"/>
            <a:ext cx="457200" cy="12366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03" name="Text Box 1043"/>
          <p:cNvSpPr txBox="1">
            <a:spLocks noChangeArrowheads="1"/>
          </p:cNvSpPr>
          <p:nvPr/>
        </p:nvSpPr>
        <p:spPr bwMode="auto">
          <a:xfrm>
            <a:off x="1985963" y="5195888"/>
            <a:ext cx="944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Culée</a:t>
            </a:r>
          </a:p>
        </p:txBody>
      </p:sp>
      <p:sp>
        <p:nvSpPr>
          <p:cNvPr id="16404" name="Text Box 1044"/>
          <p:cNvSpPr txBox="1">
            <a:spLocks noChangeArrowheads="1"/>
          </p:cNvSpPr>
          <p:nvPr/>
        </p:nvSpPr>
        <p:spPr bwMode="auto">
          <a:xfrm>
            <a:off x="2851150" y="5183188"/>
            <a:ext cx="294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: appui d ’extrémité</a:t>
            </a:r>
          </a:p>
        </p:txBody>
      </p:sp>
      <p:sp>
        <p:nvSpPr>
          <p:cNvPr id="16405" name="Line 1045"/>
          <p:cNvSpPr>
            <a:spLocks noChangeShapeType="1"/>
          </p:cNvSpPr>
          <p:nvPr/>
        </p:nvSpPr>
        <p:spPr bwMode="auto">
          <a:xfrm flipH="1">
            <a:off x="2041525" y="5592763"/>
            <a:ext cx="828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06" name="Line 1046"/>
          <p:cNvSpPr>
            <a:spLocks noChangeShapeType="1"/>
          </p:cNvSpPr>
          <p:nvPr/>
        </p:nvSpPr>
        <p:spPr bwMode="auto">
          <a:xfrm flipH="1" flipV="1">
            <a:off x="1520825" y="3414713"/>
            <a:ext cx="533400" cy="21891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07" name="AutoShape 104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409" name="AutoShape 104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utoUpdateAnimBg="0"/>
      <p:bldP spid="16396" grpId="0" animBg="1"/>
      <p:bldP spid="16397" grpId="0" autoUpdateAnimBg="0"/>
      <p:bldP spid="16398" grpId="0" animBg="1"/>
      <p:bldP spid="16399" grpId="0" autoUpdateAnimBg="0"/>
      <p:bldP spid="16400" grpId="0" autoUpdateAnimBg="0"/>
      <p:bldP spid="16401" grpId="0" animBg="1"/>
      <p:bldP spid="16402" grpId="0" animBg="1"/>
      <p:bldP spid="16403" grpId="0" autoUpdateAnimBg="0"/>
      <p:bldP spid="16404" grpId="0" autoUpdateAnimBg="0"/>
      <p:bldP spid="16405" grpId="0" animBg="1"/>
      <p:bldP spid="16406" grpId="0" animBg="1"/>
      <p:bldP spid="16407" grpId="0" animBg="1"/>
      <p:bldP spid="1640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563813" y="284163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911350" y="985838"/>
            <a:ext cx="4930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Construction par encorbellement</a:t>
            </a:r>
          </a:p>
        </p:txBody>
      </p:sp>
      <p:pic>
        <p:nvPicPr>
          <p:cNvPr id="62469" name="Picture 5" descr="C:\Mes documents\ponts\ile de 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6026" r="36038" b="30884"/>
          <a:stretch>
            <a:fillRect/>
          </a:stretch>
        </p:blipFill>
        <p:spPr bwMode="auto">
          <a:xfrm>
            <a:off x="3027363" y="3763963"/>
            <a:ext cx="3325812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0" name="Group 6"/>
          <p:cNvGrpSpPr>
            <a:grpSpLocks/>
          </p:cNvGrpSpPr>
          <p:nvPr/>
        </p:nvGrpSpPr>
        <p:grpSpPr bwMode="auto">
          <a:xfrm>
            <a:off x="369888" y="2478088"/>
            <a:ext cx="4083050" cy="728662"/>
            <a:chOff x="158" y="1561"/>
            <a:chExt cx="5352" cy="459"/>
          </a:xfrm>
        </p:grpSpPr>
        <p:sp>
          <p:nvSpPr>
            <p:cNvPr id="62497" name="Rectangle 7"/>
            <p:cNvSpPr>
              <a:spLocks noChangeArrowheads="1"/>
            </p:cNvSpPr>
            <p:nvPr/>
          </p:nvSpPr>
          <p:spPr bwMode="auto">
            <a:xfrm>
              <a:off x="159" y="1561"/>
              <a:ext cx="5351" cy="45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498" name="Rectangle 8"/>
            <p:cNvSpPr>
              <a:spLocks noChangeArrowheads="1"/>
            </p:cNvSpPr>
            <p:nvPr/>
          </p:nvSpPr>
          <p:spPr bwMode="auto">
            <a:xfrm>
              <a:off x="158" y="1653"/>
              <a:ext cx="5352" cy="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2471" name="Group 9"/>
          <p:cNvGrpSpPr>
            <a:grpSpLocks/>
          </p:cNvGrpSpPr>
          <p:nvPr/>
        </p:nvGrpSpPr>
        <p:grpSpPr bwMode="auto">
          <a:xfrm>
            <a:off x="2314575" y="3214688"/>
            <a:ext cx="304800" cy="1217612"/>
            <a:chOff x="100" y="1686"/>
            <a:chExt cx="192" cy="767"/>
          </a:xfrm>
        </p:grpSpPr>
        <p:sp>
          <p:nvSpPr>
            <p:cNvPr id="62495" name="Rectangle 10"/>
            <p:cNvSpPr>
              <a:spLocks noChangeArrowheads="1"/>
            </p:cNvSpPr>
            <p:nvPr/>
          </p:nvSpPr>
          <p:spPr bwMode="auto">
            <a:xfrm>
              <a:off x="108" y="1810"/>
              <a:ext cx="183" cy="6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496" name="Rectangle 11"/>
            <p:cNvSpPr>
              <a:spLocks noChangeArrowheads="1"/>
            </p:cNvSpPr>
            <p:nvPr/>
          </p:nvSpPr>
          <p:spPr bwMode="auto">
            <a:xfrm>
              <a:off x="100" y="1686"/>
              <a:ext cx="192" cy="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2472" name="Group 12"/>
          <p:cNvGrpSpPr>
            <a:grpSpLocks/>
          </p:cNvGrpSpPr>
          <p:nvPr/>
        </p:nvGrpSpPr>
        <p:grpSpPr bwMode="auto">
          <a:xfrm>
            <a:off x="6718300" y="3206750"/>
            <a:ext cx="304800" cy="1217613"/>
            <a:chOff x="100" y="1686"/>
            <a:chExt cx="192" cy="767"/>
          </a:xfrm>
        </p:grpSpPr>
        <p:sp>
          <p:nvSpPr>
            <p:cNvPr id="62493" name="Rectangle 13"/>
            <p:cNvSpPr>
              <a:spLocks noChangeArrowheads="1"/>
            </p:cNvSpPr>
            <p:nvPr/>
          </p:nvSpPr>
          <p:spPr bwMode="auto">
            <a:xfrm>
              <a:off x="108" y="1810"/>
              <a:ext cx="183" cy="6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494" name="Rectangle 14"/>
            <p:cNvSpPr>
              <a:spLocks noChangeArrowheads="1"/>
            </p:cNvSpPr>
            <p:nvPr/>
          </p:nvSpPr>
          <p:spPr bwMode="auto">
            <a:xfrm>
              <a:off x="100" y="1686"/>
              <a:ext cx="192" cy="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2473" name="Text Box 15"/>
          <p:cNvSpPr txBox="1">
            <a:spLocks noChangeArrowheads="1"/>
          </p:cNvSpPr>
          <p:nvPr/>
        </p:nvSpPr>
        <p:spPr bwMode="auto">
          <a:xfrm>
            <a:off x="7832725" y="3551238"/>
            <a:ext cx="827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tablier</a:t>
            </a:r>
          </a:p>
        </p:txBody>
      </p:sp>
      <p:sp>
        <p:nvSpPr>
          <p:cNvPr id="62474" name="Text Box 17"/>
          <p:cNvSpPr txBox="1">
            <a:spLocks noChangeArrowheads="1"/>
          </p:cNvSpPr>
          <p:nvPr/>
        </p:nvSpPr>
        <p:spPr bwMode="auto">
          <a:xfrm>
            <a:off x="569913" y="3868738"/>
            <a:ext cx="15017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b="1">
                <a:solidFill>
                  <a:srgbClr val="CC0066"/>
                </a:solidFill>
              </a:rPr>
              <a:t>Câbles de </a:t>
            </a:r>
          </a:p>
          <a:p>
            <a:r>
              <a:rPr lang="fr-FR" b="1">
                <a:solidFill>
                  <a:srgbClr val="CC0066"/>
                </a:solidFill>
              </a:rPr>
              <a:t>Précontrainte</a:t>
            </a:r>
            <a:br>
              <a:rPr lang="fr-FR" b="1">
                <a:solidFill>
                  <a:srgbClr val="CC0066"/>
                </a:solidFill>
              </a:rPr>
            </a:br>
            <a:r>
              <a:rPr lang="fr-FR" b="1">
                <a:solidFill>
                  <a:srgbClr val="CC0066"/>
                </a:solidFill>
              </a:rPr>
              <a:t>provisoire.</a:t>
            </a:r>
          </a:p>
        </p:txBody>
      </p:sp>
      <p:sp>
        <p:nvSpPr>
          <p:cNvPr id="62475" name="Text Box 18"/>
          <p:cNvSpPr txBox="1">
            <a:spLocks noChangeArrowheads="1"/>
          </p:cNvSpPr>
          <p:nvPr/>
        </p:nvSpPr>
        <p:spPr bwMode="auto">
          <a:xfrm>
            <a:off x="777875" y="1795463"/>
            <a:ext cx="139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b="1">
                <a:solidFill>
                  <a:srgbClr val="FF0000"/>
                </a:solidFill>
              </a:rPr>
              <a:t>Zone tendue</a:t>
            </a:r>
          </a:p>
        </p:txBody>
      </p:sp>
      <p:sp>
        <p:nvSpPr>
          <p:cNvPr id="62476" name="Line 19"/>
          <p:cNvSpPr>
            <a:spLocks noChangeShapeType="1"/>
          </p:cNvSpPr>
          <p:nvPr/>
        </p:nvSpPr>
        <p:spPr bwMode="auto">
          <a:xfrm flipH="1" flipV="1">
            <a:off x="7407275" y="3140075"/>
            <a:ext cx="477838" cy="636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7" name="Line 21"/>
          <p:cNvSpPr>
            <a:spLocks noChangeShapeType="1"/>
          </p:cNvSpPr>
          <p:nvPr/>
        </p:nvSpPr>
        <p:spPr bwMode="auto">
          <a:xfrm>
            <a:off x="1827213" y="2093913"/>
            <a:ext cx="623887" cy="384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8" name="Line 22"/>
          <p:cNvSpPr>
            <a:spLocks noChangeShapeType="1"/>
          </p:cNvSpPr>
          <p:nvPr/>
        </p:nvSpPr>
        <p:spPr bwMode="auto">
          <a:xfrm flipH="1" flipV="1">
            <a:off x="1057275" y="2887663"/>
            <a:ext cx="53975" cy="87471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2479" name="Group 23"/>
          <p:cNvGrpSpPr>
            <a:grpSpLocks/>
          </p:cNvGrpSpPr>
          <p:nvPr/>
        </p:nvGrpSpPr>
        <p:grpSpPr bwMode="auto">
          <a:xfrm>
            <a:off x="4737100" y="2471738"/>
            <a:ext cx="4187825" cy="728662"/>
            <a:chOff x="158" y="1561"/>
            <a:chExt cx="5352" cy="459"/>
          </a:xfrm>
        </p:grpSpPr>
        <p:sp>
          <p:nvSpPr>
            <p:cNvPr id="62491" name="Rectangle 24"/>
            <p:cNvSpPr>
              <a:spLocks noChangeArrowheads="1"/>
            </p:cNvSpPr>
            <p:nvPr/>
          </p:nvSpPr>
          <p:spPr bwMode="auto">
            <a:xfrm>
              <a:off x="159" y="1561"/>
              <a:ext cx="5351" cy="45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492" name="Rectangle 25"/>
            <p:cNvSpPr>
              <a:spLocks noChangeArrowheads="1"/>
            </p:cNvSpPr>
            <p:nvPr/>
          </p:nvSpPr>
          <p:spPr bwMode="auto">
            <a:xfrm>
              <a:off x="158" y="1653"/>
              <a:ext cx="5352" cy="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2480" name="Freeform 27"/>
          <p:cNvSpPr>
            <a:spLocks/>
          </p:cNvSpPr>
          <p:nvPr/>
        </p:nvSpPr>
        <p:spPr bwMode="auto">
          <a:xfrm>
            <a:off x="369888" y="2555875"/>
            <a:ext cx="4095750" cy="479425"/>
          </a:xfrm>
          <a:custGeom>
            <a:avLst/>
            <a:gdLst>
              <a:gd name="T0" fmla="*/ 0 w 2580"/>
              <a:gd name="T1" fmla="*/ 465138 h 302"/>
              <a:gd name="T2" fmla="*/ 2068513 w 2580"/>
              <a:gd name="T3" fmla="*/ 1588 h 302"/>
              <a:gd name="T4" fmla="*/ 4095750 w 2580"/>
              <a:gd name="T5" fmla="*/ 479425 h 302"/>
              <a:gd name="T6" fmla="*/ 0 60000 65536"/>
              <a:gd name="T7" fmla="*/ 0 60000 65536"/>
              <a:gd name="T8" fmla="*/ 0 60000 65536"/>
              <a:gd name="T9" fmla="*/ 0 w 2580"/>
              <a:gd name="T10" fmla="*/ 0 h 302"/>
              <a:gd name="T11" fmla="*/ 2580 w 2580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0" h="302">
                <a:moveTo>
                  <a:pt x="0" y="293"/>
                </a:moveTo>
                <a:cubicBezTo>
                  <a:pt x="436" y="146"/>
                  <a:pt x="873" y="0"/>
                  <a:pt x="1303" y="1"/>
                </a:cubicBezTo>
                <a:cubicBezTo>
                  <a:pt x="1733" y="2"/>
                  <a:pt x="2156" y="152"/>
                  <a:pt x="2580" y="302"/>
                </a:cubicBezTo>
              </a:path>
            </a:pathLst>
          </a:custGeom>
          <a:noFill/>
          <a:ln w="38100">
            <a:solidFill>
              <a:srgbClr val="CC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1" name="Freeform 29"/>
          <p:cNvSpPr>
            <a:spLocks/>
          </p:cNvSpPr>
          <p:nvPr/>
        </p:nvSpPr>
        <p:spPr bwMode="auto">
          <a:xfrm>
            <a:off x="4803775" y="2562225"/>
            <a:ext cx="4095750" cy="479425"/>
          </a:xfrm>
          <a:custGeom>
            <a:avLst/>
            <a:gdLst>
              <a:gd name="T0" fmla="*/ 0 w 2580"/>
              <a:gd name="T1" fmla="*/ 465138 h 302"/>
              <a:gd name="T2" fmla="*/ 2068513 w 2580"/>
              <a:gd name="T3" fmla="*/ 1588 h 302"/>
              <a:gd name="T4" fmla="*/ 4095750 w 2580"/>
              <a:gd name="T5" fmla="*/ 479425 h 302"/>
              <a:gd name="T6" fmla="*/ 0 60000 65536"/>
              <a:gd name="T7" fmla="*/ 0 60000 65536"/>
              <a:gd name="T8" fmla="*/ 0 60000 65536"/>
              <a:gd name="T9" fmla="*/ 0 w 2580"/>
              <a:gd name="T10" fmla="*/ 0 h 302"/>
              <a:gd name="T11" fmla="*/ 2580 w 2580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0" h="302">
                <a:moveTo>
                  <a:pt x="0" y="293"/>
                </a:moveTo>
                <a:cubicBezTo>
                  <a:pt x="436" y="146"/>
                  <a:pt x="873" y="0"/>
                  <a:pt x="1303" y="1"/>
                </a:cubicBezTo>
                <a:cubicBezTo>
                  <a:pt x="1733" y="2"/>
                  <a:pt x="2156" y="152"/>
                  <a:pt x="2580" y="302"/>
                </a:cubicBezTo>
              </a:path>
            </a:pathLst>
          </a:custGeom>
          <a:noFill/>
          <a:ln w="38100">
            <a:solidFill>
              <a:srgbClr val="CC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2" name="Text Box 30"/>
          <p:cNvSpPr txBox="1">
            <a:spLocks noChangeArrowheads="1"/>
          </p:cNvSpPr>
          <p:nvPr/>
        </p:nvSpPr>
        <p:spPr bwMode="auto">
          <a:xfrm>
            <a:off x="6380163" y="6089650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b="1"/>
              <a:t>Construction du pont</a:t>
            </a:r>
          </a:p>
          <a:p>
            <a:r>
              <a:rPr lang="fr-FR" b="1"/>
              <a:t>De l’île de Ré</a:t>
            </a:r>
          </a:p>
        </p:txBody>
      </p:sp>
      <p:sp>
        <p:nvSpPr>
          <p:cNvPr id="62483" name="Text Box 31"/>
          <p:cNvSpPr txBox="1">
            <a:spLocks noChangeArrowheads="1"/>
          </p:cNvSpPr>
          <p:nvPr/>
        </p:nvSpPr>
        <p:spPr bwMode="auto">
          <a:xfrm>
            <a:off x="312738" y="5348288"/>
            <a:ext cx="2173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Voussoir préfabriqué</a:t>
            </a:r>
          </a:p>
        </p:txBody>
      </p:sp>
      <p:sp>
        <p:nvSpPr>
          <p:cNvPr id="62484" name="Line 32"/>
          <p:cNvSpPr>
            <a:spLocks noChangeShapeType="1"/>
          </p:cNvSpPr>
          <p:nvPr/>
        </p:nvSpPr>
        <p:spPr bwMode="auto">
          <a:xfrm flipV="1">
            <a:off x="2468563" y="5022850"/>
            <a:ext cx="625475" cy="4889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5" name="Text Box 33"/>
          <p:cNvSpPr txBox="1">
            <a:spLocks noChangeArrowheads="1"/>
          </p:cNvSpPr>
          <p:nvPr/>
        </p:nvSpPr>
        <p:spPr bwMode="auto">
          <a:xfrm>
            <a:off x="6746875" y="5008563"/>
            <a:ext cx="2111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Poutre de lancement</a:t>
            </a:r>
          </a:p>
        </p:txBody>
      </p:sp>
      <p:sp>
        <p:nvSpPr>
          <p:cNvPr id="62486" name="Line 34"/>
          <p:cNvSpPr>
            <a:spLocks noChangeShapeType="1"/>
          </p:cNvSpPr>
          <p:nvPr/>
        </p:nvSpPr>
        <p:spPr bwMode="auto">
          <a:xfrm flipH="1">
            <a:off x="5649913" y="5160963"/>
            <a:ext cx="914400" cy="2635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7" name="Text Box 35"/>
          <p:cNvSpPr txBox="1">
            <a:spLocks noChangeArrowheads="1"/>
          </p:cNvSpPr>
          <p:nvPr/>
        </p:nvSpPr>
        <p:spPr bwMode="auto">
          <a:xfrm>
            <a:off x="635000" y="6122988"/>
            <a:ext cx="220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Fléau en construction</a:t>
            </a:r>
          </a:p>
        </p:txBody>
      </p:sp>
      <p:sp>
        <p:nvSpPr>
          <p:cNvPr id="62488" name="Line 36"/>
          <p:cNvSpPr>
            <a:spLocks noChangeShapeType="1"/>
          </p:cNvSpPr>
          <p:nvPr/>
        </p:nvSpPr>
        <p:spPr bwMode="auto">
          <a:xfrm flipV="1">
            <a:off x="2797175" y="5614988"/>
            <a:ext cx="1263650" cy="6762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9429" name="AutoShape 3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431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9" grpId="0" animBg="1"/>
      <p:bldP spid="5943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563813" y="284163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016125" y="946150"/>
            <a:ext cx="508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Les ponts caisson coulés en place</a:t>
            </a:r>
          </a:p>
        </p:txBody>
      </p:sp>
      <p:pic>
        <p:nvPicPr>
          <p:cNvPr id="63493" name="Picture 10" descr="C:\Mes documents\ponts\pont42.JPG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730375"/>
            <a:ext cx="4725988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12"/>
          <p:cNvSpPr txBox="1">
            <a:spLocks noChangeArrowheads="1"/>
          </p:cNvSpPr>
          <p:nvPr/>
        </p:nvSpPr>
        <p:spPr bwMode="auto">
          <a:xfrm>
            <a:off x="160338" y="5011738"/>
            <a:ext cx="89217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000" b="1"/>
              <a:t>Les ponts coulés en place se font à l’aide d’un coffrage glissant. </a:t>
            </a:r>
            <a:br>
              <a:rPr lang="fr-FR" sz="2000" b="1"/>
            </a:br>
            <a:r>
              <a:rPr lang="fr-FR" sz="2000" b="1"/>
              <a:t>On construit d’abord la partie centrale, sur la pile. Ensuite, on coffre</a:t>
            </a:r>
            <a:br>
              <a:rPr lang="fr-FR" sz="2000" b="1"/>
            </a:br>
            <a:r>
              <a:rPr lang="fr-FR" sz="2000" b="1"/>
              <a:t> successivement de chaque coté de cette partie, on arme et on coule </a:t>
            </a:r>
            <a:br>
              <a:rPr lang="fr-FR" sz="2000" b="1"/>
            </a:br>
            <a:r>
              <a:rPr lang="fr-FR" sz="2000" b="1"/>
              <a:t>le béton. Avant de décoffrer, on place des câbles de précontrainte </a:t>
            </a:r>
            <a:br>
              <a:rPr lang="fr-FR" sz="2000" b="1"/>
            </a:br>
            <a:r>
              <a:rPr lang="fr-FR" sz="2000" b="1"/>
              <a:t>provisoire, puis on coffre le tronçon suivant et etc…</a:t>
            </a:r>
          </a:p>
        </p:txBody>
      </p:sp>
      <p:sp>
        <p:nvSpPr>
          <p:cNvPr id="63495" name="Text Box 13"/>
          <p:cNvSpPr txBox="1">
            <a:spLocks noChangeArrowheads="1"/>
          </p:cNvSpPr>
          <p:nvPr/>
        </p:nvSpPr>
        <p:spPr bwMode="auto">
          <a:xfrm>
            <a:off x="1112838" y="2305050"/>
            <a:ext cx="1035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b="1"/>
              <a:t>coffrage</a:t>
            </a:r>
          </a:p>
        </p:txBody>
      </p:sp>
      <p:sp>
        <p:nvSpPr>
          <p:cNvPr id="63496" name="Text Box 14"/>
          <p:cNvSpPr txBox="1">
            <a:spLocks noChangeArrowheads="1"/>
          </p:cNvSpPr>
          <p:nvPr/>
        </p:nvSpPr>
        <p:spPr bwMode="auto">
          <a:xfrm>
            <a:off x="239713" y="3630613"/>
            <a:ext cx="9540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b="1"/>
              <a:t>Tronçon</a:t>
            </a:r>
            <a:br>
              <a:rPr lang="fr-FR" b="1"/>
            </a:br>
            <a:r>
              <a:rPr lang="fr-FR" b="1"/>
              <a:t>central</a:t>
            </a:r>
          </a:p>
        </p:txBody>
      </p:sp>
      <p:sp>
        <p:nvSpPr>
          <p:cNvPr id="63497" name="Line 15"/>
          <p:cNvSpPr>
            <a:spLocks noChangeShapeType="1"/>
          </p:cNvSpPr>
          <p:nvPr/>
        </p:nvSpPr>
        <p:spPr bwMode="auto">
          <a:xfrm>
            <a:off x="2093913" y="2465388"/>
            <a:ext cx="1431925" cy="728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498" name="Line 16"/>
          <p:cNvSpPr>
            <a:spLocks noChangeShapeType="1"/>
          </p:cNvSpPr>
          <p:nvPr/>
        </p:nvSpPr>
        <p:spPr bwMode="auto">
          <a:xfrm flipV="1">
            <a:off x="1166813" y="3657600"/>
            <a:ext cx="2517775" cy="173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1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5315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 animBg="1"/>
      <p:bldP spid="553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563813" y="284163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001838" y="958850"/>
            <a:ext cx="5084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Les ponts caisson coulés en place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92100" y="5645150"/>
            <a:ext cx="3976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000" b="1"/>
              <a:t>Exemple du viaduc de DIGOIN</a:t>
            </a:r>
          </a:p>
        </p:txBody>
      </p:sp>
      <p:pic>
        <p:nvPicPr>
          <p:cNvPr id="64518" name="Picture 14" descr="C:\Mes Documents\ponts2\ptsam015.JPG"/>
          <p:cNvPicPr>
            <a:picLocks noChangeAspect="1" noChangeArrowheads="1"/>
          </p:cNvPicPr>
          <p:nvPr/>
        </p:nvPicPr>
        <p:blipFill>
          <a:blip r:embed="rId3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824038"/>
            <a:ext cx="41846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15" descr="C:\Mes Documents\ponts2\ptsam016.JPG"/>
          <p:cNvPicPr>
            <a:picLocks noChangeAspect="1" noChangeArrowheads="1"/>
          </p:cNvPicPr>
          <p:nvPr/>
        </p:nvPicPr>
        <p:blipFill>
          <a:blip r:embed="rId4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420813"/>
            <a:ext cx="38608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6" descr="C:\Mes Documents\ponts2\ptsam014.JPG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4695825"/>
            <a:ext cx="36655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 Box 17"/>
          <p:cNvSpPr txBox="1">
            <a:spLocks noChangeArrowheads="1"/>
          </p:cNvSpPr>
          <p:nvPr/>
        </p:nvSpPr>
        <p:spPr bwMode="auto">
          <a:xfrm>
            <a:off x="5921375" y="4019550"/>
            <a:ext cx="2092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Le coffrage glissant</a:t>
            </a:r>
          </a:p>
        </p:txBody>
      </p:sp>
      <p:sp>
        <p:nvSpPr>
          <p:cNvPr id="64522" name="Text Box 18"/>
          <p:cNvSpPr txBox="1">
            <a:spLocks noChangeArrowheads="1"/>
          </p:cNvSpPr>
          <p:nvPr/>
        </p:nvSpPr>
        <p:spPr bwMode="auto">
          <a:xfrm>
            <a:off x="585788" y="4722813"/>
            <a:ext cx="2092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Le coffrage glissant</a:t>
            </a:r>
          </a:p>
        </p:txBody>
      </p:sp>
      <p:sp>
        <p:nvSpPr>
          <p:cNvPr id="64523" name="Line 19"/>
          <p:cNvSpPr>
            <a:spLocks noChangeShapeType="1"/>
          </p:cNvSpPr>
          <p:nvPr/>
        </p:nvSpPr>
        <p:spPr bwMode="auto">
          <a:xfrm flipV="1">
            <a:off x="2643188" y="2994025"/>
            <a:ext cx="100012" cy="1890713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524" name="Text Box 20"/>
          <p:cNvSpPr txBox="1">
            <a:spLocks noChangeArrowheads="1"/>
          </p:cNvSpPr>
          <p:nvPr/>
        </p:nvSpPr>
        <p:spPr bwMode="auto">
          <a:xfrm>
            <a:off x="2601913" y="6361113"/>
            <a:ext cx="2581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Raccordement des fléaux</a:t>
            </a:r>
          </a:p>
        </p:txBody>
      </p:sp>
      <p:sp>
        <p:nvSpPr>
          <p:cNvPr id="80917" name="AutoShape 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0919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7" grpId="0" animBg="1"/>
      <p:bldP spid="809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563813" y="284163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001838" y="958850"/>
            <a:ext cx="5084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Les ponts caisson coulés en place</a:t>
            </a:r>
          </a:p>
        </p:txBody>
      </p:sp>
      <p:sp>
        <p:nvSpPr>
          <p:cNvPr id="65541" name="Text Box 11"/>
          <p:cNvSpPr txBox="1">
            <a:spLocks noChangeArrowheads="1"/>
          </p:cNvSpPr>
          <p:nvPr/>
        </p:nvSpPr>
        <p:spPr bwMode="auto">
          <a:xfrm>
            <a:off x="2771775" y="6284913"/>
            <a:ext cx="3976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000" b="1"/>
              <a:t>Exemple du viaduc de DIGOIN</a:t>
            </a:r>
          </a:p>
        </p:txBody>
      </p:sp>
      <p:pic>
        <p:nvPicPr>
          <p:cNvPr id="65542" name="Picture 12" descr="C:\Mes documents\chantiers ponts\11260024.jpg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213"/>
            <a:ext cx="406876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13" descr="C:\Mes documents\chantiers ponts\11260022.jpg"/>
          <p:cNvPicPr>
            <a:picLocks noChangeAspect="1" noChangeArrowheads="1"/>
          </p:cNvPicPr>
          <p:nvPr/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151188"/>
            <a:ext cx="4578350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14"/>
          <p:cNvSpPr txBox="1">
            <a:spLocks noChangeArrowheads="1"/>
          </p:cNvSpPr>
          <p:nvPr/>
        </p:nvSpPr>
        <p:spPr bwMode="auto">
          <a:xfrm>
            <a:off x="5830888" y="1628775"/>
            <a:ext cx="30622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b="1"/>
              <a:t>Ancrages de la précontrainte</a:t>
            </a:r>
            <a:br>
              <a:rPr lang="fr-FR" b="1"/>
            </a:br>
            <a:r>
              <a:rPr lang="fr-FR" b="1"/>
              <a:t>provisoire</a:t>
            </a:r>
          </a:p>
        </p:txBody>
      </p:sp>
      <p:sp>
        <p:nvSpPr>
          <p:cNvPr id="65545" name="Line 15"/>
          <p:cNvSpPr>
            <a:spLocks noChangeShapeType="1"/>
          </p:cNvSpPr>
          <p:nvPr/>
        </p:nvSpPr>
        <p:spPr bwMode="auto">
          <a:xfrm>
            <a:off x="6692900" y="2173288"/>
            <a:ext cx="25400" cy="18415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546" name="Line 16"/>
          <p:cNvSpPr>
            <a:spLocks noChangeShapeType="1"/>
          </p:cNvSpPr>
          <p:nvPr/>
        </p:nvSpPr>
        <p:spPr bwMode="auto">
          <a:xfrm flipH="1">
            <a:off x="6227763" y="2173288"/>
            <a:ext cx="465137" cy="15367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547" name="Text Box 17"/>
          <p:cNvSpPr txBox="1">
            <a:spLocks noChangeArrowheads="1"/>
          </p:cNvSpPr>
          <p:nvPr/>
        </p:nvSpPr>
        <p:spPr bwMode="auto">
          <a:xfrm>
            <a:off x="225425" y="4252913"/>
            <a:ext cx="21510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b="1"/>
              <a:t>Passages des câbles</a:t>
            </a:r>
            <a:br>
              <a:rPr lang="fr-FR" b="1"/>
            </a:br>
            <a:r>
              <a:rPr lang="fr-FR" b="1"/>
              <a:t>de précontrainte</a:t>
            </a:r>
            <a:br>
              <a:rPr lang="fr-FR" b="1"/>
            </a:br>
            <a:r>
              <a:rPr lang="fr-FR" b="1"/>
              <a:t>de service</a:t>
            </a:r>
          </a:p>
        </p:txBody>
      </p:sp>
      <p:sp>
        <p:nvSpPr>
          <p:cNvPr id="65548" name="Line 18"/>
          <p:cNvSpPr>
            <a:spLocks noChangeShapeType="1"/>
          </p:cNvSpPr>
          <p:nvPr/>
        </p:nvSpPr>
        <p:spPr bwMode="auto">
          <a:xfrm flipV="1">
            <a:off x="966788" y="3340100"/>
            <a:ext cx="252412" cy="835025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549" name="Line 19"/>
          <p:cNvSpPr>
            <a:spLocks noChangeShapeType="1"/>
          </p:cNvSpPr>
          <p:nvPr/>
        </p:nvSpPr>
        <p:spPr bwMode="auto">
          <a:xfrm flipV="1">
            <a:off x="1987550" y="3590925"/>
            <a:ext cx="463550" cy="623888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36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0438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6" grpId="0" animBg="1"/>
      <p:bldP spid="6043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576513" y="0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003425" y="827088"/>
            <a:ext cx="525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 b="1">
                <a:solidFill>
                  <a:srgbClr val="FF9900"/>
                </a:solidFill>
              </a:rPr>
              <a:t>Exemple du « Viaduc de Nantua »</a:t>
            </a:r>
          </a:p>
        </p:txBody>
      </p:sp>
      <p:pic>
        <p:nvPicPr>
          <p:cNvPr id="66565" name="Picture 9" descr="C:\Mes documents\photos\ponts\ponts2\ptlun001.JPG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38"/>
            <a:ext cx="4176713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0" descr="C:\Mes documents\photos\ponts\ponts2\ptlun002.JPG"/>
          <p:cNvPicPr>
            <a:picLocks noChangeAspect="1" noChangeArrowheads="1"/>
          </p:cNvPicPr>
          <p:nvPr/>
        </p:nvPicPr>
        <p:blipFill>
          <a:blip r:embed="rId4">
            <a:lum bright="3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3071813"/>
            <a:ext cx="4806950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11"/>
          <p:cNvSpPr txBox="1">
            <a:spLocks noChangeArrowheads="1"/>
          </p:cNvSpPr>
          <p:nvPr/>
        </p:nvSpPr>
        <p:spPr bwMode="auto">
          <a:xfrm>
            <a:off x="587375" y="5659438"/>
            <a:ext cx="28432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Le tablier est coulé en place</a:t>
            </a:r>
            <a:br>
              <a:rPr lang="fr-FR"/>
            </a:br>
            <a:r>
              <a:rPr lang="fr-FR"/>
              <a:t>avec un coffrage glissant.</a:t>
            </a:r>
          </a:p>
        </p:txBody>
      </p:sp>
      <p:sp>
        <p:nvSpPr>
          <p:cNvPr id="85004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5006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4" grpId="0" animBg="1"/>
      <p:bldP spid="8500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563813" y="284163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466850" y="923925"/>
            <a:ext cx="645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Les ponts caisson à voussoirs préfabriqués</a:t>
            </a:r>
          </a:p>
        </p:txBody>
      </p:sp>
      <p:pic>
        <p:nvPicPr>
          <p:cNvPr id="67589" name="Picture 5" descr="C:\Mes documents\ponts\ile de 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r="25563" b="23051"/>
          <a:stretch>
            <a:fillRect/>
          </a:stretch>
        </p:blipFill>
        <p:spPr bwMode="auto">
          <a:xfrm>
            <a:off x="5229225" y="3452813"/>
            <a:ext cx="3683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9" descr="C:\Mes documents\ponts\pont40.JPG"/>
          <p:cNvPicPr>
            <a:picLocks noChangeAspect="1" noChangeArrowheads="1"/>
          </p:cNvPicPr>
          <p:nvPr/>
        </p:nvPicPr>
        <p:blipFill>
          <a:blip r:embed="rId4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373438"/>
            <a:ext cx="211931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12"/>
          <p:cNvSpPr txBox="1">
            <a:spLocks noChangeArrowheads="1"/>
          </p:cNvSpPr>
          <p:nvPr/>
        </p:nvSpPr>
        <p:spPr bwMode="auto">
          <a:xfrm>
            <a:off x="0" y="1541463"/>
            <a:ext cx="90074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000" b="1"/>
              <a:t>Les voussoirs sont préfabriqués à proximité du pont. Ils sont ensuite</a:t>
            </a:r>
            <a:br>
              <a:rPr lang="fr-FR" sz="2000" b="1"/>
            </a:br>
            <a:r>
              <a:rPr lang="fr-FR" sz="2000" b="1"/>
              <a:t>assemblés les uns au autres par les câbles de précontrainte provisoire</a:t>
            </a:r>
            <a:br>
              <a:rPr lang="fr-FR" sz="2000" b="1"/>
            </a:br>
            <a:r>
              <a:rPr lang="fr-FR" sz="2000" b="1"/>
              <a:t>de part et d’autre du voussoir central, en encorbellement.</a:t>
            </a:r>
          </a:p>
          <a:p>
            <a:r>
              <a:rPr lang="fr-FR" sz="2000" b="1"/>
              <a:t>Cette mise en place peut se faire avec une grue, une barge (sur l’eau),</a:t>
            </a:r>
            <a:br>
              <a:rPr lang="fr-FR" sz="2000" b="1"/>
            </a:br>
            <a:r>
              <a:rPr lang="fr-FR" sz="2000" b="1"/>
              <a:t>ou une poutre de lancement comme pour le pont de l’île de Ré.</a:t>
            </a:r>
          </a:p>
        </p:txBody>
      </p:sp>
      <p:sp>
        <p:nvSpPr>
          <p:cNvPr id="67592" name="Text Box 13"/>
          <p:cNvSpPr txBox="1">
            <a:spLocks noChangeArrowheads="1"/>
          </p:cNvSpPr>
          <p:nvPr/>
        </p:nvSpPr>
        <p:spPr bwMode="auto">
          <a:xfrm>
            <a:off x="2400300" y="3681413"/>
            <a:ext cx="17367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b="1"/>
              <a:t>Autoroute A40,</a:t>
            </a:r>
            <a:br>
              <a:rPr lang="fr-FR" b="1"/>
            </a:br>
            <a:r>
              <a:rPr lang="fr-FR" b="1"/>
              <a:t>mise en place à</a:t>
            </a:r>
            <a:br>
              <a:rPr lang="fr-FR" b="1"/>
            </a:br>
            <a:r>
              <a:rPr lang="fr-FR" b="1"/>
              <a:t>la grue.</a:t>
            </a:r>
          </a:p>
        </p:txBody>
      </p:sp>
      <p:sp>
        <p:nvSpPr>
          <p:cNvPr id="67593" name="Text Box 14"/>
          <p:cNvSpPr txBox="1">
            <a:spLocks noChangeArrowheads="1"/>
          </p:cNvSpPr>
          <p:nvPr/>
        </p:nvSpPr>
        <p:spPr bwMode="auto">
          <a:xfrm>
            <a:off x="3022600" y="5697538"/>
            <a:ext cx="21653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b="1"/>
              <a:t>Ile de Ré, mise</a:t>
            </a:r>
            <a:br>
              <a:rPr lang="fr-FR" b="1"/>
            </a:br>
            <a:r>
              <a:rPr lang="fr-FR" b="1"/>
              <a:t>en place à la poutre</a:t>
            </a:r>
            <a:br>
              <a:rPr lang="fr-FR" b="1"/>
            </a:br>
            <a:r>
              <a:rPr lang="fr-FR" b="1"/>
              <a:t>de lancement.</a:t>
            </a:r>
          </a:p>
        </p:txBody>
      </p:sp>
      <p:sp>
        <p:nvSpPr>
          <p:cNvPr id="61455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45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5" grpId="0" animBg="1"/>
      <p:bldP spid="6145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563813" y="284163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466850" y="741363"/>
            <a:ext cx="6456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 b="1">
                <a:solidFill>
                  <a:srgbClr val="FF9900"/>
                </a:solidFill>
              </a:rPr>
              <a:t>Les ponts caisson à voussoirs préfabriqués</a:t>
            </a:r>
            <a:br>
              <a:rPr lang="fr-FR" sz="2400" b="1">
                <a:solidFill>
                  <a:srgbClr val="FF9900"/>
                </a:solidFill>
              </a:rPr>
            </a:br>
            <a:r>
              <a:rPr lang="fr-FR" sz="2400" b="1">
                <a:solidFill>
                  <a:srgbClr val="FF9900"/>
                </a:solidFill>
              </a:rPr>
              <a:t>assemblés en continuité.</a:t>
            </a:r>
          </a:p>
        </p:txBody>
      </p:sp>
      <p:pic>
        <p:nvPicPr>
          <p:cNvPr id="68613" name="Picture 6" descr="C:\Mes documents\ponts\pont40.JPG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973388"/>
            <a:ext cx="2382837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0" y="1541463"/>
            <a:ext cx="8778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000" b="1"/>
              <a:t>Le viaduc des Neyrolles (01) n’a pas été construit par fléaux mais</a:t>
            </a:r>
            <a:br>
              <a:rPr lang="fr-FR" sz="2000" b="1"/>
            </a:br>
            <a:r>
              <a:rPr lang="fr-FR" sz="2000" b="1"/>
              <a:t>en continuité. Dans ce cas, la précontrainte provisoire est remplacée</a:t>
            </a:r>
            <a:br>
              <a:rPr lang="fr-FR" sz="2000" b="1"/>
            </a:br>
            <a:r>
              <a:rPr lang="fr-FR" sz="2000" b="1"/>
              <a:t>par des haubans extérieurs provisoires à partir d’un pylône provisoire</a:t>
            </a:r>
            <a:br>
              <a:rPr lang="fr-FR" sz="2000" b="1"/>
            </a:br>
            <a:r>
              <a:rPr lang="fr-FR" sz="2000" b="1"/>
              <a:t>monté sur une pile.</a:t>
            </a:r>
          </a:p>
        </p:txBody>
      </p:sp>
      <p:sp>
        <p:nvSpPr>
          <p:cNvPr id="68615" name="Text Box 10"/>
          <p:cNvSpPr txBox="1">
            <a:spLocks noChangeArrowheads="1"/>
          </p:cNvSpPr>
          <p:nvPr/>
        </p:nvSpPr>
        <p:spPr bwMode="auto">
          <a:xfrm>
            <a:off x="6708775" y="5530850"/>
            <a:ext cx="2112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Pylône provisoire</a:t>
            </a:r>
            <a:br>
              <a:rPr lang="fr-FR"/>
            </a:br>
            <a:r>
              <a:rPr lang="fr-FR"/>
              <a:t>support des haubans</a:t>
            </a:r>
          </a:p>
        </p:txBody>
      </p:sp>
      <p:sp>
        <p:nvSpPr>
          <p:cNvPr id="68616" name="Text Box 12"/>
          <p:cNvSpPr txBox="1">
            <a:spLocks noChangeArrowheads="1"/>
          </p:cNvSpPr>
          <p:nvPr/>
        </p:nvSpPr>
        <p:spPr bwMode="auto">
          <a:xfrm>
            <a:off x="3259138" y="5564188"/>
            <a:ext cx="21986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Avancement du</a:t>
            </a:r>
            <a:br>
              <a:rPr lang="fr-FR"/>
            </a:br>
            <a:r>
              <a:rPr lang="fr-FR"/>
              <a:t>tablier en continu</a:t>
            </a:r>
            <a:br>
              <a:rPr lang="fr-FR"/>
            </a:br>
            <a:r>
              <a:rPr lang="fr-FR"/>
              <a:t>par pose de voussoirs</a:t>
            </a:r>
            <a:br>
              <a:rPr lang="fr-FR"/>
            </a:br>
            <a:r>
              <a:rPr lang="fr-FR"/>
              <a:t>à la grue</a:t>
            </a:r>
          </a:p>
        </p:txBody>
      </p:sp>
      <p:sp>
        <p:nvSpPr>
          <p:cNvPr id="68617" name="Line 13"/>
          <p:cNvSpPr>
            <a:spLocks noChangeShapeType="1"/>
          </p:cNvSpPr>
          <p:nvPr/>
        </p:nvSpPr>
        <p:spPr bwMode="auto">
          <a:xfrm flipH="1" flipV="1">
            <a:off x="1477963" y="4095750"/>
            <a:ext cx="1714500" cy="1831975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8618" name="Picture 14" descr="C:\Mes documents\photos\ponts\ponts2\ptlun005.JPG"/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671763"/>
            <a:ext cx="54324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Line 15"/>
          <p:cNvSpPr>
            <a:spLocks noChangeShapeType="1"/>
          </p:cNvSpPr>
          <p:nvPr/>
        </p:nvSpPr>
        <p:spPr bwMode="auto">
          <a:xfrm flipH="1" flipV="1">
            <a:off x="6246813" y="3884613"/>
            <a:ext cx="358775" cy="19685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84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86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4" grpId="0" animBg="1"/>
      <p:bldP spid="8398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576513" y="0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390650" y="644525"/>
            <a:ext cx="6464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 b="1">
                <a:solidFill>
                  <a:srgbClr val="FF9900"/>
                </a:solidFill>
              </a:rPr>
              <a:t>Exemple du « Pont de la Confédération » </a:t>
            </a:r>
          </a:p>
          <a:p>
            <a:pPr algn="ctr"/>
            <a:r>
              <a:rPr lang="fr-FR" sz="2400" b="1">
                <a:solidFill>
                  <a:srgbClr val="FF9900"/>
                </a:solidFill>
              </a:rPr>
              <a:t>au CANADA</a:t>
            </a:r>
          </a:p>
        </p:txBody>
      </p:sp>
      <p:pic>
        <p:nvPicPr>
          <p:cNvPr id="69637" name="Picture 12" descr="C:\Mes documents\photos\ponts\pt00112.JP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1446213"/>
            <a:ext cx="5675312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13" descr="C:\Mes documents\photos\ponts\pt00113.JPG"/>
          <p:cNvPicPr>
            <a:picLocks noChangeAspect="1" noChangeArrowheads="1"/>
          </p:cNvPicPr>
          <p:nvPr/>
        </p:nvPicPr>
        <p:blipFill>
          <a:blip r:embed="rId4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613"/>
            <a:ext cx="33591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5" descr="C:\Mes documents\photos\ponts\ptt0101.JPG"/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627563"/>
            <a:ext cx="229552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6" descr="C:\Mes documents\photos\ponts\pt00114.JPG"/>
          <p:cNvPicPr>
            <a:picLocks noChangeAspect="1" noChangeArrowheads="1"/>
          </p:cNvPicPr>
          <p:nvPr/>
        </p:nvPicPr>
        <p:blipFill>
          <a:blip r:embed="rId6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4418013"/>
            <a:ext cx="21304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7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6339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7" grpId="0" animBg="1"/>
      <p:bldP spid="5633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551113" y="0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041400" y="620713"/>
            <a:ext cx="5129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 b="1">
                <a:solidFill>
                  <a:srgbClr val="FF9900"/>
                </a:solidFill>
              </a:rPr>
              <a:t>Exemple du viaduc de Ventabren,</a:t>
            </a:r>
          </a:p>
          <a:p>
            <a:pPr algn="ctr"/>
            <a:r>
              <a:rPr lang="fr-FR" sz="2400" b="1">
                <a:solidFill>
                  <a:srgbClr val="FF9900"/>
                </a:solidFill>
              </a:rPr>
              <a:t>TGV méditerranée</a:t>
            </a:r>
          </a:p>
        </p:txBody>
      </p:sp>
      <p:pic>
        <p:nvPicPr>
          <p:cNvPr id="70661" name="Picture 6" descr="C:\Mes documents\photos\ponts\ptt0104.JPG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2" r="9560"/>
          <a:stretch>
            <a:fillRect/>
          </a:stretch>
        </p:blipFill>
        <p:spPr bwMode="auto">
          <a:xfrm>
            <a:off x="185738" y="1422400"/>
            <a:ext cx="544036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0" descr="C:\Mes documents\photos\ponts\ponts2\ptlun003.JPG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571875"/>
            <a:ext cx="5359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1" descr="C:\Mes documents\photos\ponts\ponts2\ptlun004.JPG"/>
          <p:cNvPicPr>
            <a:picLocks noChangeAspect="1" noChangeArrowheads="1"/>
          </p:cNvPicPr>
          <p:nvPr/>
        </p:nvPicPr>
        <p:blipFill>
          <a:blip r:embed="rId5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285875"/>
            <a:ext cx="3165475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2"/>
          <p:cNvSpPr txBox="1">
            <a:spLocks noChangeArrowheads="1"/>
          </p:cNvSpPr>
          <p:nvPr/>
        </p:nvSpPr>
        <p:spPr bwMode="auto">
          <a:xfrm>
            <a:off x="5808663" y="4849813"/>
            <a:ext cx="30956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Le pont doit traverser</a:t>
            </a:r>
            <a:br>
              <a:rPr lang="fr-FR"/>
            </a:br>
            <a:r>
              <a:rPr lang="fr-FR"/>
              <a:t>l ’autoroute. Pour ne pas gêner</a:t>
            </a:r>
            <a:br>
              <a:rPr lang="fr-FR"/>
            </a:br>
            <a:r>
              <a:rPr lang="fr-FR"/>
              <a:t>la circulation, les 2 fléaux sont</a:t>
            </a:r>
            <a:br>
              <a:rPr lang="fr-FR"/>
            </a:br>
            <a:r>
              <a:rPr lang="fr-FR"/>
              <a:t>construits parallèlement à la</a:t>
            </a:r>
            <a:br>
              <a:rPr lang="fr-FR"/>
            </a:br>
            <a:r>
              <a:rPr lang="fr-FR"/>
              <a:t>voie, puis on les fera pivoter</a:t>
            </a:r>
            <a:br>
              <a:rPr lang="fr-FR"/>
            </a:br>
            <a:r>
              <a:rPr lang="fr-FR"/>
              <a:t>pour les aligner.</a:t>
            </a:r>
          </a:p>
        </p:txBody>
      </p:sp>
      <p:sp>
        <p:nvSpPr>
          <p:cNvPr id="81933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35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3" grpId="0" animBg="1"/>
      <p:bldP spid="8193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551113" y="0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041400" y="620713"/>
            <a:ext cx="5129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 b="1">
                <a:solidFill>
                  <a:srgbClr val="FF9900"/>
                </a:solidFill>
              </a:rPr>
              <a:t>Exemple du viaduc de Ventabren,</a:t>
            </a:r>
          </a:p>
          <a:p>
            <a:pPr algn="ctr"/>
            <a:r>
              <a:rPr lang="fr-FR" sz="2400" b="1">
                <a:solidFill>
                  <a:srgbClr val="FF9900"/>
                </a:solidFill>
              </a:rPr>
              <a:t>TGV méditerranée</a:t>
            </a:r>
          </a:p>
        </p:txBody>
      </p:sp>
      <p:pic>
        <p:nvPicPr>
          <p:cNvPr id="71685" name="Picture 5" descr="C:\Mes documents\photos\ponts\ptt0103.JPG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065213"/>
            <a:ext cx="3381375" cy="579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C:\Mes documents\photos\ponts\ptt0104.JPG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2" r="9560"/>
          <a:stretch>
            <a:fillRect/>
          </a:stretch>
        </p:blipFill>
        <p:spPr bwMode="auto">
          <a:xfrm>
            <a:off x="185738" y="1422400"/>
            <a:ext cx="544036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7" descr="C:\Mes documents\photos\ponts\ptt01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182938"/>
            <a:ext cx="2576513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 descr="C:\Mes documents\photos\ponts\ptt01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03588"/>
            <a:ext cx="2500313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9" descr="C:\Mes documents\photos\ponts\ptt01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981575"/>
            <a:ext cx="2598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0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705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0" grpId="0" animBg="1"/>
      <p:bldP spid="870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14600" y="331788"/>
            <a:ext cx="4970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800" b="1">
                <a:solidFill>
                  <a:srgbClr val="FF0000"/>
                </a:solidFill>
              </a:rPr>
              <a:t>A QUOI SERT UN PONT 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8200" y="1219200"/>
            <a:ext cx="7094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Un pont doit assurer la continuité de la route </a:t>
            </a:r>
          </a:p>
          <a:p>
            <a:r>
              <a:rPr lang="fr-FR" sz="2400" b="1"/>
              <a:t>au-dessus de l ’obstacle.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581400" y="24384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 u="sng">
                <a:solidFill>
                  <a:srgbClr val="FF9900"/>
                </a:solidFill>
              </a:rPr>
              <a:t>- En plan</a:t>
            </a:r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1371600" y="3657600"/>
            <a:ext cx="6400800" cy="2209800"/>
          </a:xfrm>
          <a:custGeom>
            <a:avLst/>
            <a:gdLst>
              <a:gd name="T0" fmla="*/ 304800 w 4032"/>
              <a:gd name="T1" fmla="*/ 0 h 1392"/>
              <a:gd name="T2" fmla="*/ 2667000 w 4032"/>
              <a:gd name="T3" fmla="*/ 533400 h 1392"/>
              <a:gd name="T4" fmla="*/ 4876800 w 4032"/>
              <a:gd name="T5" fmla="*/ 1066800 h 1392"/>
              <a:gd name="T6" fmla="*/ 6400800 w 4032"/>
              <a:gd name="T7" fmla="*/ 1676400 h 1392"/>
              <a:gd name="T8" fmla="*/ 6096000 w 4032"/>
              <a:gd name="T9" fmla="*/ 2209800 h 1392"/>
              <a:gd name="T10" fmla="*/ 4800600 w 4032"/>
              <a:gd name="T11" fmla="*/ 1752600 h 1392"/>
              <a:gd name="T12" fmla="*/ 3200400 w 4032"/>
              <a:gd name="T13" fmla="*/ 1371600 h 1392"/>
              <a:gd name="T14" fmla="*/ 1066800 w 4032"/>
              <a:gd name="T15" fmla="*/ 914400 h 1392"/>
              <a:gd name="T16" fmla="*/ 0 w 4032"/>
              <a:gd name="T17" fmla="*/ 609600 h 1392"/>
              <a:gd name="T18" fmla="*/ 304800 w 4032"/>
              <a:gd name="T19" fmla="*/ 0 h 1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32"/>
              <a:gd name="T31" fmla="*/ 0 h 1392"/>
              <a:gd name="T32" fmla="*/ 4032 w 4032"/>
              <a:gd name="T33" fmla="*/ 1392 h 1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32" h="1392">
                <a:moveTo>
                  <a:pt x="192" y="0"/>
                </a:moveTo>
                <a:lnTo>
                  <a:pt x="1680" y="336"/>
                </a:lnTo>
                <a:lnTo>
                  <a:pt x="3072" y="672"/>
                </a:lnTo>
                <a:lnTo>
                  <a:pt x="4032" y="1056"/>
                </a:lnTo>
                <a:lnTo>
                  <a:pt x="3840" y="1392"/>
                </a:lnTo>
                <a:lnTo>
                  <a:pt x="3024" y="1104"/>
                </a:lnTo>
                <a:lnTo>
                  <a:pt x="2016" y="864"/>
                </a:lnTo>
                <a:lnTo>
                  <a:pt x="672" y="576"/>
                </a:lnTo>
                <a:lnTo>
                  <a:pt x="0" y="384"/>
                </a:lnTo>
                <a:lnTo>
                  <a:pt x="192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1066800" y="4419600"/>
            <a:ext cx="3505200" cy="990600"/>
          </a:xfrm>
          <a:custGeom>
            <a:avLst/>
            <a:gdLst>
              <a:gd name="T0" fmla="*/ 77893 w 2160"/>
              <a:gd name="T1" fmla="*/ 0 h 624"/>
              <a:gd name="T2" fmla="*/ 2882053 w 2160"/>
              <a:gd name="T3" fmla="*/ 685800 h 624"/>
              <a:gd name="T4" fmla="*/ 3115733 w 2160"/>
              <a:gd name="T5" fmla="*/ 533400 h 624"/>
              <a:gd name="T6" fmla="*/ 3505200 w 2160"/>
              <a:gd name="T7" fmla="*/ 609600 h 624"/>
              <a:gd name="T8" fmla="*/ 3115733 w 2160"/>
              <a:gd name="T9" fmla="*/ 914400 h 624"/>
              <a:gd name="T10" fmla="*/ 2726267 w 2160"/>
              <a:gd name="T11" fmla="*/ 990600 h 624"/>
              <a:gd name="T12" fmla="*/ 0 w 2160"/>
              <a:gd name="T13" fmla="*/ 304800 h 624"/>
              <a:gd name="T14" fmla="*/ 77893 w 2160"/>
              <a:gd name="T15" fmla="*/ 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"/>
              <a:gd name="T25" fmla="*/ 0 h 624"/>
              <a:gd name="T26" fmla="*/ 2160 w 2160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" h="624">
                <a:moveTo>
                  <a:pt x="48" y="0"/>
                </a:moveTo>
                <a:lnTo>
                  <a:pt x="1776" y="432"/>
                </a:lnTo>
                <a:lnTo>
                  <a:pt x="1920" y="336"/>
                </a:lnTo>
                <a:lnTo>
                  <a:pt x="2160" y="384"/>
                </a:lnTo>
                <a:lnTo>
                  <a:pt x="1920" y="576"/>
                </a:lnTo>
                <a:lnTo>
                  <a:pt x="1680" y="624"/>
                </a:lnTo>
                <a:lnTo>
                  <a:pt x="0" y="192"/>
                </a:lnTo>
                <a:lnTo>
                  <a:pt x="48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8" name="Freeform 12"/>
          <p:cNvSpPr>
            <a:spLocks/>
          </p:cNvSpPr>
          <p:nvPr/>
        </p:nvSpPr>
        <p:spPr bwMode="auto">
          <a:xfrm>
            <a:off x="4419600" y="3810000"/>
            <a:ext cx="3276600" cy="1219200"/>
          </a:xfrm>
          <a:custGeom>
            <a:avLst/>
            <a:gdLst>
              <a:gd name="T0" fmla="*/ 0 w 2064"/>
              <a:gd name="T1" fmla="*/ 457200 h 768"/>
              <a:gd name="T2" fmla="*/ 152400 w 2064"/>
              <a:gd name="T3" fmla="*/ 152400 h 768"/>
              <a:gd name="T4" fmla="*/ 609600 w 2064"/>
              <a:gd name="T5" fmla="*/ 0 h 768"/>
              <a:gd name="T6" fmla="*/ 3276600 w 2064"/>
              <a:gd name="T7" fmla="*/ 914400 h 768"/>
              <a:gd name="T8" fmla="*/ 3200400 w 2064"/>
              <a:gd name="T9" fmla="*/ 1219200 h 768"/>
              <a:gd name="T10" fmla="*/ 762000 w 2064"/>
              <a:gd name="T11" fmla="*/ 381000 h 768"/>
              <a:gd name="T12" fmla="*/ 457200 w 2064"/>
              <a:gd name="T13" fmla="*/ 381000 h 768"/>
              <a:gd name="T14" fmla="*/ 381000 w 2064"/>
              <a:gd name="T15" fmla="*/ 533400 h 768"/>
              <a:gd name="T16" fmla="*/ 0 w 2064"/>
              <a:gd name="T17" fmla="*/ 457200 h 7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64"/>
              <a:gd name="T28" fmla="*/ 0 h 768"/>
              <a:gd name="T29" fmla="*/ 2064 w 2064"/>
              <a:gd name="T30" fmla="*/ 768 h 7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64" h="768">
                <a:moveTo>
                  <a:pt x="0" y="288"/>
                </a:moveTo>
                <a:lnTo>
                  <a:pt x="96" y="96"/>
                </a:lnTo>
                <a:lnTo>
                  <a:pt x="384" y="0"/>
                </a:lnTo>
                <a:lnTo>
                  <a:pt x="2064" y="576"/>
                </a:lnTo>
                <a:lnTo>
                  <a:pt x="2016" y="768"/>
                </a:lnTo>
                <a:lnTo>
                  <a:pt x="480" y="240"/>
                </a:lnTo>
                <a:lnTo>
                  <a:pt x="288" y="240"/>
                </a:lnTo>
                <a:lnTo>
                  <a:pt x="240" y="336"/>
                </a:lnTo>
                <a:lnTo>
                  <a:pt x="0" y="28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9" name="Freeform 13"/>
          <p:cNvSpPr>
            <a:spLocks/>
          </p:cNvSpPr>
          <p:nvPr/>
        </p:nvSpPr>
        <p:spPr bwMode="auto">
          <a:xfrm>
            <a:off x="4191000" y="4267200"/>
            <a:ext cx="609600" cy="762000"/>
          </a:xfrm>
          <a:custGeom>
            <a:avLst/>
            <a:gdLst>
              <a:gd name="T0" fmla="*/ 0 w 384"/>
              <a:gd name="T1" fmla="*/ 685800 h 480"/>
              <a:gd name="T2" fmla="*/ 381000 w 384"/>
              <a:gd name="T3" fmla="*/ 762000 h 480"/>
              <a:gd name="T4" fmla="*/ 609600 w 384"/>
              <a:gd name="T5" fmla="*/ 76200 h 480"/>
              <a:gd name="T6" fmla="*/ 228600 w 384"/>
              <a:gd name="T7" fmla="*/ 0 h 480"/>
              <a:gd name="T8" fmla="*/ 0 w 384"/>
              <a:gd name="T9" fmla="*/ 6858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480"/>
              <a:gd name="T17" fmla="*/ 384 w 384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480">
                <a:moveTo>
                  <a:pt x="0" y="432"/>
                </a:moveTo>
                <a:lnTo>
                  <a:pt x="240" y="480"/>
                </a:lnTo>
                <a:lnTo>
                  <a:pt x="384" y="48"/>
                </a:lnTo>
                <a:lnTo>
                  <a:pt x="144" y="0"/>
                </a:lnTo>
                <a:lnTo>
                  <a:pt x="0" y="43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019800" y="32004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1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4111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1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  <p:bldP spid="4105" grpId="0" autoUpdateAnimBg="0"/>
      <p:bldP spid="4106" grpId="0" animBg="1"/>
      <p:bldP spid="4107" grpId="0" animBg="1"/>
      <p:bldP spid="4108" grpId="0" animBg="1"/>
      <p:bldP spid="4109" grpId="0" animBg="1"/>
      <p:bldP spid="4110" grpId="0" autoUpdateAnimBg="0"/>
      <p:bldP spid="4111" grpId="0" animBg="1"/>
      <p:bldP spid="41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551113" y="0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668463" y="630238"/>
            <a:ext cx="608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 b="1">
                <a:solidFill>
                  <a:srgbClr val="FF9900"/>
                </a:solidFill>
              </a:rPr>
              <a:t>Exemple du pont sur le Vecchio - Corse</a:t>
            </a:r>
          </a:p>
        </p:txBody>
      </p:sp>
      <p:pic>
        <p:nvPicPr>
          <p:cNvPr id="72709" name="Picture 10" descr="C:\Mes documents\photos\ponts\pt00106.JPG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454400"/>
            <a:ext cx="853122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11" descr="C:\Mes documents\photos\ponts\pt00107.JPG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1163638"/>
            <a:ext cx="51974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3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75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3" grpId="0" animBg="1"/>
      <p:bldP spid="6657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551113" y="0"/>
            <a:ext cx="4014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caisson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668463" y="630238"/>
            <a:ext cx="608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400" b="1">
                <a:solidFill>
                  <a:srgbClr val="FF9900"/>
                </a:solidFill>
              </a:rPr>
              <a:t>Exemple du pont sur le Vecchio - Corse</a:t>
            </a:r>
          </a:p>
        </p:txBody>
      </p:sp>
      <p:pic>
        <p:nvPicPr>
          <p:cNvPr id="73733" name="Picture 7" descr="C:\Mes documents\photos\ponts\pt00108.JP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t="723" r="7173" b="43983"/>
          <a:stretch>
            <a:fillRect/>
          </a:stretch>
        </p:blipFill>
        <p:spPr bwMode="auto">
          <a:xfrm>
            <a:off x="0" y="1514475"/>
            <a:ext cx="45402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8" descr="C:\Mes documents\photos\ponts\pt00108.JPG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t="59819" r="9401" b="1001"/>
          <a:stretch>
            <a:fillRect/>
          </a:stretch>
        </p:blipFill>
        <p:spPr bwMode="auto">
          <a:xfrm>
            <a:off x="4594225" y="1508125"/>
            <a:ext cx="4549775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7594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 animBg="1"/>
      <p:bldP spid="6759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701800" y="561975"/>
            <a:ext cx="57419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4400" b="1">
                <a:solidFill>
                  <a:srgbClr val="FF0000"/>
                </a:solidFill>
              </a:rPr>
              <a:t>LES PONTS DE</a:t>
            </a:r>
          </a:p>
          <a:p>
            <a:pPr algn="ctr"/>
            <a:r>
              <a:rPr lang="fr-FR" sz="4400" b="1">
                <a:solidFill>
                  <a:srgbClr val="FF0000"/>
                </a:solidFill>
              </a:rPr>
              <a:t>GRANDES PORTÉES</a:t>
            </a:r>
          </a:p>
        </p:txBody>
      </p:sp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781050" y="2370138"/>
            <a:ext cx="717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LES PONTS SUSPENDUS : 488 m à 1624 m</a:t>
            </a:r>
          </a:p>
        </p:txBody>
      </p:sp>
      <p:sp>
        <p:nvSpPr>
          <p:cNvPr id="74757" name="Text Box 8"/>
          <p:cNvSpPr txBox="1">
            <a:spLocks noChangeArrowheads="1"/>
          </p:cNvSpPr>
          <p:nvPr/>
        </p:nvSpPr>
        <p:spPr bwMode="auto">
          <a:xfrm>
            <a:off x="977900" y="4311650"/>
            <a:ext cx="699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>
                <a:solidFill>
                  <a:srgbClr val="FF9900"/>
                </a:solidFill>
              </a:rPr>
              <a:t>- LES PONTS A HAUBANS : 128 m à 890 m</a:t>
            </a:r>
          </a:p>
        </p:txBody>
      </p:sp>
      <p:pic>
        <p:nvPicPr>
          <p:cNvPr id="74758" name="Picture 9" descr="C:\Mes documents\photos\ponts\pont3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"/>
          <a:stretch>
            <a:fillRect/>
          </a:stretch>
        </p:blipFill>
        <p:spPr bwMode="auto">
          <a:xfrm>
            <a:off x="3729038" y="2876550"/>
            <a:ext cx="20574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0" descr="C:\Mes documents\photos\ponts\pont3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4830763"/>
            <a:ext cx="251142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209800" y="0"/>
            <a:ext cx="4624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suspendus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44475" y="1071563"/>
            <a:ext cx="8601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Les ponts suspendus travaillent comme les ponts en arc,</a:t>
            </a:r>
          </a:p>
          <a:p>
            <a:r>
              <a:rPr lang="fr-FR" sz="2400"/>
              <a:t>mais à l ’envers ! Des câbles en acier </a:t>
            </a:r>
            <a:r>
              <a:rPr lang="fr-FR" sz="2400" b="1"/>
              <a:t>tendus</a:t>
            </a:r>
            <a:r>
              <a:rPr lang="fr-FR" sz="2400"/>
              <a:t> reprennent les </a:t>
            </a:r>
          </a:p>
          <a:p>
            <a:r>
              <a:rPr lang="fr-FR" sz="2400"/>
              <a:t>charges du tablier et les transmettent à des pylônes et</a:t>
            </a:r>
          </a:p>
          <a:p>
            <a:r>
              <a:rPr lang="fr-FR" sz="2400"/>
              <a:t>à des ancrages placés à leurs extrémités.</a:t>
            </a:r>
          </a:p>
        </p:txBody>
      </p:sp>
      <p:pic>
        <p:nvPicPr>
          <p:cNvPr id="75781" name="Picture 10" descr="C:\Mes documents\photos\ponts\pont33.JPG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"/>
          <a:stretch>
            <a:fillRect/>
          </a:stretch>
        </p:blipFill>
        <p:spPr bwMode="auto">
          <a:xfrm>
            <a:off x="2989263" y="2749550"/>
            <a:ext cx="5689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Line 11"/>
          <p:cNvSpPr>
            <a:spLocks noChangeShapeType="1"/>
          </p:cNvSpPr>
          <p:nvPr/>
        </p:nvSpPr>
        <p:spPr bwMode="auto">
          <a:xfrm flipV="1">
            <a:off x="5108575" y="4097338"/>
            <a:ext cx="0" cy="854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83" name="Line 12"/>
          <p:cNvSpPr>
            <a:spLocks noChangeShapeType="1"/>
          </p:cNvSpPr>
          <p:nvPr/>
        </p:nvSpPr>
        <p:spPr bwMode="auto">
          <a:xfrm flipV="1">
            <a:off x="5249863" y="4227513"/>
            <a:ext cx="0" cy="777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84" name="Line 13"/>
          <p:cNvSpPr>
            <a:spLocks noChangeShapeType="1"/>
          </p:cNvSpPr>
          <p:nvPr/>
        </p:nvSpPr>
        <p:spPr bwMode="auto">
          <a:xfrm flipV="1">
            <a:off x="4957763" y="3957638"/>
            <a:ext cx="0" cy="93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85" name="Line 14"/>
          <p:cNvSpPr>
            <a:spLocks noChangeShapeType="1"/>
          </p:cNvSpPr>
          <p:nvPr/>
        </p:nvSpPr>
        <p:spPr bwMode="auto">
          <a:xfrm flipV="1">
            <a:off x="4811713" y="3838575"/>
            <a:ext cx="0" cy="1025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86" name="Text Box 15"/>
          <p:cNvSpPr txBox="1">
            <a:spLocks noChangeArrowheads="1"/>
          </p:cNvSpPr>
          <p:nvPr/>
        </p:nvSpPr>
        <p:spPr bwMode="auto">
          <a:xfrm>
            <a:off x="5370513" y="4351338"/>
            <a:ext cx="1933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>
                <a:solidFill>
                  <a:srgbClr val="FF0000"/>
                </a:solidFill>
              </a:rPr>
              <a:t>Charges du tablier</a:t>
            </a:r>
          </a:p>
        </p:txBody>
      </p:sp>
      <p:sp>
        <p:nvSpPr>
          <p:cNvPr id="75787" name="Line 16"/>
          <p:cNvSpPr>
            <a:spLocks noChangeShapeType="1"/>
          </p:cNvSpPr>
          <p:nvPr/>
        </p:nvSpPr>
        <p:spPr bwMode="auto">
          <a:xfrm>
            <a:off x="4168775" y="3157538"/>
            <a:ext cx="0" cy="928687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788" name="Text Box 17"/>
          <p:cNvSpPr txBox="1">
            <a:spLocks noChangeArrowheads="1"/>
          </p:cNvSpPr>
          <p:nvPr/>
        </p:nvSpPr>
        <p:spPr bwMode="auto">
          <a:xfrm>
            <a:off x="4354513" y="3089275"/>
            <a:ext cx="3748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>
                <a:solidFill>
                  <a:srgbClr val="CC0066"/>
                </a:solidFill>
              </a:rPr>
              <a:t>Transmission des charges aux pylônes</a:t>
            </a:r>
          </a:p>
        </p:txBody>
      </p:sp>
      <p:pic>
        <p:nvPicPr>
          <p:cNvPr id="75789" name="Picture 18" descr="C:\Mes documents\photos\ponts\pont30.JPG"/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700463"/>
            <a:ext cx="239712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0" name="Text Box 19"/>
          <p:cNvSpPr txBox="1">
            <a:spLocks noChangeArrowheads="1"/>
          </p:cNvSpPr>
          <p:nvPr/>
        </p:nvSpPr>
        <p:spPr bwMode="auto">
          <a:xfrm>
            <a:off x="369888" y="5451475"/>
            <a:ext cx="20113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Ancrages de câbles</a:t>
            </a:r>
          </a:p>
          <a:p>
            <a:pPr algn="ctr"/>
            <a:r>
              <a:rPr lang="fr-FR"/>
              <a:t>suspendus</a:t>
            </a:r>
          </a:p>
        </p:txBody>
      </p:sp>
      <p:sp>
        <p:nvSpPr>
          <p:cNvPr id="68630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224088" y="0"/>
            <a:ext cx="4624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suspendus</a:t>
            </a:r>
          </a:p>
        </p:txBody>
      </p:sp>
      <p:sp>
        <p:nvSpPr>
          <p:cNvPr id="76804" name="Text Box 15"/>
          <p:cNvSpPr txBox="1">
            <a:spLocks noChangeArrowheads="1"/>
          </p:cNvSpPr>
          <p:nvPr/>
        </p:nvSpPr>
        <p:spPr bwMode="auto">
          <a:xfrm>
            <a:off x="1154113" y="666750"/>
            <a:ext cx="690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000" b="1">
                <a:solidFill>
                  <a:srgbClr val="FF9900"/>
                </a:solidFill>
              </a:rPr>
              <a:t>- Remplacement des câbles du pont de TANCARVILLE</a:t>
            </a:r>
          </a:p>
        </p:txBody>
      </p:sp>
      <p:pic>
        <p:nvPicPr>
          <p:cNvPr id="76805" name="Picture 16" descr="C:\Mes documents\photos\ponts\pont34.JPG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219200"/>
            <a:ext cx="40020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7" descr="C:\Mes documents\photos\ponts\pont35.JPG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163638"/>
            <a:ext cx="4095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18" descr="C:\Mes documents\photos\ponts\pont36.JPG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4125913"/>
            <a:ext cx="384651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 Box 19"/>
          <p:cNvSpPr txBox="1">
            <a:spLocks noChangeArrowheads="1"/>
          </p:cNvSpPr>
          <p:nvPr/>
        </p:nvSpPr>
        <p:spPr bwMode="auto">
          <a:xfrm>
            <a:off x="409575" y="5040313"/>
            <a:ext cx="18367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Tablier en treillis</a:t>
            </a:r>
          </a:p>
          <a:p>
            <a:pPr algn="ctr"/>
            <a:r>
              <a:rPr lang="fr-FR"/>
              <a:t>métallique</a:t>
            </a:r>
          </a:p>
        </p:txBody>
      </p:sp>
      <p:sp>
        <p:nvSpPr>
          <p:cNvPr id="76809" name="Line 20"/>
          <p:cNvSpPr>
            <a:spLocks noChangeShapeType="1"/>
          </p:cNvSpPr>
          <p:nvPr/>
        </p:nvSpPr>
        <p:spPr bwMode="auto">
          <a:xfrm>
            <a:off x="2251075" y="5283200"/>
            <a:ext cx="309563" cy="1984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810" name="Text Box 21"/>
          <p:cNvSpPr txBox="1">
            <a:spLocks noChangeArrowheads="1"/>
          </p:cNvSpPr>
          <p:nvPr/>
        </p:nvSpPr>
        <p:spPr bwMode="auto">
          <a:xfrm>
            <a:off x="1012825" y="4038600"/>
            <a:ext cx="1117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suspentes</a:t>
            </a:r>
          </a:p>
        </p:txBody>
      </p:sp>
      <p:sp>
        <p:nvSpPr>
          <p:cNvPr id="76811" name="Line 22"/>
          <p:cNvSpPr>
            <a:spLocks noChangeShapeType="1"/>
          </p:cNvSpPr>
          <p:nvPr/>
        </p:nvSpPr>
        <p:spPr bwMode="auto">
          <a:xfrm flipV="1">
            <a:off x="2090738" y="2697163"/>
            <a:ext cx="668337" cy="14589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812" name="Text Box 23"/>
          <p:cNvSpPr txBox="1">
            <a:spLocks noChangeArrowheads="1"/>
          </p:cNvSpPr>
          <p:nvPr/>
        </p:nvSpPr>
        <p:spPr bwMode="auto">
          <a:xfrm>
            <a:off x="600075" y="1228725"/>
            <a:ext cx="779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câbles</a:t>
            </a:r>
          </a:p>
        </p:txBody>
      </p:sp>
      <p:sp>
        <p:nvSpPr>
          <p:cNvPr id="76813" name="Line 24"/>
          <p:cNvSpPr>
            <a:spLocks noChangeShapeType="1"/>
          </p:cNvSpPr>
          <p:nvPr/>
        </p:nvSpPr>
        <p:spPr bwMode="auto">
          <a:xfrm>
            <a:off x="1347788" y="1360488"/>
            <a:ext cx="1176337" cy="755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657" name="AutoShape 2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59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7" grpId="0" animBg="1"/>
      <p:bldP spid="6965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189163" y="0"/>
            <a:ext cx="4668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à haubans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95263" y="955675"/>
            <a:ext cx="87709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Les charges du tablier sont transmises aux pylônes par des</a:t>
            </a:r>
          </a:p>
          <a:p>
            <a:r>
              <a:rPr lang="fr-FR" sz="2400"/>
              <a:t>câbles métalliques en forme de haubans. Cette technique est</a:t>
            </a:r>
          </a:p>
          <a:p>
            <a:r>
              <a:rPr lang="fr-FR" sz="2400"/>
              <a:t>assez récente et en pleine expansion.</a:t>
            </a:r>
          </a:p>
        </p:txBody>
      </p:sp>
      <p:pic>
        <p:nvPicPr>
          <p:cNvPr id="77829" name="Picture 8" descr="C:\Mes documents\photos\ponts\pont02.JPG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014538"/>
            <a:ext cx="2805112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9" descr="C:\Mes documents\photos\ponts\pont08.JPG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640138"/>
            <a:ext cx="43116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10"/>
          <p:cNvSpPr txBox="1">
            <a:spLocks noChangeArrowheads="1"/>
          </p:cNvSpPr>
          <p:nvPr/>
        </p:nvSpPr>
        <p:spPr bwMode="auto">
          <a:xfrm>
            <a:off x="854075" y="6142038"/>
            <a:ext cx="283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Pont de HOUSTON, TEXAS</a:t>
            </a:r>
          </a:p>
        </p:txBody>
      </p:sp>
      <p:sp>
        <p:nvSpPr>
          <p:cNvPr id="77832" name="Text Box 11"/>
          <p:cNvSpPr txBox="1">
            <a:spLocks noChangeArrowheads="1"/>
          </p:cNvSpPr>
          <p:nvPr/>
        </p:nvSpPr>
        <p:spPr bwMode="auto">
          <a:xfrm>
            <a:off x="4527550" y="2390775"/>
            <a:ext cx="942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haubans</a:t>
            </a:r>
          </a:p>
        </p:txBody>
      </p:sp>
      <p:sp>
        <p:nvSpPr>
          <p:cNvPr id="77833" name="Text Box 12"/>
          <p:cNvSpPr txBox="1">
            <a:spLocks noChangeArrowheads="1"/>
          </p:cNvSpPr>
          <p:nvPr/>
        </p:nvSpPr>
        <p:spPr bwMode="auto">
          <a:xfrm>
            <a:off x="4598988" y="2998788"/>
            <a:ext cx="776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Pylône</a:t>
            </a:r>
          </a:p>
        </p:txBody>
      </p:sp>
      <p:sp>
        <p:nvSpPr>
          <p:cNvPr id="77834" name="Text Box 13"/>
          <p:cNvSpPr txBox="1">
            <a:spLocks noChangeArrowheads="1"/>
          </p:cNvSpPr>
          <p:nvPr/>
        </p:nvSpPr>
        <p:spPr bwMode="auto">
          <a:xfrm>
            <a:off x="6342063" y="6278563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tablier</a:t>
            </a:r>
          </a:p>
        </p:txBody>
      </p:sp>
      <p:sp>
        <p:nvSpPr>
          <p:cNvPr id="77835" name="Line 14"/>
          <p:cNvSpPr>
            <a:spLocks noChangeShapeType="1"/>
          </p:cNvSpPr>
          <p:nvPr/>
        </p:nvSpPr>
        <p:spPr bwMode="auto">
          <a:xfrm flipV="1">
            <a:off x="7100888" y="6111875"/>
            <a:ext cx="420687" cy="296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36" name="Line 16"/>
          <p:cNvSpPr>
            <a:spLocks noChangeShapeType="1"/>
          </p:cNvSpPr>
          <p:nvPr/>
        </p:nvSpPr>
        <p:spPr bwMode="auto">
          <a:xfrm>
            <a:off x="5443538" y="2586038"/>
            <a:ext cx="1174750" cy="271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37" name="Line 17"/>
          <p:cNvSpPr>
            <a:spLocks noChangeShapeType="1"/>
          </p:cNvSpPr>
          <p:nvPr/>
        </p:nvSpPr>
        <p:spPr bwMode="auto">
          <a:xfrm>
            <a:off x="5343525" y="3192463"/>
            <a:ext cx="1881188" cy="1076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38" name="Line 18"/>
          <p:cNvSpPr>
            <a:spLocks noChangeShapeType="1"/>
          </p:cNvSpPr>
          <p:nvPr/>
        </p:nvSpPr>
        <p:spPr bwMode="auto">
          <a:xfrm flipV="1">
            <a:off x="5938838" y="2635250"/>
            <a:ext cx="1520825" cy="1509713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839" name="Line 19"/>
          <p:cNvSpPr>
            <a:spLocks noChangeShapeType="1"/>
          </p:cNvSpPr>
          <p:nvPr/>
        </p:nvSpPr>
        <p:spPr bwMode="auto">
          <a:xfrm flipH="1">
            <a:off x="7348538" y="2968625"/>
            <a:ext cx="123825" cy="1979613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724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26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4" grpId="0" animBg="1"/>
      <p:bldP spid="7272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189163" y="0"/>
            <a:ext cx="4668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à haubans</a:t>
            </a:r>
          </a:p>
        </p:txBody>
      </p:sp>
      <p:pic>
        <p:nvPicPr>
          <p:cNvPr id="78852" name="Picture 17" descr="C:\Mes documents\photos\ponts\pont05.JPG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623888"/>
            <a:ext cx="343852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18" descr="C:\Mes documents\photos\ponts\pont01.JPG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292350"/>
            <a:ext cx="2176462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9" descr="C:\Mes documents\photos\ponts\detpt004.JPG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609600"/>
            <a:ext cx="403225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Text Box 20"/>
          <p:cNvSpPr txBox="1">
            <a:spLocks noChangeArrowheads="1"/>
          </p:cNvSpPr>
          <p:nvPr/>
        </p:nvSpPr>
        <p:spPr bwMode="auto">
          <a:xfrm>
            <a:off x="206375" y="5646738"/>
            <a:ext cx="4659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000" b="1"/>
              <a:t>Le Pont de Normandie</a:t>
            </a:r>
            <a:r>
              <a:rPr lang="fr-FR" sz="2000"/>
              <a:t> a été </a:t>
            </a:r>
          </a:p>
          <a:p>
            <a:r>
              <a:rPr lang="fr-FR" sz="2000"/>
              <a:t>construit en place par encorbellement</a:t>
            </a:r>
          </a:p>
          <a:p>
            <a:r>
              <a:rPr lang="fr-FR" sz="2000"/>
              <a:t>à partir des pylônes.</a:t>
            </a:r>
          </a:p>
        </p:txBody>
      </p:sp>
      <p:sp>
        <p:nvSpPr>
          <p:cNvPr id="71701" name="AutoShape 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03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1" grpId="0" animBg="1"/>
      <p:bldP spid="7170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026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1027"/>
          <p:cNvSpPr txBox="1">
            <a:spLocks noChangeArrowheads="1"/>
          </p:cNvSpPr>
          <p:nvPr/>
        </p:nvSpPr>
        <p:spPr bwMode="auto">
          <a:xfrm>
            <a:off x="2189163" y="0"/>
            <a:ext cx="4668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à haubans</a:t>
            </a:r>
          </a:p>
        </p:txBody>
      </p:sp>
      <p:sp>
        <p:nvSpPr>
          <p:cNvPr id="79876" name="Text Box 1031"/>
          <p:cNvSpPr txBox="1">
            <a:spLocks noChangeArrowheads="1"/>
          </p:cNvSpPr>
          <p:nvPr/>
        </p:nvSpPr>
        <p:spPr bwMode="auto">
          <a:xfrm>
            <a:off x="206375" y="5646738"/>
            <a:ext cx="38512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000" b="1"/>
              <a:t>Le Pont de Saint Nazaire</a:t>
            </a:r>
            <a:r>
              <a:rPr lang="fr-FR" sz="2000"/>
              <a:t> est </a:t>
            </a:r>
            <a:br>
              <a:rPr lang="fr-FR" sz="2000"/>
            </a:br>
            <a:r>
              <a:rPr lang="fr-FR" sz="2000"/>
              <a:t>plus ancien que celui de</a:t>
            </a:r>
            <a:br>
              <a:rPr lang="fr-FR" sz="2000"/>
            </a:br>
            <a:r>
              <a:rPr lang="fr-FR" sz="2000"/>
              <a:t>Normandie.</a:t>
            </a:r>
          </a:p>
        </p:txBody>
      </p:sp>
      <p:pic>
        <p:nvPicPr>
          <p:cNvPr id="79877" name="Picture 1032" descr="C:\Mes Documents\ponts2\ptsam004.JPG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440238"/>
            <a:ext cx="40798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1033" descr="C:\Mes Documents\ponts2\ptsam003.JPG"/>
          <p:cNvPicPr>
            <a:picLocks noChangeAspect="1" noChangeArrowheads="1"/>
          </p:cNvPicPr>
          <p:nvPr/>
        </p:nvPicPr>
        <p:blipFill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957513"/>
            <a:ext cx="39639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1034" descr="C:\Mes Documents\ponts2\ptsam001.JPG"/>
          <p:cNvPicPr>
            <a:picLocks noChangeAspect="1" noChangeArrowheads="1"/>
          </p:cNvPicPr>
          <p:nvPr/>
        </p:nvPicPr>
        <p:blipFill>
          <a:blip r:embed="rId5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822325"/>
            <a:ext cx="39306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Text Box 1035"/>
          <p:cNvSpPr txBox="1">
            <a:spLocks noChangeArrowheads="1"/>
          </p:cNvSpPr>
          <p:nvPr/>
        </p:nvSpPr>
        <p:spPr bwMode="auto">
          <a:xfrm>
            <a:off x="620713" y="1239838"/>
            <a:ext cx="3883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000"/>
              <a:t>A </a:t>
            </a:r>
            <a:r>
              <a:rPr lang="fr-FR" sz="2000" b="1"/>
              <a:t>Brest</a:t>
            </a:r>
            <a:r>
              <a:rPr lang="fr-FR" sz="2000"/>
              <a:t>, le pont en arc est</a:t>
            </a:r>
          </a:p>
          <a:p>
            <a:r>
              <a:rPr lang="fr-FR" sz="2000"/>
              <a:t>remplacé par un pont à haubans</a:t>
            </a:r>
            <a:br>
              <a:rPr lang="fr-FR" sz="2000"/>
            </a:br>
            <a:r>
              <a:rPr lang="fr-FR" sz="2000"/>
              <a:t>construit à ses cotés.</a:t>
            </a:r>
          </a:p>
        </p:txBody>
      </p:sp>
      <p:sp>
        <p:nvSpPr>
          <p:cNvPr id="82956" name="AutoShape 103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958" name="AutoShape 10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6" grpId="0" animBg="1"/>
      <p:bldP spid="8295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189163" y="0"/>
            <a:ext cx="4668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à haubans</a:t>
            </a:r>
          </a:p>
        </p:txBody>
      </p:sp>
      <p:pic>
        <p:nvPicPr>
          <p:cNvPr id="80900" name="Picture 8" descr="C:\Mes documents\photos\ponts\pont26.JPG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874713"/>
            <a:ext cx="28956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9" descr="C:\Mes documents\photos\ponts\pont27.JPG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251200"/>
            <a:ext cx="2238375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10" descr="C:\Mes documents\photos\ponts\pont28.JPG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822325"/>
            <a:ext cx="31099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11" descr="C:\Mes documents\photos\ponts\pont29.JPG"/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3421063"/>
            <a:ext cx="37592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 Box 12"/>
          <p:cNvSpPr txBox="1">
            <a:spLocks noChangeArrowheads="1"/>
          </p:cNvSpPr>
          <p:nvPr/>
        </p:nvSpPr>
        <p:spPr bwMode="auto">
          <a:xfrm>
            <a:off x="1928813" y="2863850"/>
            <a:ext cx="2814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Coffrage glissant du tablier</a:t>
            </a:r>
          </a:p>
        </p:txBody>
      </p:sp>
      <p:sp>
        <p:nvSpPr>
          <p:cNvPr id="80905" name="Text Box 13"/>
          <p:cNvSpPr txBox="1">
            <a:spLocks noChangeArrowheads="1"/>
          </p:cNvSpPr>
          <p:nvPr/>
        </p:nvSpPr>
        <p:spPr bwMode="auto">
          <a:xfrm>
            <a:off x="5735638" y="2825750"/>
            <a:ext cx="324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/>
              <a:t>Ancrages des haubans au tablier</a:t>
            </a:r>
          </a:p>
        </p:txBody>
      </p:sp>
      <p:sp>
        <p:nvSpPr>
          <p:cNvPr id="80906" name="Text Box 14"/>
          <p:cNvSpPr txBox="1">
            <a:spLocks noChangeArrowheads="1"/>
          </p:cNvSpPr>
          <p:nvPr/>
        </p:nvSpPr>
        <p:spPr bwMode="auto">
          <a:xfrm>
            <a:off x="3846513" y="6022975"/>
            <a:ext cx="515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000" b="1"/>
              <a:t>Pont à hauban près d ’un pont suspendu </a:t>
            </a:r>
          </a:p>
          <a:p>
            <a:pPr algn="ctr"/>
            <a:r>
              <a:rPr lang="fr-FR" sz="2000" b="1"/>
              <a:t>vers St Etienne</a:t>
            </a:r>
          </a:p>
        </p:txBody>
      </p:sp>
      <p:sp>
        <p:nvSpPr>
          <p:cNvPr id="80907" name="Text Box 15"/>
          <p:cNvSpPr txBox="1">
            <a:spLocks noChangeArrowheads="1"/>
          </p:cNvSpPr>
          <p:nvPr/>
        </p:nvSpPr>
        <p:spPr bwMode="auto">
          <a:xfrm>
            <a:off x="2541588" y="6276975"/>
            <a:ext cx="1535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Le pylône</a:t>
            </a:r>
          </a:p>
          <a:p>
            <a:r>
              <a:rPr lang="fr-FR"/>
              <a:t>et les haubans</a:t>
            </a:r>
          </a:p>
        </p:txBody>
      </p:sp>
      <p:sp>
        <p:nvSpPr>
          <p:cNvPr id="73744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46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4" grpId="0" animBg="1"/>
      <p:bldP spid="7374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189163" y="0"/>
            <a:ext cx="4668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à haubans</a:t>
            </a:r>
          </a:p>
        </p:txBody>
      </p:sp>
      <p:sp>
        <p:nvSpPr>
          <p:cNvPr id="81924" name="Text Box 12"/>
          <p:cNvSpPr txBox="1">
            <a:spLocks noChangeArrowheads="1"/>
          </p:cNvSpPr>
          <p:nvPr/>
        </p:nvSpPr>
        <p:spPr bwMode="auto">
          <a:xfrm>
            <a:off x="3087688" y="7715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endParaRPr lang="fr-FR"/>
          </a:p>
        </p:txBody>
      </p:sp>
      <p:sp>
        <p:nvSpPr>
          <p:cNvPr id="81925" name="Text Box 13"/>
          <p:cNvSpPr txBox="1">
            <a:spLocks noChangeArrowheads="1"/>
          </p:cNvSpPr>
          <p:nvPr/>
        </p:nvSpPr>
        <p:spPr bwMode="auto">
          <a:xfrm>
            <a:off x="2152650" y="681038"/>
            <a:ext cx="4816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2000" b="1">
                <a:solidFill>
                  <a:srgbClr val="FF9900"/>
                </a:solidFill>
              </a:rPr>
              <a:t>Le Pont Vasco de Gama à LISBONNE</a:t>
            </a:r>
          </a:p>
        </p:txBody>
      </p:sp>
      <p:pic>
        <p:nvPicPr>
          <p:cNvPr id="81926" name="Picture 14" descr="C:\Mes documents\photos\ponts\pt00101.JPG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079500"/>
            <a:ext cx="832326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15" descr="C:\Mes documents\photos\ponts\pt00102.JPG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822700"/>
            <a:ext cx="25193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16" descr="C:\Mes documents\photos\ponts\pt00103.JPG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163888"/>
            <a:ext cx="2473325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18" descr="C:\Mes documents\photos\ponts\pt00105.JPG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890963"/>
            <a:ext cx="37877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1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72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1" grpId="0" animBg="1"/>
      <p:bldP spid="747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14600" y="331788"/>
            <a:ext cx="4970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800" b="1">
                <a:solidFill>
                  <a:srgbClr val="FF0000"/>
                </a:solidFill>
              </a:rPr>
              <a:t>A QUOI SERT UN PONT ?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7094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Un pont doit assurer la continuité de la route </a:t>
            </a:r>
          </a:p>
          <a:p>
            <a:r>
              <a:rPr lang="fr-FR" sz="2400" b="1"/>
              <a:t>au-dessus de l ’obstacle.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81400" y="24384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 u="sng">
                <a:solidFill>
                  <a:srgbClr val="FF9900"/>
                </a:solidFill>
              </a:rPr>
              <a:t>- En plan</a:t>
            </a:r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1371600" y="3657600"/>
            <a:ext cx="6400800" cy="2209800"/>
          </a:xfrm>
          <a:custGeom>
            <a:avLst/>
            <a:gdLst>
              <a:gd name="T0" fmla="*/ 304800 w 4032"/>
              <a:gd name="T1" fmla="*/ 0 h 1392"/>
              <a:gd name="T2" fmla="*/ 2667000 w 4032"/>
              <a:gd name="T3" fmla="*/ 533400 h 1392"/>
              <a:gd name="T4" fmla="*/ 4876800 w 4032"/>
              <a:gd name="T5" fmla="*/ 1066800 h 1392"/>
              <a:gd name="T6" fmla="*/ 6400800 w 4032"/>
              <a:gd name="T7" fmla="*/ 1676400 h 1392"/>
              <a:gd name="T8" fmla="*/ 6096000 w 4032"/>
              <a:gd name="T9" fmla="*/ 2209800 h 1392"/>
              <a:gd name="T10" fmla="*/ 4800600 w 4032"/>
              <a:gd name="T11" fmla="*/ 1752600 h 1392"/>
              <a:gd name="T12" fmla="*/ 3200400 w 4032"/>
              <a:gd name="T13" fmla="*/ 1371600 h 1392"/>
              <a:gd name="T14" fmla="*/ 1066800 w 4032"/>
              <a:gd name="T15" fmla="*/ 914400 h 1392"/>
              <a:gd name="T16" fmla="*/ 0 w 4032"/>
              <a:gd name="T17" fmla="*/ 609600 h 1392"/>
              <a:gd name="T18" fmla="*/ 304800 w 4032"/>
              <a:gd name="T19" fmla="*/ 0 h 1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32"/>
              <a:gd name="T31" fmla="*/ 0 h 1392"/>
              <a:gd name="T32" fmla="*/ 4032 w 4032"/>
              <a:gd name="T33" fmla="*/ 1392 h 1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32" h="1392">
                <a:moveTo>
                  <a:pt x="192" y="0"/>
                </a:moveTo>
                <a:lnTo>
                  <a:pt x="1680" y="336"/>
                </a:lnTo>
                <a:lnTo>
                  <a:pt x="3072" y="672"/>
                </a:lnTo>
                <a:lnTo>
                  <a:pt x="4032" y="1056"/>
                </a:lnTo>
                <a:lnTo>
                  <a:pt x="3840" y="1392"/>
                </a:lnTo>
                <a:lnTo>
                  <a:pt x="3024" y="1104"/>
                </a:lnTo>
                <a:lnTo>
                  <a:pt x="2016" y="864"/>
                </a:lnTo>
                <a:lnTo>
                  <a:pt x="672" y="576"/>
                </a:lnTo>
                <a:lnTo>
                  <a:pt x="0" y="384"/>
                </a:lnTo>
                <a:lnTo>
                  <a:pt x="192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019800" y="32004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1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2209800" y="4191000"/>
            <a:ext cx="4343400" cy="838200"/>
          </a:xfrm>
          <a:custGeom>
            <a:avLst/>
            <a:gdLst>
              <a:gd name="T0" fmla="*/ 0 w 2736"/>
              <a:gd name="T1" fmla="*/ 838200 h 528"/>
              <a:gd name="T2" fmla="*/ 1219200 w 2736"/>
              <a:gd name="T3" fmla="*/ 762000 h 528"/>
              <a:gd name="T4" fmla="*/ 2209800 w 2736"/>
              <a:gd name="T5" fmla="*/ 381000 h 528"/>
              <a:gd name="T6" fmla="*/ 3200400 w 2736"/>
              <a:gd name="T7" fmla="*/ 304800 h 528"/>
              <a:gd name="T8" fmla="*/ 4267200 w 2736"/>
              <a:gd name="T9" fmla="*/ 457200 h 528"/>
              <a:gd name="T10" fmla="*/ 4343400 w 2736"/>
              <a:gd name="T11" fmla="*/ 152400 h 528"/>
              <a:gd name="T12" fmla="*/ 3200400 w 2736"/>
              <a:gd name="T13" fmla="*/ 0 h 528"/>
              <a:gd name="T14" fmla="*/ 2209800 w 2736"/>
              <a:gd name="T15" fmla="*/ 76200 h 528"/>
              <a:gd name="T16" fmla="*/ 1295400 w 2736"/>
              <a:gd name="T17" fmla="*/ 381000 h 528"/>
              <a:gd name="T18" fmla="*/ 838200 w 2736"/>
              <a:gd name="T19" fmla="*/ 533400 h 528"/>
              <a:gd name="T20" fmla="*/ 76200 w 2736"/>
              <a:gd name="T21" fmla="*/ 533400 h 528"/>
              <a:gd name="T22" fmla="*/ 0 w 2736"/>
              <a:gd name="T23" fmla="*/ 838200 h 5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36"/>
              <a:gd name="T37" fmla="*/ 0 h 528"/>
              <a:gd name="T38" fmla="*/ 2736 w 2736"/>
              <a:gd name="T39" fmla="*/ 528 h 5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36" h="528">
                <a:moveTo>
                  <a:pt x="0" y="528"/>
                </a:moveTo>
                <a:lnTo>
                  <a:pt x="768" y="480"/>
                </a:lnTo>
                <a:lnTo>
                  <a:pt x="1392" y="240"/>
                </a:lnTo>
                <a:lnTo>
                  <a:pt x="2016" y="192"/>
                </a:lnTo>
                <a:lnTo>
                  <a:pt x="2688" y="288"/>
                </a:lnTo>
                <a:lnTo>
                  <a:pt x="2736" y="96"/>
                </a:lnTo>
                <a:lnTo>
                  <a:pt x="2016" y="0"/>
                </a:lnTo>
                <a:lnTo>
                  <a:pt x="1392" y="48"/>
                </a:lnTo>
                <a:lnTo>
                  <a:pt x="816" y="240"/>
                </a:lnTo>
                <a:lnTo>
                  <a:pt x="528" y="336"/>
                </a:lnTo>
                <a:lnTo>
                  <a:pt x="48" y="336"/>
                </a:lnTo>
                <a:lnTo>
                  <a:pt x="0" y="52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1066800" y="4419600"/>
            <a:ext cx="1219200" cy="609600"/>
          </a:xfrm>
          <a:custGeom>
            <a:avLst/>
            <a:gdLst>
              <a:gd name="T0" fmla="*/ 1219200 w 768"/>
              <a:gd name="T1" fmla="*/ 304800 h 384"/>
              <a:gd name="T2" fmla="*/ 76200 w 768"/>
              <a:gd name="T3" fmla="*/ 0 h 384"/>
              <a:gd name="T4" fmla="*/ 0 w 768"/>
              <a:gd name="T5" fmla="*/ 304800 h 384"/>
              <a:gd name="T6" fmla="*/ 1143000 w 768"/>
              <a:gd name="T7" fmla="*/ 609600 h 384"/>
              <a:gd name="T8" fmla="*/ 1219200 w 768"/>
              <a:gd name="T9" fmla="*/ 30480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384"/>
              <a:gd name="T17" fmla="*/ 768 w 768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384">
                <a:moveTo>
                  <a:pt x="768" y="192"/>
                </a:moveTo>
                <a:lnTo>
                  <a:pt x="48" y="0"/>
                </a:lnTo>
                <a:lnTo>
                  <a:pt x="0" y="192"/>
                </a:lnTo>
                <a:lnTo>
                  <a:pt x="720" y="384"/>
                </a:lnTo>
                <a:lnTo>
                  <a:pt x="768" y="192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38" name="Freeform 18"/>
          <p:cNvSpPr>
            <a:spLocks/>
          </p:cNvSpPr>
          <p:nvPr/>
        </p:nvSpPr>
        <p:spPr bwMode="auto">
          <a:xfrm>
            <a:off x="6477000" y="4343400"/>
            <a:ext cx="1219200" cy="685800"/>
          </a:xfrm>
          <a:custGeom>
            <a:avLst/>
            <a:gdLst>
              <a:gd name="T0" fmla="*/ 0 w 768"/>
              <a:gd name="T1" fmla="*/ 304800 h 432"/>
              <a:gd name="T2" fmla="*/ 76200 w 768"/>
              <a:gd name="T3" fmla="*/ 0 h 432"/>
              <a:gd name="T4" fmla="*/ 1219200 w 768"/>
              <a:gd name="T5" fmla="*/ 381000 h 432"/>
              <a:gd name="T6" fmla="*/ 1066800 w 768"/>
              <a:gd name="T7" fmla="*/ 685800 h 432"/>
              <a:gd name="T8" fmla="*/ 0 w 768"/>
              <a:gd name="T9" fmla="*/ 30480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432"/>
              <a:gd name="T17" fmla="*/ 768 w 76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432">
                <a:moveTo>
                  <a:pt x="0" y="192"/>
                </a:moveTo>
                <a:lnTo>
                  <a:pt x="48" y="0"/>
                </a:lnTo>
                <a:lnTo>
                  <a:pt x="768" y="240"/>
                </a:lnTo>
                <a:lnTo>
                  <a:pt x="672" y="432"/>
                </a:lnTo>
                <a:lnTo>
                  <a:pt x="0" y="192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39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41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5" grpId="0" animBg="1"/>
      <p:bldP spid="5136" grpId="0" animBg="1"/>
      <p:bldP spid="5138" grpId="0" animBg="1"/>
      <p:bldP spid="5139" grpId="0" animBg="1"/>
      <p:bldP spid="514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551113" y="0"/>
            <a:ext cx="4071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Les ponts mobiles</a:t>
            </a:r>
          </a:p>
        </p:txBody>
      </p:sp>
      <p:sp>
        <p:nvSpPr>
          <p:cNvPr id="82948" name="Text Box 9"/>
          <p:cNvSpPr txBox="1">
            <a:spLocks noChangeArrowheads="1"/>
          </p:cNvSpPr>
          <p:nvPr/>
        </p:nvSpPr>
        <p:spPr bwMode="auto">
          <a:xfrm>
            <a:off x="1073150" y="841375"/>
            <a:ext cx="78343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/>
              <a:t>Tous les ponts ne sont pas fixes. Lorsque le tirant </a:t>
            </a:r>
            <a:br>
              <a:rPr lang="fr-FR" sz="2400"/>
            </a:br>
            <a:r>
              <a:rPr lang="fr-FR" sz="2400"/>
              <a:t>d’air n’est pas suffisant sous le pont pour favoriser</a:t>
            </a:r>
            <a:br>
              <a:rPr lang="fr-FR" sz="2400"/>
            </a:br>
            <a:r>
              <a:rPr lang="fr-FR" sz="2400"/>
              <a:t>la navigation, on est amené à rendre les ponts mobiles.</a:t>
            </a:r>
          </a:p>
        </p:txBody>
      </p:sp>
      <p:pic>
        <p:nvPicPr>
          <p:cNvPr id="82949" name="Picture 10" descr="C:\Mes Documents\ponts2\ptsam002.JPG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487613"/>
            <a:ext cx="415607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1" descr="C:\Mes Documents\ponts2\PONDI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4410075"/>
            <a:ext cx="2449513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12" descr="C:\Mes Documents\ponts2\PONDIM3.JPG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127250"/>
            <a:ext cx="317817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Text Box 13"/>
          <p:cNvSpPr txBox="1">
            <a:spLocks noChangeArrowheads="1"/>
          </p:cNvSpPr>
          <p:nvPr/>
        </p:nvSpPr>
        <p:spPr bwMode="auto">
          <a:xfrm>
            <a:off x="985838" y="5372100"/>
            <a:ext cx="2403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Dans le port de BREST,</a:t>
            </a:r>
          </a:p>
          <a:p>
            <a:r>
              <a:rPr lang="fr-FR"/>
              <a:t>Le tablier monte</a:t>
            </a:r>
          </a:p>
        </p:txBody>
      </p:sp>
      <p:sp>
        <p:nvSpPr>
          <p:cNvPr id="82953" name="Text Box 14"/>
          <p:cNvSpPr txBox="1">
            <a:spLocks noChangeArrowheads="1"/>
          </p:cNvSpPr>
          <p:nvPr/>
        </p:nvSpPr>
        <p:spPr bwMode="auto">
          <a:xfrm>
            <a:off x="5080000" y="4406900"/>
            <a:ext cx="13049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Le barrage</a:t>
            </a:r>
            <a:br>
              <a:rPr lang="fr-FR"/>
            </a:br>
            <a:r>
              <a:rPr lang="fr-FR"/>
              <a:t>de la Rance,</a:t>
            </a:r>
            <a:br>
              <a:rPr lang="fr-FR"/>
            </a:br>
            <a:r>
              <a:rPr lang="fr-FR"/>
              <a:t>le tablier</a:t>
            </a:r>
            <a:br>
              <a:rPr lang="fr-FR"/>
            </a:br>
            <a:r>
              <a:rPr lang="fr-FR"/>
              <a:t>pivote</a:t>
            </a:r>
          </a:p>
        </p:txBody>
      </p:sp>
      <p:sp>
        <p:nvSpPr>
          <p:cNvPr id="86032" name="AutoShape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463800" y="296863"/>
            <a:ext cx="465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sz="3600" b="1">
                <a:solidFill>
                  <a:srgbClr val="FF0000"/>
                </a:solidFill>
              </a:rPr>
              <a:t>Crédit documentaire</a:t>
            </a:r>
          </a:p>
        </p:txBody>
      </p:sp>
      <p:sp>
        <p:nvSpPr>
          <p:cNvPr id="83972" name="Text Box 11"/>
          <p:cNvSpPr txBox="1">
            <a:spLocks noChangeArrowheads="1"/>
          </p:cNvSpPr>
          <p:nvPr/>
        </p:nvSpPr>
        <p:spPr bwMode="auto">
          <a:xfrm>
            <a:off x="512763" y="1620838"/>
            <a:ext cx="74025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/>
              <a:t>-Didier RAUCH</a:t>
            </a:r>
          </a:p>
          <a:p>
            <a:r>
              <a:rPr lang="fr-FR"/>
              <a:t>- Jean Pierre DEGIRAL</a:t>
            </a:r>
            <a:br>
              <a:rPr lang="fr-FR"/>
            </a:br>
            <a:r>
              <a:rPr lang="fr-FR"/>
              <a:t>- Jacques CROZIER</a:t>
            </a:r>
          </a:p>
          <a:p>
            <a:r>
              <a:rPr lang="fr-FR"/>
              <a:t>-  « Constructions Modernes »</a:t>
            </a:r>
          </a:p>
          <a:p>
            <a:r>
              <a:rPr lang="fr-FR"/>
              <a:t>- « Memotech Génie civil » de Dominique LEFAIVRE et Jean Marc DESTRAC</a:t>
            </a:r>
          </a:p>
        </p:txBody>
      </p:sp>
      <p:pic>
        <p:nvPicPr>
          <p:cNvPr id="83973" name="Picture 12" descr="C:\Mes documents\photos\ponts\pont07.JPG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4073525"/>
            <a:ext cx="36290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13" descr="C:\Mes documents\photos\ponts\pont19.JPG"/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4059238"/>
            <a:ext cx="335756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9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92600" y="6638925"/>
            <a:ext cx="671513" cy="214313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524125" y="4960938"/>
            <a:ext cx="4032250" cy="10398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0243" name="Picture 2" descr="C:\Mes documents\photos\logo sti carri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2514600" y="331788"/>
            <a:ext cx="4970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800" b="1">
                <a:solidFill>
                  <a:srgbClr val="FF0000"/>
                </a:solidFill>
              </a:rPr>
              <a:t>A QUOI SERT UN PONT 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78962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/>
              <a:t>Un pont doit assurer la continuité de la route </a:t>
            </a:r>
          </a:p>
          <a:p>
            <a:r>
              <a:rPr lang="fr-FR" sz="2400" b="1"/>
              <a:t>au-dessus de l ’obstacle en permettant l ’éventuelle</a:t>
            </a:r>
          </a:p>
          <a:p>
            <a:r>
              <a:rPr lang="fr-FR" sz="2400" b="1"/>
              <a:t>circulation au-dessous (gabarit).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581400" y="2438400"/>
            <a:ext cx="294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sz="2400" b="1" u="sng">
                <a:solidFill>
                  <a:srgbClr val="FF9900"/>
                </a:solidFill>
              </a:rPr>
              <a:t>- En profil en long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477000" y="29718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1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8203" name="Freeform 11" descr="Marbre brun"/>
          <p:cNvSpPr>
            <a:spLocks/>
          </p:cNvSpPr>
          <p:nvPr/>
        </p:nvSpPr>
        <p:spPr bwMode="auto">
          <a:xfrm>
            <a:off x="914400" y="4267200"/>
            <a:ext cx="7315200" cy="2057400"/>
          </a:xfrm>
          <a:custGeom>
            <a:avLst/>
            <a:gdLst>
              <a:gd name="T0" fmla="*/ 0 w 4176"/>
              <a:gd name="T1" fmla="*/ 2446 h 1682"/>
              <a:gd name="T2" fmla="*/ 1681655 w 4176"/>
              <a:gd name="T3" fmla="*/ 2446 h 1682"/>
              <a:gd name="T4" fmla="*/ 1746469 w 4176"/>
              <a:gd name="T5" fmla="*/ 448910 h 1682"/>
              <a:gd name="T6" fmla="*/ 1772745 w 4176"/>
              <a:gd name="T7" fmla="*/ 552880 h 1682"/>
              <a:gd name="T8" fmla="*/ 1800772 w 4176"/>
              <a:gd name="T9" fmla="*/ 610370 h 1682"/>
              <a:gd name="T10" fmla="*/ 1965434 w 4176"/>
              <a:gd name="T11" fmla="*/ 992004 h 1682"/>
              <a:gd name="T12" fmla="*/ 2114331 w 4176"/>
              <a:gd name="T13" fmla="*/ 1201169 h 1682"/>
              <a:gd name="T14" fmla="*/ 2196662 w 4176"/>
              <a:gd name="T15" fmla="*/ 1239088 h 1682"/>
              <a:gd name="T16" fmla="*/ 2427890 w 4176"/>
              <a:gd name="T17" fmla="*/ 1344282 h 1682"/>
              <a:gd name="T18" fmla="*/ 2592552 w 4176"/>
              <a:gd name="T19" fmla="*/ 1382201 h 1682"/>
              <a:gd name="T20" fmla="*/ 2811517 w 4176"/>
              <a:gd name="T21" fmla="*/ 1429905 h 1682"/>
              <a:gd name="T22" fmla="*/ 2934138 w 4176"/>
              <a:gd name="T23" fmla="*/ 1459262 h 1682"/>
              <a:gd name="T24" fmla="*/ 3016469 w 4176"/>
              <a:gd name="T25" fmla="*/ 1477610 h 1682"/>
              <a:gd name="T26" fmla="*/ 3384331 w 4176"/>
              <a:gd name="T27" fmla="*/ 1582804 h 1682"/>
              <a:gd name="T28" fmla="*/ 4025462 w 4176"/>
              <a:gd name="T29" fmla="*/ 1602375 h 1682"/>
              <a:gd name="T30" fmla="*/ 4803228 w 4176"/>
              <a:gd name="T31" fmla="*/ 1182822 h 1682"/>
              <a:gd name="T32" fmla="*/ 4967890 w 4176"/>
              <a:gd name="T33" fmla="*/ 1077627 h 1682"/>
              <a:gd name="T34" fmla="*/ 4994166 w 4176"/>
              <a:gd name="T35" fmla="*/ 1039709 h 1682"/>
              <a:gd name="T36" fmla="*/ 5090510 w 4176"/>
              <a:gd name="T37" fmla="*/ 954086 h 1682"/>
              <a:gd name="T38" fmla="*/ 5241159 w 4176"/>
              <a:gd name="T39" fmla="*/ 781616 h 1682"/>
              <a:gd name="T40" fmla="*/ 5335752 w 4176"/>
              <a:gd name="T41" fmla="*/ 592022 h 1682"/>
              <a:gd name="T42" fmla="*/ 5458372 w 4176"/>
              <a:gd name="T43" fmla="*/ 305797 h 1682"/>
              <a:gd name="T44" fmla="*/ 5500414 w 4176"/>
              <a:gd name="T45" fmla="*/ 172469 h 1682"/>
              <a:gd name="T46" fmla="*/ 5540703 w 4176"/>
              <a:gd name="T47" fmla="*/ 0 h 1682"/>
              <a:gd name="T48" fmla="*/ 7315200 w 4176"/>
              <a:gd name="T49" fmla="*/ 2446 h 1682"/>
              <a:gd name="T50" fmla="*/ 7315200 w 4176"/>
              <a:gd name="T51" fmla="*/ 2057400 h 1682"/>
              <a:gd name="T52" fmla="*/ 84083 w 4176"/>
              <a:gd name="T53" fmla="*/ 2057400 h 1682"/>
              <a:gd name="T54" fmla="*/ 0 w 4176"/>
              <a:gd name="T55" fmla="*/ 2446 h 168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76"/>
              <a:gd name="T85" fmla="*/ 0 h 1682"/>
              <a:gd name="T86" fmla="*/ 4176 w 4176"/>
              <a:gd name="T87" fmla="*/ 1682 h 168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76" h="1682">
                <a:moveTo>
                  <a:pt x="0" y="2"/>
                </a:moveTo>
                <a:lnTo>
                  <a:pt x="960" y="2"/>
                </a:lnTo>
                <a:cubicBezTo>
                  <a:pt x="990" y="125"/>
                  <a:pt x="970" y="237"/>
                  <a:pt x="997" y="367"/>
                </a:cubicBezTo>
                <a:cubicBezTo>
                  <a:pt x="1003" y="395"/>
                  <a:pt x="1005" y="424"/>
                  <a:pt x="1012" y="452"/>
                </a:cubicBezTo>
                <a:cubicBezTo>
                  <a:pt x="1016" y="468"/>
                  <a:pt x="1028" y="499"/>
                  <a:pt x="1028" y="499"/>
                </a:cubicBezTo>
                <a:cubicBezTo>
                  <a:pt x="1042" y="625"/>
                  <a:pt x="1051" y="704"/>
                  <a:pt x="1122" y="811"/>
                </a:cubicBezTo>
                <a:cubicBezTo>
                  <a:pt x="1135" y="868"/>
                  <a:pt x="1161" y="942"/>
                  <a:pt x="1207" y="982"/>
                </a:cubicBezTo>
                <a:cubicBezTo>
                  <a:pt x="1221" y="994"/>
                  <a:pt x="1241" y="1000"/>
                  <a:pt x="1254" y="1013"/>
                </a:cubicBezTo>
                <a:cubicBezTo>
                  <a:pt x="1292" y="1052"/>
                  <a:pt x="1332" y="1088"/>
                  <a:pt x="1386" y="1099"/>
                </a:cubicBezTo>
                <a:cubicBezTo>
                  <a:pt x="1418" y="1115"/>
                  <a:pt x="1446" y="1119"/>
                  <a:pt x="1480" y="1130"/>
                </a:cubicBezTo>
                <a:cubicBezTo>
                  <a:pt x="1529" y="1146"/>
                  <a:pt x="1552" y="1162"/>
                  <a:pt x="1605" y="1169"/>
                </a:cubicBezTo>
                <a:cubicBezTo>
                  <a:pt x="1628" y="1177"/>
                  <a:pt x="1652" y="1185"/>
                  <a:pt x="1675" y="1193"/>
                </a:cubicBezTo>
                <a:cubicBezTo>
                  <a:pt x="1691" y="1198"/>
                  <a:pt x="1722" y="1208"/>
                  <a:pt x="1722" y="1208"/>
                </a:cubicBezTo>
                <a:cubicBezTo>
                  <a:pt x="1782" y="1255"/>
                  <a:pt x="1857" y="1283"/>
                  <a:pt x="1932" y="1294"/>
                </a:cubicBezTo>
                <a:cubicBezTo>
                  <a:pt x="2037" y="1356"/>
                  <a:pt x="2191" y="1316"/>
                  <a:pt x="2298" y="1310"/>
                </a:cubicBezTo>
                <a:cubicBezTo>
                  <a:pt x="2491" y="1270"/>
                  <a:pt x="2626" y="1113"/>
                  <a:pt x="2742" y="967"/>
                </a:cubicBezTo>
                <a:cubicBezTo>
                  <a:pt x="2768" y="934"/>
                  <a:pt x="2806" y="911"/>
                  <a:pt x="2836" y="881"/>
                </a:cubicBezTo>
                <a:cubicBezTo>
                  <a:pt x="2841" y="871"/>
                  <a:pt x="2844" y="859"/>
                  <a:pt x="2851" y="850"/>
                </a:cubicBezTo>
                <a:cubicBezTo>
                  <a:pt x="2868" y="826"/>
                  <a:pt x="2893" y="807"/>
                  <a:pt x="2906" y="780"/>
                </a:cubicBezTo>
                <a:cubicBezTo>
                  <a:pt x="2935" y="722"/>
                  <a:pt x="2958" y="690"/>
                  <a:pt x="2992" y="639"/>
                </a:cubicBezTo>
                <a:cubicBezTo>
                  <a:pt x="3006" y="586"/>
                  <a:pt x="3029" y="536"/>
                  <a:pt x="3046" y="484"/>
                </a:cubicBezTo>
                <a:cubicBezTo>
                  <a:pt x="3072" y="406"/>
                  <a:pt x="3092" y="328"/>
                  <a:pt x="3116" y="250"/>
                </a:cubicBezTo>
                <a:cubicBezTo>
                  <a:pt x="3122" y="211"/>
                  <a:pt x="3127" y="178"/>
                  <a:pt x="3140" y="141"/>
                </a:cubicBezTo>
                <a:cubicBezTo>
                  <a:pt x="3145" y="98"/>
                  <a:pt x="3163" y="44"/>
                  <a:pt x="3163" y="0"/>
                </a:cubicBezTo>
                <a:lnTo>
                  <a:pt x="4176" y="2"/>
                </a:lnTo>
                <a:lnTo>
                  <a:pt x="4176" y="1682"/>
                </a:lnTo>
                <a:lnTo>
                  <a:pt x="48" y="1682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90800" y="4191000"/>
            <a:ext cx="3886200" cy="1676400"/>
            <a:chOff x="1632" y="2640"/>
            <a:chExt cx="2448" cy="1056"/>
          </a:xfrm>
        </p:grpSpPr>
        <p:sp>
          <p:nvSpPr>
            <p:cNvPr id="10253" name="Freeform 12"/>
            <p:cNvSpPr>
              <a:spLocks/>
            </p:cNvSpPr>
            <p:nvPr/>
          </p:nvSpPr>
          <p:spPr bwMode="auto">
            <a:xfrm flipV="1">
              <a:off x="1632" y="2640"/>
              <a:ext cx="2448" cy="432"/>
            </a:xfrm>
            <a:custGeom>
              <a:avLst/>
              <a:gdLst>
                <a:gd name="T0" fmla="*/ 50 w 2352"/>
                <a:gd name="T1" fmla="*/ 432 h 288"/>
                <a:gd name="T2" fmla="*/ 799 w 2352"/>
                <a:gd name="T3" fmla="*/ 72 h 288"/>
                <a:gd name="T4" fmla="*/ 1699 w 2352"/>
                <a:gd name="T5" fmla="*/ 72 h 288"/>
                <a:gd name="T6" fmla="*/ 2398 w 2352"/>
                <a:gd name="T7" fmla="*/ 432 h 288"/>
                <a:gd name="T8" fmla="*/ 2448 w 2352"/>
                <a:gd name="T9" fmla="*/ 360 h 288"/>
                <a:gd name="T10" fmla="*/ 1699 w 2352"/>
                <a:gd name="T11" fmla="*/ 0 h 288"/>
                <a:gd name="T12" fmla="*/ 749 w 2352"/>
                <a:gd name="T13" fmla="*/ 0 h 288"/>
                <a:gd name="T14" fmla="*/ 0 w 2352"/>
                <a:gd name="T15" fmla="*/ 360 h 288"/>
                <a:gd name="T16" fmla="*/ 50 w 2352"/>
                <a:gd name="T17" fmla="*/ 432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52"/>
                <a:gd name="T28" fmla="*/ 0 h 288"/>
                <a:gd name="T29" fmla="*/ 2352 w 2352"/>
                <a:gd name="T30" fmla="*/ 288 h 2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52" h="288">
                  <a:moveTo>
                    <a:pt x="48" y="288"/>
                  </a:moveTo>
                  <a:lnTo>
                    <a:pt x="768" y="48"/>
                  </a:lnTo>
                  <a:lnTo>
                    <a:pt x="1632" y="48"/>
                  </a:lnTo>
                  <a:lnTo>
                    <a:pt x="2304" y="288"/>
                  </a:lnTo>
                  <a:lnTo>
                    <a:pt x="2352" y="240"/>
                  </a:lnTo>
                  <a:lnTo>
                    <a:pt x="1632" y="0"/>
                  </a:lnTo>
                  <a:lnTo>
                    <a:pt x="720" y="0"/>
                  </a:lnTo>
                  <a:lnTo>
                    <a:pt x="0" y="240"/>
                  </a:lnTo>
                  <a:lnTo>
                    <a:pt x="48" y="28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2352" y="3072"/>
              <a:ext cx="96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55" name="Rectangle 14"/>
            <p:cNvSpPr>
              <a:spLocks noChangeArrowheads="1"/>
            </p:cNvSpPr>
            <p:nvPr/>
          </p:nvSpPr>
          <p:spPr bwMode="auto">
            <a:xfrm>
              <a:off x="3216" y="3072"/>
              <a:ext cx="96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208" name="Picture 16" descr="C:\Microsoft Office\Clipart\Popular\VOITURE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4448175"/>
            <a:ext cx="12477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651625"/>
            <a:ext cx="622300" cy="201613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12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613525"/>
            <a:ext cx="609600" cy="239713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 animBg="1"/>
      <p:bldP spid="8196" grpId="0" autoUpdateAnimBg="0"/>
      <p:bldP spid="8197" grpId="0" autoUpdateAnimBg="0"/>
      <p:bldP spid="8202" grpId="0" autoUpdateAnimBg="0"/>
      <p:bldP spid="8203" grpId="0" animBg="1"/>
      <p:bldP spid="8210" grpId="0" animBg="1"/>
      <p:bldP spid="8212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1949</Words>
  <Application>Microsoft Office PowerPoint</Application>
  <PresentationFormat>On-screen Show (4:3)</PresentationFormat>
  <Paragraphs>467</Paragraphs>
  <Slides>81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Comic Sans MS</vt:lpstr>
      <vt:lpstr>Garamond</vt:lpstr>
      <vt:lpstr>Times New Roman</vt:lpstr>
      <vt:lpstr>Modèle par défaut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Lycée CARRIAT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RAUCH Didier</dc:creator>
  <cp:lastModifiedBy>PC</cp:lastModifiedBy>
  <cp:revision>52</cp:revision>
  <dcterms:created xsi:type="dcterms:W3CDTF">2000-03-14T07:40:07Z</dcterms:created>
  <dcterms:modified xsi:type="dcterms:W3CDTF">2019-10-25T16:41:41Z</dcterms:modified>
</cp:coreProperties>
</file>