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1"/>
  </p:sldMasterIdLst>
  <p:notesMasterIdLst>
    <p:notesMasterId r:id="rId81"/>
  </p:notesMasterIdLst>
  <p:sldIdLst>
    <p:sldId id="341" r:id="rId2"/>
    <p:sldId id="256" r:id="rId3"/>
    <p:sldId id="325" r:id="rId4"/>
    <p:sldId id="258" r:id="rId5"/>
    <p:sldId id="259" r:id="rId6"/>
    <p:sldId id="260" r:id="rId7"/>
    <p:sldId id="261" r:id="rId8"/>
    <p:sldId id="262" r:id="rId9"/>
    <p:sldId id="263" r:id="rId10"/>
    <p:sldId id="264" r:id="rId11"/>
    <p:sldId id="265"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4" r:id="rId29"/>
    <p:sldId id="285" r:id="rId30"/>
    <p:sldId id="286" r:id="rId31"/>
    <p:sldId id="287" r:id="rId32"/>
    <p:sldId id="288" r:id="rId33"/>
    <p:sldId id="289" r:id="rId34"/>
    <p:sldId id="290" r:id="rId35"/>
    <p:sldId id="291" r:id="rId36"/>
    <p:sldId id="340" r:id="rId37"/>
    <p:sldId id="293" r:id="rId38"/>
    <p:sldId id="294" r:id="rId39"/>
    <p:sldId id="337" r:id="rId40"/>
    <p:sldId id="297" r:id="rId41"/>
    <p:sldId id="312" r:id="rId42"/>
    <p:sldId id="313" r:id="rId43"/>
    <p:sldId id="314" r:id="rId44"/>
    <p:sldId id="315" r:id="rId45"/>
    <p:sldId id="326" r:id="rId46"/>
    <p:sldId id="327" r:id="rId47"/>
    <p:sldId id="328" r:id="rId48"/>
    <p:sldId id="334" r:id="rId49"/>
    <p:sldId id="329" r:id="rId50"/>
    <p:sldId id="330" r:id="rId51"/>
    <p:sldId id="331" r:id="rId52"/>
    <p:sldId id="335" r:id="rId53"/>
    <p:sldId id="332" r:id="rId54"/>
    <p:sldId id="333" r:id="rId55"/>
    <p:sldId id="298" r:id="rId56"/>
    <p:sldId id="299" r:id="rId57"/>
    <p:sldId id="300" r:id="rId58"/>
    <p:sldId id="338" r:id="rId59"/>
    <p:sldId id="301" r:id="rId60"/>
    <p:sldId id="302" r:id="rId61"/>
    <p:sldId id="303" r:id="rId62"/>
    <p:sldId id="304" r:id="rId63"/>
    <p:sldId id="305" r:id="rId64"/>
    <p:sldId id="306" r:id="rId65"/>
    <p:sldId id="316" r:id="rId66"/>
    <p:sldId id="317" r:id="rId67"/>
    <p:sldId id="318" r:id="rId68"/>
    <p:sldId id="307" r:id="rId69"/>
    <p:sldId id="308" r:id="rId70"/>
    <p:sldId id="309" r:id="rId71"/>
    <p:sldId id="310" r:id="rId72"/>
    <p:sldId id="311" r:id="rId73"/>
    <p:sldId id="319" r:id="rId74"/>
    <p:sldId id="320" r:id="rId75"/>
    <p:sldId id="321" r:id="rId76"/>
    <p:sldId id="322" r:id="rId77"/>
    <p:sldId id="323" r:id="rId78"/>
    <p:sldId id="339" r:id="rId79"/>
    <p:sldId id="324" r:id="rId80"/>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2121"/>
    <a:srgbClr val="FF3B3B"/>
    <a:srgbClr val="FF6D6D"/>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6" autoAdjust="0"/>
    <p:restoredTop sz="90317" autoAdjust="0"/>
  </p:normalViewPr>
  <p:slideViewPr>
    <p:cSldViewPr>
      <p:cViewPr varScale="1">
        <p:scale>
          <a:sx n="80" d="100"/>
          <a:sy n="80" d="100"/>
        </p:scale>
        <p:origin x="1541" y="6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8546168-D68C-43C7-B3DE-C27F2F9B501A}" type="datetimeFigureOut">
              <a:rPr lang="fr-FR"/>
              <a:pPr>
                <a:defRPr/>
              </a:pPr>
              <a:t>25/10/2019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1D10FA75-D4CF-47CE-A05A-3FE479C73657}" type="slidenum">
              <a:rPr lang="fr-FR"/>
              <a:pPr>
                <a:defRPr/>
              </a:pPr>
              <a:t>‹#›</a:t>
            </a:fld>
            <a:endParaRPr lang="fr-FR"/>
          </a:p>
        </p:txBody>
      </p:sp>
    </p:spTree>
    <p:extLst>
      <p:ext uri="{BB962C8B-B14F-4D97-AF65-F5344CB8AC3E}">
        <p14:creationId xmlns:p14="http://schemas.microsoft.com/office/powerpoint/2010/main" val="22570124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smtClean="0"/>
          </a:p>
        </p:txBody>
      </p:sp>
      <p:sp>
        <p:nvSpPr>
          <p:cNvPr id="45060"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A49FD8A-160D-4F44-A3B4-CA57C2BF5054}" type="slidenum">
              <a:rPr lang="fr-FR" smtClean="0"/>
              <a:pPr fontAlgn="base">
                <a:spcBef>
                  <a:spcPct val="0"/>
                </a:spcBef>
                <a:spcAft>
                  <a:spcPct val="0"/>
                </a:spcAft>
                <a:defRPr/>
              </a:pPr>
              <a:t>2</a:t>
            </a:fld>
            <a:endParaRPr lang="fr-FR" smtClean="0"/>
          </a:p>
        </p:txBody>
      </p:sp>
    </p:spTree>
    <p:extLst>
      <p:ext uri="{BB962C8B-B14F-4D97-AF65-F5344CB8AC3E}">
        <p14:creationId xmlns:p14="http://schemas.microsoft.com/office/powerpoint/2010/main" val="2398218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smtClean="0"/>
          </a:p>
        </p:txBody>
      </p:sp>
      <p:sp>
        <p:nvSpPr>
          <p:cNvPr id="46084"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C9A13CB-CF52-43C5-8F69-D36AD317B421}" type="slidenum">
              <a:rPr lang="fr-FR" smtClean="0"/>
              <a:pPr fontAlgn="base">
                <a:spcBef>
                  <a:spcPct val="0"/>
                </a:spcBef>
                <a:spcAft>
                  <a:spcPct val="0"/>
                </a:spcAft>
                <a:defRPr/>
              </a:pPr>
              <a:t>4</a:t>
            </a:fld>
            <a:endParaRPr lang="fr-FR" smtClean="0"/>
          </a:p>
        </p:txBody>
      </p:sp>
    </p:spTree>
    <p:extLst>
      <p:ext uri="{BB962C8B-B14F-4D97-AF65-F5344CB8AC3E}">
        <p14:creationId xmlns:p14="http://schemas.microsoft.com/office/powerpoint/2010/main" val="3708055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 name="Group 2"/>
          <p:cNvGrpSpPr>
            <a:grpSpLocks/>
          </p:cNvGrpSpPr>
          <p:nvPr/>
        </p:nvGrpSpPr>
        <p:grpSpPr bwMode="auto">
          <a:xfrm>
            <a:off x="3175" y="4267200"/>
            <a:ext cx="9140825" cy="2590800"/>
            <a:chOff x="2" y="2688"/>
            <a:chExt cx="5758" cy="1632"/>
          </a:xfrm>
        </p:grpSpPr>
        <p:sp>
          <p:nvSpPr>
            <p:cNvPr id="5" name="Freeform 3"/>
            <p:cNvSpPr>
              <a:spLocks/>
            </p:cNvSpPr>
            <p:nvPr/>
          </p:nvSpPr>
          <p:spPr bwMode="hidden">
            <a:xfrm>
              <a:off x="2" y="2688"/>
              <a:ext cx="5758" cy="1632"/>
            </a:xfrm>
            <a:custGeom>
              <a:avLst/>
              <a:gdLst>
                <a:gd name="T0" fmla="*/ 5740 w 5740"/>
                <a:gd name="T1" fmla="*/ 4316 h 4316"/>
                <a:gd name="T2" fmla="*/ 0 w 5740"/>
                <a:gd name="T3" fmla="*/ 4316 h 4316"/>
                <a:gd name="T4" fmla="*/ 0 w 5740"/>
                <a:gd name="T5" fmla="*/ 0 h 4316"/>
                <a:gd name="T6" fmla="*/ 5740 w 5740"/>
                <a:gd name="T7" fmla="*/ 0 h 4316"/>
                <a:gd name="T8" fmla="*/ 5740 w 5740"/>
                <a:gd name="T9" fmla="*/ 4316 h 4316"/>
                <a:gd name="T10" fmla="*/ 5740 w 5740"/>
                <a:gd name="T11" fmla="*/ 4316 h 43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4316">
                  <a:moveTo>
                    <a:pt x="5740" y="4316"/>
                  </a:moveTo>
                  <a:lnTo>
                    <a:pt x="0" y="4316"/>
                  </a:lnTo>
                  <a:lnTo>
                    <a:pt x="0" y="0"/>
                  </a:lnTo>
                  <a:lnTo>
                    <a:pt x="5740" y="0"/>
                  </a:lnTo>
                  <a:lnTo>
                    <a:pt x="5740" y="431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nvGrpSpPr>
            <p:cNvPr id="6" name="Group 4"/>
            <p:cNvGrpSpPr>
              <a:grpSpLocks/>
            </p:cNvGrpSpPr>
            <p:nvPr userDrawn="1"/>
          </p:nvGrpSpPr>
          <p:grpSpPr bwMode="auto">
            <a:xfrm>
              <a:off x="3528" y="3715"/>
              <a:ext cx="792" cy="521"/>
              <a:chOff x="3527" y="3715"/>
              <a:chExt cx="792" cy="521"/>
            </a:xfrm>
          </p:grpSpPr>
          <p:sp>
            <p:nvSpPr>
              <p:cNvPr id="57" name="Oval 5"/>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pPr>
                  <a:defRPr/>
                </a:pPr>
                <a:endParaRPr lang="fr-FR">
                  <a:cs typeface="+mn-cs"/>
                </a:endParaRPr>
              </a:p>
            </p:txBody>
          </p:sp>
          <p:sp>
            <p:nvSpPr>
              <p:cNvPr id="58" name="Oval 6"/>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pPr>
                  <a:defRPr/>
                </a:pPr>
                <a:endParaRPr lang="fr-FR">
                  <a:cs typeface="+mn-cs"/>
                </a:endParaRPr>
              </a:p>
            </p:txBody>
          </p:sp>
          <p:sp>
            <p:nvSpPr>
              <p:cNvPr id="59" name="Oval 7"/>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fr-FR">
                  <a:cs typeface="+mn-cs"/>
                </a:endParaRPr>
              </a:p>
            </p:txBody>
          </p:sp>
          <p:sp>
            <p:nvSpPr>
              <p:cNvPr id="60" name="Oval 8"/>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fr-FR">
                  <a:cs typeface="+mn-cs"/>
                </a:endParaRPr>
              </a:p>
            </p:txBody>
          </p:sp>
          <p:sp>
            <p:nvSpPr>
              <p:cNvPr id="61" name="Oval 9"/>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fr-FR">
                  <a:cs typeface="+mn-cs"/>
                </a:endParaRPr>
              </a:p>
            </p:txBody>
          </p:sp>
          <p:sp>
            <p:nvSpPr>
              <p:cNvPr id="62" name="Freeform 10"/>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pPr>
                  <a:defRPr/>
                </a:pPr>
                <a:endParaRPr lang="fr-FR">
                  <a:cs typeface="+mn-cs"/>
                </a:endParaRPr>
              </a:p>
            </p:txBody>
          </p:sp>
          <p:sp>
            <p:nvSpPr>
              <p:cNvPr id="63" name="Freeform 11"/>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pPr>
                  <a:defRPr/>
                </a:pPr>
                <a:endParaRPr lang="fr-FR">
                  <a:cs typeface="+mn-cs"/>
                </a:endParaRPr>
              </a:p>
            </p:txBody>
          </p:sp>
          <p:sp>
            <p:nvSpPr>
              <p:cNvPr id="64" name="Freeform 12"/>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fr-FR">
                  <a:cs typeface="+mn-cs"/>
                </a:endParaRPr>
              </a:p>
            </p:txBody>
          </p:sp>
          <p:sp>
            <p:nvSpPr>
              <p:cNvPr id="65" name="Freeform 13"/>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pPr>
                  <a:defRPr/>
                </a:pPr>
                <a:endParaRPr lang="fr-FR">
                  <a:cs typeface="+mn-cs"/>
                </a:endParaRPr>
              </a:p>
            </p:txBody>
          </p:sp>
          <p:sp>
            <p:nvSpPr>
              <p:cNvPr id="66" name="Freeform 14"/>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pPr>
                  <a:defRPr/>
                </a:pPr>
                <a:endParaRPr lang="fr-FR">
                  <a:cs typeface="+mn-cs"/>
                </a:endParaRPr>
              </a:p>
            </p:txBody>
          </p:sp>
          <p:sp>
            <p:nvSpPr>
              <p:cNvPr id="67" name="Oval 15"/>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fr-FR">
                  <a:cs typeface="+mn-cs"/>
                </a:endParaRPr>
              </a:p>
            </p:txBody>
          </p:sp>
        </p:grpSp>
        <p:grpSp>
          <p:nvGrpSpPr>
            <p:cNvPr id="7" name="Group 16"/>
            <p:cNvGrpSpPr>
              <a:grpSpLocks/>
            </p:cNvGrpSpPr>
            <p:nvPr userDrawn="1"/>
          </p:nvGrpSpPr>
          <p:grpSpPr bwMode="auto">
            <a:xfrm>
              <a:off x="1776" y="3631"/>
              <a:ext cx="1626" cy="683"/>
              <a:chOff x="1776" y="3631"/>
              <a:chExt cx="1626" cy="683"/>
            </a:xfrm>
          </p:grpSpPr>
          <p:sp>
            <p:nvSpPr>
              <p:cNvPr id="39" name="Oval 17"/>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pPr>
                  <a:defRPr/>
                </a:pPr>
                <a:endParaRPr lang="fr-FR">
                  <a:cs typeface="+mn-cs"/>
                </a:endParaRPr>
              </a:p>
            </p:txBody>
          </p:sp>
          <p:sp>
            <p:nvSpPr>
              <p:cNvPr id="40" name="Oval 18"/>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pPr>
                  <a:defRPr/>
                </a:pPr>
                <a:endParaRPr lang="fr-FR">
                  <a:cs typeface="+mn-cs"/>
                </a:endParaRPr>
              </a:p>
            </p:txBody>
          </p:sp>
          <p:sp>
            <p:nvSpPr>
              <p:cNvPr id="41" name="Oval 19"/>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pPr>
                  <a:defRPr/>
                </a:pPr>
                <a:endParaRPr lang="fr-FR">
                  <a:cs typeface="+mn-cs"/>
                </a:endParaRPr>
              </a:p>
            </p:txBody>
          </p:sp>
          <p:sp>
            <p:nvSpPr>
              <p:cNvPr id="42" name="Oval 20"/>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fr-FR">
                  <a:cs typeface="+mn-cs"/>
                </a:endParaRPr>
              </a:p>
            </p:txBody>
          </p:sp>
          <p:sp>
            <p:nvSpPr>
              <p:cNvPr id="43" name="Oval 21"/>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fr-FR">
                  <a:cs typeface="+mn-cs"/>
                </a:endParaRPr>
              </a:p>
            </p:txBody>
          </p:sp>
          <p:sp>
            <p:nvSpPr>
              <p:cNvPr id="44" name="Oval 22"/>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fr-FR">
                  <a:cs typeface="+mn-cs"/>
                </a:endParaRPr>
              </a:p>
            </p:txBody>
          </p:sp>
          <p:sp>
            <p:nvSpPr>
              <p:cNvPr id="45" name="Oval 23"/>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pPr>
                  <a:defRPr/>
                </a:pPr>
                <a:endParaRPr lang="fr-FR">
                  <a:cs typeface="+mn-cs"/>
                </a:endParaRPr>
              </a:p>
            </p:txBody>
          </p:sp>
          <p:sp>
            <p:nvSpPr>
              <p:cNvPr id="46" name="Oval 24"/>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pPr>
                  <a:defRPr/>
                </a:pPr>
                <a:endParaRPr lang="fr-FR">
                  <a:cs typeface="+mn-cs"/>
                </a:endParaRPr>
              </a:p>
            </p:txBody>
          </p:sp>
          <p:sp>
            <p:nvSpPr>
              <p:cNvPr id="47" name="Freeform 25"/>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pPr>
                  <a:defRPr/>
                </a:pPr>
                <a:endParaRPr lang="fr-FR">
                  <a:cs typeface="+mn-cs"/>
                </a:endParaRPr>
              </a:p>
            </p:txBody>
          </p:sp>
          <p:sp>
            <p:nvSpPr>
              <p:cNvPr id="48" name="Freeform 26"/>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pPr>
                  <a:defRPr/>
                </a:pPr>
                <a:endParaRPr lang="fr-FR">
                  <a:cs typeface="+mn-cs"/>
                </a:endParaRPr>
              </a:p>
            </p:txBody>
          </p:sp>
          <p:sp>
            <p:nvSpPr>
              <p:cNvPr id="49" name="Freeform 27"/>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pPr>
                  <a:defRPr/>
                </a:pPr>
                <a:endParaRPr lang="fr-FR">
                  <a:cs typeface="+mn-cs"/>
                </a:endParaRPr>
              </a:p>
            </p:txBody>
          </p:sp>
          <p:sp>
            <p:nvSpPr>
              <p:cNvPr id="50" name="Freeform 28"/>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pPr>
                  <a:defRPr/>
                </a:pPr>
                <a:endParaRPr lang="fr-FR">
                  <a:cs typeface="+mn-cs"/>
                </a:endParaRPr>
              </a:p>
            </p:txBody>
          </p:sp>
          <p:sp>
            <p:nvSpPr>
              <p:cNvPr id="51" name="Freeform 29"/>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2" name="Freeform 30"/>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3" name="Freeform 31"/>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fr-FR">
                  <a:cs typeface="+mn-cs"/>
                </a:endParaRPr>
              </a:p>
            </p:txBody>
          </p:sp>
          <p:sp>
            <p:nvSpPr>
              <p:cNvPr id="54" name="Freeform 32"/>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fr-FR">
                  <a:cs typeface="+mn-cs"/>
                </a:endParaRPr>
              </a:p>
            </p:txBody>
          </p:sp>
          <p:sp>
            <p:nvSpPr>
              <p:cNvPr id="55" name="Freeform 33"/>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fr-FR">
                  <a:cs typeface="+mn-cs"/>
                </a:endParaRPr>
              </a:p>
            </p:txBody>
          </p:sp>
          <p:sp>
            <p:nvSpPr>
              <p:cNvPr id="56" name="Freeform 34"/>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grpSp>
          <p:nvGrpSpPr>
            <p:cNvPr id="8" name="Group 35"/>
            <p:cNvGrpSpPr>
              <a:grpSpLocks/>
            </p:cNvGrpSpPr>
            <p:nvPr userDrawn="1"/>
          </p:nvGrpSpPr>
          <p:grpSpPr bwMode="auto">
            <a:xfrm>
              <a:off x="4128" y="3360"/>
              <a:ext cx="1351" cy="821"/>
              <a:chOff x="4128" y="3360"/>
              <a:chExt cx="1351" cy="821"/>
            </a:xfrm>
          </p:grpSpPr>
          <p:sp>
            <p:nvSpPr>
              <p:cNvPr id="22" name="Freeform 36"/>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fr-FR">
                  <a:cs typeface="+mn-cs"/>
                </a:endParaRPr>
              </a:p>
            </p:txBody>
          </p:sp>
          <p:sp>
            <p:nvSpPr>
              <p:cNvPr id="23" name="Freeform 37"/>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fr-FR">
                  <a:cs typeface="+mn-cs"/>
                </a:endParaRPr>
              </a:p>
            </p:txBody>
          </p:sp>
          <p:sp>
            <p:nvSpPr>
              <p:cNvPr id="24" name="Freeform 38"/>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pPr>
                  <a:defRPr/>
                </a:pPr>
                <a:endParaRPr lang="fr-FR">
                  <a:cs typeface="+mn-cs"/>
                </a:endParaRPr>
              </a:p>
            </p:txBody>
          </p:sp>
          <p:sp>
            <p:nvSpPr>
              <p:cNvPr id="25" name="Freeform 39"/>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fr-FR">
                  <a:cs typeface="+mn-cs"/>
                </a:endParaRPr>
              </a:p>
            </p:txBody>
          </p:sp>
          <p:sp>
            <p:nvSpPr>
              <p:cNvPr id="26" name="Freeform 40"/>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fr-FR">
                  <a:cs typeface="+mn-cs"/>
                </a:endParaRPr>
              </a:p>
            </p:txBody>
          </p:sp>
          <p:sp>
            <p:nvSpPr>
              <p:cNvPr id="27" name="Freeform 41"/>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fr-FR">
                  <a:cs typeface="+mn-cs"/>
                </a:endParaRPr>
              </a:p>
            </p:txBody>
          </p:sp>
          <p:sp>
            <p:nvSpPr>
              <p:cNvPr id="28" name="Freeform 42"/>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fr-FR">
                  <a:cs typeface="+mn-cs"/>
                </a:endParaRPr>
              </a:p>
            </p:txBody>
          </p:sp>
          <p:sp>
            <p:nvSpPr>
              <p:cNvPr id="29" name="Freeform 43"/>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30" name="Freeform 44"/>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pPr>
                  <a:defRPr/>
                </a:pPr>
                <a:endParaRPr lang="fr-FR">
                  <a:cs typeface="+mn-cs"/>
                </a:endParaRPr>
              </a:p>
            </p:txBody>
          </p:sp>
          <p:sp>
            <p:nvSpPr>
              <p:cNvPr id="31" name="Freeform 45"/>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fr-FR">
                  <a:cs typeface="+mn-cs"/>
                </a:endParaRPr>
              </a:p>
            </p:txBody>
          </p:sp>
          <p:sp>
            <p:nvSpPr>
              <p:cNvPr id="32" name="Freeform 46"/>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fr-FR">
                  <a:cs typeface="+mn-cs"/>
                </a:endParaRPr>
              </a:p>
            </p:txBody>
          </p:sp>
          <p:sp>
            <p:nvSpPr>
              <p:cNvPr id="33" name="Oval 47"/>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pPr>
                  <a:defRPr/>
                </a:pPr>
                <a:endParaRPr lang="fr-FR">
                  <a:cs typeface="+mn-cs"/>
                </a:endParaRPr>
              </a:p>
            </p:txBody>
          </p:sp>
          <p:sp>
            <p:nvSpPr>
              <p:cNvPr id="34" name="Oval 48"/>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pPr>
                  <a:defRPr/>
                </a:pPr>
                <a:endParaRPr lang="fr-FR">
                  <a:cs typeface="+mn-cs"/>
                </a:endParaRPr>
              </a:p>
            </p:txBody>
          </p:sp>
          <p:sp>
            <p:nvSpPr>
              <p:cNvPr id="35" name="Oval 49"/>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fr-FR">
                  <a:cs typeface="+mn-cs"/>
                </a:endParaRPr>
              </a:p>
            </p:txBody>
          </p:sp>
          <p:sp>
            <p:nvSpPr>
              <p:cNvPr id="36" name="Oval 50"/>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fr-FR">
                  <a:cs typeface="+mn-cs"/>
                </a:endParaRPr>
              </a:p>
            </p:txBody>
          </p:sp>
          <p:sp>
            <p:nvSpPr>
              <p:cNvPr id="37" name="Oval 51"/>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fr-FR">
                  <a:cs typeface="+mn-cs"/>
                </a:endParaRPr>
              </a:p>
            </p:txBody>
          </p:sp>
          <p:sp>
            <p:nvSpPr>
              <p:cNvPr id="38" name="Oval 52"/>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fr-FR">
                  <a:cs typeface="+mn-cs"/>
                </a:endParaRPr>
              </a:p>
            </p:txBody>
          </p:sp>
        </p:grpSp>
        <p:grpSp>
          <p:nvGrpSpPr>
            <p:cNvPr id="9" name="Group 53"/>
            <p:cNvGrpSpPr>
              <a:grpSpLocks/>
            </p:cNvGrpSpPr>
            <p:nvPr userDrawn="1"/>
          </p:nvGrpSpPr>
          <p:grpSpPr bwMode="auto">
            <a:xfrm>
              <a:off x="5280" y="3024"/>
              <a:ext cx="425" cy="258"/>
              <a:chOff x="5280" y="3024"/>
              <a:chExt cx="425" cy="258"/>
            </a:xfrm>
          </p:grpSpPr>
          <p:sp>
            <p:nvSpPr>
              <p:cNvPr id="10" name="Freeform 54"/>
              <p:cNvSpPr>
                <a:spLocks/>
              </p:cNvSpPr>
              <p:nvPr/>
            </p:nvSpPr>
            <p:spPr bwMode="hidden">
              <a:xfrm>
                <a:off x="5280" y="3186"/>
                <a:ext cx="383" cy="96"/>
              </a:xfrm>
              <a:custGeom>
                <a:avLst/>
                <a:gdLst>
                  <a:gd name="T0" fmla="*/ 209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09 w 382"/>
                  <a:gd name="T19" fmla="*/ 96 h 96"/>
                  <a:gd name="T20" fmla="*/ 263 w 382"/>
                  <a:gd name="T21" fmla="*/ 90 h 96"/>
                  <a:gd name="T22" fmla="*/ 311 w 382"/>
                  <a:gd name="T23" fmla="*/ 84 h 96"/>
                  <a:gd name="T24" fmla="*/ 352 w 382"/>
                  <a:gd name="T25" fmla="*/ 66 h 96"/>
                  <a:gd name="T26" fmla="*/ 382 w 382"/>
                  <a:gd name="T27" fmla="*/ 42 h 96"/>
                  <a:gd name="T28" fmla="*/ 376 w 382"/>
                  <a:gd name="T29" fmla="*/ 42 h 96"/>
                  <a:gd name="T30" fmla="*/ 346 w 382"/>
                  <a:gd name="T31" fmla="*/ 66 h 96"/>
                  <a:gd name="T32" fmla="*/ 305 w 382"/>
                  <a:gd name="T33" fmla="*/ 78 h 96"/>
                  <a:gd name="T34" fmla="*/ 263 w 382"/>
                  <a:gd name="T35" fmla="*/ 90 h 96"/>
                  <a:gd name="T36" fmla="*/ 209 w 382"/>
                  <a:gd name="T37" fmla="*/ 96 h 96"/>
                  <a:gd name="T38" fmla="*/ 209 w 382"/>
                  <a:gd name="T39" fmla="*/ 96 h 9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 name="Freeform 55"/>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2" name="Freeform 56"/>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3" name="Freeform 57"/>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4" name="Freeform 58"/>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5" name="Freeform 59"/>
              <p:cNvSpPr>
                <a:spLocks/>
              </p:cNvSpPr>
              <p:nvPr/>
            </p:nvSpPr>
            <p:spPr bwMode="hidden">
              <a:xfrm>
                <a:off x="5489" y="3042"/>
                <a:ext cx="186" cy="210"/>
              </a:xfrm>
              <a:custGeom>
                <a:avLst/>
                <a:gdLst>
                  <a:gd name="T0" fmla="*/ 0 w 185"/>
                  <a:gd name="T1" fmla="*/ 6 h 210"/>
                  <a:gd name="T2" fmla="*/ 66 w 185"/>
                  <a:gd name="T3" fmla="*/ 12 h 210"/>
                  <a:gd name="T4" fmla="*/ 119 w 185"/>
                  <a:gd name="T5" fmla="*/ 36 h 210"/>
                  <a:gd name="T6" fmla="*/ 155 w 185"/>
                  <a:gd name="T7" fmla="*/ 72 h 210"/>
                  <a:gd name="T8" fmla="*/ 161 w 185"/>
                  <a:gd name="T9" fmla="*/ 90 h 210"/>
                  <a:gd name="T10" fmla="*/ 167 w 185"/>
                  <a:gd name="T11" fmla="*/ 114 h 210"/>
                  <a:gd name="T12" fmla="*/ 161 w 185"/>
                  <a:gd name="T13" fmla="*/ 138 h 210"/>
                  <a:gd name="T14" fmla="*/ 149 w 185"/>
                  <a:gd name="T15" fmla="*/ 162 h 210"/>
                  <a:gd name="T16" fmla="*/ 119 w 185"/>
                  <a:gd name="T17" fmla="*/ 180 h 210"/>
                  <a:gd name="T18" fmla="*/ 90 w 185"/>
                  <a:gd name="T19" fmla="*/ 198 h 210"/>
                  <a:gd name="T20" fmla="*/ 96 w 185"/>
                  <a:gd name="T21" fmla="*/ 210 h 210"/>
                  <a:gd name="T22" fmla="*/ 131 w 185"/>
                  <a:gd name="T23" fmla="*/ 192 h 210"/>
                  <a:gd name="T24" fmla="*/ 161 w 185"/>
                  <a:gd name="T25" fmla="*/ 168 h 210"/>
                  <a:gd name="T26" fmla="*/ 179 w 185"/>
                  <a:gd name="T27" fmla="*/ 144 h 210"/>
                  <a:gd name="T28" fmla="*/ 185 w 185"/>
                  <a:gd name="T29" fmla="*/ 114 h 210"/>
                  <a:gd name="T30" fmla="*/ 179 w 185"/>
                  <a:gd name="T31" fmla="*/ 90 h 210"/>
                  <a:gd name="T32" fmla="*/ 173 w 185"/>
                  <a:gd name="T33" fmla="*/ 66 h 210"/>
                  <a:gd name="T34" fmla="*/ 155 w 185"/>
                  <a:gd name="T35" fmla="*/ 48 h 210"/>
                  <a:gd name="T36" fmla="*/ 131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6" name="Freeform 60"/>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nvGrpSpPr>
              <p:cNvPr id="17" name="Group 61"/>
              <p:cNvGrpSpPr>
                <a:grpSpLocks/>
              </p:cNvGrpSpPr>
              <p:nvPr/>
            </p:nvGrpSpPr>
            <p:grpSpPr bwMode="auto">
              <a:xfrm>
                <a:off x="5381" y="3085"/>
                <a:ext cx="227" cy="132"/>
                <a:chOff x="5381" y="3085"/>
                <a:chExt cx="227" cy="132"/>
              </a:xfrm>
            </p:grpSpPr>
            <p:sp>
              <p:nvSpPr>
                <p:cNvPr id="18" name="Oval 62"/>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9" name="Oval 63"/>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20" name="Oval 64"/>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21" name="Oval 65"/>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grpSp>
      </p:grpSp>
      <p:sp>
        <p:nvSpPr>
          <p:cNvPr id="71746" name="Rectangle 66"/>
          <p:cNvSpPr>
            <a:spLocks noGrp="1" noChangeArrowheads="1"/>
          </p:cNvSpPr>
          <p:nvPr>
            <p:ph type="ctrTitle" sz="quarter"/>
          </p:nvPr>
        </p:nvSpPr>
        <p:spPr>
          <a:xfrm>
            <a:off x="685800" y="1692275"/>
            <a:ext cx="7772400" cy="1736725"/>
          </a:xfrm>
        </p:spPr>
        <p:txBody>
          <a:bodyPr anchor="b"/>
          <a:lstStyle>
            <a:lvl1pPr>
              <a:defRPr sz="5400"/>
            </a:lvl1pPr>
          </a:lstStyle>
          <a:p>
            <a:r>
              <a:rPr lang="fr-FR"/>
              <a:t>Cliquez pour modifier le style du titre</a:t>
            </a:r>
          </a:p>
        </p:txBody>
      </p:sp>
      <p:sp>
        <p:nvSpPr>
          <p:cNvPr id="71747" name="Rectangle 67"/>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fr-FR"/>
              <a:t>Cliquez pour modifier le style des sous-titres du masque</a:t>
            </a:r>
          </a:p>
        </p:txBody>
      </p:sp>
      <p:sp>
        <p:nvSpPr>
          <p:cNvPr id="68" name="Rectangle 68"/>
          <p:cNvSpPr>
            <a:spLocks noGrp="1" noChangeArrowheads="1"/>
          </p:cNvSpPr>
          <p:nvPr>
            <p:ph type="dt" sz="quarter" idx="10"/>
          </p:nvPr>
        </p:nvSpPr>
        <p:spPr>
          <a:xfrm>
            <a:off x="457200" y="6248400"/>
            <a:ext cx="2133600" cy="457200"/>
          </a:xfrm>
        </p:spPr>
        <p:txBody>
          <a:bodyPr/>
          <a:lstStyle>
            <a:lvl1pPr>
              <a:defRPr/>
            </a:lvl1pPr>
          </a:lstStyle>
          <a:p>
            <a:pPr>
              <a:defRPr/>
            </a:pPr>
            <a:fld id="{28F28C04-ECCB-48AF-B15F-BE090C8EF5F7}" type="datetimeFigureOut">
              <a:rPr lang="fr-FR"/>
              <a:pPr>
                <a:defRPr/>
              </a:pPr>
              <a:t>25/10/2019</a:t>
            </a:fld>
            <a:endParaRPr lang="fr-FR"/>
          </a:p>
        </p:txBody>
      </p:sp>
      <p:sp>
        <p:nvSpPr>
          <p:cNvPr id="69" name="Rectangle 69"/>
          <p:cNvSpPr>
            <a:spLocks noGrp="1" noChangeArrowheads="1"/>
          </p:cNvSpPr>
          <p:nvPr>
            <p:ph type="ftr" sz="quarter" idx="11"/>
          </p:nvPr>
        </p:nvSpPr>
        <p:spPr>
          <a:xfrm>
            <a:off x="3124200" y="6248400"/>
            <a:ext cx="2895600" cy="457200"/>
          </a:xfrm>
        </p:spPr>
        <p:txBody>
          <a:bodyPr/>
          <a:lstStyle>
            <a:lvl1pPr>
              <a:defRPr/>
            </a:lvl1pPr>
          </a:lstStyle>
          <a:p>
            <a:pPr>
              <a:defRPr/>
            </a:pPr>
            <a:endParaRPr lang="fr-FR"/>
          </a:p>
        </p:txBody>
      </p:sp>
      <p:sp>
        <p:nvSpPr>
          <p:cNvPr id="70" name="Rectangle 70"/>
          <p:cNvSpPr>
            <a:spLocks noGrp="1" noChangeArrowheads="1"/>
          </p:cNvSpPr>
          <p:nvPr>
            <p:ph type="sldNum" sz="quarter" idx="12"/>
          </p:nvPr>
        </p:nvSpPr>
        <p:spPr>
          <a:xfrm>
            <a:off x="6553200" y="6248400"/>
            <a:ext cx="2133600" cy="457200"/>
          </a:xfrm>
        </p:spPr>
        <p:txBody>
          <a:bodyPr/>
          <a:lstStyle>
            <a:lvl1pPr>
              <a:defRPr/>
            </a:lvl1pPr>
          </a:lstStyle>
          <a:p>
            <a:pPr>
              <a:defRPr/>
            </a:pPr>
            <a:fld id="{F0A8F727-AA8A-4215-B99F-8FA96D33D93A}" type="slidenum">
              <a:rPr lang="fr-FR"/>
              <a:pPr>
                <a:defRPr/>
              </a:pPr>
              <a:t>‹#›</a:t>
            </a:fld>
            <a:endParaRPr lang="fr-FR"/>
          </a:p>
        </p:txBody>
      </p:sp>
    </p:spTree>
    <p:extLst>
      <p:ext uri="{BB962C8B-B14F-4D97-AF65-F5344CB8AC3E}">
        <p14:creationId xmlns:p14="http://schemas.microsoft.com/office/powerpoint/2010/main" val="1672877584"/>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69"/>
          <p:cNvSpPr>
            <a:spLocks noGrp="1" noChangeArrowheads="1"/>
          </p:cNvSpPr>
          <p:nvPr>
            <p:ph type="dt" sz="half" idx="10"/>
          </p:nvPr>
        </p:nvSpPr>
        <p:spPr>
          <a:ln/>
        </p:spPr>
        <p:txBody>
          <a:bodyPr/>
          <a:lstStyle>
            <a:lvl1pPr>
              <a:defRPr/>
            </a:lvl1pPr>
          </a:lstStyle>
          <a:p>
            <a:pPr>
              <a:defRPr/>
            </a:pPr>
            <a:fld id="{12B03C68-6430-4AD2-BC31-8D251835CE8C}" type="datetimeFigureOut">
              <a:rPr lang="fr-FR"/>
              <a:pPr>
                <a:defRPr/>
              </a:pPr>
              <a:t>25/10/2019</a:t>
            </a:fld>
            <a:endParaRPr lang="fr-FR"/>
          </a:p>
        </p:txBody>
      </p:sp>
      <p:sp>
        <p:nvSpPr>
          <p:cNvPr id="5" name="Rectangle 70"/>
          <p:cNvSpPr>
            <a:spLocks noGrp="1" noChangeArrowheads="1"/>
          </p:cNvSpPr>
          <p:nvPr>
            <p:ph type="ftr" sz="quarter" idx="11"/>
          </p:nvPr>
        </p:nvSpPr>
        <p:spPr>
          <a:ln/>
        </p:spPr>
        <p:txBody>
          <a:bodyPr/>
          <a:lstStyle>
            <a:lvl1pPr>
              <a:defRPr/>
            </a:lvl1pPr>
          </a:lstStyle>
          <a:p>
            <a:pPr>
              <a:defRPr/>
            </a:pPr>
            <a:endParaRPr lang="fr-FR"/>
          </a:p>
        </p:txBody>
      </p:sp>
      <p:sp>
        <p:nvSpPr>
          <p:cNvPr id="6" name="Rectangle 71"/>
          <p:cNvSpPr>
            <a:spLocks noGrp="1" noChangeArrowheads="1"/>
          </p:cNvSpPr>
          <p:nvPr>
            <p:ph type="sldNum" sz="quarter" idx="12"/>
          </p:nvPr>
        </p:nvSpPr>
        <p:spPr>
          <a:ln/>
        </p:spPr>
        <p:txBody>
          <a:bodyPr/>
          <a:lstStyle>
            <a:lvl1pPr>
              <a:defRPr/>
            </a:lvl1pPr>
          </a:lstStyle>
          <a:p>
            <a:pPr>
              <a:defRPr/>
            </a:pPr>
            <a:fld id="{41C22E90-303A-4597-80A4-4230851BDB7D}" type="slidenum">
              <a:rPr lang="fr-FR"/>
              <a:pPr>
                <a:defRPr/>
              </a:pPr>
              <a:t>‹#›</a:t>
            </a:fld>
            <a:endParaRPr lang="fr-FR"/>
          </a:p>
        </p:txBody>
      </p:sp>
    </p:spTree>
    <p:extLst>
      <p:ext uri="{BB962C8B-B14F-4D97-AF65-F5344CB8AC3E}">
        <p14:creationId xmlns:p14="http://schemas.microsoft.com/office/powerpoint/2010/main" val="1639568707"/>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7813"/>
            <a:ext cx="2057400" cy="5848350"/>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7813"/>
            <a:ext cx="6019800" cy="584835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69"/>
          <p:cNvSpPr>
            <a:spLocks noGrp="1" noChangeArrowheads="1"/>
          </p:cNvSpPr>
          <p:nvPr>
            <p:ph type="dt" sz="half" idx="10"/>
          </p:nvPr>
        </p:nvSpPr>
        <p:spPr>
          <a:ln/>
        </p:spPr>
        <p:txBody>
          <a:bodyPr/>
          <a:lstStyle>
            <a:lvl1pPr>
              <a:defRPr/>
            </a:lvl1pPr>
          </a:lstStyle>
          <a:p>
            <a:pPr>
              <a:defRPr/>
            </a:pPr>
            <a:fld id="{A4FF4F47-DBE7-46D4-89F6-8F8A5A864A2B}" type="datetimeFigureOut">
              <a:rPr lang="fr-FR"/>
              <a:pPr>
                <a:defRPr/>
              </a:pPr>
              <a:t>25/10/2019</a:t>
            </a:fld>
            <a:endParaRPr lang="fr-FR"/>
          </a:p>
        </p:txBody>
      </p:sp>
      <p:sp>
        <p:nvSpPr>
          <p:cNvPr id="5" name="Rectangle 70"/>
          <p:cNvSpPr>
            <a:spLocks noGrp="1" noChangeArrowheads="1"/>
          </p:cNvSpPr>
          <p:nvPr>
            <p:ph type="ftr" sz="quarter" idx="11"/>
          </p:nvPr>
        </p:nvSpPr>
        <p:spPr>
          <a:ln/>
        </p:spPr>
        <p:txBody>
          <a:bodyPr/>
          <a:lstStyle>
            <a:lvl1pPr>
              <a:defRPr/>
            </a:lvl1pPr>
          </a:lstStyle>
          <a:p>
            <a:pPr>
              <a:defRPr/>
            </a:pPr>
            <a:endParaRPr lang="fr-FR"/>
          </a:p>
        </p:txBody>
      </p:sp>
      <p:sp>
        <p:nvSpPr>
          <p:cNvPr id="6" name="Rectangle 71"/>
          <p:cNvSpPr>
            <a:spLocks noGrp="1" noChangeArrowheads="1"/>
          </p:cNvSpPr>
          <p:nvPr>
            <p:ph type="sldNum" sz="quarter" idx="12"/>
          </p:nvPr>
        </p:nvSpPr>
        <p:spPr>
          <a:ln/>
        </p:spPr>
        <p:txBody>
          <a:bodyPr/>
          <a:lstStyle>
            <a:lvl1pPr>
              <a:defRPr/>
            </a:lvl1pPr>
          </a:lstStyle>
          <a:p>
            <a:pPr>
              <a:defRPr/>
            </a:pPr>
            <a:fld id="{933D632E-0D98-4EAC-90F4-86E0DA0EFBF8}" type="slidenum">
              <a:rPr lang="fr-FR"/>
              <a:pPr>
                <a:defRPr/>
              </a:pPr>
              <a:t>‹#›</a:t>
            </a:fld>
            <a:endParaRPr lang="fr-FR"/>
          </a:p>
        </p:txBody>
      </p:sp>
    </p:spTree>
    <p:extLst>
      <p:ext uri="{BB962C8B-B14F-4D97-AF65-F5344CB8AC3E}">
        <p14:creationId xmlns:p14="http://schemas.microsoft.com/office/powerpoint/2010/main" val="1609218163"/>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69"/>
          <p:cNvSpPr>
            <a:spLocks noGrp="1" noChangeArrowheads="1"/>
          </p:cNvSpPr>
          <p:nvPr>
            <p:ph type="dt" sz="half" idx="10"/>
          </p:nvPr>
        </p:nvSpPr>
        <p:spPr>
          <a:ln/>
        </p:spPr>
        <p:txBody>
          <a:bodyPr/>
          <a:lstStyle>
            <a:lvl1pPr>
              <a:defRPr/>
            </a:lvl1pPr>
          </a:lstStyle>
          <a:p>
            <a:pPr>
              <a:defRPr/>
            </a:pPr>
            <a:fld id="{3FB7BFB1-FE68-487D-801C-4C24E024C341}" type="datetimeFigureOut">
              <a:rPr lang="fr-FR"/>
              <a:pPr>
                <a:defRPr/>
              </a:pPr>
              <a:t>25/10/2019</a:t>
            </a:fld>
            <a:endParaRPr lang="fr-FR"/>
          </a:p>
        </p:txBody>
      </p:sp>
      <p:sp>
        <p:nvSpPr>
          <p:cNvPr id="5" name="Rectangle 70"/>
          <p:cNvSpPr>
            <a:spLocks noGrp="1" noChangeArrowheads="1"/>
          </p:cNvSpPr>
          <p:nvPr>
            <p:ph type="ftr" sz="quarter" idx="11"/>
          </p:nvPr>
        </p:nvSpPr>
        <p:spPr>
          <a:ln/>
        </p:spPr>
        <p:txBody>
          <a:bodyPr/>
          <a:lstStyle>
            <a:lvl1pPr>
              <a:defRPr/>
            </a:lvl1pPr>
          </a:lstStyle>
          <a:p>
            <a:pPr>
              <a:defRPr/>
            </a:pPr>
            <a:endParaRPr lang="fr-FR"/>
          </a:p>
        </p:txBody>
      </p:sp>
      <p:sp>
        <p:nvSpPr>
          <p:cNvPr id="6" name="Rectangle 71"/>
          <p:cNvSpPr>
            <a:spLocks noGrp="1" noChangeArrowheads="1"/>
          </p:cNvSpPr>
          <p:nvPr>
            <p:ph type="sldNum" sz="quarter" idx="12"/>
          </p:nvPr>
        </p:nvSpPr>
        <p:spPr>
          <a:ln/>
        </p:spPr>
        <p:txBody>
          <a:bodyPr/>
          <a:lstStyle>
            <a:lvl1pPr>
              <a:defRPr/>
            </a:lvl1pPr>
          </a:lstStyle>
          <a:p>
            <a:pPr>
              <a:defRPr/>
            </a:pPr>
            <a:fld id="{04991B36-2793-494A-B21C-8DF205366ECC}" type="slidenum">
              <a:rPr lang="fr-FR"/>
              <a:pPr>
                <a:defRPr/>
              </a:pPr>
              <a:t>‹#›</a:t>
            </a:fld>
            <a:endParaRPr lang="fr-FR"/>
          </a:p>
        </p:txBody>
      </p:sp>
    </p:spTree>
    <p:extLst>
      <p:ext uri="{BB962C8B-B14F-4D97-AF65-F5344CB8AC3E}">
        <p14:creationId xmlns:p14="http://schemas.microsoft.com/office/powerpoint/2010/main" val="1202866955"/>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69"/>
          <p:cNvSpPr>
            <a:spLocks noGrp="1" noChangeArrowheads="1"/>
          </p:cNvSpPr>
          <p:nvPr>
            <p:ph type="dt" sz="half" idx="10"/>
          </p:nvPr>
        </p:nvSpPr>
        <p:spPr>
          <a:ln/>
        </p:spPr>
        <p:txBody>
          <a:bodyPr/>
          <a:lstStyle>
            <a:lvl1pPr>
              <a:defRPr/>
            </a:lvl1pPr>
          </a:lstStyle>
          <a:p>
            <a:pPr>
              <a:defRPr/>
            </a:pPr>
            <a:fld id="{0E0258F3-CEA1-4391-9F76-C0CA27AFCCAB}" type="datetimeFigureOut">
              <a:rPr lang="fr-FR"/>
              <a:pPr>
                <a:defRPr/>
              </a:pPr>
              <a:t>25/10/2019</a:t>
            </a:fld>
            <a:endParaRPr lang="fr-FR"/>
          </a:p>
        </p:txBody>
      </p:sp>
      <p:sp>
        <p:nvSpPr>
          <p:cNvPr id="5" name="Rectangle 70"/>
          <p:cNvSpPr>
            <a:spLocks noGrp="1" noChangeArrowheads="1"/>
          </p:cNvSpPr>
          <p:nvPr>
            <p:ph type="ftr" sz="quarter" idx="11"/>
          </p:nvPr>
        </p:nvSpPr>
        <p:spPr>
          <a:ln/>
        </p:spPr>
        <p:txBody>
          <a:bodyPr/>
          <a:lstStyle>
            <a:lvl1pPr>
              <a:defRPr/>
            </a:lvl1pPr>
          </a:lstStyle>
          <a:p>
            <a:pPr>
              <a:defRPr/>
            </a:pPr>
            <a:endParaRPr lang="fr-FR"/>
          </a:p>
        </p:txBody>
      </p:sp>
      <p:sp>
        <p:nvSpPr>
          <p:cNvPr id="6" name="Rectangle 71"/>
          <p:cNvSpPr>
            <a:spLocks noGrp="1" noChangeArrowheads="1"/>
          </p:cNvSpPr>
          <p:nvPr>
            <p:ph type="sldNum" sz="quarter" idx="12"/>
          </p:nvPr>
        </p:nvSpPr>
        <p:spPr>
          <a:ln/>
        </p:spPr>
        <p:txBody>
          <a:bodyPr/>
          <a:lstStyle>
            <a:lvl1pPr>
              <a:defRPr/>
            </a:lvl1pPr>
          </a:lstStyle>
          <a:p>
            <a:pPr>
              <a:defRPr/>
            </a:pPr>
            <a:fld id="{6DF57635-709E-4628-AAF4-3BE4D52C0884}" type="slidenum">
              <a:rPr lang="fr-FR"/>
              <a:pPr>
                <a:defRPr/>
              </a:pPr>
              <a:t>‹#›</a:t>
            </a:fld>
            <a:endParaRPr lang="fr-FR"/>
          </a:p>
        </p:txBody>
      </p:sp>
    </p:spTree>
    <p:extLst>
      <p:ext uri="{BB962C8B-B14F-4D97-AF65-F5344CB8AC3E}">
        <p14:creationId xmlns:p14="http://schemas.microsoft.com/office/powerpoint/2010/main" val="3801436231"/>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69"/>
          <p:cNvSpPr>
            <a:spLocks noGrp="1" noChangeArrowheads="1"/>
          </p:cNvSpPr>
          <p:nvPr>
            <p:ph type="dt" sz="half" idx="10"/>
          </p:nvPr>
        </p:nvSpPr>
        <p:spPr>
          <a:ln/>
        </p:spPr>
        <p:txBody>
          <a:bodyPr/>
          <a:lstStyle>
            <a:lvl1pPr>
              <a:defRPr/>
            </a:lvl1pPr>
          </a:lstStyle>
          <a:p>
            <a:pPr>
              <a:defRPr/>
            </a:pPr>
            <a:fld id="{AC2B2E3C-7076-4146-A704-64D13590B204}" type="datetimeFigureOut">
              <a:rPr lang="fr-FR"/>
              <a:pPr>
                <a:defRPr/>
              </a:pPr>
              <a:t>25/10/2019</a:t>
            </a:fld>
            <a:endParaRPr lang="fr-FR"/>
          </a:p>
        </p:txBody>
      </p:sp>
      <p:sp>
        <p:nvSpPr>
          <p:cNvPr id="6" name="Rectangle 70"/>
          <p:cNvSpPr>
            <a:spLocks noGrp="1" noChangeArrowheads="1"/>
          </p:cNvSpPr>
          <p:nvPr>
            <p:ph type="ftr" sz="quarter" idx="11"/>
          </p:nvPr>
        </p:nvSpPr>
        <p:spPr>
          <a:ln/>
        </p:spPr>
        <p:txBody>
          <a:bodyPr/>
          <a:lstStyle>
            <a:lvl1pPr>
              <a:defRPr/>
            </a:lvl1pPr>
          </a:lstStyle>
          <a:p>
            <a:pPr>
              <a:defRPr/>
            </a:pPr>
            <a:endParaRPr lang="fr-FR"/>
          </a:p>
        </p:txBody>
      </p:sp>
      <p:sp>
        <p:nvSpPr>
          <p:cNvPr id="7" name="Rectangle 71"/>
          <p:cNvSpPr>
            <a:spLocks noGrp="1" noChangeArrowheads="1"/>
          </p:cNvSpPr>
          <p:nvPr>
            <p:ph type="sldNum" sz="quarter" idx="12"/>
          </p:nvPr>
        </p:nvSpPr>
        <p:spPr>
          <a:ln/>
        </p:spPr>
        <p:txBody>
          <a:bodyPr/>
          <a:lstStyle>
            <a:lvl1pPr>
              <a:defRPr/>
            </a:lvl1pPr>
          </a:lstStyle>
          <a:p>
            <a:pPr>
              <a:defRPr/>
            </a:pPr>
            <a:fld id="{03473A27-6DA8-44A5-AE58-837BFFB57FFC}" type="slidenum">
              <a:rPr lang="fr-FR"/>
              <a:pPr>
                <a:defRPr/>
              </a:pPr>
              <a:t>‹#›</a:t>
            </a:fld>
            <a:endParaRPr lang="fr-FR"/>
          </a:p>
        </p:txBody>
      </p:sp>
    </p:spTree>
    <p:extLst>
      <p:ext uri="{BB962C8B-B14F-4D97-AF65-F5344CB8AC3E}">
        <p14:creationId xmlns:p14="http://schemas.microsoft.com/office/powerpoint/2010/main" val="585173994"/>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69"/>
          <p:cNvSpPr>
            <a:spLocks noGrp="1" noChangeArrowheads="1"/>
          </p:cNvSpPr>
          <p:nvPr>
            <p:ph type="dt" sz="half" idx="10"/>
          </p:nvPr>
        </p:nvSpPr>
        <p:spPr>
          <a:ln/>
        </p:spPr>
        <p:txBody>
          <a:bodyPr/>
          <a:lstStyle>
            <a:lvl1pPr>
              <a:defRPr/>
            </a:lvl1pPr>
          </a:lstStyle>
          <a:p>
            <a:pPr>
              <a:defRPr/>
            </a:pPr>
            <a:fld id="{E393624C-F405-45D9-AAC5-17A4A40145CE}" type="datetimeFigureOut">
              <a:rPr lang="fr-FR"/>
              <a:pPr>
                <a:defRPr/>
              </a:pPr>
              <a:t>25/10/2019</a:t>
            </a:fld>
            <a:endParaRPr lang="fr-FR"/>
          </a:p>
        </p:txBody>
      </p:sp>
      <p:sp>
        <p:nvSpPr>
          <p:cNvPr id="8" name="Rectangle 70"/>
          <p:cNvSpPr>
            <a:spLocks noGrp="1" noChangeArrowheads="1"/>
          </p:cNvSpPr>
          <p:nvPr>
            <p:ph type="ftr" sz="quarter" idx="11"/>
          </p:nvPr>
        </p:nvSpPr>
        <p:spPr>
          <a:ln/>
        </p:spPr>
        <p:txBody>
          <a:bodyPr/>
          <a:lstStyle>
            <a:lvl1pPr>
              <a:defRPr/>
            </a:lvl1pPr>
          </a:lstStyle>
          <a:p>
            <a:pPr>
              <a:defRPr/>
            </a:pPr>
            <a:endParaRPr lang="fr-FR"/>
          </a:p>
        </p:txBody>
      </p:sp>
      <p:sp>
        <p:nvSpPr>
          <p:cNvPr id="9" name="Rectangle 71"/>
          <p:cNvSpPr>
            <a:spLocks noGrp="1" noChangeArrowheads="1"/>
          </p:cNvSpPr>
          <p:nvPr>
            <p:ph type="sldNum" sz="quarter" idx="12"/>
          </p:nvPr>
        </p:nvSpPr>
        <p:spPr>
          <a:ln/>
        </p:spPr>
        <p:txBody>
          <a:bodyPr/>
          <a:lstStyle>
            <a:lvl1pPr>
              <a:defRPr/>
            </a:lvl1pPr>
          </a:lstStyle>
          <a:p>
            <a:pPr>
              <a:defRPr/>
            </a:pPr>
            <a:fld id="{7945AD69-7D76-4C0A-B7A3-6722467573D6}" type="slidenum">
              <a:rPr lang="fr-FR"/>
              <a:pPr>
                <a:defRPr/>
              </a:pPr>
              <a:t>‹#›</a:t>
            </a:fld>
            <a:endParaRPr lang="fr-FR"/>
          </a:p>
        </p:txBody>
      </p:sp>
    </p:spTree>
    <p:extLst>
      <p:ext uri="{BB962C8B-B14F-4D97-AF65-F5344CB8AC3E}">
        <p14:creationId xmlns:p14="http://schemas.microsoft.com/office/powerpoint/2010/main" val="4206501632"/>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69"/>
          <p:cNvSpPr>
            <a:spLocks noGrp="1" noChangeArrowheads="1"/>
          </p:cNvSpPr>
          <p:nvPr>
            <p:ph type="dt" sz="half" idx="10"/>
          </p:nvPr>
        </p:nvSpPr>
        <p:spPr>
          <a:ln/>
        </p:spPr>
        <p:txBody>
          <a:bodyPr/>
          <a:lstStyle>
            <a:lvl1pPr>
              <a:defRPr/>
            </a:lvl1pPr>
          </a:lstStyle>
          <a:p>
            <a:pPr>
              <a:defRPr/>
            </a:pPr>
            <a:fld id="{F2E2BC61-215B-481C-AABE-352AE43DDA1F}" type="datetimeFigureOut">
              <a:rPr lang="fr-FR"/>
              <a:pPr>
                <a:defRPr/>
              </a:pPr>
              <a:t>25/10/2019</a:t>
            </a:fld>
            <a:endParaRPr lang="fr-FR"/>
          </a:p>
        </p:txBody>
      </p:sp>
      <p:sp>
        <p:nvSpPr>
          <p:cNvPr id="4" name="Rectangle 70"/>
          <p:cNvSpPr>
            <a:spLocks noGrp="1" noChangeArrowheads="1"/>
          </p:cNvSpPr>
          <p:nvPr>
            <p:ph type="ftr" sz="quarter" idx="11"/>
          </p:nvPr>
        </p:nvSpPr>
        <p:spPr>
          <a:ln/>
        </p:spPr>
        <p:txBody>
          <a:bodyPr/>
          <a:lstStyle>
            <a:lvl1pPr>
              <a:defRPr/>
            </a:lvl1pPr>
          </a:lstStyle>
          <a:p>
            <a:pPr>
              <a:defRPr/>
            </a:pPr>
            <a:endParaRPr lang="fr-FR"/>
          </a:p>
        </p:txBody>
      </p:sp>
      <p:sp>
        <p:nvSpPr>
          <p:cNvPr id="5" name="Rectangle 71"/>
          <p:cNvSpPr>
            <a:spLocks noGrp="1" noChangeArrowheads="1"/>
          </p:cNvSpPr>
          <p:nvPr>
            <p:ph type="sldNum" sz="quarter" idx="12"/>
          </p:nvPr>
        </p:nvSpPr>
        <p:spPr>
          <a:ln/>
        </p:spPr>
        <p:txBody>
          <a:bodyPr/>
          <a:lstStyle>
            <a:lvl1pPr>
              <a:defRPr/>
            </a:lvl1pPr>
          </a:lstStyle>
          <a:p>
            <a:pPr>
              <a:defRPr/>
            </a:pPr>
            <a:fld id="{528BDB5F-F2C0-4F89-A422-66C6EA5BE809}" type="slidenum">
              <a:rPr lang="fr-FR"/>
              <a:pPr>
                <a:defRPr/>
              </a:pPr>
              <a:t>‹#›</a:t>
            </a:fld>
            <a:endParaRPr lang="fr-FR"/>
          </a:p>
        </p:txBody>
      </p:sp>
    </p:spTree>
    <p:extLst>
      <p:ext uri="{BB962C8B-B14F-4D97-AF65-F5344CB8AC3E}">
        <p14:creationId xmlns:p14="http://schemas.microsoft.com/office/powerpoint/2010/main" val="4016145467"/>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69"/>
          <p:cNvSpPr>
            <a:spLocks noGrp="1" noChangeArrowheads="1"/>
          </p:cNvSpPr>
          <p:nvPr>
            <p:ph type="dt" sz="half" idx="10"/>
          </p:nvPr>
        </p:nvSpPr>
        <p:spPr>
          <a:ln/>
        </p:spPr>
        <p:txBody>
          <a:bodyPr/>
          <a:lstStyle>
            <a:lvl1pPr>
              <a:defRPr/>
            </a:lvl1pPr>
          </a:lstStyle>
          <a:p>
            <a:pPr>
              <a:defRPr/>
            </a:pPr>
            <a:fld id="{3F34AA6F-CD0F-46F1-B4E3-72A7AC1BDE1D}" type="datetimeFigureOut">
              <a:rPr lang="fr-FR"/>
              <a:pPr>
                <a:defRPr/>
              </a:pPr>
              <a:t>25/10/2019</a:t>
            </a:fld>
            <a:endParaRPr lang="fr-FR"/>
          </a:p>
        </p:txBody>
      </p:sp>
      <p:sp>
        <p:nvSpPr>
          <p:cNvPr id="3" name="Rectangle 70"/>
          <p:cNvSpPr>
            <a:spLocks noGrp="1" noChangeArrowheads="1"/>
          </p:cNvSpPr>
          <p:nvPr>
            <p:ph type="ftr" sz="quarter" idx="11"/>
          </p:nvPr>
        </p:nvSpPr>
        <p:spPr>
          <a:ln/>
        </p:spPr>
        <p:txBody>
          <a:bodyPr/>
          <a:lstStyle>
            <a:lvl1pPr>
              <a:defRPr/>
            </a:lvl1pPr>
          </a:lstStyle>
          <a:p>
            <a:pPr>
              <a:defRPr/>
            </a:pPr>
            <a:endParaRPr lang="fr-FR"/>
          </a:p>
        </p:txBody>
      </p:sp>
      <p:sp>
        <p:nvSpPr>
          <p:cNvPr id="4" name="Rectangle 71"/>
          <p:cNvSpPr>
            <a:spLocks noGrp="1" noChangeArrowheads="1"/>
          </p:cNvSpPr>
          <p:nvPr>
            <p:ph type="sldNum" sz="quarter" idx="12"/>
          </p:nvPr>
        </p:nvSpPr>
        <p:spPr>
          <a:ln/>
        </p:spPr>
        <p:txBody>
          <a:bodyPr/>
          <a:lstStyle>
            <a:lvl1pPr>
              <a:defRPr/>
            </a:lvl1pPr>
          </a:lstStyle>
          <a:p>
            <a:pPr>
              <a:defRPr/>
            </a:pPr>
            <a:fld id="{D60687CB-5FD4-45D1-9576-3F6CC79945F1}" type="slidenum">
              <a:rPr lang="fr-FR"/>
              <a:pPr>
                <a:defRPr/>
              </a:pPr>
              <a:t>‹#›</a:t>
            </a:fld>
            <a:endParaRPr lang="fr-FR"/>
          </a:p>
        </p:txBody>
      </p:sp>
    </p:spTree>
    <p:extLst>
      <p:ext uri="{BB962C8B-B14F-4D97-AF65-F5344CB8AC3E}">
        <p14:creationId xmlns:p14="http://schemas.microsoft.com/office/powerpoint/2010/main" val="545580637"/>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69"/>
          <p:cNvSpPr>
            <a:spLocks noGrp="1" noChangeArrowheads="1"/>
          </p:cNvSpPr>
          <p:nvPr>
            <p:ph type="dt" sz="half" idx="10"/>
          </p:nvPr>
        </p:nvSpPr>
        <p:spPr>
          <a:ln/>
        </p:spPr>
        <p:txBody>
          <a:bodyPr/>
          <a:lstStyle>
            <a:lvl1pPr>
              <a:defRPr/>
            </a:lvl1pPr>
          </a:lstStyle>
          <a:p>
            <a:pPr>
              <a:defRPr/>
            </a:pPr>
            <a:fld id="{30E85C18-4719-404E-AEE1-C0E1B228E111}" type="datetimeFigureOut">
              <a:rPr lang="fr-FR"/>
              <a:pPr>
                <a:defRPr/>
              </a:pPr>
              <a:t>25/10/2019</a:t>
            </a:fld>
            <a:endParaRPr lang="fr-FR"/>
          </a:p>
        </p:txBody>
      </p:sp>
      <p:sp>
        <p:nvSpPr>
          <p:cNvPr id="6" name="Rectangle 70"/>
          <p:cNvSpPr>
            <a:spLocks noGrp="1" noChangeArrowheads="1"/>
          </p:cNvSpPr>
          <p:nvPr>
            <p:ph type="ftr" sz="quarter" idx="11"/>
          </p:nvPr>
        </p:nvSpPr>
        <p:spPr>
          <a:ln/>
        </p:spPr>
        <p:txBody>
          <a:bodyPr/>
          <a:lstStyle>
            <a:lvl1pPr>
              <a:defRPr/>
            </a:lvl1pPr>
          </a:lstStyle>
          <a:p>
            <a:pPr>
              <a:defRPr/>
            </a:pPr>
            <a:endParaRPr lang="fr-FR"/>
          </a:p>
        </p:txBody>
      </p:sp>
      <p:sp>
        <p:nvSpPr>
          <p:cNvPr id="7" name="Rectangle 71"/>
          <p:cNvSpPr>
            <a:spLocks noGrp="1" noChangeArrowheads="1"/>
          </p:cNvSpPr>
          <p:nvPr>
            <p:ph type="sldNum" sz="quarter" idx="12"/>
          </p:nvPr>
        </p:nvSpPr>
        <p:spPr>
          <a:ln/>
        </p:spPr>
        <p:txBody>
          <a:bodyPr/>
          <a:lstStyle>
            <a:lvl1pPr>
              <a:defRPr/>
            </a:lvl1pPr>
          </a:lstStyle>
          <a:p>
            <a:pPr>
              <a:defRPr/>
            </a:pPr>
            <a:fld id="{C2B1E997-2DA4-4F31-9112-642793714029}" type="slidenum">
              <a:rPr lang="fr-FR"/>
              <a:pPr>
                <a:defRPr/>
              </a:pPr>
              <a:t>‹#›</a:t>
            </a:fld>
            <a:endParaRPr lang="fr-FR"/>
          </a:p>
        </p:txBody>
      </p:sp>
    </p:spTree>
    <p:extLst>
      <p:ext uri="{BB962C8B-B14F-4D97-AF65-F5344CB8AC3E}">
        <p14:creationId xmlns:p14="http://schemas.microsoft.com/office/powerpoint/2010/main" val="768881938"/>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69"/>
          <p:cNvSpPr>
            <a:spLocks noGrp="1" noChangeArrowheads="1"/>
          </p:cNvSpPr>
          <p:nvPr>
            <p:ph type="dt" sz="half" idx="10"/>
          </p:nvPr>
        </p:nvSpPr>
        <p:spPr>
          <a:ln/>
        </p:spPr>
        <p:txBody>
          <a:bodyPr/>
          <a:lstStyle>
            <a:lvl1pPr>
              <a:defRPr/>
            </a:lvl1pPr>
          </a:lstStyle>
          <a:p>
            <a:pPr>
              <a:defRPr/>
            </a:pPr>
            <a:fld id="{ED031E38-F340-447A-A03E-98FAA5ECBFBD}" type="datetimeFigureOut">
              <a:rPr lang="fr-FR"/>
              <a:pPr>
                <a:defRPr/>
              </a:pPr>
              <a:t>25/10/2019</a:t>
            </a:fld>
            <a:endParaRPr lang="fr-FR"/>
          </a:p>
        </p:txBody>
      </p:sp>
      <p:sp>
        <p:nvSpPr>
          <p:cNvPr id="6" name="Rectangle 70"/>
          <p:cNvSpPr>
            <a:spLocks noGrp="1" noChangeArrowheads="1"/>
          </p:cNvSpPr>
          <p:nvPr>
            <p:ph type="ftr" sz="quarter" idx="11"/>
          </p:nvPr>
        </p:nvSpPr>
        <p:spPr>
          <a:ln/>
        </p:spPr>
        <p:txBody>
          <a:bodyPr/>
          <a:lstStyle>
            <a:lvl1pPr>
              <a:defRPr/>
            </a:lvl1pPr>
          </a:lstStyle>
          <a:p>
            <a:pPr>
              <a:defRPr/>
            </a:pPr>
            <a:endParaRPr lang="fr-FR"/>
          </a:p>
        </p:txBody>
      </p:sp>
      <p:sp>
        <p:nvSpPr>
          <p:cNvPr id="7" name="Rectangle 71"/>
          <p:cNvSpPr>
            <a:spLocks noGrp="1" noChangeArrowheads="1"/>
          </p:cNvSpPr>
          <p:nvPr>
            <p:ph type="sldNum" sz="quarter" idx="12"/>
          </p:nvPr>
        </p:nvSpPr>
        <p:spPr>
          <a:ln/>
        </p:spPr>
        <p:txBody>
          <a:bodyPr/>
          <a:lstStyle>
            <a:lvl1pPr>
              <a:defRPr/>
            </a:lvl1pPr>
          </a:lstStyle>
          <a:p>
            <a:pPr>
              <a:defRPr/>
            </a:pPr>
            <a:fld id="{3C64F063-5F40-4E8D-A8A9-8C0CDF8B693A}" type="slidenum">
              <a:rPr lang="fr-FR"/>
              <a:pPr>
                <a:defRPr/>
              </a:pPr>
              <a:t>‹#›</a:t>
            </a:fld>
            <a:endParaRPr lang="fr-FR"/>
          </a:p>
        </p:txBody>
      </p:sp>
    </p:spTree>
    <p:extLst>
      <p:ext uri="{BB962C8B-B14F-4D97-AF65-F5344CB8AC3E}">
        <p14:creationId xmlns:p14="http://schemas.microsoft.com/office/powerpoint/2010/main" val="381741563"/>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Freeform 2"/>
          <p:cNvSpPr>
            <a:spLocks/>
          </p:cNvSpPr>
          <p:nvPr/>
        </p:nvSpPr>
        <p:spPr bwMode="hidden">
          <a:xfrm>
            <a:off x="6627813" y="6429375"/>
            <a:ext cx="285750" cy="209550"/>
          </a:xfrm>
          <a:custGeom>
            <a:avLst/>
            <a:gdLst/>
            <a:ahLst/>
            <a:cxnLst>
              <a:cxn ang="0">
                <a:pos x="0" y="132"/>
              </a:cxn>
              <a:cxn ang="0">
                <a:pos x="29" y="132"/>
              </a:cxn>
              <a:cxn ang="0">
                <a:pos x="77" y="108"/>
              </a:cxn>
              <a:cxn ang="0">
                <a:pos x="119" y="78"/>
              </a:cxn>
              <a:cxn ang="0">
                <a:pos x="155" y="48"/>
              </a:cxn>
              <a:cxn ang="0">
                <a:pos x="179" y="12"/>
              </a:cxn>
              <a:cxn ang="0">
                <a:pos x="173" y="6"/>
              </a:cxn>
              <a:cxn ang="0">
                <a:pos x="167" y="0"/>
              </a:cxn>
              <a:cxn ang="0">
                <a:pos x="137" y="42"/>
              </a:cxn>
              <a:cxn ang="0">
                <a:pos x="101" y="78"/>
              </a:cxn>
              <a:cxn ang="0">
                <a:pos x="53" y="108"/>
              </a:cxn>
              <a:cxn ang="0">
                <a:pos x="0" y="132"/>
              </a:cxn>
              <a:cxn ang="0">
                <a:pos x="0" y="132"/>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w="9525">
            <a:noFill/>
            <a:round/>
            <a:headEnd/>
            <a:tailEnd/>
          </a:ln>
        </p:spPr>
        <p:txBody>
          <a:bodyPr/>
          <a:lstStyle/>
          <a:p>
            <a:pPr>
              <a:defRPr/>
            </a:pPr>
            <a:endParaRPr lang="fr-FR">
              <a:cs typeface="+mn-cs"/>
            </a:endParaRPr>
          </a:p>
        </p:txBody>
      </p:sp>
      <p:grpSp>
        <p:nvGrpSpPr>
          <p:cNvPr id="1027" name="Group 3"/>
          <p:cNvGrpSpPr>
            <a:grpSpLocks/>
          </p:cNvGrpSpPr>
          <p:nvPr/>
        </p:nvGrpSpPr>
        <p:grpSpPr bwMode="auto">
          <a:xfrm>
            <a:off x="3175" y="4267200"/>
            <a:ext cx="9140825" cy="2590800"/>
            <a:chOff x="2" y="2688"/>
            <a:chExt cx="5758" cy="1632"/>
          </a:xfrm>
        </p:grpSpPr>
        <p:sp>
          <p:nvSpPr>
            <p:cNvPr id="1033" name="Freeform 4"/>
            <p:cNvSpPr>
              <a:spLocks/>
            </p:cNvSpPr>
            <p:nvPr/>
          </p:nvSpPr>
          <p:spPr bwMode="hidden">
            <a:xfrm>
              <a:off x="2" y="2688"/>
              <a:ext cx="5758" cy="1632"/>
            </a:xfrm>
            <a:custGeom>
              <a:avLst/>
              <a:gdLst>
                <a:gd name="T0" fmla="*/ 5740 w 5740"/>
                <a:gd name="T1" fmla="*/ 4316 h 4316"/>
                <a:gd name="T2" fmla="*/ 0 w 5740"/>
                <a:gd name="T3" fmla="*/ 4316 h 4316"/>
                <a:gd name="T4" fmla="*/ 0 w 5740"/>
                <a:gd name="T5" fmla="*/ 0 h 4316"/>
                <a:gd name="T6" fmla="*/ 5740 w 5740"/>
                <a:gd name="T7" fmla="*/ 0 h 4316"/>
                <a:gd name="T8" fmla="*/ 5740 w 5740"/>
                <a:gd name="T9" fmla="*/ 4316 h 4316"/>
                <a:gd name="T10" fmla="*/ 5740 w 5740"/>
                <a:gd name="T11" fmla="*/ 4316 h 43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4316">
                  <a:moveTo>
                    <a:pt x="5740" y="4316"/>
                  </a:moveTo>
                  <a:lnTo>
                    <a:pt x="0" y="4316"/>
                  </a:lnTo>
                  <a:lnTo>
                    <a:pt x="0" y="0"/>
                  </a:lnTo>
                  <a:lnTo>
                    <a:pt x="5740" y="0"/>
                  </a:lnTo>
                  <a:lnTo>
                    <a:pt x="5740" y="431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nvGrpSpPr>
            <p:cNvPr id="1034" name="Group 5"/>
            <p:cNvGrpSpPr>
              <a:grpSpLocks/>
            </p:cNvGrpSpPr>
            <p:nvPr userDrawn="1"/>
          </p:nvGrpSpPr>
          <p:grpSpPr bwMode="auto">
            <a:xfrm>
              <a:off x="3528" y="3715"/>
              <a:ext cx="792" cy="521"/>
              <a:chOff x="3527" y="3715"/>
              <a:chExt cx="792" cy="521"/>
            </a:xfrm>
          </p:grpSpPr>
          <p:sp>
            <p:nvSpPr>
              <p:cNvPr id="70662" name="Oval 6"/>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pPr>
                  <a:defRPr/>
                </a:pPr>
                <a:endParaRPr lang="fr-FR">
                  <a:cs typeface="+mn-cs"/>
                </a:endParaRPr>
              </a:p>
            </p:txBody>
          </p:sp>
          <p:sp>
            <p:nvSpPr>
              <p:cNvPr id="70663" name="Oval 7"/>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pPr>
                  <a:defRPr/>
                </a:pPr>
                <a:endParaRPr lang="fr-FR">
                  <a:cs typeface="+mn-cs"/>
                </a:endParaRPr>
              </a:p>
            </p:txBody>
          </p:sp>
          <p:sp>
            <p:nvSpPr>
              <p:cNvPr id="70664" name="Oval 8"/>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fr-FR">
                  <a:cs typeface="+mn-cs"/>
                </a:endParaRPr>
              </a:p>
            </p:txBody>
          </p:sp>
          <p:sp>
            <p:nvSpPr>
              <p:cNvPr id="70665" name="Oval 9"/>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fr-FR">
                  <a:cs typeface="+mn-cs"/>
                </a:endParaRPr>
              </a:p>
            </p:txBody>
          </p:sp>
          <p:sp>
            <p:nvSpPr>
              <p:cNvPr id="70666" name="Oval 10"/>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fr-FR">
                  <a:cs typeface="+mn-cs"/>
                </a:endParaRPr>
              </a:p>
            </p:txBody>
          </p:sp>
          <p:sp>
            <p:nvSpPr>
              <p:cNvPr id="70667" name="Freeform 11"/>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pPr>
                  <a:defRPr/>
                </a:pPr>
                <a:endParaRPr lang="fr-FR">
                  <a:cs typeface="+mn-cs"/>
                </a:endParaRPr>
              </a:p>
            </p:txBody>
          </p:sp>
          <p:sp>
            <p:nvSpPr>
              <p:cNvPr id="70668" name="Freeform 12"/>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pPr>
                  <a:defRPr/>
                </a:pPr>
                <a:endParaRPr lang="fr-FR">
                  <a:cs typeface="+mn-cs"/>
                </a:endParaRPr>
              </a:p>
            </p:txBody>
          </p:sp>
          <p:sp>
            <p:nvSpPr>
              <p:cNvPr id="70669" name="Freeform 13"/>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fr-FR">
                  <a:cs typeface="+mn-cs"/>
                </a:endParaRPr>
              </a:p>
            </p:txBody>
          </p:sp>
          <p:sp>
            <p:nvSpPr>
              <p:cNvPr id="70670" name="Freeform 14"/>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pPr>
                  <a:defRPr/>
                </a:pPr>
                <a:endParaRPr lang="fr-FR">
                  <a:cs typeface="+mn-cs"/>
                </a:endParaRPr>
              </a:p>
            </p:txBody>
          </p:sp>
          <p:sp>
            <p:nvSpPr>
              <p:cNvPr id="70671" name="Freeform 15"/>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pPr>
                  <a:defRPr/>
                </a:pPr>
                <a:endParaRPr lang="fr-FR">
                  <a:cs typeface="+mn-cs"/>
                </a:endParaRPr>
              </a:p>
            </p:txBody>
          </p:sp>
          <p:sp>
            <p:nvSpPr>
              <p:cNvPr id="70672" name="Oval 16"/>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fr-FR">
                  <a:cs typeface="+mn-cs"/>
                </a:endParaRPr>
              </a:p>
            </p:txBody>
          </p:sp>
        </p:grpSp>
        <p:grpSp>
          <p:nvGrpSpPr>
            <p:cNvPr id="1035" name="Group 17"/>
            <p:cNvGrpSpPr>
              <a:grpSpLocks/>
            </p:cNvGrpSpPr>
            <p:nvPr userDrawn="1"/>
          </p:nvGrpSpPr>
          <p:grpSpPr bwMode="auto">
            <a:xfrm>
              <a:off x="1776" y="3631"/>
              <a:ext cx="1626" cy="683"/>
              <a:chOff x="1776" y="3631"/>
              <a:chExt cx="1626" cy="683"/>
            </a:xfrm>
          </p:grpSpPr>
          <p:sp>
            <p:nvSpPr>
              <p:cNvPr id="70674" name="Oval 18"/>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pPr>
                  <a:defRPr/>
                </a:pPr>
                <a:endParaRPr lang="fr-FR">
                  <a:cs typeface="+mn-cs"/>
                </a:endParaRPr>
              </a:p>
            </p:txBody>
          </p:sp>
          <p:sp>
            <p:nvSpPr>
              <p:cNvPr id="70675" name="Oval 19"/>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pPr>
                  <a:defRPr/>
                </a:pPr>
                <a:endParaRPr lang="fr-FR">
                  <a:cs typeface="+mn-cs"/>
                </a:endParaRPr>
              </a:p>
            </p:txBody>
          </p:sp>
          <p:sp>
            <p:nvSpPr>
              <p:cNvPr id="70676" name="Oval 20"/>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pPr>
                  <a:defRPr/>
                </a:pPr>
                <a:endParaRPr lang="fr-FR">
                  <a:cs typeface="+mn-cs"/>
                </a:endParaRPr>
              </a:p>
            </p:txBody>
          </p:sp>
          <p:sp>
            <p:nvSpPr>
              <p:cNvPr id="70677" name="Oval 21"/>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fr-FR">
                  <a:cs typeface="+mn-cs"/>
                </a:endParaRPr>
              </a:p>
            </p:txBody>
          </p:sp>
          <p:sp>
            <p:nvSpPr>
              <p:cNvPr id="70678" name="Oval 22"/>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fr-FR">
                  <a:cs typeface="+mn-cs"/>
                </a:endParaRPr>
              </a:p>
            </p:txBody>
          </p:sp>
          <p:sp>
            <p:nvSpPr>
              <p:cNvPr id="70679" name="Oval 23"/>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fr-FR">
                  <a:cs typeface="+mn-cs"/>
                </a:endParaRPr>
              </a:p>
            </p:txBody>
          </p:sp>
          <p:sp>
            <p:nvSpPr>
              <p:cNvPr id="70680" name="Oval 24"/>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pPr>
                  <a:defRPr/>
                </a:pPr>
                <a:endParaRPr lang="fr-FR">
                  <a:cs typeface="+mn-cs"/>
                </a:endParaRPr>
              </a:p>
            </p:txBody>
          </p:sp>
          <p:sp>
            <p:nvSpPr>
              <p:cNvPr id="70681" name="Oval 25"/>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pPr>
                  <a:defRPr/>
                </a:pPr>
                <a:endParaRPr lang="fr-FR">
                  <a:cs typeface="+mn-cs"/>
                </a:endParaRPr>
              </a:p>
            </p:txBody>
          </p:sp>
          <p:sp>
            <p:nvSpPr>
              <p:cNvPr id="70682" name="Freeform 26"/>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pPr>
                  <a:defRPr/>
                </a:pPr>
                <a:endParaRPr lang="fr-FR">
                  <a:cs typeface="+mn-cs"/>
                </a:endParaRPr>
              </a:p>
            </p:txBody>
          </p:sp>
          <p:sp>
            <p:nvSpPr>
              <p:cNvPr id="70683" name="Freeform 27"/>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pPr>
                  <a:defRPr/>
                </a:pPr>
                <a:endParaRPr lang="fr-FR">
                  <a:cs typeface="+mn-cs"/>
                </a:endParaRPr>
              </a:p>
            </p:txBody>
          </p:sp>
          <p:sp>
            <p:nvSpPr>
              <p:cNvPr id="70684" name="Freeform 28"/>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pPr>
                  <a:defRPr/>
                </a:pPr>
                <a:endParaRPr lang="fr-FR">
                  <a:cs typeface="+mn-cs"/>
                </a:endParaRPr>
              </a:p>
            </p:txBody>
          </p:sp>
          <p:sp>
            <p:nvSpPr>
              <p:cNvPr id="70685" name="Freeform 29"/>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pPr>
                  <a:defRPr/>
                </a:pPr>
                <a:endParaRPr lang="fr-FR">
                  <a:cs typeface="+mn-cs"/>
                </a:endParaRPr>
              </a:p>
            </p:txBody>
          </p:sp>
          <p:sp>
            <p:nvSpPr>
              <p:cNvPr id="1079" name="Freeform 30"/>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80" name="Freeform 31"/>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70688" name="Freeform 32"/>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fr-FR">
                  <a:cs typeface="+mn-cs"/>
                </a:endParaRPr>
              </a:p>
            </p:txBody>
          </p:sp>
          <p:sp>
            <p:nvSpPr>
              <p:cNvPr id="70689" name="Freeform 33"/>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fr-FR">
                  <a:cs typeface="+mn-cs"/>
                </a:endParaRPr>
              </a:p>
            </p:txBody>
          </p:sp>
          <p:sp>
            <p:nvSpPr>
              <p:cNvPr id="70690" name="Freeform 34"/>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fr-FR">
                  <a:cs typeface="+mn-cs"/>
                </a:endParaRPr>
              </a:p>
            </p:txBody>
          </p:sp>
          <p:sp>
            <p:nvSpPr>
              <p:cNvPr id="1084" name="Freeform 35"/>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grpSp>
          <p:nvGrpSpPr>
            <p:cNvPr id="1036" name="Group 36"/>
            <p:cNvGrpSpPr>
              <a:grpSpLocks/>
            </p:cNvGrpSpPr>
            <p:nvPr userDrawn="1"/>
          </p:nvGrpSpPr>
          <p:grpSpPr bwMode="auto">
            <a:xfrm>
              <a:off x="4128" y="3360"/>
              <a:ext cx="1351" cy="821"/>
              <a:chOff x="4128" y="3360"/>
              <a:chExt cx="1351" cy="821"/>
            </a:xfrm>
          </p:grpSpPr>
          <p:sp>
            <p:nvSpPr>
              <p:cNvPr id="70693" name="Freeform 37"/>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fr-FR">
                  <a:cs typeface="+mn-cs"/>
                </a:endParaRPr>
              </a:p>
            </p:txBody>
          </p:sp>
          <p:sp>
            <p:nvSpPr>
              <p:cNvPr id="70694" name="Freeform 38"/>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fr-FR">
                  <a:cs typeface="+mn-cs"/>
                </a:endParaRPr>
              </a:p>
            </p:txBody>
          </p:sp>
          <p:sp>
            <p:nvSpPr>
              <p:cNvPr id="70695" name="Freeform 39"/>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pPr>
                  <a:defRPr/>
                </a:pPr>
                <a:endParaRPr lang="fr-FR">
                  <a:cs typeface="+mn-cs"/>
                </a:endParaRPr>
              </a:p>
            </p:txBody>
          </p:sp>
          <p:sp>
            <p:nvSpPr>
              <p:cNvPr id="70696" name="Freeform 40"/>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fr-FR">
                  <a:cs typeface="+mn-cs"/>
                </a:endParaRPr>
              </a:p>
            </p:txBody>
          </p:sp>
          <p:sp>
            <p:nvSpPr>
              <p:cNvPr id="70697" name="Freeform 41"/>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fr-FR">
                  <a:cs typeface="+mn-cs"/>
                </a:endParaRPr>
              </a:p>
            </p:txBody>
          </p:sp>
          <p:sp>
            <p:nvSpPr>
              <p:cNvPr id="70698" name="Freeform 42"/>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fr-FR">
                  <a:cs typeface="+mn-cs"/>
                </a:endParaRPr>
              </a:p>
            </p:txBody>
          </p:sp>
          <p:sp>
            <p:nvSpPr>
              <p:cNvPr id="70699" name="Freeform 43"/>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fr-FR">
                  <a:cs typeface="+mn-cs"/>
                </a:endParaRPr>
              </a:p>
            </p:txBody>
          </p:sp>
          <p:sp>
            <p:nvSpPr>
              <p:cNvPr id="1057" name="Freeform 44"/>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70701" name="Freeform 45"/>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pPr>
                  <a:defRPr/>
                </a:pPr>
                <a:endParaRPr lang="fr-FR">
                  <a:cs typeface="+mn-cs"/>
                </a:endParaRPr>
              </a:p>
            </p:txBody>
          </p:sp>
          <p:sp>
            <p:nvSpPr>
              <p:cNvPr id="70702" name="Freeform 46"/>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fr-FR">
                  <a:cs typeface="+mn-cs"/>
                </a:endParaRPr>
              </a:p>
            </p:txBody>
          </p:sp>
          <p:sp>
            <p:nvSpPr>
              <p:cNvPr id="70703" name="Freeform 47"/>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fr-FR">
                  <a:cs typeface="+mn-cs"/>
                </a:endParaRPr>
              </a:p>
            </p:txBody>
          </p:sp>
          <p:sp>
            <p:nvSpPr>
              <p:cNvPr id="70704" name="Oval 48"/>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pPr>
                  <a:defRPr/>
                </a:pPr>
                <a:endParaRPr lang="fr-FR">
                  <a:cs typeface="+mn-cs"/>
                </a:endParaRPr>
              </a:p>
            </p:txBody>
          </p:sp>
          <p:sp>
            <p:nvSpPr>
              <p:cNvPr id="70705" name="Oval 49"/>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pPr>
                  <a:defRPr/>
                </a:pPr>
                <a:endParaRPr lang="fr-FR">
                  <a:cs typeface="+mn-cs"/>
                </a:endParaRPr>
              </a:p>
            </p:txBody>
          </p:sp>
          <p:sp>
            <p:nvSpPr>
              <p:cNvPr id="70706" name="Oval 50"/>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fr-FR">
                  <a:cs typeface="+mn-cs"/>
                </a:endParaRPr>
              </a:p>
            </p:txBody>
          </p:sp>
          <p:sp>
            <p:nvSpPr>
              <p:cNvPr id="70707" name="Oval 51"/>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fr-FR">
                  <a:cs typeface="+mn-cs"/>
                </a:endParaRPr>
              </a:p>
            </p:txBody>
          </p:sp>
          <p:sp>
            <p:nvSpPr>
              <p:cNvPr id="70708" name="Oval 52"/>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fr-FR">
                  <a:cs typeface="+mn-cs"/>
                </a:endParaRPr>
              </a:p>
            </p:txBody>
          </p:sp>
          <p:sp>
            <p:nvSpPr>
              <p:cNvPr id="70709" name="Oval 53"/>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fr-FR">
                  <a:cs typeface="+mn-cs"/>
                </a:endParaRPr>
              </a:p>
            </p:txBody>
          </p:sp>
        </p:grpSp>
        <p:grpSp>
          <p:nvGrpSpPr>
            <p:cNvPr id="1037" name="Group 54"/>
            <p:cNvGrpSpPr>
              <a:grpSpLocks/>
            </p:cNvGrpSpPr>
            <p:nvPr userDrawn="1"/>
          </p:nvGrpSpPr>
          <p:grpSpPr bwMode="auto">
            <a:xfrm>
              <a:off x="5280" y="3024"/>
              <a:ext cx="425" cy="258"/>
              <a:chOff x="5280" y="3024"/>
              <a:chExt cx="425" cy="258"/>
            </a:xfrm>
          </p:grpSpPr>
          <p:sp>
            <p:nvSpPr>
              <p:cNvPr id="1038" name="Freeform 55"/>
              <p:cNvSpPr>
                <a:spLocks/>
              </p:cNvSpPr>
              <p:nvPr/>
            </p:nvSpPr>
            <p:spPr bwMode="hidden">
              <a:xfrm>
                <a:off x="5280" y="3186"/>
                <a:ext cx="383" cy="96"/>
              </a:xfrm>
              <a:custGeom>
                <a:avLst/>
                <a:gdLst>
                  <a:gd name="T0" fmla="*/ 209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09 w 382"/>
                  <a:gd name="T19" fmla="*/ 96 h 96"/>
                  <a:gd name="T20" fmla="*/ 263 w 382"/>
                  <a:gd name="T21" fmla="*/ 90 h 96"/>
                  <a:gd name="T22" fmla="*/ 311 w 382"/>
                  <a:gd name="T23" fmla="*/ 84 h 96"/>
                  <a:gd name="T24" fmla="*/ 352 w 382"/>
                  <a:gd name="T25" fmla="*/ 66 h 96"/>
                  <a:gd name="T26" fmla="*/ 382 w 382"/>
                  <a:gd name="T27" fmla="*/ 42 h 96"/>
                  <a:gd name="T28" fmla="*/ 376 w 382"/>
                  <a:gd name="T29" fmla="*/ 42 h 96"/>
                  <a:gd name="T30" fmla="*/ 346 w 382"/>
                  <a:gd name="T31" fmla="*/ 66 h 96"/>
                  <a:gd name="T32" fmla="*/ 305 w 382"/>
                  <a:gd name="T33" fmla="*/ 78 h 96"/>
                  <a:gd name="T34" fmla="*/ 263 w 382"/>
                  <a:gd name="T35" fmla="*/ 90 h 96"/>
                  <a:gd name="T36" fmla="*/ 209 w 382"/>
                  <a:gd name="T37" fmla="*/ 96 h 96"/>
                  <a:gd name="T38" fmla="*/ 209 w 382"/>
                  <a:gd name="T39" fmla="*/ 96 h 9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39" name="Freeform 56"/>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40" name="Freeform 57"/>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41" name="Freeform 58"/>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42" name="Freeform 59"/>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43" name="Freeform 60"/>
              <p:cNvSpPr>
                <a:spLocks/>
              </p:cNvSpPr>
              <p:nvPr/>
            </p:nvSpPr>
            <p:spPr bwMode="hidden">
              <a:xfrm>
                <a:off x="5489" y="3042"/>
                <a:ext cx="186" cy="210"/>
              </a:xfrm>
              <a:custGeom>
                <a:avLst/>
                <a:gdLst>
                  <a:gd name="T0" fmla="*/ 0 w 185"/>
                  <a:gd name="T1" fmla="*/ 6 h 210"/>
                  <a:gd name="T2" fmla="*/ 66 w 185"/>
                  <a:gd name="T3" fmla="*/ 12 h 210"/>
                  <a:gd name="T4" fmla="*/ 119 w 185"/>
                  <a:gd name="T5" fmla="*/ 36 h 210"/>
                  <a:gd name="T6" fmla="*/ 155 w 185"/>
                  <a:gd name="T7" fmla="*/ 72 h 210"/>
                  <a:gd name="T8" fmla="*/ 161 w 185"/>
                  <a:gd name="T9" fmla="*/ 90 h 210"/>
                  <a:gd name="T10" fmla="*/ 167 w 185"/>
                  <a:gd name="T11" fmla="*/ 114 h 210"/>
                  <a:gd name="T12" fmla="*/ 161 w 185"/>
                  <a:gd name="T13" fmla="*/ 138 h 210"/>
                  <a:gd name="T14" fmla="*/ 149 w 185"/>
                  <a:gd name="T15" fmla="*/ 162 h 210"/>
                  <a:gd name="T16" fmla="*/ 119 w 185"/>
                  <a:gd name="T17" fmla="*/ 180 h 210"/>
                  <a:gd name="T18" fmla="*/ 90 w 185"/>
                  <a:gd name="T19" fmla="*/ 198 h 210"/>
                  <a:gd name="T20" fmla="*/ 96 w 185"/>
                  <a:gd name="T21" fmla="*/ 210 h 210"/>
                  <a:gd name="T22" fmla="*/ 131 w 185"/>
                  <a:gd name="T23" fmla="*/ 192 h 210"/>
                  <a:gd name="T24" fmla="*/ 161 w 185"/>
                  <a:gd name="T25" fmla="*/ 168 h 210"/>
                  <a:gd name="T26" fmla="*/ 179 w 185"/>
                  <a:gd name="T27" fmla="*/ 144 h 210"/>
                  <a:gd name="T28" fmla="*/ 185 w 185"/>
                  <a:gd name="T29" fmla="*/ 114 h 210"/>
                  <a:gd name="T30" fmla="*/ 179 w 185"/>
                  <a:gd name="T31" fmla="*/ 90 h 210"/>
                  <a:gd name="T32" fmla="*/ 173 w 185"/>
                  <a:gd name="T33" fmla="*/ 66 h 210"/>
                  <a:gd name="T34" fmla="*/ 155 w 185"/>
                  <a:gd name="T35" fmla="*/ 48 h 210"/>
                  <a:gd name="T36" fmla="*/ 131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44" name="Freeform 61"/>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nvGrpSpPr>
              <p:cNvPr id="1045" name="Group 62"/>
              <p:cNvGrpSpPr>
                <a:grpSpLocks/>
              </p:cNvGrpSpPr>
              <p:nvPr/>
            </p:nvGrpSpPr>
            <p:grpSpPr bwMode="auto">
              <a:xfrm>
                <a:off x="5381" y="3085"/>
                <a:ext cx="227" cy="132"/>
                <a:chOff x="5381" y="3085"/>
                <a:chExt cx="227" cy="132"/>
              </a:xfrm>
            </p:grpSpPr>
            <p:sp>
              <p:nvSpPr>
                <p:cNvPr id="1046" name="Oval 63"/>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47" name="Oval 64"/>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48" name="Oval 65"/>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49" name="Oval 66"/>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grpSp>
      </p:grpSp>
      <p:sp>
        <p:nvSpPr>
          <p:cNvPr id="70723" name="Rectangle 67"/>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fr-FR" smtClean="0"/>
              <a:t>Cliquez pour modifier le style du titre</a:t>
            </a:r>
          </a:p>
        </p:txBody>
      </p:sp>
      <p:sp>
        <p:nvSpPr>
          <p:cNvPr id="70724" name="Rectangle 68"/>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70725" name="Rectangle 69"/>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cs typeface="+mn-cs"/>
              </a:defRPr>
            </a:lvl1pPr>
          </a:lstStyle>
          <a:p>
            <a:pPr>
              <a:defRPr/>
            </a:pPr>
            <a:fld id="{8DE4C301-1AEB-493F-A522-BA60283D9EF6}" type="datetimeFigureOut">
              <a:rPr lang="fr-FR"/>
              <a:pPr>
                <a:defRPr/>
              </a:pPr>
              <a:t>25/10/2019</a:t>
            </a:fld>
            <a:endParaRPr lang="fr-FR"/>
          </a:p>
        </p:txBody>
      </p:sp>
      <p:sp>
        <p:nvSpPr>
          <p:cNvPr id="70726" name="Rectangle 70"/>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cs typeface="+mn-cs"/>
              </a:defRPr>
            </a:lvl1pPr>
          </a:lstStyle>
          <a:p>
            <a:pPr>
              <a:defRPr/>
            </a:pPr>
            <a:endParaRPr lang="fr-FR"/>
          </a:p>
        </p:txBody>
      </p:sp>
      <p:sp>
        <p:nvSpPr>
          <p:cNvPr id="70727" name="Rectangle 71"/>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cs typeface="+mn-cs"/>
              </a:defRPr>
            </a:lvl1pPr>
          </a:lstStyle>
          <a:p>
            <a:pPr>
              <a:defRPr/>
            </a:pPr>
            <a:fld id="{1BC07190-E799-4B10-A3F3-4E88CCA9B1B4}" type="slidenum">
              <a:rPr lang="fr-FR"/>
              <a:pPr>
                <a:defRPr/>
              </a:pPr>
              <a:t>‹#›</a:t>
            </a:fld>
            <a:endParaRPr lang="fr-FR"/>
          </a:p>
        </p:txBody>
      </p:sp>
    </p:spTree>
  </p:cSld>
  <p:clrMap bg1="dk2" tx1="lt1" bg2="dk1" tx2="lt2" accent1="accent1" accent2="accent2" accent3="accent3" accent4="accent4" accent5="accent5" accent6="accent6" hlink="hlink" folHlink="folHlink"/>
  <p:sldLayoutIdLst>
    <p:sldLayoutId id="2147483727"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Lst>
  <p:transition spd="slow"/>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Ø"/>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5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5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jpeg"/><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mage 1" descr="E:\1mon site\img\logo_lien_tarekda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59200" y="2627313"/>
            <a:ext cx="1584325" cy="88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ZoneTexte 3"/>
          <p:cNvSpPr txBox="1">
            <a:spLocks noChangeArrowheads="1"/>
          </p:cNvSpPr>
          <p:nvPr/>
        </p:nvSpPr>
        <p:spPr bwMode="auto">
          <a:xfrm>
            <a:off x="1871663" y="3706813"/>
            <a:ext cx="54006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fr-FR" sz="2800" b="1" dirty="0">
                <a:solidFill>
                  <a:srgbClr val="00FF00"/>
                </a:solidFill>
                <a:latin typeface="Garamond" pitchFamily="18" charset="0"/>
              </a:rPr>
              <a:t>www.tarekdata.rf.gd</a:t>
            </a:r>
            <a:endParaRPr lang="fr-FR" sz="2800" b="1" dirty="0">
              <a:solidFill>
                <a:srgbClr val="00FF00"/>
              </a:solidFill>
              <a:latin typeface="Garamond" pitchFamily="18" charset="0"/>
            </a:endParaRP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500063" y="500063"/>
            <a:ext cx="8001000" cy="58404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buFont typeface="Wingdings" pitchFamily="2" charset="2"/>
              <a:buNone/>
            </a:pPr>
            <a:r>
              <a:rPr lang="fr-FR" b="1" smtClean="0">
                <a:solidFill>
                  <a:srgbClr val="FFFF00"/>
                </a:solidFill>
                <a:effectLst/>
                <a:latin typeface="Arial Unicode MS" pitchFamily="34" charset="-128"/>
                <a:ea typeface="Arial Unicode MS" pitchFamily="34" charset="-128"/>
                <a:cs typeface="Arial Unicode MS" pitchFamily="34" charset="-128"/>
              </a:rPr>
              <a:t>Introduction</a:t>
            </a:r>
            <a:endParaRPr lang="fr-FR" smtClean="0">
              <a:solidFill>
                <a:srgbClr val="FFFF00"/>
              </a:solidFill>
              <a:effectLst/>
              <a:latin typeface="Arial Unicode MS" pitchFamily="34" charset="-128"/>
              <a:ea typeface="Arial Unicode MS" pitchFamily="34" charset="-128"/>
              <a:cs typeface="Arial Unicode MS" pitchFamily="34" charset="-128"/>
            </a:endParaRPr>
          </a:p>
          <a:p>
            <a:pPr eaLnBrk="1" hangingPunct="1">
              <a:lnSpc>
                <a:spcPct val="110000"/>
              </a:lnSpc>
              <a:buFont typeface="Wingdings" pitchFamily="2" charset="2"/>
              <a:buNone/>
            </a:pPr>
            <a:r>
              <a:rPr lang="fr-FR" sz="2800" smtClean="0">
                <a:effectLst/>
                <a:latin typeface="Arial Unicode MS" pitchFamily="34" charset="-128"/>
                <a:ea typeface="Arial Unicode MS" pitchFamily="34" charset="-128"/>
                <a:cs typeface="Arial Unicode MS" pitchFamily="34" charset="-128"/>
              </a:rPr>
              <a:t>La bonne connaissance des matériaux est indispensable pour la réalisation d’une  structure, aussi bien pour sa conception, son dimensionnement que lors de son exécution. Elle est également nécessaire pour définir la résistance des différents éléments structuraux.</a:t>
            </a:r>
          </a:p>
          <a:p>
            <a:pPr eaLnBrk="1" hangingPunct="1">
              <a:lnSpc>
                <a:spcPct val="110000"/>
              </a:lnSpc>
              <a:buFont typeface="Wingdings" pitchFamily="2" charset="2"/>
              <a:buNone/>
            </a:pPr>
            <a:r>
              <a:rPr lang="fr-FR" sz="2800" smtClean="0">
                <a:effectLst/>
                <a:latin typeface="Arial Unicode MS" pitchFamily="34" charset="-128"/>
                <a:ea typeface="Arial Unicode MS" pitchFamily="34" charset="-128"/>
                <a:cs typeface="Arial Unicode MS" pitchFamily="34" charset="-128"/>
              </a:rPr>
              <a:t>Pour les éléments porteurs et résistants, on utilise essentiellement deux éléments :</a:t>
            </a:r>
          </a:p>
          <a:p>
            <a:pPr eaLnBrk="1" hangingPunct="1">
              <a:lnSpc>
                <a:spcPct val="90000"/>
              </a:lnSpc>
              <a:buFont typeface="Wingdings" pitchFamily="2" charset="2"/>
              <a:buNone/>
            </a:pPr>
            <a:r>
              <a:rPr lang="fr-FR" sz="2800" smtClean="0">
                <a:effectLst/>
                <a:latin typeface="Arial Unicode MS" pitchFamily="34" charset="-128"/>
                <a:ea typeface="Arial Unicode MS" pitchFamily="34" charset="-128"/>
                <a:cs typeface="Arial Unicode MS" pitchFamily="34" charset="-128"/>
              </a:rPr>
              <a:t>      1- Le béton                              2- L’acier</a:t>
            </a:r>
          </a:p>
          <a:p>
            <a:pPr algn="just" eaLnBrk="1" hangingPunct="1">
              <a:lnSpc>
                <a:spcPct val="90000"/>
              </a:lnSpc>
            </a:pPr>
            <a:endParaRPr lang="fr-FR" sz="2800" smtClean="0">
              <a:effectLst/>
              <a:latin typeface="Arial Unicode MS" pitchFamily="34" charset="-128"/>
              <a:ea typeface="Arial Unicode MS" pitchFamily="34" charset="-128"/>
              <a:cs typeface="Arial Unicode MS" pitchFamily="34" charset="-12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3" presetClass="entr" presetSubtype="10" fill="hold" nodeType="afterEffect">
                                  <p:stCondLst>
                                    <p:cond delay="50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par>
                          <p:cTn id="13" fill="hold" nodeType="afterGroup">
                            <p:stCondLst>
                              <p:cond delay="1500"/>
                            </p:stCondLst>
                            <p:childTnLst>
                              <p:par>
                                <p:cTn id="14" presetID="3" presetClass="entr" presetSubtype="10" fill="hold"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blinds(horizontal)">
                                      <p:cBhvr>
                                        <p:cTn id="16" dur="500"/>
                                        <p:tgtEl>
                                          <p:spTgt spid="3">
                                            <p:txEl>
                                              <p:pRg st="2" end="2"/>
                                            </p:txEl>
                                          </p:spTgt>
                                        </p:tgtEl>
                                      </p:cBhvr>
                                    </p:animEffect>
                                  </p:childTnLst>
                                </p:cTn>
                              </p:par>
                            </p:childTnLst>
                          </p:cTn>
                        </p:par>
                        <p:par>
                          <p:cTn id="17" fill="hold" nodeType="afterGroup">
                            <p:stCondLst>
                              <p:cond delay="2000"/>
                            </p:stCondLst>
                            <p:childTnLst>
                              <p:par>
                                <p:cTn id="18" presetID="3" presetClass="entr" presetSubtype="10" fill="hold" nodeType="after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linds(horizontal)">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Espace réservé du contenu 2"/>
          <p:cNvSpPr>
            <a:spLocks noGrp="1"/>
          </p:cNvSpPr>
          <p:nvPr>
            <p:ph idx="4294967295"/>
          </p:nvPr>
        </p:nvSpPr>
        <p:spPr>
          <a:xfrm>
            <a:off x="357188" y="285750"/>
            <a:ext cx="8329612" cy="45116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fr-FR" sz="2800" smtClean="0">
                <a:solidFill>
                  <a:srgbClr val="FFFF00"/>
                </a:solidFill>
                <a:effectLst/>
                <a:latin typeface="Arial Unicode MS" pitchFamily="34" charset="-128"/>
                <a:ea typeface="Arial Unicode MS" pitchFamily="34" charset="-128"/>
                <a:cs typeface="Arial Unicode MS" pitchFamily="34" charset="-128"/>
              </a:rPr>
              <a:t>L’acier</a:t>
            </a:r>
          </a:p>
          <a:p>
            <a:pPr algn="just" eaLnBrk="1" hangingPunct="1">
              <a:buFont typeface="Wingdings" pitchFamily="2" charset="2"/>
              <a:buNone/>
            </a:pPr>
            <a:r>
              <a:rPr lang="fr-FR" sz="2800" smtClean="0">
                <a:effectLst/>
                <a:latin typeface="Arial Unicode MS" pitchFamily="34" charset="-128"/>
                <a:ea typeface="Arial Unicode MS" pitchFamily="34" charset="-128"/>
                <a:cs typeface="Arial Unicode MS" pitchFamily="34" charset="-128"/>
              </a:rPr>
              <a:t>   L’acier s’obtient par affinage chimique de la fonte de la première fusion à l’état liquide. </a:t>
            </a:r>
          </a:p>
          <a:p>
            <a:pPr algn="just" eaLnBrk="1" hangingPunct="1">
              <a:buFont typeface="Wingdings" pitchFamily="2" charset="2"/>
              <a:buNone/>
            </a:pPr>
            <a:r>
              <a:rPr lang="fr-FR" sz="2800" smtClean="0">
                <a:effectLst/>
                <a:latin typeface="Arial Unicode MS" pitchFamily="34" charset="-128"/>
                <a:ea typeface="Arial Unicode MS" pitchFamily="34" charset="-128"/>
                <a:cs typeface="Arial Unicode MS" pitchFamily="34" charset="-128"/>
              </a:rPr>
              <a:t>   Il est composé essentiellement de Fer avec un très faible taux de Carbone.</a:t>
            </a:r>
          </a:p>
          <a:p>
            <a:pPr eaLnBrk="1" hangingPunct="1"/>
            <a:r>
              <a:rPr lang="fr-FR" sz="2800" smtClean="0">
                <a:solidFill>
                  <a:srgbClr val="FFFF00"/>
                </a:solidFill>
                <a:effectLst/>
                <a:latin typeface="Arial Unicode MS" pitchFamily="34" charset="-128"/>
                <a:ea typeface="Arial Unicode MS" pitchFamily="34" charset="-128"/>
                <a:cs typeface="Arial Unicode MS" pitchFamily="34" charset="-128"/>
              </a:rPr>
              <a:t>L’acier des armatures </a:t>
            </a:r>
          </a:p>
          <a:p>
            <a:pPr algn="just" eaLnBrk="1" hangingPunct="1">
              <a:buFont typeface="Wingdings" pitchFamily="2" charset="2"/>
              <a:buNone/>
            </a:pPr>
            <a:r>
              <a:rPr lang="fr-FR" sz="2800" smtClean="0">
                <a:effectLst/>
                <a:latin typeface="Arial Unicode MS" pitchFamily="34" charset="-128"/>
                <a:ea typeface="Arial Unicode MS" pitchFamily="34" charset="-128"/>
                <a:cs typeface="Arial Unicode MS" pitchFamily="34" charset="-128"/>
              </a:rPr>
              <a:t>   Les contraintes de traction sont données par le </a:t>
            </a:r>
            <a:r>
              <a:rPr lang="fr-FR" sz="2800" i="1" smtClean="0">
                <a:effectLst/>
                <a:latin typeface="Arial Unicode MS" pitchFamily="34" charset="-128"/>
                <a:ea typeface="Arial Unicode MS" pitchFamily="34" charset="-128"/>
                <a:cs typeface="Arial Unicode MS" pitchFamily="34" charset="-128"/>
              </a:rPr>
              <a:t>B.A.E.L91</a:t>
            </a:r>
          </a:p>
          <a:p>
            <a:pPr algn="just" eaLnBrk="1" hangingPunct="1">
              <a:buFont typeface="Wingdings" pitchFamily="2" charset="2"/>
              <a:buNone/>
            </a:pPr>
            <a:endParaRPr lang="fr-FR" sz="2800" smtClean="0">
              <a:effectLst/>
              <a:latin typeface="Arial Unicode MS" pitchFamily="34" charset="-128"/>
              <a:ea typeface="Arial Unicode MS" pitchFamily="34" charset="-128"/>
              <a:cs typeface="Arial Unicode MS" pitchFamily="34" charset="-12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withEffect">
                                  <p:stCondLst>
                                    <p:cond delay="0"/>
                                  </p:stCondLst>
                                  <p:childTnLst>
                                    <p:set>
                                      <p:cBhvr>
                                        <p:cTn id="6" dur="1" fill="hold">
                                          <p:stCondLst>
                                            <p:cond delay="0"/>
                                          </p:stCondLst>
                                        </p:cTn>
                                        <p:tgtEl>
                                          <p:spTgt spid="18434">
                                            <p:txEl>
                                              <p:pRg st="0" end="0"/>
                                            </p:txEl>
                                          </p:spTgt>
                                        </p:tgtEl>
                                        <p:attrNameLst>
                                          <p:attrName>style.visibility</p:attrName>
                                        </p:attrNameLst>
                                      </p:cBhvr>
                                      <p:to>
                                        <p:strVal val="visible"/>
                                      </p:to>
                                    </p:set>
                                    <p:anim calcmode="lin" valueType="num">
                                      <p:cBhvr additive="base">
                                        <p:cTn id="7" dur="500" fill="hold"/>
                                        <p:tgtEl>
                                          <p:spTgt spid="1843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8434">
                                            <p:txEl>
                                              <p:pRg st="0" end="0"/>
                                            </p:txEl>
                                          </p:spTgt>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3" presetClass="entr" presetSubtype="10" fill="hold" nodeType="afterEffect">
                                  <p:stCondLst>
                                    <p:cond delay="0"/>
                                  </p:stCondLst>
                                  <p:childTnLst>
                                    <p:set>
                                      <p:cBhvr>
                                        <p:cTn id="11" dur="1" fill="hold">
                                          <p:stCondLst>
                                            <p:cond delay="0"/>
                                          </p:stCondLst>
                                        </p:cTn>
                                        <p:tgtEl>
                                          <p:spTgt spid="18434">
                                            <p:txEl>
                                              <p:pRg st="1" end="1"/>
                                            </p:txEl>
                                          </p:spTgt>
                                        </p:tgtEl>
                                        <p:attrNameLst>
                                          <p:attrName>style.visibility</p:attrName>
                                        </p:attrNameLst>
                                      </p:cBhvr>
                                      <p:to>
                                        <p:strVal val="visible"/>
                                      </p:to>
                                    </p:set>
                                    <p:animEffect transition="in" filter="blinds(horizontal)">
                                      <p:cBhvr>
                                        <p:cTn id="12" dur="500"/>
                                        <p:tgtEl>
                                          <p:spTgt spid="18434">
                                            <p:txEl>
                                              <p:pRg st="1" end="1"/>
                                            </p:txEl>
                                          </p:spTgt>
                                        </p:tgtEl>
                                      </p:cBhvr>
                                    </p:animEffect>
                                  </p:childTnLst>
                                </p:cTn>
                              </p:par>
                            </p:childTnLst>
                          </p:cTn>
                        </p:par>
                        <p:par>
                          <p:cTn id="13" fill="hold" nodeType="afterGroup">
                            <p:stCondLst>
                              <p:cond delay="1000"/>
                            </p:stCondLst>
                            <p:childTnLst>
                              <p:par>
                                <p:cTn id="14" presetID="3" presetClass="entr" presetSubtype="10" fill="hold" nodeType="afterEffect">
                                  <p:stCondLst>
                                    <p:cond delay="0"/>
                                  </p:stCondLst>
                                  <p:childTnLst>
                                    <p:set>
                                      <p:cBhvr>
                                        <p:cTn id="15" dur="1" fill="hold">
                                          <p:stCondLst>
                                            <p:cond delay="0"/>
                                          </p:stCondLst>
                                        </p:cTn>
                                        <p:tgtEl>
                                          <p:spTgt spid="18434">
                                            <p:txEl>
                                              <p:pRg st="2" end="2"/>
                                            </p:txEl>
                                          </p:spTgt>
                                        </p:tgtEl>
                                        <p:attrNameLst>
                                          <p:attrName>style.visibility</p:attrName>
                                        </p:attrNameLst>
                                      </p:cBhvr>
                                      <p:to>
                                        <p:strVal val="visible"/>
                                      </p:to>
                                    </p:set>
                                    <p:animEffect transition="in" filter="blinds(horizontal)">
                                      <p:cBhvr>
                                        <p:cTn id="16" dur="500"/>
                                        <p:tgtEl>
                                          <p:spTgt spid="18434">
                                            <p:txEl>
                                              <p:pRg st="2" end="2"/>
                                            </p:txEl>
                                          </p:spTgt>
                                        </p:tgtEl>
                                      </p:cBhvr>
                                    </p:animEffect>
                                  </p:childTnLst>
                                </p:cTn>
                              </p:par>
                            </p:childTnLst>
                          </p:cTn>
                        </p:par>
                        <p:par>
                          <p:cTn id="17" fill="hold" nodeType="afterGroup">
                            <p:stCondLst>
                              <p:cond delay="1500"/>
                            </p:stCondLst>
                            <p:childTnLst>
                              <p:par>
                                <p:cTn id="18" presetID="2" presetClass="entr" presetSubtype="8" fill="hold" nodeType="afterEffect">
                                  <p:stCondLst>
                                    <p:cond delay="0"/>
                                  </p:stCondLst>
                                  <p:childTnLst>
                                    <p:set>
                                      <p:cBhvr>
                                        <p:cTn id="19" dur="1" fill="hold">
                                          <p:stCondLst>
                                            <p:cond delay="0"/>
                                          </p:stCondLst>
                                        </p:cTn>
                                        <p:tgtEl>
                                          <p:spTgt spid="18434">
                                            <p:txEl>
                                              <p:pRg st="3" end="3"/>
                                            </p:txEl>
                                          </p:spTgt>
                                        </p:tgtEl>
                                        <p:attrNameLst>
                                          <p:attrName>style.visibility</p:attrName>
                                        </p:attrNameLst>
                                      </p:cBhvr>
                                      <p:to>
                                        <p:strVal val="visible"/>
                                      </p:to>
                                    </p:set>
                                    <p:anim calcmode="lin" valueType="num">
                                      <p:cBhvr additive="base">
                                        <p:cTn id="20" dur="500" fill="hold"/>
                                        <p:tgtEl>
                                          <p:spTgt spid="18434">
                                            <p:txEl>
                                              <p:pRg st="3" end="3"/>
                                            </p:tx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18434">
                                            <p:txEl>
                                              <p:pRg st="3" end="3"/>
                                            </p:txEl>
                                          </p:spTgt>
                                        </p:tgtEl>
                                        <p:attrNameLst>
                                          <p:attrName>ppt_y</p:attrName>
                                        </p:attrNameLst>
                                      </p:cBhvr>
                                      <p:tavLst>
                                        <p:tav tm="0">
                                          <p:val>
                                            <p:strVal val="#ppt_y"/>
                                          </p:val>
                                        </p:tav>
                                        <p:tav tm="100000">
                                          <p:val>
                                            <p:strVal val="#ppt_y"/>
                                          </p:val>
                                        </p:tav>
                                      </p:tavLst>
                                    </p:anim>
                                  </p:childTnLst>
                                </p:cTn>
                              </p:par>
                            </p:childTnLst>
                          </p:cTn>
                        </p:par>
                        <p:par>
                          <p:cTn id="22" fill="hold" nodeType="afterGroup">
                            <p:stCondLst>
                              <p:cond delay="2000"/>
                            </p:stCondLst>
                            <p:childTnLst>
                              <p:par>
                                <p:cTn id="23" presetID="3" presetClass="entr" presetSubtype="10" fill="hold" nodeType="afterEffect">
                                  <p:stCondLst>
                                    <p:cond delay="0"/>
                                  </p:stCondLst>
                                  <p:childTnLst>
                                    <p:set>
                                      <p:cBhvr>
                                        <p:cTn id="24" dur="1" fill="hold">
                                          <p:stCondLst>
                                            <p:cond delay="0"/>
                                          </p:stCondLst>
                                        </p:cTn>
                                        <p:tgtEl>
                                          <p:spTgt spid="18434">
                                            <p:txEl>
                                              <p:pRg st="4" end="4"/>
                                            </p:txEl>
                                          </p:spTgt>
                                        </p:tgtEl>
                                        <p:attrNameLst>
                                          <p:attrName>style.visibility</p:attrName>
                                        </p:attrNameLst>
                                      </p:cBhvr>
                                      <p:to>
                                        <p:strVal val="visible"/>
                                      </p:to>
                                    </p:set>
                                    <p:animEffect transition="in" filter="blinds(horizontal)">
                                      <p:cBhvr>
                                        <p:cTn id="25" dur="500"/>
                                        <p:tgtEl>
                                          <p:spTgt spid="1843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5" name="Rectangle 25"/>
          <p:cNvSpPr>
            <a:spLocks noChangeArrowheads="1"/>
          </p:cNvSpPr>
          <p:nvPr/>
        </p:nvSpPr>
        <p:spPr bwMode="auto">
          <a:xfrm>
            <a:off x="857250" y="214313"/>
            <a:ext cx="46974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fr-FR" sz="2400" b="1">
                <a:solidFill>
                  <a:srgbClr val="FFFF00"/>
                </a:solidFill>
                <a:latin typeface="Century Gothic" pitchFamily="34" charset="0"/>
              </a:rPr>
              <a:t>ELU</a:t>
            </a:r>
            <a:r>
              <a:rPr lang="fr-FR" sz="2400" b="1">
                <a:latin typeface="Century Gothic" pitchFamily="34" charset="0"/>
              </a:rPr>
              <a:t> :</a:t>
            </a:r>
            <a:r>
              <a:rPr lang="fr-FR">
                <a:latin typeface="Century Gothic" pitchFamily="34" charset="0"/>
              </a:rPr>
              <a:t>                                                            </a:t>
            </a:r>
          </a:p>
        </p:txBody>
      </p:sp>
      <p:sp>
        <p:nvSpPr>
          <p:cNvPr id="14339" name="Rectangle 27"/>
          <p:cNvSpPr>
            <a:spLocks noChangeArrowheads="1"/>
          </p:cNvSpPr>
          <p:nvPr/>
        </p:nvSpPr>
        <p:spPr bwMode="auto">
          <a:xfrm>
            <a:off x="0" y="30162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r-FR">
              <a:latin typeface="Century Gothic" pitchFamily="34" charset="0"/>
            </a:endParaRPr>
          </a:p>
        </p:txBody>
      </p:sp>
      <p:sp>
        <p:nvSpPr>
          <p:cNvPr id="1026" name="Object 26"/>
          <p:cNvSpPr>
            <a:spLocks noChangeAspect="1" noChangeArrowheads="1"/>
          </p:cNvSpPr>
          <p:nvPr/>
        </p:nvSpPr>
        <p:spPr bwMode="auto">
          <a:xfrm>
            <a:off x="4143375" y="214313"/>
            <a:ext cx="1428750" cy="742950"/>
          </a:xfrm>
          <a:prstGeom prst="rect">
            <a:avLst/>
          </a:prstGeom>
          <a:solidFill>
            <a:schemeClr val="tx1"/>
          </a:solidFill>
          <a:ln w="9525">
            <a:solidFill>
              <a:schemeClr val="tx1"/>
            </a:solidFill>
            <a:miter lim="800000"/>
            <a:headEnd/>
            <a:tailEnd/>
          </a:ln>
        </p:spPr>
        <p:txBody>
          <a:bodyPr/>
          <a:lstStyle/>
          <a:p>
            <a:endParaRPr lang="fr-FR"/>
          </a:p>
        </p:txBody>
      </p:sp>
      <p:sp>
        <p:nvSpPr>
          <p:cNvPr id="14341" name="Rectangle 28"/>
          <p:cNvSpPr>
            <a:spLocks noChangeArrowheads="1"/>
          </p:cNvSpPr>
          <p:nvPr/>
        </p:nvSpPr>
        <p:spPr bwMode="auto">
          <a:xfrm>
            <a:off x="0" y="3568700"/>
            <a:ext cx="355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fr-FR" sz="1200">
                <a:cs typeface="Times New Roman" pitchFamily="18" charset="0"/>
              </a:rPr>
              <a:t>    </a:t>
            </a:r>
            <a:endParaRPr lang="fr-FR"/>
          </a:p>
        </p:txBody>
      </p:sp>
      <p:sp>
        <p:nvSpPr>
          <p:cNvPr id="14342" name="Rectangle 38"/>
          <p:cNvSpPr>
            <a:spLocks noChangeArrowheads="1"/>
          </p:cNvSpPr>
          <p:nvPr/>
        </p:nvSpPr>
        <p:spPr bwMode="auto">
          <a:xfrm>
            <a:off x="3857625" y="3786188"/>
            <a:ext cx="12509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fr-FR" sz="1200">
                <a:cs typeface="Times New Roman" pitchFamily="18" charset="0"/>
              </a:rPr>
              <a:t>                        </a:t>
            </a:r>
            <a:r>
              <a:rPr lang="fr-FR" sz="1100"/>
              <a:t> </a:t>
            </a:r>
            <a:endParaRPr lang="fr-FR"/>
          </a:p>
        </p:txBody>
      </p:sp>
      <p:sp>
        <p:nvSpPr>
          <p:cNvPr id="14343" name="Rectangle 43"/>
          <p:cNvSpPr>
            <a:spLocks noChangeArrowheads="1"/>
          </p:cNvSpPr>
          <p:nvPr/>
        </p:nvSpPr>
        <p:spPr bwMode="auto">
          <a:xfrm>
            <a:off x="3863975" y="3795713"/>
            <a:ext cx="31273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justLow"/>
            <a:r>
              <a:rPr lang="fr-FR" sz="1200">
                <a:cs typeface="Times New Roman" pitchFamily="18" charset="0"/>
              </a:rPr>
              <a:t>   </a:t>
            </a:r>
            <a:endParaRPr lang="fr-FR"/>
          </a:p>
        </p:txBody>
      </p:sp>
      <p:sp>
        <p:nvSpPr>
          <p:cNvPr id="1027" name="Object 5"/>
          <p:cNvSpPr>
            <a:spLocks noChangeAspect="1" noChangeArrowheads="1"/>
          </p:cNvSpPr>
          <p:nvPr/>
        </p:nvSpPr>
        <p:spPr bwMode="auto">
          <a:xfrm>
            <a:off x="4143375" y="1214438"/>
            <a:ext cx="2930525" cy="714375"/>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fr-FR"/>
          </a:p>
        </p:txBody>
      </p:sp>
      <p:sp>
        <p:nvSpPr>
          <p:cNvPr id="1028" name="Object 13"/>
          <p:cNvSpPr>
            <a:spLocks noChangeAspect="1" noChangeArrowheads="1"/>
          </p:cNvSpPr>
          <p:nvPr/>
        </p:nvSpPr>
        <p:spPr bwMode="auto">
          <a:xfrm>
            <a:off x="4143375" y="2286000"/>
            <a:ext cx="2949575" cy="6985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fr-FR"/>
          </a:p>
        </p:txBody>
      </p:sp>
      <p:sp>
        <p:nvSpPr>
          <p:cNvPr id="1041" name="Rectangle 37"/>
          <p:cNvSpPr>
            <a:spLocks noChangeArrowheads="1"/>
          </p:cNvSpPr>
          <p:nvPr/>
        </p:nvSpPr>
        <p:spPr bwMode="auto">
          <a:xfrm>
            <a:off x="857250" y="1285875"/>
            <a:ext cx="10715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fr-FR" sz="2400" b="1">
                <a:solidFill>
                  <a:srgbClr val="FFFF00"/>
                </a:solidFill>
                <a:latin typeface="Century Gothic" pitchFamily="34" charset="0"/>
              </a:rPr>
              <a:t>ELS</a:t>
            </a:r>
            <a:r>
              <a:rPr lang="fr-FR" sz="2400" b="1">
                <a:latin typeface="Century Gothic" pitchFamily="34" charset="0"/>
              </a:rPr>
              <a:t> :</a:t>
            </a:r>
            <a:r>
              <a:rPr lang="fr-FR">
                <a:latin typeface="Century Gothic" pitchFamily="34" charset="0"/>
              </a:rPr>
              <a:t>                                                            </a:t>
            </a:r>
          </a:p>
        </p:txBody>
      </p:sp>
      <p:sp>
        <p:nvSpPr>
          <p:cNvPr id="1042" name="Rectangle 39"/>
          <p:cNvSpPr>
            <a:spLocks noChangeArrowheads="1"/>
          </p:cNvSpPr>
          <p:nvPr/>
        </p:nvSpPr>
        <p:spPr bwMode="auto">
          <a:xfrm>
            <a:off x="2357438" y="1357313"/>
            <a:ext cx="1000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fr-FR" sz="2400">
                <a:solidFill>
                  <a:srgbClr val="FFFF00"/>
                </a:solidFill>
                <a:cs typeface="Times New Roman" pitchFamily="18" charset="0"/>
              </a:rPr>
              <a:t> F.P </a:t>
            </a:r>
            <a:endParaRPr lang="fr-FR" sz="2400">
              <a:solidFill>
                <a:srgbClr val="FFFF00"/>
              </a:solidFill>
              <a:latin typeface="Century Gothic" pitchFamily="34" charset="0"/>
            </a:endParaRPr>
          </a:p>
        </p:txBody>
      </p:sp>
      <p:sp>
        <p:nvSpPr>
          <p:cNvPr id="1043" name="Rectangle 41"/>
          <p:cNvSpPr>
            <a:spLocks noChangeArrowheads="1"/>
          </p:cNvSpPr>
          <p:nvPr/>
        </p:nvSpPr>
        <p:spPr bwMode="auto">
          <a:xfrm>
            <a:off x="2286000" y="2357438"/>
            <a:ext cx="9461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fr-FR" sz="2400">
                <a:solidFill>
                  <a:srgbClr val="FFFF00"/>
                </a:solidFill>
                <a:cs typeface="Times New Roman" pitchFamily="18" charset="0"/>
              </a:rPr>
              <a:t>F.T.P </a:t>
            </a:r>
            <a:endParaRPr lang="fr-FR" sz="2400">
              <a:solidFill>
                <a:srgbClr val="FFFF00"/>
              </a:solidFill>
              <a:latin typeface="Century Gothic" pitchFamily="34" charset="0"/>
            </a:endParaRPr>
          </a:p>
        </p:txBody>
      </p:sp>
      <p:sp>
        <p:nvSpPr>
          <p:cNvPr id="1029" name="Object 90"/>
          <p:cNvSpPr>
            <a:spLocks noChangeAspect="1" noChangeArrowheads="1"/>
          </p:cNvSpPr>
          <p:nvPr/>
        </p:nvSpPr>
        <p:spPr bwMode="auto">
          <a:xfrm>
            <a:off x="4143375" y="3725863"/>
            <a:ext cx="452438"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p>
        </p:txBody>
      </p:sp>
      <p:sp>
        <p:nvSpPr>
          <p:cNvPr id="1044" name="Rectangle 92"/>
          <p:cNvSpPr>
            <a:spLocks noChangeArrowheads="1"/>
          </p:cNvSpPr>
          <p:nvPr/>
        </p:nvSpPr>
        <p:spPr bwMode="auto">
          <a:xfrm>
            <a:off x="4572000" y="3786188"/>
            <a:ext cx="554038"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a:r>
              <a:rPr lang="en-GB" sz="1100">
                <a:latin typeface="Comic Sans MS" pitchFamily="66" charset="0"/>
                <a:cs typeface="Times New Roman" pitchFamily="18" charset="0"/>
              </a:rPr>
              <a:t>(MPa)</a:t>
            </a:r>
            <a:endParaRPr lang="en-GB"/>
          </a:p>
        </p:txBody>
      </p:sp>
      <p:grpSp>
        <p:nvGrpSpPr>
          <p:cNvPr id="2" name="Group 68"/>
          <p:cNvGrpSpPr>
            <a:grpSpLocks/>
          </p:cNvGrpSpPr>
          <p:nvPr/>
        </p:nvGrpSpPr>
        <p:grpSpPr bwMode="auto">
          <a:xfrm>
            <a:off x="2000250" y="4071938"/>
            <a:ext cx="4991100" cy="2584450"/>
            <a:chOff x="2448" y="3826"/>
            <a:chExt cx="7069" cy="2706"/>
          </a:xfrm>
        </p:grpSpPr>
        <p:sp>
          <p:nvSpPr>
            <p:cNvPr id="14360" name="Line 69"/>
            <p:cNvSpPr>
              <a:spLocks noChangeShapeType="1"/>
            </p:cNvSpPr>
            <p:nvPr/>
          </p:nvSpPr>
          <p:spPr bwMode="auto">
            <a:xfrm>
              <a:off x="2448" y="5318"/>
              <a:ext cx="7069" cy="0"/>
            </a:xfrm>
            <a:prstGeom prst="line">
              <a:avLst/>
            </a:prstGeom>
            <a:noFill/>
            <a:ln w="9525">
              <a:solidFill>
                <a:schemeClr val="tx1"/>
              </a:solidFill>
              <a:round/>
              <a:headEnd/>
              <a:tailEnd type="arrow" w="lg" len="lg"/>
            </a:ln>
            <a:extLst>
              <a:ext uri="{909E8E84-426E-40DD-AFC4-6F175D3DCCD1}">
                <a14:hiddenFill xmlns:a14="http://schemas.microsoft.com/office/drawing/2010/main">
                  <a:noFill/>
                </a14:hiddenFill>
              </a:ext>
            </a:extLst>
          </p:spPr>
          <p:txBody>
            <a:bodyPr/>
            <a:lstStyle/>
            <a:p>
              <a:endParaRPr lang="fr-FR"/>
            </a:p>
          </p:txBody>
        </p:sp>
        <p:grpSp>
          <p:nvGrpSpPr>
            <p:cNvPr id="14361" name="Group 70"/>
            <p:cNvGrpSpPr>
              <a:grpSpLocks/>
            </p:cNvGrpSpPr>
            <p:nvPr/>
          </p:nvGrpSpPr>
          <p:grpSpPr bwMode="auto">
            <a:xfrm>
              <a:off x="3128" y="3826"/>
              <a:ext cx="5576" cy="2706"/>
              <a:chOff x="3128" y="3826"/>
              <a:chExt cx="5576" cy="2706"/>
            </a:xfrm>
          </p:grpSpPr>
          <p:sp>
            <p:nvSpPr>
              <p:cNvPr id="14362" name="Line 71"/>
              <p:cNvSpPr>
                <a:spLocks noChangeShapeType="1"/>
              </p:cNvSpPr>
              <p:nvPr/>
            </p:nvSpPr>
            <p:spPr bwMode="auto">
              <a:xfrm flipV="1">
                <a:off x="5847" y="3826"/>
                <a:ext cx="0" cy="2706"/>
              </a:xfrm>
              <a:prstGeom prst="line">
                <a:avLst/>
              </a:prstGeom>
              <a:noFill/>
              <a:ln w="9525">
                <a:solidFill>
                  <a:schemeClr val="tx1"/>
                </a:solidFill>
                <a:round/>
                <a:headEnd/>
                <a:tailEnd type="arrow" w="lg" len="lg"/>
              </a:ln>
              <a:extLst>
                <a:ext uri="{909E8E84-426E-40DD-AFC4-6F175D3DCCD1}">
                  <a14:hiddenFill xmlns:a14="http://schemas.microsoft.com/office/drawing/2010/main">
                    <a:noFill/>
                  </a14:hiddenFill>
                </a:ext>
              </a:extLst>
            </p:spPr>
            <p:txBody>
              <a:bodyPr/>
              <a:lstStyle/>
              <a:p>
                <a:endParaRPr lang="fr-FR"/>
              </a:p>
            </p:txBody>
          </p:sp>
          <p:sp>
            <p:nvSpPr>
              <p:cNvPr id="14363" name="Line 72"/>
              <p:cNvSpPr>
                <a:spLocks noChangeAspect="1" noChangeShapeType="1"/>
              </p:cNvSpPr>
              <p:nvPr/>
            </p:nvSpPr>
            <p:spPr bwMode="auto">
              <a:xfrm rot="21540000" flipH="1">
                <a:off x="4892" y="4606"/>
                <a:ext cx="1928" cy="144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4364" name="Line 73"/>
              <p:cNvSpPr>
                <a:spLocks noChangeShapeType="1"/>
              </p:cNvSpPr>
              <p:nvPr/>
            </p:nvSpPr>
            <p:spPr bwMode="auto">
              <a:xfrm>
                <a:off x="6801" y="4578"/>
                <a:ext cx="0" cy="740"/>
              </a:xfrm>
              <a:prstGeom prst="line">
                <a:avLst/>
              </a:prstGeom>
              <a:noFill/>
              <a:ln w="31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14365" name="Line 74"/>
              <p:cNvSpPr>
                <a:spLocks noChangeShapeType="1"/>
              </p:cNvSpPr>
              <p:nvPr/>
            </p:nvSpPr>
            <p:spPr bwMode="auto">
              <a:xfrm>
                <a:off x="6801" y="4578"/>
                <a:ext cx="190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4366" name="Line 75"/>
              <p:cNvSpPr>
                <a:spLocks noChangeShapeType="1"/>
              </p:cNvSpPr>
              <p:nvPr/>
            </p:nvSpPr>
            <p:spPr bwMode="auto">
              <a:xfrm>
                <a:off x="8701" y="4578"/>
                <a:ext cx="0" cy="74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4367" name="Line 76"/>
              <p:cNvSpPr>
                <a:spLocks noChangeShapeType="1"/>
              </p:cNvSpPr>
              <p:nvPr/>
            </p:nvSpPr>
            <p:spPr bwMode="auto">
              <a:xfrm flipV="1">
                <a:off x="4895" y="5318"/>
                <a:ext cx="0" cy="739"/>
              </a:xfrm>
              <a:prstGeom prst="line">
                <a:avLst/>
              </a:prstGeom>
              <a:noFill/>
              <a:ln w="31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14368" name="Line 77"/>
              <p:cNvSpPr>
                <a:spLocks noChangeShapeType="1"/>
              </p:cNvSpPr>
              <p:nvPr/>
            </p:nvSpPr>
            <p:spPr bwMode="auto">
              <a:xfrm flipH="1">
                <a:off x="3128" y="6060"/>
                <a:ext cx="1767"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4369" name="Line 78"/>
              <p:cNvSpPr>
                <a:spLocks noChangeShapeType="1"/>
              </p:cNvSpPr>
              <p:nvPr/>
            </p:nvSpPr>
            <p:spPr bwMode="auto">
              <a:xfrm flipV="1">
                <a:off x="3128" y="5318"/>
                <a:ext cx="0" cy="73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grpSp>
      </p:grpSp>
      <p:sp>
        <p:nvSpPr>
          <p:cNvPr id="1046" name="Rectangle 81"/>
          <p:cNvSpPr>
            <a:spLocks noChangeArrowheads="1"/>
          </p:cNvSpPr>
          <p:nvPr/>
        </p:nvSpPr>
        <p:spPr bwMode="auto">
          <a:xfrm>
            <a:off x="2195513" y="5157788"/>
            <a:ext cx="90963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fr-FR">
                <a:latin typeface="Century Gothic" pitchFamily="34" charset="0"/>
              </a:rPr>
              <a:t>-10 ‰ </a:t>
            </a:r>
          </a:p>
        </p:txBody>
      </p:sp>
      <p:sp>
        <p:nvSpPr>
          <p:cNvPr id="1030" name="Object 17"/>
          <p:cNvSpPr>
            <a:spLocks noChangeAspect="1" noChangeArrowheads="1"/>
          </p:cNvSpPr>
          <p:nvPr/>
        </p:nvSpPr>
        <p:spPr bwMode="auto">
          <a:xfrm>
            <a:off x="4787900" y="5518150"/>
            <a:ext cx="792163" cy="703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p>
        </p:txBody>
      </p:sp>
      <p:sp>
        <p:nvSpPr>
          <p:cNvPr id="1031" name="Object 18"/>
          <p:cNvSpPr>
            <a:spLocks noChangeAspect="1" noChangeArrowheads="1"/>
          </p:cNvSpPr>
          <p:nvPr/>
        </p:nvSpPr>
        <p:spPr bwMode="auto">
          <a:xfrm>
            <a:off x="3214688" y="4784725"/>
            <a:ext cx="1017587" cy="70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p>
        </p:txBody>
      </p:sp>
      <p:sp>
        <p:nvSpPr>
          <p:cNvPr id="1032" name="Object 19"/>
          <p:cNvSpPr>
            <a:spLocks noChangeAspect="1" noChangeArrowheads="1"/>
          </p:cNvSpPr>
          <p:nvPr/>
        </p:nvSpPr>
        <p:spPr bwMode="auto">
          <a:xfrm>
            <a:off x="4657725" y="4286250"/>
            <a:ext cx="450850" cy="70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p>
        </p:txBody>
      </p:sp>
      <p:sp>
        <p:nvSpPr>
          <p:cNvPr id="1033" name="Object 20"/>
          <p:cNvSpPr>
            <a:spLocks noChangeAspect="1" noChangeArrowheads="1"/>
          </p:cNvSpPr>
          <p:nvPr/>
        </p:nvSpPr>
        <p:spPr bwMode="auto">
          <a:xfrm>
            <a:off x="3643313" y="6153150"/>
            <a:ext cx="704850" cy="70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p>
        </p:txBody>
      </p:sp>
      <p:sp>
        <p:nvSpPr>
          <p:cNvPr id="1047" name="Rectangle 90"/>
          <p:cNvSpPr>
            <a:spLocks noChangeArrowheads="1"/>
          </p:cNvSpPr>
          <p:nvPr/>
        </p:nvSpPr>
        <p:spPr bwMode="auto">
          <a:xfrm>
            <a:off x="6143625" y="5572125"/>
            <a:ext cx="83343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fr-FR">
                <a:latin typeface="Century Gothic" pitchFamily="34" charset="0"/>
              </a:rPr>
              <a:t>10 ‰ </a:t>
            </a:r>
          </a:p>
        </p:txBody>
      </p:sp>
      <p:sp>
        <p:nvSpPr>
          <p:cNvPr id="1034" name="Object 106"/>
          <p:cNvSpPr>
            <a:spLocks noChangeAspect="1" noChangeArrowheads="1"/>
          </p:cNvSpPr>
          <p:nvPr/>
        </p:nvSpPr>
        <p:spPr bwMode="auto">
          <a:xfrm>
            <a:off x="7000875" y="5299075"/>
            <a:ext cx="342900" cy="40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p>
        </p:txBody>
      </p:sp>
      <p:sp>
        <p:nvSpPr>
          <p:cNvPr id="1048" name="Rectangle 92"/>
          <p:cNvSpPr>
            <a:spLocks noChangeArrowheads="1"/>
          </p:cNvSpPr>
          <p:nvPr/>
        </p:nvSpPr>
        <p:spPr bwMode="auto">
          <a:xfrm>
            <a:off x="468313" y="3429000"/>
            <a:ext cx="79295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fr-FR">
                <a:solidFill>
                  <a:srgbClr val="FFFF00"/>
                </a:solidFill>
                <a:latin typeface="Arial Unicode MS" pitchFamily="34" charset="-128"/>
                <a:ea typeface="Arial Unicode MS" pitchFamily="34" charset="-128"/>
                <a:cs typeface="Arial Unicode MS" pitchFamily="34" charset="-128"/>
              </a:rPr>
              <a:t> diagramme de Contraintes – Déformations  </a:t>
            </a:r>
            <a:endParaRPr lang="fr-FR">
              <a:latin typeface="Arial Unicode MS" pitchFamily="34" charset="-128"/>
              <a:ea typeface="Arial Unicode MS" pitchFamily="34" charset="-128"/>
              <a:cs typeface="Arial Unicode MS" pitchFamily="34" charset="-12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withEffect">
                                  <p:stCondLst>
                                    <p:cond delay="0"/>
                                  </p:stCondLst>
                                  <p:childTnLst>
                                    <p:set>
                                      <p:cBhvr>
                                        <p:cTn id="6" dur="1" fill="hold">
                                          <p:stCondLst>
                                            <p:cond delay="0"/>
                                          </p:stCondLst>
                                        </p:cTn>
                                        <p:tgtEl>
                                          <p:spTgt spid="1035">
                                            <p:txEl>
                                              <p:pRg st="0" end="0"/>
                                            </p:txEl>
                                          </p:spTgt>
                                        </p:tgtEl>
                                        <p:attrNameLst>
                                          <p:attrName>style.visibility</p:attrName>
                                        </p:attrNameLst>
                                      </p:cBhvr>
                                      <p:to>
                                        <p:strVal val="visible"/>
                                      </p:to>
                                    </p:set>
                                    <p:anim calcmode="lin" valueType="num">
                                      <p:cBhvr additive="base">
                                        <p:cTn id="7" dur="500" fill="hold"/>
                                        <p:tgtEl>
                                          <p:spTgt spid="103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35">
                                            <p:txEl>
                                              <p:pRg st="0" end="0"/>
                                            </p:txEl>
                                          </p:spTgt>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3" presetClass="entr" presetSubtype="10" fill="hold" grpId="0" nodeType="after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blinds(horizontal)">
                                      <p:cBhvr>
                                        <p:cTn id="12" dur="500"/>
                                        <p:tgtEl>
                                          <p:spTgt spid="1026"/>
                                        </p:tgtEl>
                                      </p:cBhvr>
                                    </p:animEffect>
                                  </p:childTnLst>
                                </p:cTn>
                              </p:par>
                            </p:childTnLst>
                          </p:cTn>
                        </p:par>
                        <p:par>
                          <p:cTn id="13" fill="hold" nodeType="afterGroup">
                            <p:stCondLst>
                              <p:cond delay="1000"/>
                            </p:stCondLst>
                            <p:childTnLst>
                              <p:par>
                                <p:cTn id="14" presetID="2" presetClass="entr" presetSubtype="8" fill="hold" grpId="0" nodeType="afterEffect">
                                  <p:stCondLst>
                                    <p:cond delay="0"/>
                                  </p:stCondLst>
                                  <p:childTnLst>
                                    <p:set>
                                      <p:cBhvr>
                                        <p:cTn id="15" dur="1" fill="hold">
                                          <p:stCondLst>
                                            <p:cond delay="0"/>
                                          </p:stCondLst>
                                        </p:cTn>
                                        <p:tgtEl>
                                          <p:spTgt spid="1041"/>
                                        </p:tgtEl>
                                        <p:attrNameLst>
                                          <p:attrName>style.visibility</p:attrName>
                                        </p:attrNameLst>
                                      </p:cBhvr>
                                      <p:to>
                                        <p:strVal val="visible"/>
                                      </p:to>
                                    </p:set>
                                    <p:anim calcmode="lin" valueType="num">
                                      <p:cBhvr additive="base">
                                        <p:cTn id="16" dur="500" fill="hold"/>
                                        <p:tgtEl>
                                          <p:spTgt spid="1041"/>
                                        </p:tgtEl>
                                        <p:attrNameLst>
                                          <p:attrName>ppt_x</p:attrName>
                                        </p:attrNameLst>
                                      </p:cBhvr>
                                      <p:tavLst>
                                        <p:tav tm="0">
                                          <p:val>
                                            <p:strVal val="0-#ppt_w/2"/>
                                          </p:val>
                                        </p:tav>
                                        <p:tav tm="100000">
                                          <p:val>
                                            <p:strVal val="#ppt_x"/>
                                          </p:val>
                                        </p:tav>
                                      </p:tavLst>
                                    </p:anim>
                                    <p:anim calcmode="lin" valueType="num">
                                      <p:cBhvr additive="base">
                                        <p:cTn id="17" dur="500" fill="hold"/>
                                        <p:tgtEl>
                                          <p:spTgt spid="1041"/>
                                        </p:tgtEl>
                                        <p:attrNameLst>
                                          <p:attrName>ppt_y</p:attrName>
                                        </p:attrNameLst>
                                      </p:cBhvr>
                                      <p:tavLst>
                                        <p:tav tm="0">
                                          <p:val>
                                            <p:strVal val="#ppt_y"/>
                                          </p:val>
                                        </p:tav>
                                        <p:tav tm="100000">
                                          <p:val>
                                            <p:strVal val="#ppt_y"/>
                                          </p:val>
                                        </p:tav>
                                      </p:tavLst>
                                    </p:anim>
                                  </p:childTnLst>
                                </p:cTn>
                              </p:par>
                              <p:par>
                                <p:cTn id="18" presetID="2" presetClass="entr" presetSubtype="8" fill="hold" grpId="0" nodeType="withEffect">
                                  <p:stCondLst>
                                    <p:cond delay="0"/>
                                  </p:stCondLst>
                                  <p:childTnLst>
                                    <p:set>
                                      <p:cBhvr>
                                        <p:cTn id="19" dur="1" fill="hold">
                                          <p:stCondLst>
                                            <p:cond delay="0"/>
                                          </p:stCondLst>
                                        </p:cTn>
                                        <p:tgtEl>
                                          <p:spTgt spid="1042"/>
                                        </p:tgtEl>
                                        <p:attrNameLst>
                                          <p:attrName>style.visibility</p:attrName>
                                        </p:attrNameLst>
                                      </p:cBhvr>
                                      <p:to>
                                        <p:strVal val="visible"/>
                                      </p:to>
                                    </p:set>
                                    <p:anim calcmode="lin" valueType="num">
                                      <p:cBhvr additive="base">
                                        <p:cTn id="20" dur="500" fill="hold"/>
                                        <p:tgtEl>
                                          <p:spTgt spid="1042"/>
                                        </p:tgtEl>
                                        <p:attrNameLst>
                                          <p:attrName>ppt_x</p:attrName>
                                        </p:attrNameLst>
                                      </p:cBhvr>
                                      <p:tavLst>
                                        <p:tav tm="0">
                                          <p:val>
                                            <p:strVal val="0-#ppt_w/2"/>
                                          </p:val>
                                        </p:tav>
                                        <p:tav tm="100000">
                                          <p:val>
                                            <p:strVal val="#ppt_x"/>
                                          </p:val>
                                        </p:tav>
                                      </p:tavLst>
                                    </p:anim>
                                    <p:anim calcmode="lin" valueType="num">
                                      <p:cBhvr additive="base">
                                        <p:cTn id="21" dur="500" fill="hold"/>
                                        <p:tgtEl>
                                          <p:spTgt spid="1042"/>
                                        </p:tgtEl>
                                        <p:attrNameLst>
                                          <p:attrName>ppt_y</p:attrName>
                                        </p:attrNameLst>
                                      </p:cBhvr>
                                      <p:tavLst>
                                        <p:tav tm="0">
                                          <p:val>
                                            <p:strVal val="#ppt_y"/>
                                          </p:val>
                                        </p:tav>
                                        <p:tav tm="100000">
                                          <p:val>
                                            <p:strVal val="#ppt_y"/>
                                          </p:val>
                                        </p:tav>
                                      </p:tavLst>
                                    </p:anim>
                                  </p:childTnLst>
                                </p:cTn>
                              </p:par>
                              <p:par>
                                <p:cTn id="22" presetID="2" presetClass="entr" presetSubtype="8" fill="hold" grpId="0" nodeType="withEffect">
                                  <p:stCondLst>
                                    <p:cond delay="0"/>
                                  </p:stCondLst>
                                  <p:childTnLst>
                                    <p:set>
                                      <p:cBhvr>
                                        <p:cTn id="23" dur="1" fill="hold">
                                          <p:stCondLst>
                                            <p:cond delay="0"/>
                                          </p:stCondLst>
                                        </p:cTn>
                                        <p:tgtEl>
                                          <p:spTgt spid="1043"/>
                                        </p:tgtEl>
                                        <p:attrNameLst>
                                          <p:attrName>style.visibility</p:attrName>
                                        </p:attrNameLst>
                                      </p:cBhvr>
                                      <p:to>
                                        <p:strVal val="visible"/>
                                      </p:to>
                                    </p:set>
                                    <p:anim calcmode="lin" valueType="num">
                                      <p:cBhvr additive="base">
                                        <p:cTn id="24" dur="500" fill="hold"/>
                                        <p:tgtEl>
                                          <p:spTgt spid="1043"/>
                                        </p:tgtEl>
                                        <p:attrNameLst>
                                          <p:attrName>ppt_x</p:attrName>
                                        </p:attrNameLst>
                                      </p:cBhvr>
                                      <p:tavLst>
                                        <p:tav tm="0">
                                          <p:val>
                                            <p:strVal val="0-#ppt_w/2"/>
                                          </p:val>
                                        </p:tav>
                                        <p:tav tm="100000">
                                          <p:val>
                                            <p:strVal val="#ppt_x"/>
                                          </p:val>
                                        </p:tav>
                                      </p:tavLst>
                                    </p:anim>
                                    <p:anim calcmode="lin" valueType="num">
                                      <p:cBhvr additive="base">
                                        <p:cTn id="25" dur="500" fill="hold"/>
                                        <p:tgtEl>
                                          <p:spTgt spid="1043"/>
                                        </p:tgtEl>
                                        <p:attrNameLst>
                                          <p:attrName>ppt_y</p:attrName>
                                        </p:attrNameLst>
                                      </p:cBhvr>
                                      <p:tavLst>
                                        <p:tav tm="0">
                                          <p:val>
                                            <p:strVal val="#ppt_y"/>
                                          </p:val>
                                        </p:tav>
                                        <p:tav tm="100000">
                                          <p:val>
                                            <p:strVal val="#ppt_y"/>
                                          </p:val>
                                        </p:tav>
                                      </p:tavLst>
                                    </p:anim>
                                  </p:childTnLst>
                                </p:cTn>
                              </p:par>
                            </p:childTnLst>
                          </p:cTn>
                        </p:par>
                        <p:par>
                          <p:cTn id="26" fill="hold" nodeType="afterGroup">
                            <p:stCondLst>
                              <p:cond delay="1500"/>
                            </p:stCondLst>
                            <p:childTnLst>
                              <p:par>
                                <p:cTn id="27" presetID="3" presetClass="entr" presetSubtype="10" fill="hold" grpId="0" nodeType="afterEffect">
                                  <p:stCondLst>
                                    <p:cond delay="0"/>
                                  </p:stCondLst>
                                  <p:childTnLst>
                                    <p:set>
                                      <p:cBhvr>
                                        <p:cTn id="28" dur="1" fill="hold">
                                          <p:stCondLst>
                                            <p:cond delay="0"/>
                                          </p:stCondLst>
                                        </p:cTn>
                                        <p:tgtEl>
                                          <p:spTgt spid="1027"/>
                                        </p:tgtEl>
                                        <p:attrNameLst>
                                          <p:attrName>style.visibility</p:attrName>
                                        </p:attrNameLst>
                                      </p:cBhvr>
                                      <p:to>
                                        <p:strVal val="visible"/>
                                      </p:to>
                                    </p:set>
                                    <p:animEffect transition="in" filter="blinds(horizontal)">
                                      <p:cBhvr>
                                        <p:cTn id="29" dur="500"/>
                                        <p:tgtEl>
                                          <p:spTgt spid="1027"/>
                                        </p:tgtEl>
                                      </p:cBhvr>
                                    </p:animEffect>
                                  </p:childTnLst>
                                </p:cTn>
                              </p:par>
                              <p:par>
                                <p:cTn id="30" presetID="3" presetClass="entr" presetSubtype="10" fill="hold" grpId="0" nodeType="withEffect">
                                  <p:stCondLst>
                                    <p:cond delay="0"/>
                                  </p:stCondLst>
                                  <p:childTnLst>
                                    <p:set>
                                      <p:cBhvr>
                                        <p:cTn id="31" dur="1" fill="hold">
                                          <p:stCondLst>
                                            <p:cond delay="0"/>
                                          </p:stCondLst>
                                        </p:cTn>
                                        <p:tgtEl>
                                          <p:spTgt spid="1028"/>
                                        </p:tgtEl>
                                        <p:attrNameLst>
                                          <p:attrName>style.visibility</p:attrName>
                                        </p:attrNameLst>
                                      </p:cBhvr>
                                      <p:to>
                                        <p:strVal val="visible"/>
                                      </p:to>
                                    </p:set>
                                    <p:animEffect transition="in" filter="blinds(horizontal)">
                                      <p:cBhvr>
                                        <p:cTn id="32" dur="500"/>
                                        <p:tgtEl>
                                          <p:spTgt spid="1028"/>
                                        </p:tgtEl>
                                      </p:cBhvr>
                                    </p:animEffect>
                                  </p:childTnLst>
                                </p:cTn>
                              </p:par>
                            </p:childTnLst>
                          </p:cTn>
                        </p:par>
                        <p:par>
                          <p:cTn id="33" fill="hold" nodeType="afterGroup">
                            <p:stCondLst>
                              <p:cond delay="2000"/>
                            </p:stCondLst>
                            <p:childTnLst>
                              <p:par>
                                <p:cTn id="34" presetID="2" presetClass="entr" presetSubtype="8" fill="hold" grpId="0" nodeType="afterEffect">
                                  <p:stCondLst>
                                    <p:cond delay="0"/>
                                  </p:stCondLst>
                                  <p:childTnLst>
                                    <p:set>
                                      <p:cBhvr>
                                        <p:cTn id="35" dur="1" fill="hold">
                                          <p:stCondLst>
                                            <p:cond delay="0"/>
                                          </p:stCondLst>
                                        </p:cTn>
                                        <p:tgtEl>
                                          <p:spTgt spid="1048"/>
                                        </p:tgtEl>
                                        <p:attrNameLst>
                                          <p:attrName>style.visibility</p:attrName>
                                        </p:attrNameLst>
                                      </p:cBhvr>
                                      <p:to>
                                        <p:strVal val="visible"/>
                                      </p:to>
                                    </p:set>
                                    <p:anim calcmode="lin" valueType="num">
                                      <p:cBhvr additive="base">
                                        <p:cTn id="36" dur="500" fill="hold"/>
                                        <p:tgtEl>
                                          <p:spTgt spid="1048"/>
                                        </p:tgtEl>
                                        <p:attrNameLst>
                                          <p:attrName>ppt_x</p:attrName>
                                        </p:attrNameLst>
                                      </p:cBhvr>
                                      <p:tavLst>
                                        <p:tav tm="0">
                                          <p:val>
                                            <p:strVal val="0-#ppt_w/2"/>
                                          </p:val>
                                        </p:tav>
                                        <p:tav tm="100000">
                                          <p:val>
                                            <p:strVal val="#ppt_x"/>
                                          </p:val>
                                        </p:tav>
                                      </p:tavLst>
                                    </p:anim>
                                    <p:anim calcmode="lin" valueType="num">
                                      <p:cBhvr additive="base">
                                        <p:cTn id="37" dur="500" fill="hold"/>
                                        <p:tgtEl>
                                          <p:spTgt spid="1048"/>
                                        </p:tgtEl>
                                        <p:attrNameLst>
                                          <p:attrName>ppt_y</p:attrName>
                                        </p:attrNameLst>
                                      </p:cBhvr>
                                      <p:tavLst>
                                        <p:tav tm="0">
                                          <p:val>
                                            <p:strVal val="#ppt_y"/>
                                          </p:val>
                                        </p:tav>
                                        <p:tav tm="100000">
                                          <p:val>
                                            <p:strVal val="#ppt_y"/>
                                          </p:val>
                                        </p:tav>
                                      </p:tavLst>
                                    </p:anim>
                                  </p:childTnLst>
                                </p:cTn>
                              </p:par>
                            </p:childTnLst>
                          </p:cTn>
                        </p:par>
                        <p:par>
                          <p:cTn id="38" fill="hold" nodeType="afterGroup">
                            <p:stCondLst>
                              <p:cond delay="2500"/>
                            </p:stCondLst>
                            <p:childTnLst>
                              <p:par>
                                <p:cTn id="39" presetID="3" presetClass="entr" presetSubtype="10" fill="hold" nodeType="afterEffect">
                                  <p:stCondLst>
                                    <p:cond delay="0"/>
                                  </p:stCondLst>
                                  <p:childTnLst>
                                    <p:set>
                                      <p:cBhvr>
                                        <p:cTn id="40" dur="1" fill="hold">
                                          <p:stCondLst>
                                            <p:cond delay="0"/>
                                          </p:stCondLst>
                                        </p:cTn>
                                        <p:tgtEl>
                                          <p:spTgt spid="2"/>
                                        </p:tgtEl>
                                        <p:attrNameLst>
                                          <p:attrName>style.visibility</p:attrName>
                                        </p:attrNameLst>
                                      </p:cBhvr>
                                      <p:to>
                                        <p:strVal val="visible"/>
                                      </p:to>
                                    </p:set>
                                    <p:animEffect transition="in" filter="blinds(horizontal)">
                                      <p:cBhvr>
                                        <p:cTn id="41" dur="500"/>
                                        <p:tgtEl>
                                          <p:spTgt spid="2"/>
                                        </p:tgtEl>
                                      </p:cBhvr>
                                    </p:animEffect>
                                  </p:childTnLst>
                                </p:cTn>
                              </p:par>
                              <p:par>
                                <p:cTn id="42" presetID="3" presetClass="entr" presetSubtype="10" fill="hold" grpId="0" nodeType="withEffect">
                                  <p:stCondLst>
                                    <p:cond delay="0"/>
                                  </p:stCondLst>
                                  <p:childTnLst>
                                    <p:set>
                                      <p:cBhvr>
                                        <p:cTn id="43" dur="1" fill="hold">
                                          <p:stCondLst>
                                            <p:cond delay="0"/>
                                          </p:stCondLst>
                                        </p:cTn>
                                        <p:tgtEl>
                                          <p:spTgt spid="1046"/>
                                        </p:tgtEl>
                                        <p:attrNameLst>
                                          <p:attrName>style.visibility</p:attrName>
                                        </p:attrNameLst>
                                      </p:cBhvr>
                                      <p:to>
                                        <p:strVal val="visible"/>
                                      </p:to>
                                    </p:set>
                                    <p:animEffect transition="in" filter="blinds(horizontal)">
                                      <p:cBhvr>
                                        <p:cTn id="44" dur="500"/>
                                        <p:tgtEl>
                                          <p:spTgt spid="1046"/>
                                        </p:tgtEl>
                                      </p:cBhvr>
                                    </p:animEffect>
                                  </p:childTnLst>
                                </p:cTn>
                              </p:par>
                              <p:par>
                                <p:cTn id="45" presetID="3" presetClass="entr" presetSubtype="10" fill="hold" grpId="0" nodeType="withEffect">
                                  <p:stCondLst>
                                    <p:cond delay="0"/>
                                  </p:stCondLst>
                                  <p:childTnLst>
                                    <p:set>
                                      <p:cBhvr>
                                        <p:cTn id="46" dur="1" fill="hold">
                                          <p:stCondLst>
                                            <p:cond delay="0"/>
                                          </p:stCondLst>
                                        </p:cTn>
                                        <p:tgtEl>
                                          <p:spTgt spid="1047"/>
                                        </p:tgtEl>
                                        <p:attrNameLst>
                                          <p:attrName>style.visibility</p:attrName>
                                        </p:attrNameLst>
                                      </p:cBhvr>
                                      <p:to>
                                        <p:strVal val="visible"/>
                                      </p:to>
                                    </p:set>
                                    <p:animEffect transition="in" filter="blinds(horizontal)">
                                      <p:cBhvr>
                                        <p:cTn id="47" dur="500"/>
                                        <p:tgtEl>
                                          <p:spTgt spid="1047"/>
                                        </p:tgtEl>
                                      </p:cBhvr>
                                    </p:animEffect>
                                  </p:childTnLst>
                                </p:cTn>
                              </p:par>
                              <p:par>
                                <p:cTn id="48" presetID="3" presetClass="entr" presetSubtype="10" fill="hold" grpId="0" nodeType="withEffect" nodePh="1">
                                  <p:stCondLst>
                                    <p:cond delay="0"/>
                                  </p:stCondLst>
                                  <p:endCondLst>
                                    <p:cond evt="begin" delay="0">
                                      <p:tn val="48"/>
                                    </p:cond>
                                  </p:endCondLst>
                                  <p:childTnLst>
                                    <p:set>
                                      <p:cBhvr>
                                        <p:cTn id="49" dur="1" fill="hold">
                                          <p:stCondLst>
                                            <p:cond delay="0"/>
                                          </p:stCondLst>
                                        </p:cTn>
                                        <p:tgtEl>
                                          <p:spTgt spid="1032"/>
                                        </p:tgtEl>
                                        <p:attrNameLst>
                                          <p:attrName>style.visibility</p:attrName>
                                        </p:attrNameLst>
                                      </p:cBhvr>
                                      <p:to>
                                        <p:strVal val="visible"/>
                                      </p:to>
                                    </p:set>
                                    <p:animEffect transition="in" filter="blinds(horizontal)">
                                      <p:cBhvr>
                                        <p:cTn id="50" dur="500"/>
                                        <p:tgtEl>
                                          <p:spTgt spid="1032"/>
                                        </p:tgtEl>
                                      </p:cBhvr>
                                    </p:animEffect>
                                  </p:childTnLst>
                                </p:cTn>
                              </p:par>
                              <p:par>
                                <p:cTn id="51" presetID="3" presetClass="entr" presetSubtype="10" fill="hold" grpId="0" nodeType="withEffect" nodePh="1">
                                  <p:stCondLst>
                                    <p:cond delay="0"/>
                                  </p:stCondLst>
                                  <p:endCondLst>
                                    <p:cond evt="begin" delay="0">
                                      <p:tn val="51"/>
                                    </p:cond>
                                  </p:endCondLst>
                                  <p:childTnLst>
                                    <p:set>
                                      <p:cBhvr>
                                        <p:cTn id="52" dur="1" fill="hold">
                                          <p:stCondLst>
                                            <p:cond delay="0"/>
                                          </p:stCondLst>
                                        </p:cTn>
                                        <p:tgtEl>
                                          <p:spTgt spid="1030"/>
                                        </p:tgtEl>
                                        <p:attrNameLst>
                                          <p:attrName>style.visibility</p:attrName>
                                        </p:attrNameLst>
                                      </p:cBhvr>
                                      <p:to>
                                        <p:strVal val="visible"/>
                                      </p:to>
                                    </p:set>
                                    <p:animEffect transition="in" filter="blinds(horizontal)">
                                      <p:cBhvr>
                                        <p:cTn id="53" dur="500"/>
                                        <p:tgtEl>
                                          <p:spTgt spid="1030"/>
                                        </p:tgtEl>
                                      </p:cBhvr>
                                    </p:animEffect>
                                  </p:childTnLst>
                                </p:cTn>
                              </p:par>
                              <p:par>
                                <p:cTn id="54" presetID="3" presetClass="entr" presetSubtype="10" fill="hold" grpId="0" nodeType="withEffect" nodePh="1">
                                  <p:stCondLst>
                                    <p:cond delay="0"/>
                                  </p:stCondLst>
                                  <p:endCondLst>
                                    <p:cond evt="begin" delay="0">
                                      <p:tn val="54"/>
                                    </p:cond>
                                  </p:endCondLst>
                                  <p:childTnLst>
                                    <p:set>
                                      <p:cBhvr>
                                        <p:cTn id="55" dur="1" fill="hold">
                                          <p:stCondLst>
                                            <p:cond delay="0"/>
                                          </p:stCondLst>
                                        </p:cTn>
                                        <p:tgtEl>
                                          <p:spTgt spid="1033"/>
                                        </p:tgtEl>
                                        <p:attrNameLst>
                                          <p:attrName>style.visibility</p:attrName>
                                        </p:attrNameLst>
                                      </p:cBhvr>
                                      <p:to>
                                        <p:strVal val="visible"/>
                                      </p:to>
                                    </p:set>
                                    <p:animEffect transition="in" filter="blinds(horizontal)">
                                      <p:cBhvr>
                                        <p:cTn id="56" dur="500"/>
                                        <p:tgtEl>
                                          <p:spTgt spid="1033"/>
                                        </p:tgtEl>
                                      </p:cBhvr>
                                    </p:animEffect>
                                  </p:childTnLst>
                                </p:cTn>
                              </p:par>
                              <p:par>
                                <p:cTn id="57" presetID="3" presetClass="entr" presetSubtype="10" fill="hold" grpId="0" nodeType="withEffect" nodePh="1">
                                  <p:stCondLst>
                                    <p:cond delay="0"/>
                                  </p:stCondLst>
                                  <p:endCondLst>
                                    <p:cond evt="begin" delay="0">
                                      <p:tn val="57"/>
                                    </p:cond>
                                  </p:endCondLst>
                                  <p:childTnLst>
                                    <p:set>
                                      <p:cBhvr>
                                        <p:cTn id="58" dur="1" fill="hold">
                                          <p:stCondLst>
                                            <p:cond delay="0"/>
                                          </p:stCondLst>
                                        </p:cTn>
                                        <p:tgtEl>
                                          <p:spTgt spid="1031"/>
                                        </p:tgtEl>
                                        <p:attrNameLst>
                                          <p:attrName>style.visibility</p:attrName>
                                        </p:attrNameLst>
                                      </p:cBhvr>
                                      <p:to>
                                        <p:strVal val="visible"/>
                                      </p:to>
                                    </p:set>
                                    <p:animEffect transition="in" filter="blinds(horizontal)">
                                      <p:cBhvr>
                                        <p:cTn id="59" dur="500"/>
                                        <p:tgtEl>
                                          <p:spTgt spid="1031"/>
                                        </p:tgtEl>
                                      </p:cBhvr>
                                    </p:animEffect>
                                  </p:childTnLst>
                                </p:cTn>
                              </p:par>
                              <p:par>
                                <p:cTn id="60" presetID="3" presetClass="entr" presetSubtype="10" fill="hold" grpId="0" nodeType="withEffect" nodePh="1">
                                  <p:stCondLst>
                                    <p:cond delay="0"/>
                                  </p:stCondLst>
                                  <p:endCondLst>
                                    <p:cond evt="begin" delay="0">
                                      <p:tn val="60"/>
                                    </p:cond>
                                  </p:endCondLst>
                                  <p:childTnLst>
                                    <p:set>
                                      <p:cBhvr>
                                        <p:cTn id="61" dur="1" fill="hold">
                                          <p:stCondLst>
                                            <p:cond delay="0"/>
                                          </p:stCondLst>
                                        </p:cTn>
                                        <p:tgtEl>
                                          <p:spTgt spid="1034"/>
                                        </p:tgtEl>
                                        <p:attrNameLst>
                                          <p:attrName>style.visibility</p:attrName>
                                        </p:attrNameLst>
                                      </p:cBhvr>
                                      <p:to>
                                        <p:strVal val="visible"/>
                                      </p:to>
                                    </p:set>
                                    <p:animEffect transition="in" filter="blinds(horizontal)">
                                      <p:cBhvr>
                                        <p:cTn id="62" dur="500"/>
                                        <p:tgtEl>
                                          <p:spTgt spid="1034"/>
                                        </p:tgtEl>
                                      </p:cBhvr>
                                    </p:animEffect>
                                  </p:childTnLst>
                                </p:cTn>
                              </p:par>
                              <p:par>
                                <p:cTn id="63" presetID="3" presetClass="entr" presetSubtype="10" fill="hold" grpId="0" nodeType="withEffect" nodePh="1">
                                  <p:stCondLst>
                                    <p:cond delay="0"/>
                                  </p:stCondLst>
                                  <p:endCondLst>
                                    <p:cond evt="begin" delay="0">
                                      <p:tn val="63"/>
                                    </p:cond>
                                  </p:endCondLst>
                                  <p:childTnLst>
                                    <p:set>
                                      <p:cBhvr>
                                        <p:cTn id="64" dur="1" fill="hold">
                                          <p:stCondLst>
                                            <p:cond delay="0"/>
                                          </p:stCondLst>
                                        </p:cTn>
                                        <p:tgtEl>
                                          <p:spTgt spid="1029"/>
                                        </p:tgtEl>
                                        <p:attrNameLst>
                                          <p:attrName>style.visibility</p:attrName>
                                        </p:attrNameLst>
                                      </p:cBhvr>
                                      <p:to>
                                        <p:strVal val="visible"/>
                                      </p:to>
                                    </p:set>
                                    <p:animEffect transition="in" filter="blinds(horizontal)">
                                      <p:cBhvr>
                                        <p:cTn id="65" dur="500"/>
                                        <p:tgtEl>
                                          <p:spTgt spid="1029"/>
                                        </p:tgtEl>
                                      </p:cBhvr>
                                    </p:animEffect>
                                  </p:childTnLst>
                                </p:cTn>
                              </p:par>
                              <p:par>
                                <p:cTn id="66" presetID="3" presetClass="entr" presetSubtype="10" fill="hold" grpId="0" nodeType="withEffect">
                                  <p:stCondLst>
                                    <p:cond delay="0"/>
                                  </p:stCondLst>
                                  <p:childTnLst>
                                    <p:set>
                                      <p:cBhvr>
                                        <p:cTn id="67" dur="1" fill="hold">
                                          <p:stCondLst>
                                            <p:cond delay="0"/>
                                          </p:stCondLst>
                                        </p:cTn>
                                        <p:tgtEl>
                                          <p:spTgt spid="1044"/>
                                        </p:tgtEl>
                                        <p:attrNameLst>
                                          <p:attrName>style.visibility</p:attrName>
                                        </p:attrNameLst>
                                      </p:cBhvr>
                                      <p:to>
                                        <p:strVal val="visible"/>
                                      </p:to>
                                    </p:set>
                                    <p:animEffect transition="in" filter="blinds(horizontal)">
                                      <p:cBhvr>
                                        <p:cTn id="68" dur="500"/>
                                        <p:tgtEl>
                                          <p:spTgt spid="10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animBg="1"/>
      <p:bldP spid="1027" grpId="0" animBg="1"/>
      <p:bldP spid="1028" grpId="0" animBg="1"/>
      <p:bldP spid="1041" grpId="0"/>
      <p:bldP spid="1042" grpId="0"/>
      <p:bldP spid="1043" grpId="0"/>
      <p:bldP spid="1029" grpId="0" animBg="1"/>
      <p:bldP spid="1044" grpId="0"/>
      <p:bldP spid="1046" grpId="0"/>
      <p:bldP spid="1030" grpId="0" animBg="1"/>
      <p:bldP spid="1031" grpId="0" animBg="1"/>
      <p:bldP spid="1032" grpId="0" animBg="1"/>
      <p:bldP spid="1033" grpId="0" animBg="1"/>
      <p:bldP spid="1047" grpId="0"/>
      <p:bldP spid="1034" grpId="0" animBg="1"/>
      <p:bldP spid="104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1"/>
          <p:cNvSpPr>
            <a:spLocks noChangeArrowheads="1"/>
          </p:cNvSpPr>
          <p:nvPr/>
        </p:nvSpPr>
        <p:spPr bwMode="auto">
          <a:xfrm>
            <a:off x="428625" y="571500"/>
            <a:ext cx="44021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fr-FR" sz="2800">
                <a:solidFill>
                  <a:srgbClr val="FFFF00"/>
                </a:solidFill>
                <a:latin typeface="Arial Unicode MS" pitchFamily="34" charset="-128"/>
                <a:ea typeface="Arial Unicode MS" pitchFamily="34" charset="-128"/>
                <a:cs typeface="Arial Unicode MS" pitchFamily="34" charset="-128"/>
              </a:rPr>
              <a:t> L’acier de construction : </a:t>
            </a:r>
          </a:p>
        </p:txBody>
      </p:sp>
      <p:sp>
        <p:nvSpPr>
          <p:cNvPr id="19459" name="Rectangle 32"/>
          <p:cNvSpPr>
            <a:spLocks noChangeArrowheads="1"/>
          </p:cNvSpPr>
          <p:nvPr/>
        </p:nvSpPr>
        <p:spPr bwMode="auto">
          <a:xfrm>
            <a:off x="706438" y="1285875"/>
            <a:ext cx="6003925"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tabLst>
                <a:tab pos="1390650" algn="l"/>
              </a:tabLst>
            </a:pPr>
            <a:r>
              <a:rPr lang="fr-FR" sz="2800">
                <a:latin typeface="Arial Unicode MS" pitchFamily="34" charset="-128"/>
                <a:ea typeface="Arial Unicode MS" pitchFamily="34" charset="-128"/>
                <a:cs typeface="Arial Unicode MS" pitchFamily="34" charset="-128"/>
              </a:rPr>
              <a:t>Les nuances d’acier utilisées sont :   </a:t>
            </a:r>
          </a:p>
          <a:p>
            <a:pPr algn="ctr">
              <a:tabLst>
                <a:tab pos="1390650" algn="l"/>
              </a:tabLst>
            </a:pPr>
            <a:r>
              <a:rPr lang="fr-FR" sz="2800">
                <a:latin typeface="Arial Unicode MS" pitchFamily="34" charset="-128"/>
                <a:ea typeface="Arial Unicode MS" pitchFamily="34" charset="-128"/>
                <a:cs typeface="Arial Unicode MS" pitchFamily="34" charset="-128"/>
              </a:rPr>
              <a:t>    Acier  Fe360  </a:t>
            </a:r>
          </a:p>
          <a:p>
            <a:pPr algn="ctr">
              <a:tabLst>
                <a:tab pos="1390650" algn="l"/>
              </a:tabLst>
            </a:pPr>
            <a:r>
              <a:rPr lang="fr-FR" sz="2800">
                <a:latin typeface="Arial Unicode MS" pitchFamily="34" charset="-128"/>
                <a:ea typeface="Arial Unicode MS" pitchFamily="34" charset="-128"/>
                <a:cs typeface="Arial Unicode MS" pitchFamily="34" charset="-128"/>
              </a:rPr>
              <a:t> Acier Fe510</a:t>
            </a:r>
          </a:p>
        </p:txBody>
      </p:sp>
      <p:sp>
        <p:nvSpPr>
          <p:cNvPr id="19460" name="Rectangle 33"/>
          <p:cNvSpPr>
            <a:spLocks noChangeArrowheads="1"/>
          </p:cNvSpPr>
          <p:nvPr/>
        </p:nvSpPr>
        <p:spPr bwMode="auto">
          <a:xfrm>
            <a:off x="500063" y="2643188"/>
            <a:ext cx="8358187" cy="395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fr-FR" sz="2800">
              <a:latin typeface="Arial Unicode MS" pitchFamily="34" charset="-128"/>
              <a:ea typeface="Arial Unicode MS" pitchFamily="34" charset="-128"/>
              <a:cs typeface="Arial Unicode MS" pitchFamily="34" charset="-128"/>
            </a:endParaRPr>
          </a:p>
          <a:p>
            <a:r>
              <a:rPr lang="fr-FR" sz="2800">
                <a:solidFill>
                  <a:srgbClr val="FFFF00"/>
                </a:solidFill>
                <a:latin typeface="Arial Unicode MS" pitchFamily="34" charset="-128"/>
                <a:ea typeface="Arial Unicode MS" pitchFamily="34" charset="-128"/>
                <a:cs typeface="Arial Unicode MS" pitchFamily="34" charset="-128"/>
              </a:rPr>
              <a:t>Valeurs de calcul de coefficients usuels</a:t>
            </a:r>
          </a:p>
          <a:p>
            <a:pPr>
              <a:lnSpc>
                <a:spcPct val="150000"/>
              </a:lnSpc>
            </a:pPr>
            <a:r>
              <a:rPr lang="fr-FR" sz="2800">
                <a:latin typeface="Arial Unicode MS" pitchFamily="34" charset="-128"/>
                <a:ea typeface="Arial Unicode MS" pitchFamily="34" charset="-128"/>
                <a:cs typeface="Arial Unicode MS" pitchFamily="34" charset="-128"/>
              </a:rPr>
              <a:t>Module d’élasticité    :     E = 2,1 . </a:t>
            </a:r>
            <a:r>
              <a:rPr lang="fr-FR" sz="2800"/>
              <a:t>10</a:t>
            </a:r>
            <a:r>
              <a:rPr lang="fr-FR" sz="2800" baseline="30000"/>
              <a:t>6</a:t>
            </a:r>
            <a:r>
              <a:rPr lang="fr-FR" sz="2800"/>
              <a:t> </a:t>
            </a:r>
            <a:r>
              <a:rPr lang="fr-FR" sz="2800">
                <a:latin typeface="Arial Unicode MS" pitchFamily="34" charset="-128"/>
                <a:ea typeface="Arial Unicode MS" pitchFamily="34" charset="-128"/>
                <a:cs typeface="Arial Unicode MS" pitchFamily="34" charset="-128"/>
              </a:rPr>
              <a:t>daN /cm² </a:t>
            </a:r>
          </a:p>
          <a:p>
            <a:pPr>
              <a:lnSpc>
                <a:spcPct val="150000"/>
              </a:lnSpc>
            </a:pPr>
            <a:r>
              <a:rPr lang="fr-FR" sz="2800">
                <a:latin typeface="Arial Unicode MS" pitchFamily="34" charset="-128"/>
                <a:ea typeface="Arial Unicode MS" pitchFamily="34" charset="-128"/>
                <a:cs typeface="Arial Unicode MS" pitchFamily="34" charset="-128"/>
              </a:rPr>
              <a:t>Coefficient de poisson   :      </a:t>
            </a:r>
            <a:r>
              <a:rPr lang="fr-FR" sz="2800">
                <a:latin typeface="Arial Unicode MS" pitchFamily="34" charset="-128"/>
                <a:ea typeface="Arial Unicode MS" pitchFamily="34" charset="-128"/>
                <a:cs typeface="Arial Unicode MS" pitchFamily="34" charset="-128"/>
                <a:sym typeface="Symbol" pitchFamily="18" charset="2"/>
              </a:rPr>
              <a:t></a:t>
            </a:r>
            <a:r>
              <a:rPr lang="fr-FR" sz="2800">
                <a:latin typeface="Arial Unicode MS" pitchFamily="34" charset="-128"/>
                <a:ea typeface="Arial Unicode MS" pitchFamily="34" charset="-128"/>
                <a:cs typeface="Arial Unicode MS" pitchFamily="34" charset="-128"/>
              </a:rPr>
              <a:t> = 0,3 .</a:t>
            </a:r>
          </a:p>
          <a:p>
            <a:pPr>
              <a:lnSpc>
                <a:spcPct val="150000"/>
              </a:lnSpc>
            </a:pPr>
            <a:r>
              <a:rPr lang="fr-FR" sz="2800">
                <a:latin typeface="Arial Unicode MS" pitchFamily="34" charset="-128"/>
                <a:ea typeface="Arial Unicode MS" pitchFamily="34" charset="-128"/>
                <a:cs typeface="Arial Unicode MS" pitchFamily="34" charset="-128"/>
                <a:sym typeface="Symbol" pitchFamily="18" charset="2"/>
              </a:rPr>
              <a:t>Module de cisaillement : G = 8,1.</a:t>
            </a:r>
            <a:r>
              <a:rPr lang="fr-FR" sz="2800"/>
              <a:t> 10</a:t>
            </a:r>
            <a:r>
              <a:rPr lang="fr-FR" sz="2800" baseline="30000"/>
              <a:t>5</a:t>
            </a:r>
            <a:r>
              <a:rPr lang="fr-FR" sz="2800"/>
              <a:t> </a:t>
            </a:r>
            <a:r>
              <a:rPr lang="fr-FR" sz="2800">
                <a:latin typeface="Arial Unicode MS" pitchFamily="34" charset="-128"/>
                <a:ea typeface="Arial Unicode MS" pitchFamily="34" charset="-128"/>
                <a:cs typeface="Arial Unicode MS" pitchFamily="34" charset="-128"/>
                <a:sym typeface="Symbol" pitchFamily="18" charset="2"/>
              </a:rPr>
              <a:t>daN/cm²</a:t>
            </a:r>
          </a:p>
          <a:p>
            <a:pPr>
              <a:lnSpc>
                <a:spcPct val="150000"/>
              </a:lnSpc>
            </a:pPr>
            <a:r>
              <a:rPr lang="fr-FR" sz="2800">
                <a:latin typeface="Arial Unicode MS" pitchFamily="34" charset="-128"/>
                <a:ea typeface="Arial Unicode MS" pitchFamily="34" charset="-128"/>
                <a:cs typeface="Arial Unicode MS" pitchFamily="34" charset="-128"/>
                <a:sym typeface="Symbol" pitchFamily="18" charset="2"/>
              </a:rPr>
              <a:t>Masse volumique de l’acier  :   </a:t>
            </a:r>
            <a:r>
              <a:rPr lang="fr-FR" sz="2800">
                <a:latin typeface="Arial Unicode MS" pitchFamily="34" charset="-128"/>
                <a:ea typeface="Arial Unicode MS" pitchFamily="34" charset="-128"/>
                <a:cs typeface="Arial Unicode MS" pitchFamily="34" charset="-128"/>
              </a:rPr>
              <a:t> = </a:t>
            </a:r>
            <a:r>
              <a:rPr lang="fr-FR" sz="2800">
                <a:latin typeface="Arial Unicode MS" pitchFamily="34" charset="-128"/>
                <a:ea typeface="Arial Unicode MS" pitchFamily="34" charset="-128"/>
                <a:cs typeface="Arial Unicode MS" pitchFamily="34" charset="-128"/>
                <a:sym typeface="Symbol" pitchFamily="18" charset="2"/>
              </a:rPr>
              <a:t>7850 Kg / m3</a:t>
            </a:r>
          </a:p>
          <a:p>
            <a:pPr eaLnBrk="0" hangingPunct="0">
              <a:spcBef>
                <a:spcPct val="50000"/>
              </a:spcBef>
            </a:pPr>
            <a:endParaRPr lang="fr-FR">
              <a:latin typeface="Arial Unicode MS" pitchFamily="34" charset="-128"/>
              <a:ea typeface="Arial Unicode MS" pitchFamily="34" charset="-128"/>
              <a:cs typeface="Arial Unicode MS" pitchFamily="34" charset="-128"/>
              <a:sym typeface="Symbol" pitchFamily="18" charset="2"/>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19458"/>
                                        </p:tgtEl>
                                        <p:attrNameLst>
                                          <p:attrName>style.visibility</p:attrName>
                                        </p:attrNameLst>
                                      </p:cBhvr>
                                      <p:to>
                                        <p:strVal val="visible"/>
                                      </p:to>
                                    </p:set>
                                    <p:anim calcmode="lin" valueType="num">
                                      <p:cBhvr additive="base">
                                        <p:cTn id="7" dur="500" fill="hold"/>
                                        <p:tgtEl>
                                          <p:spTgt spid="19458"/>
                                        </p:tgtEl>
                                        <p:attrNameLst>
                                          <p:attrName>ppt_x</p:attrName>
                                        </p:attrNameLst>
                                      </p:cBhvr>
                                      <p:tavLst>
                                        <p:tav tm="0">
                                          <p:val>
                                            <p:strVal val="0-#ppt_w/2"/>
                                          </p:val>
                                        </p:tav>
                                        <p:tav tm="100000">
                                          <p:val>
                                            <p:strVal val="#ppt_x"/>
                                          </p:val>
                                        </p:tav>
                                      </p:tavLst>
                                    </p:anim>
                                    <p:anim calcmode="lin" valueType="num">
                                      <p:cBhvr additive="base">
                                        <p:cTn id="8" dur="500" fill="hold"/>
                                        <p:tgtEl>
                                          <p:spTgt spid="19458"/>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3" presetClass="entr" presetSubtype="10" fill="hold" grpId="0" nodeType="afterEffect">
                                  <p:stCondLst>
                                    <p:cond delay="0"/>
                                  </p:stCondLst>
                                  <p:childTnLst>
                                    <p:set>
                                      <p:cBhvr>
                                        <p:cTn id="11" dur="1" fill="hold">
                                          <p:stCondLst>
                                            <p:cond delay="0"/>
                                          </p:stCondLst>
                                        </p:cTn>
                                        <p:tgtEl>
                                          <p:spTgt spid="19459"/>
                                        </p:tgtEl>
                                        <p:attrNameLst>
                                          <p:attrName>style.visibility</p:attrName>
                                        </p:attrNameLst>
                                      </p:cBhvr>
                                      <p:to>
                                        <p:strVal val="visible"/>
                                      </p:to>
                                    </p:set>
                                    <p:animEffect transition="in" filter="blinds(horizontal)">
                                      <p:cBhvr>
                                        <p:cTn id="12" dur="500"/>
                                        <p:tgtEl>
                                          <p:spTgt spid="19459"/>
                                        </p:tgtEl>
                                      </p:cBhvr>
                                    </p:animEffect>
                                  </p:childTnLst>
                                </p:cTn>
                              </p:par>
                            </p:childTnLst>
                          </p:cTn>
                        </p:par>
                        <p:par>
                          <p:cTn id="13" fill="hold" nodeType="afterGroup">
                            <p:stCondLst>
                              <p:cond delay="1000"/>
                            </p:stCondLst>
                            <p:childTnLst>
                              <p:par>
                                <p:cTn id="14" presetID="2" presetClass="entr" presetSubtype="8" fill="hold" nodeType="afterEffect">
                                  <p:stCondLst>
                                    <p:cond delay="0"/>
                                  </p:stCondLst>
                                  <p:childTnLst>
                                    <p:set>
                                      <p:cBhvr>
                                        <p:cTn id="15" dur="1" fill="hold">
                                          <p:stCondLst>
                                            <p:cond delay="0"/>
                                          </p:stCondLst>
                                        </p:cTn>
                                        <p:tgtEl>
                                          <p:spTgt spid="19460">
                                            <p:txEl>
                                              <p:pRg st="1" end="1"/>
                                            </p:txEl>
                                          </p:spTgt>
                                        </p:tgtEl>
                                        <p:attrNameLst>
                                          <p:attrName>style.visibility</p:attrName>
                                        </p:attrNameLst>
                                      </p:cBhvr>
                                      <p:to>
                                        <p:strVal val="visible"/>
                                      </p:to>
                                    </p:set>
                                    <p:anim calcmode="lin" valueType="num">
                                      <p:cBhvr additive="base">
                                        <p:cTn id="16" dur="500" fill="hold"/>
                                        <p:tgtEl>
                                          <p:spTgt spid="19460">
                                            <p:txEl>
                                              <p:pRg st="1" end="1"/>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19460">
                                            <p:txEl>
                                              <p:pRg st="1" end="1"/>
                                            </p:txEl>
                                          </p:spTgt>
                                        </p:tgtEl>
                                        <p:attrNameLst>
                                          <p:attrName>ppt_y</p:attrName>
                                        </p:attrNameLst>
                                      </p:cBhvr>
                                      <p:tavLst>
                                        <p:tav tm="0">
                                          <p:val>
                                            <p:strVal val="#ppt_y"/>
                                          </p:val>
                                        </p:tav>
                                        <p:tav tm="100000">
                                          <p:val>
                                            <p:strVal val="#ppt_y"/>
                                          </p:val>
                                        </p:tav>
                                      </p:tavLst>
                                    </p:anim>
                                  </p:childTnLst>
                                </p:cTn>
                              </p:par>
                            </p:childTnLst>
                          </p:cTn>
                        </p:par>
                        <p:par>
                          <p:cTn id="18" fill="hold" nodeType="afterGroup">
                            <p:stCondLst>
                              <p:cond delay="1500"/>
                            </p:stCondLst>
                            <p:childTnLst>
                              <p:par>
                                <p:cTn id="19" presetID="3" presetClass="entr" presetSubtype="10" fill="hold" nodeType="afterEffect">
                                  <p:stCondLst>
                                    <p:cond delay="0"/>
                                  </p:stCondLst>
                                  <p:childTnLst>
                                    <p:set>
                                      <p:cBhvr>
                                        <p:cTn id="20" dur="1" fill="hold">
                                          <p:stCondLst>
                                            <p:cond delay="0"/>
                                          </p:stCondLst>
                                        </p:cTn>
                                        <p:tgtEl>
                                          <p:spTgt spid="19460">
                                            <p:txEl>
                                              <p:pRg st="2" end="2"/>
                                            </p:txEl>
                                          </p:spTgt>
                                        </p:tgtEl>
                                        <p:attrNameLst>
                                          <p:attrName>style.visibility</p:attrName>
                                        </p:attrNameLst>
                                      </p:cBhvr>
                                      <p:to>
                                        <p:strVal val="visible"/>
                                      </p:to>
                                    </p:set>
                                    <p:animEffect transition="in" filter="blinds(horizontal)">
                                      <p:cBhvr>
                                        <p:cTn id="21" dur="500"/>
                                        <p:tgtEl>
                                          <p:spTgt spid="19460">
                                            <p:txEl>
                                              <p:pRg st="2" end="2"/>
                                            </p:txEl>
                                          </p:spTgt>
                                        </p:tgtEl>
                                      </p:cBhvr>
                                    </p:animEffect>
                                  </p:childTnLst>
                                </p:cTn>
                              </p:par>
                            </p:childTnLst>
                          </p:cTn>
                        </p:par>
                        <p:par>
                          <p:cTn id="22" fill="hold" nodeType="afterGroup">
                            <p:stCondLst>
                              <p:cond delay="2000"/>
                            </p:stCondLst>
                            <p:childTnLst>
                              <p:par>
                                <p:cTn id="23" presetID="3" presetClass="entr" presetSubtype="10" fill="hold" nodeType="afterEffect">
                                  <p:stCondLst>
                                    <p:cond delay="0"/>
                                  </p:stCondLst>
                                  <p:childTnLst>
                                    <p:set>
                                      <p:cBhvr>
                                        <p:cTn id="24" dur="1" fill="hold">
                                          <p:stCondLst>
                                            <p:cond delay="0"/>
                                          </p:stCondLst>
                                        </p:cTn>
                                        <p:tgtEl>
                                          <p:spTgt spid="19460">
                                            <p:txEl>
                                              <p:pRg st="3" end="3"/>
                                            </p:txEl>
                                          </p:spTgt>
                                        </p:tgtEl>
                                        <p:attrNameLst>
                                          <p:attrName>style.visibility</p:attrName>
                                        </p:attrNameLst>
                                      </p:cBhvr>
                                      <p:to>
                                        <p:strVal val="visible"/>
                                      </p:to>
                                    </p:set>
                                    <p:animEffect transition="in" filter="blinds(horizontal)">
                                      <p:cBhvr>
                                        <p:cTn id="25" dur="500"/>
                                        <p:tgtEl>
                                          <p:spTgt spid="19460">
                                            <p:txEl>
                                              <p:pRg st="3" end="3"/>
                                            </p:txEl>
                                          </p:spTgt>
                                        </p:tgtEl>
                                      </p:cBhvr>
                                    </p:animEffect>
                                  </p:childTnLst>
                                </p:cTn>
                              </p:par>
                            </p:childTnLst>
                          </p:cTn>
                        </p:par>
                        <p:par>
                          <p:cTn id="26" fill="hold" nodeType="afterGroup">
                            <p:stCondLst>
                              <p:cond delay="2500"/>
                            </p:stCondLst>
                            <p:childTnLst>
                              <p:par>
                                <p:cTn id="27" presetID="3" presetClass="entr" presetSubtype="10" fill="hold" nodeType="afterEffect">
                                  <p:stCondLst>
                                    <p:cond delay="0"/>
                                  </p:stCondLst>
                                  <p:childTnLst>
                                    <p:set>
                                      <p:cBhvr>
                                        <p:cTn id="28" dur="1" fill="hold">
                                          <p:stCondLst>
                                            <p:cond delay="0"/>
                                          </p:stCondLst>
                                        </p:cTn>
                                        <p:tgtEl>
                                          <p:spTgt spid="19460">
                                            <p:txEl>
                                              <p:pRg st="4" end="4"/>
                                            </p:txEl>
                                          </p:spTgt>
                                        </p:tgtEl>
                                        <p:attrNameLst>
                                          <p:attrName>style.visibility</p:attrName>
                                        </p:attrNameLst>
                                      </p:cBhvr>
                                      <p:to>
                                        <p:strVal val="visible"/>
                                      </p:to>
                                    </p:set>
                                    <p:animEffect transition="in" filter="blinds(horizontal)">
                                      <p:cBhvr>
                                        <p:cTn id="29" dur="500"/>
                                        <p:tgtEl>
                                          <p:spTgt spid="19460">
                                            <p:txEl>
                                              <p:pRg st="4" end="4"/>
                                            </p:txEl>
                                          </p:spTgt>
                                        </p:tgtEl>
                                      </p:cBhvr>
                                    </p:animEffect>
                                  </p:childTnLst>
                                </p:cTn>
                              </p:par>
                            </p:childTnLst>
                          </p:cTn>
                        </p:par>
                        <p:par>
                          <p:cTn id="30" fill="hold" nodeType="afterGroup">
                            <p:stCondLst>
                              <p:cond delay="3000"/>
                            </p:stCondLst>
                            <p:childTnLst>
                              <p:par>
                                <p:cTn id="31" presetID="3" presetClass="entr" presetSubtype="10" fill="hold" nodeType="afterEffect">
                                  <p:stCondLst>
                                    <p:cond delay="0"/>
                                  </p:stCondLst>
                                  <p:childTnLst>
                                    <p:set>
                                      <p:cBhvr>
                                        <p:cTn id="32" dur="1" fill="hold">
                                          <p:stCondLst>
                                            <p:cond delay="0"/>
                                          </p:stCondLst>
                                        </p:cTn>
                                        <p:tgtEl>
                                          <p:spTgt spid="19460">
                                            <p:txEl>
                                              <p:pRg st="5" end="5"/>
                                            </p:txEl>
                                          </p:spTgt>
                                        </p:tgtEl>
                                        <p:attrNameLst>
                                          <p:attrName>style.visibility</p:attrName>
                                        </p:attrNameLst>
                                      </p:cBhvr>
                                      <p:to>
                                        <p:strVal val="visible"/>
                                      </p:to>
                                    </p:set>
                                    <p:animEffect transition="in" filter="blinds(horizontal)">
                                      <p:cBhvr>
                                        <p:cTn id="33" dur="500"/>
                                        <p:tgtEl>
                                          <p:spTgt spid="1946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1945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5"/>
          <p:cNvSpPr>
            <a:spLocks noGrp="1" noChangeArrowheads="1"/>
          </p:cNvSpPr>
          <p:nvPr>
            <p:ph type="title" idx="4294967295"/>
          </p:nvPr>
        </p:nvSpPr>
        <p:spPr>
          <a:xfrm>
            <a:off x="500063" y="571500"/>
            <a:ext cx="5162550" cy="5238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0">
            <a:spAutoFit/>
          </a:bodyPr>
          <a:lstStyle/>
          <a:p>
            <a:pPr algn="just" eaLnBrk="1" hangingPunct="1"/>
            <a:r>
              <a:rPr lang="fr-FR" sz="2800" b="1" smtClean="0">
                <a:solidFill>
                  <a:srgbClr val="FFFF00"/>
                </a:solidFill>
                <a:effectLst/>
              </a:rPr>
              <a:t>Les moyens d’assemblages :</a:t>
            </a:r>
          </a:p>
        </p:txBody>
      </p:sp>
      <p:sp>
        <p:nvSpPr>
          <p:cNvPr id="20483" name="Rectangle 6"/>
          <p:cNvSpPr>
            <a:spLocks noGrp="1" noChangeArrowheads="1"/>
          </p:cNvSpPr>
          <p:nvPr>
            <p:ph idx="4294967295"/>
          </p:nvPr>
        </p:nvSpPr>
        <p:spPr>
          <a:xfrm>
            <a:off x="500063" y="1214438"/>
            <a:ext cx="8308975" cy="46593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just" eaLnBrk="1" hangingPunct="1">
              <a:tabLst>
                <a:tab pos="576263" algn="l"/>
              </a:tabLst>
            </a:pPr>
            <a:r>
              <a:rPr lang="fr-FR" sz="2800" smtClean="0">
                <a:effectLst/>
              </a:rPr>
              <a:t>On utilisera deux types d’assemblages : </a:t>
            </a:r>
          </a:p>
          <a:p>
            <a:pPr algn="just" eaLnBrk="1" hangingPunct="1">
              <a:tabLst>
                <a:tab pos="576263" algn="l"/>
              </a:tabLst>
            </a:pPr>
            <a:endParaRPr lang="fr-FR" sz="2800" b="1" smtClean="0">
              <a:effectLst/>
            </a:endParaRPr>
          </a:p>
          <a:p>
            <a:pPr algn="just" eaLnBrk="1" hangingPunct="1">
              <a:buFont typeface="Wingdings" pitchFamily="2" charset="2"/>
              <a:buNone/>
              <a:tabLst>
                <a:tab pos="576263" algn="l"/>
              </a:tabLst>
            </a:pPr>
            <a:r>
              <a:rPr lang="fr-FR" sz="2800" b="1" i="1" smtClean="0">
                <a:effectLst/>
              </a:rPr>
              <a:t>     </a:t>
            </a:r>
            <a:r>
              <a:rPr lang="fr-FR" sz="2800" smtClean="0">
                <a:solidFill>
                  <a:srgbClr val="FFFF00"/>
                </a:solidFill>
                <a:effectLst/>
              </a:rPr>
              <a:t>1-Assemblages boulonnés </a:t>
            </a:r>
          </a:p>
          <a:p>
            <a:pPr algn="just" eaLnBrk="1" hangingPunct="1">
              <a:tabLst>
                <a:tab pos="576263" algn="l"/>
              </a:tabLst>
            </a:pPr>
            <a:endParaRPr lang="fr-FR" sz="2800" smtClean="0">
              <a:solidFill>
                <a:srgbClr val="FFFF00"/>
              </a:solidFill>
              <a:effectLst/>
            </a:endParaRPr>
          </a:p>
          <a:p>
            <a:pPr algn="just" eaLnBrk="1" hangingPunct="1">
              <a:buSzPct val="65000"/>
              <a:buFont typeface="Wingdings" pitchFamily="2" charset="2"/>
              <a:buChar char="w"/>
              <a:tabLst>
                <a:tab pos="576263" algn="l"/>
              </a:tabLst>
            </a:pPr>
            <a:r>
              <a:rPr lang="fr-FR" sz="2800" smtClean="0">
                <a:effectLst/>
              </a:rPr>
              <a:t>  Par boulons  HR.</a:t>
            </a:r>
          </a:p>
          <a:p>
            <a:pPr algn="just" eaLnBrk="1" hangingPunct="1">
              <a:buSzPct val="65000"/>
              <a:buFont typeface="Wingdings" pitchFamily="2" charset="2"/>
              <a:buChar char="w"/>
              <a:tabLst>
                <a:tab pos="576263" algn="l"/>
              </a:tabLst>
            </a:pPr>
            <a:r>
              <a:rPr lang="fr-FR" sz="2800" smtClean="0">
                <a:effectLst/>
              </a:rPr>
              <a:t>  Par boulons ordinaires.</a:t>
            </a:r>
          </a:p>
          <a:p>
            <a:pPr algn="just" eaLnBrk="1" hangingPunct="1">
              <a:buSzPct val="65000"/>
              <a:buFont typeface="Wingdings" pitchFamily="2" charset="2"/>
              <a:buChar char="w"/>
              <a:tabLst>
                <a:tab pos="576263" algn="l"/>
              </a:tabLst>
            </a:pPr>
            <a:r>
              <a:rPr lang="fr-FR" sz="2800" smtClean="0">
                <a:effectLst/>
              </a:rPr>
              <a:t>  Par tiges d’ancrage dans les pieds de poteaux .</a:t>
            </a:r>
          </a:p>
          <a:p>
            <a:pPr algn="just" eaLnBrk="1" hangingPunct="1">
              <a:tabLst>
                <a:tab pos="576263" algn="l"/>
              </a:tabLst>
            </a:pPr>
            <a:endParaRPr lang="fr-FR" sz="2800" b="1" smtClean="0">
              <a:effectLst/>
            </a:endParaRPr>
          </a:p>
          <a:p>
            <a:pPr algn="just" eaLnBrk="1" hangingPunct="1">
              <a:buFont typeface="Wingdings" pitchFamily="2" charset="2"/>
              <a:buNone/>
              <a:tabLst>
                <a:tab pos="576263" algn="l"/>
              </a:tabLst>
            </a:pPr>
            <a:r>
              <a:rPr lang="fr-FR" sz="2800" b="1" i="1" smtClean="0">
                <a:effectLst/>
              </a:rPr>
              <a:t>      </a:t>
            </a:r>
            <a:r>
              <a:rPr lang="fr-FR" sz="2800" smtClean="0">
                <a:solidFill>
                  <a:srgbClr val="FFFF00"/>
                </a:solidFill>
                <a:effectLst/>
              </a:rPr>
              <a:t>2-Assemblages soudés</a:t>
            </a:r>
            <a:r>
              <a:rPr lang="fr-FR" sz="2800" i="1" smtClean="0">
                <a:solidFill>
                  <a:srgbClr val="FFFF00"/>
                </a:solidFill>
                <a:effectLst/>
              </a:rPr>
              <a:t> </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20482"/>
                                        </p:tgtEl>
                                        <p:attrNameLst>
                                          <p:attrName>style.visibility</p:attrName>
                                        </p:attrNameLst>
                                      </p:cBhvr>
                                      <p:to>
                                        <p:strVal val="visible"/>
                                      </p:to>
                                    </p:set>
                                    <p:anim calcmode="lin" valueType="num">
                                      <p:cBhvr additive="base">
                                        <p:cTn id="7" dur="500" fill="hold"/>
                                        <p:tgtEl>
                                          <p:spTgt spid="20482"/>
                                        </p:tgtEl>
                                        <p:attrNameLst>
                                          <p:attrName>ppt_x</p:attrName>
                                        </p:attrNameLst>
                                      </p:cBhvr>
                                      <p:tavLst>
                                        <p:tav tm="0">
                                          <p:val>
                                            <p:strVal val="0-#ppt_w/2"/>
                                          </p:val>
                                        </p:tav>
                                        <p:tav tm="100000">
                                          <p:val>
                                            <p:strVal val="#ppt_x"/>
                                          </p:val>
                                        </p:tav>
                                      </p:tavLst>
                                    </p:anim>
                                    <p:anim calcmode="lin" valueType="num">
                                      <p:cBhvr additive="base">
                                        <p:cTn id="8" dur="500" fill="hold"/>
                                        <p:tgtEl>
                                          <p:spTgt spid="20482"/>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3" presetClass="entr" presetSubtype="10" fill="hold" nodeType="afterEffect">
                                  <p:stCondLst>
                                    <p:cond delay="0"/>
                                  </p:stCondLst>
                                  <p:childTnLst>
                                    <p:set>
                                      <p:cBhvr>
                                        <p:cTn id="11" dur="1" fill="hold">
                                          <p:stCondLst>
                                            <p:cond delay="0"/>
                                          </p:stCondLst>
                                        </p:cTn>
                                        <p:tgtEl>
                                          <p:spTgt spid="20483">
                                            <p:txEl>
                                              <p:pRg st="0" end="0"/>
                                            </p:txEl>
                                          </p:spTgt>
                                        </p:tgtEl>
                                        <p:attrNameLst>
                                          <p:attrName>style.visibility</p:attrName>
                                        </p:attrNameLst>
                                      </p:cBhvr>
                                      <p:to>
                                        <p:strVal val="visible"/>
                                      </p:to>
                                    </p:set>
                                    <p:animEffect transition="in" filter="blinds(horizontal)">
                                      <p:cBhvr>
                                        <p:cTn id="12" dur="500"/>
                                        <p:tgtEl>
                                          <p:spTgt spid="20483">
                                            <p:txEl>
                                              <p:pRg st="0" end="0"/>
                                            </p:txEl>
                                          </p:spTgt>
                                        </p:tgtEl>
                                      </p:cBhvr>
                                    </p:animEffect>
                                  </p:childTnLst>
                                </p:cTn>
                              </p:par>
                            </p:childTnLst>
                          </p:cTn>
                        </p:par>
                        <p:par>
                          <p:cTn id="13" fill="hold" nodeType="afterGroup">
                            <p:stCondLst>
                              <p:cond delay="1000"/>
                            </p:stCondLst>
                            <p:childTnLst>
                              <p:par>
                                <p:cTn id="14" presetID="2" presetClass="entr" presetSubtype="8" fill="hold" nodeType="afterEffect">
                                  <p:stCondLst>
                                    <p:cond delay="0"/>
                                  </p:stCondLst>
                                  <p:childTnLst>
                                    <p:set>
                                      <p:cBhvr>
                                        <p:cTn id="15" dur="1" fill="hold">
                                          <p:stCondLst>
                                            <p:cond delay="0"/>
                                          </p:stCondLst>
                                        </p:cTn>
                                        <p:tgtEl>
                                          <p:spTgt spid="20483">
                                            <p:txEl>
                                              <p:pRg st="2" end="2"/>
                                            </p:txEl>
                                          </p:spTgt>
                                        </p:tgtEl>
                                        <p:attrNameLst>
                                          <p:attrName>style.visibility</p:attrName>
                                        </p:attrNameLst>
                                      </p:cBhvr>
                                      <p:to>
                                        <p:strVal val="visible"/>
                                      </p:to>
                                    </p:set>
                                    <p:anim calcmode="lin" valueType="num">
                                      <p:cBhvr additive="base">
                                        <p:cTn id="16" dur="500" fill="hold"/>
                                        <p:tgtEl>
                                          <p:spTgt spid="20483">
                                            <p:txEl>
                                              <p:pRg st="2" end="2"/>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20483">
                                            <p:txEl>
                                              <p:pRg st="2" end="2"/>
                                            </p:txEl>
                                          </p:spTgt>
                                        </p:tgtEl>
                                        <p:attrNameLst>
                                          <p:attrName>ppt_y</p:attrName>
                                        </p:attrNameLst>
                                      </p:cBhvr>
                                      <p:tavLst>
                                        <p:tav tm="0">
                                          <p:val>
                                            <p:strVal val="#ppt_y"/>
                                          </p:val>
                                        </p:tav>
                                        <p:tav tm="100000">
                                          <p:val>
                                            <p:strVal val="#ppt_y"/>
                                          </p:val>
                                        </p:tav>
                                      </p:tavLst>
                                    </p:anim>
                                  </p:childTnLst>
                                </p:cTn>
                              </p:par>
                            </p:childTnLst>
                          </p:cTn>
                        </p:par>
                        <p:par>
                          <p:cTn id="18" fill="hold" nodeType="afterGroup">
                            <p:stCondLst>
                              <p:cond delay="1500"/>
                            </p:stCondLst>
                            <p:childTnLst>
                              <p:par>
                                <p:cTn id="19" presetID="3" presetClass="entr" presetSubtype="10" fill="hold" nodeType="afterEffect">
                                  <p:stCondLst>
                                    <p:cond delay="0"/>
                                  </p:stCondLst>
                                  <p:childTnLst>
                                    <p:set>
                                      <p:cBhvr>
                                        <p:cTn id="20" dur="1" fill="hold">
                                          <p:stCondLst>
                                            <p:cond delay="0"/>
                                          </p:stCondLst>
                                        </p:cTn>
                                        <p:tgtEl>
                                          <p:spTgt spid="20483">
                                            <p:txEl>
                                              <p:pRg st="4" end="4"/>
                                            </p:txEl>
                                          </p:spTgt>
                                        </p:tgtEl>
                                        <p:attrNameLst>
                                          <p:attrName>style.visibility</p:attrName>
                                        </p:attrNameLst>
                                      </p:cBhvr>
                                      <p:to>
                                        <p:strVal val="visible"/>
                                      </p:to>
                                    </p:set>
                                    <p:animEffect transition="in" filter="blinds(horizontal)">
                                      <p:cBhvr>
                                        <p:cTn id="21" dur="500"/>
                                        <p:tgtEl>
                                          <p:spTgt spid="20483">
                                            <p:txEl>
                                              <p:pRg st="4" end="4"/>
                                            </p:txEl>
                                          </p:spTgt>
                                        </p:tgtEl>
                                      </p:cBhvr>
                                    </p:animEffect>
                                  </p:childTnLst>
                                </p:cTn>
                              </p:par>
                            </p:childTnLst>
                          </p:cTn>
                        </p:par>
                        <p:par>
                          <p:cTn id="22" fill="hold" nodeType="afterGroup">
                            <p:stCondLst>
                              <p:cond delay="2000"/>
                            </p:stCondLst>
                            <p:childTnLst>
                              <p:par>
                                <p:cTn id="23" presetID="3" presetClass="entr" presetSubtype="10" fill="hold" nodeType="afterEffect">
                                  <p:stCondLst>
                                    <p:cond delay="0"/>
                                  </p:stCondLst>
                                  <p:childTnLst>
                                    <p:set>
                                      <p:cBhvr>
                                        <p:cTn id="24" dur="1" fill="hold">
                                          <p:stCondLst>
                                            <p:cond delay="0"/>
                                          </p:stCondLst>
                                        </p:cTn>
                                        <p:tgtEl>
                                          <p:spTgt spid="20483">
                                            <p:txEl>
                                              <p:pRg st="5" end="5"/>
                                            </p:txEl>
                                          </p:spTgt>
                                        </p:tgtEl>
                                        <p:attrNameLst>
                                          <p:attrName>style.visibility</p:attrName>
                                        </p:attrNameLst>
                                      </p:cBhvr>
                                      <p:to>
                                        <p:strVal val="visible"/>
                                      </p:to>
                                    </p:set>
                                    <p:animEffect transition="in" filter="blinds(horizontal)">
                                      <p:cBhvr>
                                        <p:cTn id="25" dur="500"/>
                                        <p:tgtEl>
                                          <p:spTgt spid="20483">
                                            <p:txEl>
                                              <p:pRg st="5" end="5"/>
                                            </p:txEl>
                                          </p:spTgt>
                                        </p:tgtEl>
                                      </p:cBhvr>
                                    </p:animEffect>
                                  </p:childTnLst>
                                </p:cTn>
                              </p:par>
                            </p:childTnLst>
                          </p:cTn>
                        </p:par>
                        <p:par>
                          <p:cTn id="26" fill="hold" nodeType="afterGroup">
                            <p:stCondLst>
                              <p:cond delay="2500"/>
                            </p:stCondLst>
                            <p:childTnLst>
                              <p:par>
                                <p:cTn id="27" presetID="3" presetClass="entr" presetSubtype="10" fill="hold" nodeType="afterEffect">
                                  <p:stCondLst>
                                    <p:cond delay="0"/>
                                  </p:stCondLst>
                                  <p:childTnLst>
                                    <p:set>
                                      <p:cBhvr>
                                        <p:cTn id="28" dur="1" fill="hold">
                                          <p:stCondLst>
                                            <p:cond delay="0"/>
                                          </p:stCondLst>
                                        </p:cTn>
                                        <p:tgtEl>
                                          <p:spTgt spid="20483">
                                            <p:txEl>
                                              <p:pRg st="6" end="6"/>
                                            </p:txEl>
                                          </p:spTgt>
                                        </p:tgtEl>
                                        <p:attrNameLst>
                                          <p:attrName>style.visibility</p:attrName>
                                        </p:attrNameLst>
                                      </p:cBhvr>
                                      <p:to>
                                        <p:strVal val="visible"/>
                                      </p:to>
                                    </p:set>
                                    <p:animEffect transition="in" filter="blinds(horizontal)">
                                      <p:cBhvr>
                                        <p:cTn id="29" dur="500"/>
                                        <p:tgtEl>
                                          <p:spTgt spid="20483">
                                            <p:txEl>
                                              <p:pRg st="6" end="6"/>
                                            </p:txEl>
                                          </p:spTgt>
                                        </p:tgtEl>
                                      </p:cBhvr>
                                    </p:animEffect>
                                  </p:childTnLst>
                                </p:cTn>
                              </p:par>
                            </p:childTnLst>
                          </p:cTn>
                        </p:par>
                        <p:par>
                          <p:cTn id="30" fill="hold" nodeType="afterGroup">
                            <p:stCondLst>
                              <p:cond delay="3000"/>
                            </p:stCondLst>
                            <p:childTnLst>
                              <p:par>
                                <p:cTn id="31" presetID="2" presetClass="entr" presetSubtype="8" fill="hold" nodeType="afterEffect">
                                  <p:stCondLst>
                                    <p:cond delay="0"/>
                                  </p:stCondLst>
                                  <p:childTnLst>
                                    <p:set>
                                      <p:cBhvr>
                                        <p:cTn id="32" dur="1" fill="hold">
                                          <p:stCondLst>
                                            <p:cond delay="0"/>
                                          </p:stCondLst>
                                        </p:cTn>
                                        <p:tgtEl>
                                          <p:spTgt spid="20483">
                                            <p:txEl>
                                              <p:pRg st="8" end="8"/>
                                            </p:txEl>
                                          </p:spTgt>
                                        </p:tgtEl>
                                        <p:attrNameLst>
                                          <p:attrName>style.visibility</p:attrName>
                                        </p:attrNameLst>
                                      </p:cBhvr>
                                      <p:to>
                                        <p:strVal val="visible"/>
                                      </p:to>
                                    </p:set>
                                    <p:anim calcmode="lin" valueType="num">
                                      <p:cBhvr additive="base">
                                        <p:cTn id="33" dur="500" fill="hold"/>
                                        <p:tgtEl>
                                          <p:spTgt spid="20483">
                                            <p:txEl>
                                              <p:pRg st="8" end="8"/>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2048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Text Box 8"/>
          <p:cNvSpPr>
            <a:spLocks noGrp="1" noChangeArrowheads="1"/>
          </p:cNvSpPr>
          <p:nvPr>
            <p:ph type="title" idx="4294967295"/>
          </p:nvPr>
        </p:nvSpPr>
        <p:spPr>
          <a:xfrm>
            <a:off x="457200" y="528638"/>
            <a:ext cx="8229600" cy="584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0">
            <a:spAutoFit/>
          </a:bodyPr>
          <a:lstStyle/>
          <a:p>
            <a:pPr algn="l" eaLnBrk="1" hangingPunct="1">
              <a:spcBef>
                <a:spcPct val="50000"/>
              </a:spcBef>
            </a:pPr>
            <a:r>
              <a:rPr lang="fr-FR" sz="3200" smtClean="0">
                <a:solidFill>
                  <a:srgbClr val="FFFF00"/>
                </a:solidFill>
                <a:effectLst/>
              </a:rPr>
              <a:t>Le béton :</a:t>
            </a:r>
          </a:p>
        </p:txBody>
      </p:sp>
      <p:sp>
        <p:nvSpPr>
          <p:cNvPr id="2054" name="Rectangle 5"/>
          <p:cNvSpPr>
            <a:spLocks noGrp="1" noChangeArrowheads="1"/>
          </p:cNvSpPr>
          <p:nvPr>
            <p:ph idx="4294967295"/>
          </p:nvPr>
        </p:nvSpPr>
        <p:spPr>
          <a:xfrm>
            <a:off x="457200" y="1425575"/>
            <a:ext cx="8229600" cy="1938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eaLnBrk="1" hangingPunct="1"/>
            <a:r>
              <a:rPr lang="fr-FR" sz="2400" smtClean="0">
                <a:effectLst/>
                <a:cs typeface="Times New Roman" pitchFamily="18" charset="0"/>
              </a:rPr>
              <a:t>   Le béton est un mélange homogène et dans des proportions convenable: les agrégats (Sable - Gravillon), le liant (Ciment) et l’eau .Il est caractérisé par sa résistance à la compression à 28 jours f</a:t>
            </a:r>
            <a:r>
              <a:rPr lang="fr-FR" sz="2400" baseline="-25000" smtClean="0">
                <a:effectLst/>
                <a:cs typeface="Times New Roman" pitchFamily="18" charset="0"/>
              </a:rPr>
              <a:t>c28</a:t>
            </a:r>
            <a:r>
              <a:rPr lang="fr-FR" sz="2400" smtClean="0">
                <a:effectLst/>
                <a:cs typeface="Times New Roman" pitchFamily="18" charset="0"/>
              </a:rPr>
              <a:t> notée f</a:t>
            </a:r>
            <a:r>
              <a:rPr lang="fr-FR" sz="2400" baseline="-25000" smtClean="0">
                <a:effectLst/>
                <a:cs typeface="Times New Roman" pitchFamily="18" charset="0"/>
              </a:rPr>
              <a:t>ck</a:t>
            </a:r>
            <a:r>
              <a:rPr lang="fr-FR" sz="2400" smtClean="0">
                <a:effectLst/>
                <a:cs typeface="Times New Roman" pitchFamily="18" charset="0"/>
              </a:rPr>
              <a:t>       dans les éléments mixtes.</a:t>
            </a:r>
            <a:endParaRPr lang="fr-FR" sz="2400" smtClean="0">
              <a:effectLst/>
            </a:endParaRPr>
          </a:p>
        </p:txBody>
      </p:sp>
      <p:sp>
        <p:nvSpPr>
          <p:cNvPr id="2050" name="Object 4"/>
          <p:cNvSpPr>
            <a:spLocks noChangeAspect="1" noChangeArrowheads="1"/>
          </p:cNvSpPr>
          <p:nvPr/>
        </p:nvSpPr>
        <p:spPr bwMode="auto">
          <a:xfrm>
            <a:off x="3322638" y="3676650"/>
            <a:ext cx="2051050" cy="415925"/>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fr-FR"/>
          </a:p>
        </p:txBody>
      </p:sp>
      <p:sp>
        <p:nvSpPr>
          <p:cNvPr id="2055" name="Rectangle 11"/>
          <p:cNvSpPr>
            <a:spLocks noChangeArrowheads="1"/>
          </p:cNvSpPr>
          <p:nvPr/>
        </p:nvSpPr>
        <p:spPr bwMode="auto">
          <a:xfrm>
            <a:off x="857250" y="4357688"/>
            <a:ext cx="394811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just"/>
            <a:r>
              <a:rPr lang="fr-FR" sz="2400">
                <a:latin typeface="Arial Unicode MS" pitchFamily="34" charset="-128"/>
                <a:ea typeface="Arial Unicode MS" pitchFamily="34" charset="-128"/>
                <a:cs typeface="Arial Unicode MS" pitchFamily="34" charset="-128"/>
              </a:rPr>
              <a:t>La résistance à la traction : </a:t>
            </a:r>
          </a:p>
          <a:p>
            <a:pPr algn="just" eaLnBrk="0" hangingPunct="0"/>
            <a:r>
              <a:rPr lang="fr-FR" sz="1200">
                <a:latin typeface="Arial Unicode MS" pitchFamily="34" charset="-128"/>
                <a:ea typeface="Arial Unicode MS" pitchFamily="34" charset="-128"/>
                <a:cs typeface="Arial Unicode MS" pitchFamily="34" charset="-128"/>
              </a:rPr>
              <a:t>                                                       </a:t>
            </a:r>
            <a:endParaRPr lang="fr-FR">
              <a:latin typeface="Arial Unicode MS" pitchFamily="34" charset="-128"/>
              <a:ea typeface="Arial Unicode MS" pitchFamily="34" charset="-128"/>
              <a:cs typeface="Arial Unicode MS" pitchFamily="34" charset="-128"/>
            </a:endParaRPr>
          </a:p>
        </p:txBody>
      </p:sp>
      <p:sp>
        <p:nvSpPr>
          <p:cNvPr id="2051" name="Object 10"/>
          <p:cNvSpPr>
            <a:spLocks noChangeAspect="1" noChangeArrowheads="1"/>
          </p:cNvSpPr>
          <p:nvPr/>
        </p:nvSpPr>
        <p:spPr bwMode="auto">
          <a:xfrm>
            <a:off x="2000250" y="5214938"/>
            <a:ext cx="1836738" cy="422275"/>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fr-FR"/>
          </a:p>
        </p:txBody>
      </p:sp>
      <p:sp>
        <p:nvSpPr>
          <p:cNvPr id="2052" name="Object 9"/>
          <p:cNvSpPr>
            <a:spLocks noChangeAspect="1" noChangeArrowheads="1"/>
          </p:cNvSpPr>
          <p:nvPr/>
        </p:nvSpPr>
        <p:spPr bwMode="auto">
          <a:xfrm>
            <a:off x="5500688" y="5214938"/>
            <a:ext cx="1658937" cy="41751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fr-F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2053"/>
                                        </p:tgtEl>
                                        <p:attrNameLst>
                                          <p:attrName>style.visibility</p:attrName>
                                        </p:attrNameLst>
                                      </p:cBhvr>
                                      <p:to>
                                        <p:strVal val="visible"/>
                                      </p:to>
                                    </p:set>
                                    <p:anim calcmode="lin" valueType="num">
                                      <p:cBhvr additive="base">
                                        <p:cTn id="7" dur="1000" fill="hold"/>
                                        <p:tgtEl>
                                          <p:spTgt spid="2053"/>
                                        </p:tgtEl>
                                        <p:attrNameLst>
                                          <p:attrName>ppt_x</p:attrName>
                                        </p:attrNameLst>
                                      </p:cBhvr>
                                      <p:tavLst>
                                        <p:tav tm="0">
                                          <p:val>
                                            <p:strVal val="0-#ppt_w/2"/>
                                          </p:val>
                                        </p:tav>
                                        <p:tav tm="100000">
                                          <p:val>
                                            <p:strVal val="#ppt_x"/>
                                          </p:val>
                                        </p:tav>
                                      </p:tavLst>
                                    </p:anim>
                                    <p:anim calcmode="lin" valueType="num">
                                      <p:cBhvr additive="base">
                                        <p:cTn id="8" dur="1000" fill="hold"/>
                                        <p:tgtEl>
                                          <p:spTgt spid="2053"/>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1000"/>
                            </p:stCondLst>
                            <p:childTnLst>
                              <p:par>
                                <p:cTn id="10" presetID="3" presetClass="entr" presetSubtype="10" fill="hold" grpId="0" nodeType="afterEffect">
                                  <p:stCondLst>
                                    <p:cond delay="500"/>
                                  </p:stCondLst>
                                  <p:childTnLst>
                                    <p:set>
                                      <p:cBhvr>
                                        <p:cTn id="11" dur="1" fill="hold">
                                          <p:stCondLst>
                                            <p:cond delay="0"/>
                                          </p:stCondLst>
                                        </p:cTn>
                                        <p:tgtEl>
                                          <p:spTgt spid="2054">
                                            <p:txEl>
                                              <p:pRg st="0" end="0"/>
                                            </p:txEl>
                                          </p:spTgt>
                                        </p:tgtEl>
                                        <p:attrNameLst>
                                          <p:attrName>style.visibility</p:attrName>
                                        </p:attrNameLst>
                                      </p:cBhvr>
                                      <p:to>
                                        <p:strVal val="visible"/>
                                      </p:to>
                                    </p:set>
                                    <p:animEffect transition="in" filter="blinds(horizontal)">
                                      <p:cBhvr>
                                        <p:cTn id="12" dur="500"/>
                                        <p:tgtEl>
                                          <p:spTgt spid="2054">
                                            <p:txEl>
                                              <p:pRg st="0" end="0"/>
                                            </p:txEl>
                                          </p:spTgt>
                                        </p:tgtEl>
                                      </p:cBhvr>
                                    </p:animEffect>
                                  </p:childTnLst>
                                </p:cTn>
                              </p:par>
                            </p:childTnLst>
                          </p:cTn>
                        </p:par>
                        <p:par>
                          <p:cTn id="13" fill="hold" nodeType="afterGroup">
                            <p:stCondLst>
                              <p:cond delay="2000"/>
                            </p:stCondLst>
                            <p:childTnLst>
                              <p:par>
                                <p:cTn id="14" presetID="3" presetClass="entr" presetSubtype="10" fill="hold" grpId="0" nodeType="afterEffect">
                                  <p:stCondLst>
                                    <p:cond delay="0"/>
                                  </p:stCondLst>
                                  <p:childTnLst>
                                    <p:set>
                                      <p:cBhvr>
                                        <p:cTn id="15" dur="1" fill="hold">
                                          <p:stCondLst>
                                            <p:cond delay="0"/>
                                          </p:stCondLst>
                                        </p:cTn>
                                        <p:tgtEl>
                                          <p:spTgt spid="2050"/>
                                        </p:tgtEl>
                                        <p:attrNameLst>
                                          <p:attrName>style.visibility</p:attrName>
                                        </p:attrNameLst>
                                      </p:cBhvr>
                                      <p:to>
                                        <p:strVal val="visible"/>
                                      </p:to>
                                    </p:set>
                                    <p:animEffect transition="in" filter="blinds(horizontal)">
                                      <p:cBhvr>
                                        <p:cTn id="16" dur="500"/>
                                        <p:tgtEl>
                                          <p:spTgt spid="2050"/>
                                        </p:tgtEl>
                                      </p:cBhvr>
                                    </p:animEffect>
                                  </p:childTnLst>
                                </p:cTn>
                              </p:par>
                            </p:childTnLst>
                          </p:cTn>
                        </p:par>
                        <p:par>
                          <p:cTn id="17" fill="hold" nodeType="afterGroup">
                            <p:stCondLst>
                              <p:cond delay="2500"/>
                            </p:stCondLst>
                            <p:childTnLst>
                              <p:par>
                                <p:cTn id="18" presetID="3" presetClass="entr" presetSubtype="10" fill="hold" grpId="0" nodeType="afterEffect">
                                  <p:stCondLst>
                                    <p:cond delay="0"/>
                                  </p:stCondLst>
                                  <p:childTnLst>
                                    <p:set>
                                      <p:cBhvr>
                                        <p:cTn id="19" dur="1" fill="hold">
                                          <p:stCondLst>
                                            <p:cond delay="0"/>
                                          </p:stCondLst>
                                        </p:cTn>
                                        <p:tgtEl>
                                          <p:spTgt spid="2055"/>
                                        </p:tgtEl>
                                        <p:attrNameLst>
                                          <p:attrName>style.visibility</p:attrName>
                                        </p:attrNameLst>
                                      </p:cBhvr>
                                      <p:to>
                                        <p:strVal val="visible"/>
                                      </p:to>
                                    </p:set>
                                    <p:animEffect transition="in" filter="blinds(horizontal)">
                                      <p:cBhvr>
                                        <p:cTn id="20" dur="500"/>
                                        <p:tgtEl>
                                          <p:spTgt spid="2055"/>
                                        </p:tgtEl>
                                      </p:cBhvr>
                                    </p:animEffect>
                                  </p:childTnLst>
                                </p:cTn>
                              </p:par>
                            </p:childTnLst>
                          </p:cTn>
                        </p:par>
                        <p:par>
                          <p:cTn id="21" fill="hold" nodeType="afterGroup">
                            <p:stCondLst>
                              <p:cond delay="3000"/>
                            </p:stCondLst>
                            <p:childTnLst>
                              <p:par>
                                <p:cTn id="22" presetID="3" presetClass="entr" presetSubtype="10" fill="hold" grpId="0" nodeType="afterEffect">
                                  <p:stCondLst>
                                    <p:cond delay="0"/>
                                  </p:stCondLst>
                                  <p:childTnLst>
                                    <p:set>
                                      <p:cBhvr>
                                        <p:cTn id="23" dur="1" fill="hold">
                                          <p:stCondLst>
                                            <p:cond delay="0"/>
                                          </p:stCondLst>
                                        </p:cTn>
                                        <p:tgtEl>
                                          <p:spTgt spid="2051"/>
                                        </p:tgtEl>
                                        <p:attrNameLst>
                                          <p:attrName>style.visibility</p:attrName>
                                        </p:attrNameLst>
                                      </p:cBhvr>
                                      <p:to>
                                        <p:strVal val="visible"/>
                                      </p:to>
                                    </p:set>
                                    <p:animEffect transition="in" filter="blinds(horizontal)">
                                      <p:cBhvr>
                                        <p:cTn id="24" dur="500"/>
                                        <p:tgtEl>
                                          <p:spTgt spid="2051"/>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2052"/>
                                        </p:tgtEl>
                                        <p:attrNameLst>
                                          <p:attrName>style.visibility</p:attrName>
                                        </p:attrNameLst>
                                      </p:cBhvr>
                                      <p:to>
                                        <p:strVal val="visible"/>
                                      </p:to>
                                    </p:set>
                                    <p:animEffect transition="in" filter="blinds(horizontal)">
                                      <p:cBhvr>
                                        <p:cTn id="27" dur="500"/>
                                        <p:tgtEl>
                                          <p:spTgt spid="2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p:bldP spid="2054" grpId="0" build="p"/>
      <p:bldP spid="2050" grpId="0" animBg="1"/>
      <p:bldP spid="2055" grpId="0"/>
      <p:bldP spid="2051" grpId="0" animBg="1"/>
      <p:bldP spid="205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4" name="Rectangle 13"/>
          <p:cNvSpPr>
            <a:spLocks noGrp="1" noChangeArrowheads="1"/>
          </p:cNvSpPr>
          <p:nvPr>
            <p:ph idx="4294967295"/>
          </p:nvPr>
        </p:nvSpPr>
        <p:spPr>
          <a:xfrm>
            <a:off x="214313" y="1073150"/>
            <a:ext cx="1571625" cy="5794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eaLnBrk="1" hangingPunct="1">
              <a:buFont typeface="Wingdings" pitchFamily="2" charset="2"/>
              <a:buNone/>
            </a:pPr>
            <a:r>
              <a:rPr lang="fr-FR" sz="2400" b="1" smtClean="0">
                <a:solidFill>
                  <a:srgbClr val="FFFF00"/>
                </a:solidFill>
                <a:effectLst/>
              </a:rPr>
              <a:t>ELU :</a:t>
            </a:r>
            <a:r>
              <a:rPr lang="fr-FR" smtClean="0">
                <a:solidFill>
                  <a:srgbClr val="FFFF00"/>
                </a:solidFill>
                <a:effectLst/>
              </a:rPr>
              <a:t>              </a:t>
            </a:r>
          </a:p>
        </p:txBody>
      </p:sp>
      <p:grpSp>
        <p:nvGrpSpPr>
          <p:cNvPr id="2" name="Group 5"/>
          <p:cNvGrpSpPr>
            <a:grpSpLocks/>
          </p:cNvGrpSpPr>
          <p:nvPr/>
        </p:nvGrpSpPr>
        <p:grpSpPr bwMode="auto">
          <a:xfrm>
            <a:off x="2500313" y="928688"/>
            <a:ext cx="2159000" cy="1831975"/>
            <a:chOff x="4657" y="5527"/>
            <a:chExt cx="3060" cy="1980"/>
          </a:xfrm>
        </p:grpSpPr>
        <p:sp>
          <p:nvSpPr>
            <p:cNvPr id="18457" name="Line 6"/>
            <p:cNvSpPr>
              <a:spLocks noChangeShapeType="1"/>
            </p:cNvSpPr>
            <p:nvPr/>
          </p:nvSpPr>
          <p:spPr bwMode="auto">
            <a:xfrm flipV="1">
              <a:off x="4657" y="5527"/>
              <a:ext cx="0" cy="198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18458" name="Arc 7"/>
            <p:cNvSpPr>
              <a:spLocks/>
            </p:cNvSpPr>
            <p:nvPr/>
          </p:nvSpPr>
          <p:spPr bwMode="auto">
            <a:xfrm flipH="1">
              <a:off x="4657" y="6607"/>
              <a:ext cx="1260" cy="90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58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8459" name="Line 8"/>
            <p:cNvSpPr>
              <a:spLocks noChangeShapeType="1"/>
            </p:cNvSpPr>
            <p:nvPr/>
          </p:nvSpPr>
          <p:spPr bwMode="auto">
            <a:xfrm>
              <a:off x="5902" y="6607"/>
              <a:ext cx="915" cy="0"/>
            </a:xfrm>
            <a:prstGeom prst="line">
              <a:avLst/>
            </a:prstGeom>
            <a:noFill/>
            <a:ln w="1587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8460" name="Line 9"/>
            <p:cNvSpPr>
              <a:spLocks noChangeShapeType="1"/>
            </p:cNvSpPr>
            <p:nvPr/>
          </p:nvSpPr>
          <p:spPr bwMode="auto">
            <a:xfrm>
              <a:off x="5782" y="6607"/>
              <a:ext cx="0" cy="900"/>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fr-FR"/>
            </a:p>
          </p:txBody>
        </p:sp>
        <p:sp>
          <p:nvSpPr>
            <p:cNvPr id="18461" name="Line 10"/>
            <p:cNvSpPr>
              <a:spLocks noChangeShapeType="1"/>
            </p:cNvSpPr>
            <p:nvPr/>
          </p:nvSpPr>
          <p:spPr bwMode="auto">
            <a:xfrm flipH="1">
              <a:off x="4657" y="6607"/>
              <a:ext cx="1080" cy="0"/>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fr-FR"/>
            </a:p>
          </p:txBody>
        </p:sp>
        <p:sp>
          <p:nvSpPr>
            <p:cNvPr id="18462" name="Line 11"/>
            <p:cNvSpPr>
              <a:spLocks noChangeShapeType="1"/>
            </p:cNvSpPr>
            <p:nvPr/>
          </p:nvSpPr>
          <p:spPr bwMode="auto">
            <a:xfrm>
              <a:off x="6817" y="6607"/>
              <a:ext cx="0" cy="900"/>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fr-FR"/>
            </a:p>
          </p:txBody>
        </p:sp>
        <p:sp>
          <p:nvSpPr>
            <p:cNvPr id="18463" name="Line 12"/>
            <p:cNvSpPr>
              <a:spLocks noChangeShapeType="1"/>
            </p:cNvSpPr>
            <p:nvPr/>
          </p:nvSpPr>
          <p:spPr bwMode="auto">
            <a:xfrm>
              <a:off x="4657" y="7507"/>
              <a:ext cx="306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grpSp>
      <p:sp>
        <p:nvSpPr>
          <p:cNvPr id="3074" name="Object 17"/>
          <p:cNvSpPr>
            <a:spLocks noChangeAspect="1" noChangeArrowheads="1"/>
          </p:cNvSpPr>
          <p:nvPr/>
        </p:nvSpPr>
        <p:spPr bwMode="auto">
          <a:xfrm>
            <a:off x="2000250" y="725488"/>
            <a:ext cx="4095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p>
        </p:txBody>
      </p:sp>
      <p:sp>
        <p:nvSpPr>
          <p:cNvPr id="3075" name="Object 20"/>
          <p:cNvSpPr>
            <a:spLocks noChangeAspect="1" noChangeArrowheads="1"/>
          </p:cNvSpPr>
          <p:nvPr/>
        </p:nvSpPr>
        <p:spPr bwMode="auto">
          <a:xfrm>
            <a:off x="2157413" y="1725613"/>
            <a:ext cx="214312"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p>
        </p:txBody>
      </p:sp>
      <p:sp>
        <p:nvSpPr>
          <p:cNvPr id="3086" name="Rectangle 24"/>
          <p:cNvSpPr>
            <a:spLocks noChangeArrowheads="1"/>
          </p:cNvSpPr>
          <p:nvPr/>
        </p:nvSpPr>
        <p:spPr bwMode="auto">
          <a:xfrm>
            <a:off x="2286000" y="2786063"/>
            <a:ext cx="27225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fr-FR" sz="1600">
                <a:solidFill>
                  <a:srgbClr val="000000"/>
                </a:solidFill>
                <a:cs typeface="Times New Roman" pitchFamily="18" charset="0"/>
              </a:rPr>
              <a:t>       </a:t>
            </a:r>
            <a:r>
              <a:rPr lang="fr-FR" sz="1600">
                <a:cs typeface="Times New Roman" pitchFamily="18" charset="0"/>
              </a:rPr>
              <a:t>     2 </a:t>
            </a:r>
            <a:r>
              <a:rPr lang="fr-FR" sz="1600">
                <a:latin typeface="Sylfaen" pitchFamily="18" charset="0"/>
                <a:cs typeface="Times New Roman" pitchFamily="18" charset="0"/>
              </a:rPr>
              <a:t>‰</a:t>
            </a:r>
            <a:r>
              <a:rPr lang="fr-FR" sz="1600">
                <a:latin typeface="Century Gothic" pitchFamily="34" charset="0"/>
                <a:cs typeface="Times New Roman" pitchFamily="18" charset="0"/>
              </a:rPr>
              <a:t>        </a:t>
            </a:r>
            <a:r>
              <a:rPr lang="fr-FR" sz="1600">
                <a:cs typeface="Times New Roman" pitchFamily="18" charset="0"/>
              </a:rPr>
              <a:t>3,5 </a:t>
            </a:r>
            <a:r>
              <a:rPr lang="fr-FR" sz="1600">
                <a:latin typeface="Sylfaen" pitchFamily="18" charset="0"/>
                <a:cs typeface="Times New Roman" pitchFamily="18" charset="0"/>
              </a:rPr>
              <a:t>‰</a:t>
            </a:r>
            <a:r>
              <a:rPr lang="fr-FR" sz="1200">
                <a:latin typeface="Sylfaen" pitchFamily="18" charset="0"/>
                <a:cs typeface="Times New Roman" pitchFamily="18" charset="0"/>
              </a:rPr>
              <a:t>         </a:t>
            </a:r>
            <a:endParaRPr lang="fr-FR"/>
          </a:p>
        </p:txBody>
      </p:sp>
      <p:sp>
        <p:nvSpPr>
          <p:cNvPr id="3076" name="Object 23"/>
          <p:cNvSpPr>
            <a:spLocks noChangeAspect="1" noChangeArrowheads="1"/>
          </p:cNvSpPr>
          <p:nvPr/>
        </p:nvSpPr>
        <p:spPr bwMode="auto">
          <a:xfrm>
            <a:off x="4630738" y="2439988"/>
            <a:ext cx="427037"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p>
        </p:txBody>
      </p:sp>
      <p:sp>
        <p:nvSpPr>
          <p:cNvPr id="3087" name="Rectangle 28"/>
          <p:cNvSpPr>
            <a:spLocks noChangeArrowheads="1"/>
          </p:cNvSpPr>
          <p:nvPr/>
        </p:nvSpPr>
        <p:spPr bwMode="auto">
          <a:xfrm>
            <a:off x="214313" y="214313"/>
            <a:ext cx="794861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fr-FR" sz="2400" b="1">
                <a:solidFill>
                  <a:srgbClr val="FFFF00"/>
                </a:solidFill>
                <a:latin typeface="Century Gothic" pitchFamily="34" charset="0"/>
              </a:rPr>
              <a:t>-  Diagrammes  contraintes – déformations du béton</a:t>
            </a:r>
          </a:p>
        </p:txBody>
      </p:sp>
      <p:sp>
        <p:nvSpPr>
          <p:cNvPr id="3077" name="Object 15"/>
          <p:cNvSpPr>
            <a:spLocks noChangeAspect="1" noChangeArrowheads="1"/>
          </p:cNvSpPr>
          <p:nvPr/>
        </p:nvSpPr>
        <p:spPr bwMode="auto">
          <a:xfrm>
            <a:off x="4468813" y="4786313"/>
            <a:ext cx="741362"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p>
        </p:txBody>
      </p:sp>
      <p:sp>
        <p:nvSpPr>
          <p:cNvPr id="3078" name="Object 14"/>
          <p:cNvSpPr>
            <a:spLocks noChangeAspect="1" noChangeArrowheads="1"/>
          </p:cNvSpPr>
          <p:nvPr/>
        </p:nvSpPr>
        <p:spPr bwMode="auto">
          <a:xfrm>
            <a:off x="5956300" y="1730375"/>
            <a:ext cx="2093913" cy="74136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fr-FR"/>
          </a:p>
        </p:txBody>
      </p:sp>
      <p:sp>
        <p:nvSpPr>
          <p:cNvPr id="25" name="Rectangle 4"/>
          <p:cNvSpPr>
            <a:spLocks noChangeArrowheads="1"/>
          </p:cNvSpPr>
          <p:nvPr/>
        </p:nvSpPr>
        <p:spPr bwMode="auto">
          <a:xfrm>
            <a:off x="285750" y="3643313"/>
            <a:ext cx="3633788" cy="461962"/>
          </a:xfrm>
          <a:prstGeom prst="rect">
            <a:avLst/>
          </a:prstGeom>
          <a:noFill/>
          <a:ln w="9525">
            <a:noFill/>
            <a:miter lim="800000"/>
            <a:headEnd/>
            <a:tailEnd/>
          </a:ln>
        </p:spPr>
        <p:txBody>
          <a:bodyPr wrap="none" anchor="ctr">
            <a:spAutoFit/>
          </a:bodyPr>
          <a:lstStyle/>
          <a:p>
            <a:pPr fontAlgn="auto">
              <a:spcBef>
                <a:spcPts val="0"/>
              </a:spcBef>
              <a:spcAft>
                <a:spcPts val="0"/>
              </a:spcAft>
              <a:defRPr/>
            </a:pPr>
            <a:r>
              <a:rPr lang="fr-FR" sz="2400" b="1" dirty="0">
                <a:solidFill>
                  <a:srgbClr val="FFFF00"/>
                </a:solidFill>
                <a:latin typeface="+mj-lt"/>
                <a:cs typeface="+mn-cs"/>
              </a:rPr>
              <a:t>ELS :</a:t>
            </a:r>
            <a:r>
              <a:rPr lang="fr-FR" dirty="0">
                <a:solidFill>
                  <a:srgbClr val="FFFF00"/>
                </a:solidFill>
                <a:latin typeface="+mj-lt"/>
                <a:cs typeface="+mn-cs"/>
              </a:rPr>
              <a:t>                                            </a:t>
            </a:r>
          </a:p>
        </p:txBody>
      </p:sp>
      <p:grpSp>
        <p:nvGrpSpPr>
          <p:cNvPr id="3" name="Group 5"/>
          <p:cNvGrpSpPr>
            <a:grpSpLocks/>
          </p:cNvGrpSpPr>
          <p:nvPr/>
        </p:nvGrpSpPr>
        <p:grpSpPr bwMode="auto">
          <a:xfrm>
            <a:off x="2500313" y="4286250"/>
            <a:ext cx="2590800" cy="1889125"/>
            <a:chOff x="5167" y="1936"/>
            <a:chExt cx="2550" cy="1989"/>
          </a:xfrm>
        </p:grpSpPr>
        <p:grpSp>
          <p:nvGrpSpPr>
            <p:cNvPr id="18451" name="Group 6"/>
            <p:cNvGrpSpPr>
              <a:grpSpLocks/>
            </p:cNvGrpSpPr>
            <p:nvPr/>
          </p:nvGrpSpPr>
          <p:grpSpPr bwMode="auto">
            <a:xfrm>
              <a:off x="5197" y="1936"/>
              <a:ext cx="2520" cy="1980"/>
              <a:chOff x="5163" y="1936"/>
              <a:chExt cx="2520" cy="1980"/>
            </a:xfrm>
          </p:grpSpPr>
          <p:sp>
            <p:nvSpPr>
              <p:cNvPr id="18454" name="Line 7"/>
              <p:cNvSpPr>
                <a:spLocks noChangeShapeType="1"/>
              </p:cNvSpPr>
              <p:nvPr/>
            </p:nvSpPr>
            <p:spPr bwMode="auto">
              <a:xfrm>
                <a:off x="5163" y="3916"/>
                <a:ext cx="252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18455" name="Line 8"/>
              <p:cNvSpPr>
                <a:spLocks noChangeShapeType="1"/>
              </p:cNvSpPr>
              <p:nvPr/>
            </p:nvSpPr>
            <p:spPr bwMode="auto">
              <a:xfrm flipV="1">
                <a:off x="5163" y="1936"/>
                <a:ext cx="0" cy="198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18456" name="Line 9"/>
              <p:cNvSpPr>
                <a:spLocks noChangeShapeType="1"/>
              </p:cNvSpPr>
              <p:nvPr/>
            </p:nvSpPr>
            <p:spPr bwMode="auto">
              <a:xfrm flipV="1">
                <a:off x="5186" y="2731"/>
                <a:ext cx="1826" cy="1174"/>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grpSp>
        <p:sp>
          <p:nvSpPr>
            <p:cNvPr id="18452" name="Line 10"/>
            <p:cNvSpPr>
              <a:spLocks noChangeShapeType="1"/>
            </p:cNvSpPr>
            <p:nvPr/>
          </p:nvSpPr>
          <p:spPr bwMode="auto">
            <a:xfrm>
              <a:off x="6562" y="3025"/>
              <a:ext cx="0" cy="900"/>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fr-FR"/>
            </a:p>
          </p:txBody>
        </p:sp>
        <p:sp>
          <p:nvSpPr>
            <p:cNvPr id="18453" name="Line 11"/>
            <p:cNvSpPr>
              <a:spLocks noChangeShapeType="1"/>
            </p:cNvSpPr>
            <p:nvPr/>
          </p:nvSpPr>
          <p:spPr bwMode="auto">
            <a:xfrm flipH="1">
              <a:off x="5167" y="3040"/>
              <a:ext cx="1383" cy="0"/>
            </a:xfrm>
            <a:prstGeom prst="line">
              <a:avLst/>
            </a:prstGeom>
            <a:noFill/>
            <a:ln w="952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fr-FR"/>
            </a:p>
          </p:txBody>
        </p:sp>
      </p:grpSp>
      <p:sp>
        <p:nvSpPr>
          <p:cNvPr id="3079" name="Object 12"/>
          <p:cNvSpPr>
            <a:spLocks noChangeAspect="1" noChangeArrowheads="1"/>
          </p:cNvSpPr>
          <p:nvPr/>
        </p:nvSpPr>
        <p:spPr bwMode="auto">
          <a:xfrm>
            <a:off x="2305050" y="4071938"/>
            <a:ext cx="395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p>
        </p:txBody>
      </p:sp>
      <p:sp>
        <p:nvSpPr>
          <p:cNvPr id="3080" name="Object 24"/>
          <p:cNvSpPr>
            <a:spLocks noChangeAspect="1" noChangeArrowheads="1"/>
          </p:cNvSpPr>
          <p:nvPr/>
        </p:nvSpPr>
        <p:spPr bwMode="auto">
          <a:xfrm>
            <a:off x="3470275" y="6218238"/>
            <a:ext cx="904875"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p>
        </p:txBody>
      </p:sp>
      <p:sp>
        <p:nvSpPr>
          <p:cNvPr id="3081" name="Object 9"/>
          <p:cNvSpPr>
            <a:spLocks noChangeAspect="1" noChangeArrowheads="1"/>
          </p:cNvSpPr>
          <p:nvPr/>
        </p:nvSpPr>
        <p:spPr bwMode="auto">
          <a:xfrm>
            <a:off x="5148263" y="6021388"/>
            <a:ext cx="495300"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p>
        </p:txBody>
      </p:sp>
      <p:sp>
        <p:nvSpPr>
          <p:cNvPr id="3091" name="Rectangle 27"/>
          <p:cNvSpPr>
            <a:spLocks noChangeArrowheads="1"/>
          </p:cNvSpPr>
          <p:nvPr/>
        </p:nvSpPr>
        <p:spPr bwMode="auto">
          <a:xfrm>
            <a:off x="5572125" y="6072188"/>
            <a:ext cx="517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fr-FR" sz="1400">
                <a:cs typeface="Times New Roman" pitchFamily="18" charset="0"/>
              </a:rPr>
              <a:t>(</a:t>
            </a:r>
            <a:r>
              <a:rPr lang="fr-FR" sz="1400">
                <a:latin typeface="Sylfaen" pitchFamily="18" charset="0"/>
                <a:cs typeface="Times New Roman" pitchFamily="18" charset="0"/>
              </a:rPr>
              <a:t>‰)</a:t>
            </a:r>
            <a:endParaRPr lang="fr-FR" sz="1400"/>
          </a:p>
        </p:txBody>
      </p:sp>
      <p:sp>
        <p:nvSpPr>
          <p:cNvPr id="3082" name="Object 19"/>
          <p:cNvSpPr>
            <a:spLocks noChangeAspect="1" noChangeArrowheads="1"/>
          </p:cNvSpPr>
          <p:nvPr/>
        </p:nvSpPr>
        <p:spPr bwMode="auto">
          <a:xfrm>
            <a:off x="6597650" y="4824413"/>
            <a:ext cx="1470025" cy="4318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fr-FR"/>
          </a:p>
        </p:txBody>
      </p:sp>
      <p:sp>
        <p:nvSpPr>
          <p:cNvPr id="3083" name="Object 18"/>
          <p:cNvSpPr>
            <a:spLocks noChangeAspect="1" noChangeArrowheads="1"/>
          </p:cNvSpPr>
          <p:nvPr/>
        </p:nvSpPr>
        <p:spPr bwMode="auto">
          <a:xfrm>
            <a:off x="6559550" y="5541963"/>
            <a:ext cx="1593850" cy="38735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fr-F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3087"/>
                                        </p:tgtEl>
                                        <p:attrNameLst>
                                          <p:attrName>style.visibility</p:attrName>
                                        </p:attrNameLst>
                                      </p:cBhvr>
                                      <p:to>
                                        <p:strVal val="visible"/>
                                      </p:to>
                                    </p:set>
                                    <p:anim calcmode="lin" valueType="num">
                                      <p:cBhvr additive="base">
                                        <p:cTn id="7" dur="500" fill="hold"/>
                                        <p:tgtEl>
                                          <p:spTgt spid="3087"/>
                                        </p:tgtEl>
                                        <p:attrNameLst>
                                          <p:attrName>ppt_x</p:attrName>
                                        </p:attrNameLst>
                                      </p:cBhvr>
                                      <p:tavLst>
                                        <p:tav tm="0">
                                          <p:val>
                                            <p:strVal val="0-#ppt_w/2"/>
                                          </p:val>
                                        </p:tav>
                                        <p:tav tm="100000">
                                          <p:val>
                                            <p:strVal val="#ppt_x"/>
                                          </p:val>
                                        </p:tav>
                                      </p:tavLst>
                                    </p:anim>
                                    <p:anim calcmode="lin" valueType="num">
                                      <p:cBhvr additive="base">
                                        <p:cTn id="8" dur="500" fill="hold"/>
                                        <p:tgtEl>
                                          <p:spTgt spid="3087"/>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3084">
                                            <p:txEl>
                                              <p:pRg st="0" end="0"/>
                                            </p:txEl>
                                          </p:spTgt>
                                        </p:tgtEl>
                                        <p:attrNameLst>
                                          <p:attrName>style.visibility</p:attrName>
                                        </p:attrNameLst>
                                      </p:cBhvr>
                                      <p:to>
                                        <p:strVal val="visible"/>
                                      </p:to>
                                    </p:set>
                                    <p:anim calcmode="lin" valueType="num">
                                      <p:cBhvr additive="base">
                                        <p:cTn id="12" dur="500" fill="hold"/>
                                        <p:tgtEl>
                                          <p:spTgt spid="3084">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3084">
                                            <p:txEl>
                                              <p:pRg st="0" end="0"/>
                                            </p:txEl>
                                          </p:spTgt>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
                            </p:stCondLst>
                            <p:childTnLst>
                              <p:par>
                                <p:cTn id="15" presetID="3" presetClass="entr" presetSubtype="10" fill="hold" nodeType="after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linds(horizontal)">
                                      <p:cBhvr>
                                        <p:cTn id="17" dur="500"/>
                                        <p:tgtEl>
                                          <p:spTgt spid="2"/>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3086"/>
                                        </p:tgtEl>
                                        <p:attrNameLst>
                                          <p:attrName>style.visibility</p:attrName>
                                        </p:attrNameLst>
                                      </p:cBhvr>
                                      <p:to>
                                        <p:strVal val="visible"/>
                                      </p:to>
                                    </p:set>
                                    <p:animEffect transition="in" filter="blinds(horizontal)">
                                      <p:cBhvr>
                                        <p:cTn id="20" dur="500"/>
                                        <p:tgtEl>
                                          <p:spTgt spid="3086"/>
                                        </p:tgtEl>
                                      </p:cBhvr>
                                    </p:animEffect>
                                  </p:childTnLst>
                                </p:cTn>
                              </p:par>
                              <p:par>
                                <p:cTn id="21" presetID="3" presetClass="entr" presetSubtype="10" fill="hold" grpId="0" nodeType="withEffect" nodePh="1">
                                  <p:stCondLst>
                                    <p:cond delay="0"/>
                                  </p:stCondLst>
                                  <p:endCondLst>
                                    <p:cond evt="begin" delay="0">
                                      <p:tn val="21"/>
                                    </p:cond>
                                  </p:endCondLst>
                                  <p:childTnLst>
                                    <p:set>
                                      <p:cBhvr>
                                        <p:cTn id="22" dur="1" fill="hold">
                                          <p:stCondLst>
                                            <p:cond delay="0"/>
                                          </p:stCondLst>
                                        </p:cTn>
                                        <p:tgtEl>
                                          <p:spTgt spid="3076"/>
                                        </p:tgtEl>
                                        <p:attrNameLst>
                                          <p:attrName>style.visibility</p:attrName>
                                        </p:attrNameLst>
                                      </p:cBhvr>
                                      <p:to>
                                        <p:strVal val="visible"/>
                                      </p:to>
                                    </p:set>
                                    <p:animEffect transition="in" filter="blinds(horizontal)">
                                      <p:cBhvr>
                                        <p:cTn id="23" dur="500"/>
                                        <p:tgtEl>
                                          <p:spTgt spid="3076"/>
                                        </p:tgtEl>
                                      </p:cBhvr>
                                    </p:animEffect>
                                  </p:childTnLst>
                                </p:cTn>
                              </p:par>
                              <p:par>
                                <p:cTn id="24" presetID="3" presetClass="entr" presetSubtype="10" fill="hold" grpId="0" nodeType="withEffect" nodePh="1">
                                  <p:stCondLst>
                                    <p:cond delay="0"/>
                                  </p:stCondLst>
                                  <p:endCondLst>
                                    <p:cond evt="begin" delay="0">
                                      <p:tn val="24"/>
                                    </p:cond>
                                  </p:endCondLst>
                                  <p:childTnLst>
                                    <p:set>
                                      <p:cBhvr>
                                        <p:cTn id="25" dur="1" fill="hold">
                                          <p:stCondLst>
                                            <p:cond delay="0"/>
                                          </p:stCondLst>
                                        </p:cTn>
                                        <p:tgtEl>
                                          <p:spTgt spid="3075"/>
                                        </p:tgtEl>
                                        <p:attrNameLst>
                                          <p:attrName>style.visibility</p:attrName>
                                        </p:attrNameLst>
                                      </p:cBhvr>
                                      <p:to>
                                        <p:strVal val="visible"/>
                                      </p:to>
                                    </p:set>
                                    <p:animEffect transition="in" filter="blinds(horizontal)">
                                      <p:cBhvr>
                                        <p:cTn id="26" dur="500"/>
                                        <p:tgtEl>
                                          <p:spTgt spid="3075"/>
                                        </p:tgtEl>
                                      </p:cBhvr>
                                    </p:animEffect>
                                  </p:childTnLst>
                                </p:cTn>
                              </p:par>
                              <p:par>
                                <p:cTn id="27" presetID="3" presetClass="entr" presetSubtype="10" fill="hold" grpId="0" nodeType="withEffect" nodePh="1">
                                  <p:stCondLst>
                                    <p:cond delay="0"/>
                                  </p:stCondLst>
                                  <p:endCondLst>
                                    <p:cond evt="begin" delay="0">
                                      <p:tn val="27"/>
                                    </p:cond>
                                  </p:endCondLst>
                                  <p:childTnLst>
                                    <p:set>
                                      <p:cBhvr>
                                        <p:cTn id="28" dur="1" fill="hold">
                                          <p:stCondLst>
                                            <p:cond delay="0"/>
                                          </p:stCondLst>
                                        </p:cTn>
                                        <p:tgtEl>
                                          <p:spTgt spid="3074"/>
                                        </p:tgtEl>
                                        <p:attrNameLst>
                                          <p:attrName>style.visibility</p:attrName>
                                        </p:attrNameLst>
                                      </p:cBhvr>
                                      <p:to>
                                        <p:strVal val="visible"/>
                                      </p:to>
                                    </p:set>
                                    <p:animEffect transition="in" filter="blinds(horizontal)">
                                      <p:cBhvr>
                                        <p:cTn id="29" dur="500"/>
                                        <p:tgtEl>
                                          <p:spTgt spid="3074"/>
                                        </p:tgtEl>
                                      </p:cBhvr>
                                    </p:animEffect>
                                  </p:childTnLst>
                                </p:cTn>
                              </p:par>
                              <p:par>
                                <p:cTn id="30" presetID="3" presetClass="entr" presetSubtype="10" fill="hold" grpId="1" nodeType="withEffect" nodePh="1">
                                  <p:stCondLst>
                                    <p:cond delay="0"/>
                                  </p:stCondLst>
                                  <p:endCondLst>
                                    <p:cond evt="begin" delay="0">
                                      <p:tn val="30"/>
                                    </p:cond>
                                  </p:endCondLst>
                                  <p:childTnLst>
                                    <p:set>
                                      <p:cBhvr>
                                        <p:cTn id="31" dur="1" fill="hold">
                                          <p:stCondLst>
                                            <p:cond delay="0"/>
                                          </p:stCondLst>
                                        </p:cTn>
                                        <p:tgtEl>
                                          <p:spTgt spid="3076"/>
                                        </p:tgtEl>
                                        <p:attrNameLst>
                                          <p:attrName>style.visibility</p:attrName>
                                        </p:attrNameLst>
                                      </p:cBhvr>
                                      <p:to>
                                        <p:strVal val="visible"/>
                                      </p:to>
                                    </p:set>
                                    <p:animEffect transition="in" filter="blinds(horizontal)">
                                      <p:cBhvr>
                                        <p:cTn id="32" dur="500"/>
                                        <p:tgtEl>
                                          <p:spTgt spid="3076"/>
                                        </p:tgtEl>
                                      </p:cBhvr>
                                    </p:animEffect>
                                  </p:childTnLst>
                                </p:cTn>
                              </p:par>
                            </p:childTnLst>
                          </p:cTn>
                        </p:par>
                        <p:par>
                          <p:cTn id="33" fill="hold" nodeType="afterGroup">
                            <p:stCondLst>
                              <p:cond delay="1500"/>
                            </p:stCondLst>
                            <p:childTnLst>
                              <p:par>
                                <p:cTn id="34" presetID="3" presetClass="entr" presetSubtype="10" fill="hold" grpId="0" nodeType="afterEffect">
                                  <p:stCondLst>
                                    <p:cond delay="0"/>
                                  </p:stCondLst>
                                  <p:childTnLst>
                                    <p:set>
                                      <p:cBhvr>
                                        <p:cTn id="35" dur="1" fill="hold">
                                          <p:stCondLst>
                                            <p:cond delay="0"/>
                                          </p:stCondLst>
                                        </p:cTn>
                                        <p:tgtEl>
                                          <p:spTgt spid="3078"/>
                                        </p:tgtEl>
                                        <p:attrNameLst>
                                          <p:attrName>style.visibility</p:attrName>
                                        </p:attrNameLst>
                                      </p:cBhvr>
                                      <p:to>
                                        <p:strVal val="visible"/>
                                      </p:to>
                                    </p:set>
                                    <p:animEffect transition="in" filter="blinds(horizontal)">
                                      <p:cBhvr>
                                        <p:cTn id="36" dur="500"/>
                                        <p:tgtEl>
                                          <p:spTgt spid="3078"/>
                                        </p:tgtEl>
                                      </p:cBhvr>
                                    </p:animEffect>
                                  </p:childTnLst>
                                </p:cTn>
                              </p:par>
                            </p:childTnLst>
                          </p:cTn>
                        </p:par>
                        <p:par>
                          <p:cTn id="37" fill="hold" nodeType="afterGroup">
                            <p:stCondLst>
                              <p:cond delay="2000"/>
                            </p:stCondLst>
                            <p:childTnLst>
                              <p:par>
                                <p:cTn id="38" presetID="2" presetClass="entr" presetSubtype="8" fill="hold" grpId="0" nodeType="afterEffect">
                                  <p:stCondLst>
                                    <p:cond delay="0"/>
                                  </p:stCondLst>
                                  <p:childTnLst>
                                    <p:set>
                                      <p:cBhvr>
                                        <p:cTn id="39" dur="1" fill="hold">
                                          <p:stCondLst>
                                            <p:cond delay="0"/>
                                          </p:stCondLst>
                                        </p:cTn>
                                        <p:tgtEl>
                                          <p:spTgt spid="25"/>
                                        </p:tgtEl>
                                        <p:attrNameLst>
                                          <p:attrName>style.visibility</p:attrName>
                                        </p:attrNameLst>
                                      </p:cBhvr>
                                      <p:to>
                                        <p:strVal val="visible"/>
                                      </p:to>
                                    </p:set>
                                    <p:anim calcmode="lin" valueType="num">
                                      <p:cBhvr additive="base">
                                        <p:cTn id="40" dur="500" fill="hold"/>
                                        <p:tgtEl>
                                          <p:spTgt spid="25"/>
                                        </p:tgtEl>
                                        <p:attrNameLst>
                                          <p:attrName>ppt_x</p:attrName>
                                        </p:attrNameLst>
                                      </p:cBhvr>
                                      <p:tavLst>
                                        <p:tav tm="0">
                                          <p:val>
                                            <p:strVal val="0-#ppt_w/2"/>
                                          </p:val>
                                        </p:tav>
                                        <p:tav tm="100000">
                                          <p:val>
                                            <p:strVal val="#ppt_x"/>
                                          </p:val>
                                        </p:tav>
                                      </p:tavLst>
                                    </p:anim>
                                    <p:anim calcmode="lin" valueType="num">
                                      <p:cBhvr additive="base">
                                        <p:cTn id="41" dur="500" fill="hold"/>
                                        <p:tgtEl>
                                          <p:spTgt spid="25"/>
                                        </p:tgtEl>
                                        <p:attrNameLst>
                                          <p:attrName>ppt_y</p:attrName>
                                        </p:attrNameLst>
                                      </p:cBhvr>
                                      <p:tavLst>
                                        <p:tav tm="0">
                                          <p:val>
                                            <p:strVal val="#ppt_y"/>
                                          </p:val>
                                        </p:tav>
                                        <p:tav tm="100000">
                                          <p:val>
                                            <p:strVal val="#ppt_y"/>
                                          </p:val>
                                        </p:tav>
                                      </p:tavLst>
                                    </p:anim>
                                  </p:childTnLst>
                                </p:cTn>
                              </p:par>
                            </p:childTnLst>
                          </p:cTn>
                        </p:par>
                        <p:par>
                          <p:cTn id="42" fill="hold" nodeType="afterGroup">
                            <p:stCondLst>
                              <p:cond delay="2500"/>
                            </p:stCondLst>
                            <p:childTnLst>
                              <p:par>
                                <p:cTn id="43" presetID="3" presetClass="entr" presetSubtype="10" fill="hold" nodeType="afterEffect">
                                  <p:stCondLst>
                                    <p:cond delay="0"/>
                                  </p:stCondLst>
                                  <p:childTnLst>
                                    <p:set>
                                      <p:cBhvr>
                                        <p:cTn id="44" dur="1" fill="hold">
                                          <p:stCondLst>
                                            <p:cond delay="0"/>
                                          </p:stCondLst>
                                        </p:cTn>
                                        <p:tgtEl>
                                          <p:spTgt spid="3"/>
                                        </p:tgtEl>
                                        <p:attrNameLst>
                                          <p:attrName>style.visibility</p:attrName>
                                        </p:attrNameLst>
                                      </p:cBhvr>
                                      <p:to>
                                        <p:strVal val="visible"/>
                                      </p:to>
                                    </p:set>
                                    <p:animEffect transition="in" filter="blinds(horizontal)">
                                      <p:cBhvr>
                                        <p:cTn id="45" dur="500"/>
                                        <p:tgtEl>
                                          <p:spTgt spid="3"/>
                                        </p:tgtEl>
                                      </p:cBhvr>
                                    </p:animEffect>
                                  </p:childTnLst>
                                </p:cTn>
                              </p:par>
                              <p:par>
                                <p:cTn id="46" presetID="3" presetClass="entr" presetSubtype="10" fill="hold" grpId="0" nodeType="withEffect" nodePh="1">
                                  <p:stCondLst>
                                    <p:cond delay="0"/>
                                  </p:stCondLst>
                                  <p:endCondLst>
                                    <p:cond evt="begin" delay="0">
                                      <p:tn val="46"/>
                                    </p:cond>
                                  </p:endCondLst>
                                  <p:childTnLst>
                                    <p:set>
                                      <p:cBhvr>
                                        <p:cTn id="47" dur="1" fill="hold">
                                          <p:stCondLst>
                                            <p:cond delay="0"/>
                                          </p:stCondLst>
                                        </p:cTn>
                                        <p:tgtEl>
                                          <p:spTgt spid="3080"/>
                                        </p:tgtEl>
                                        <p:attrNameLst>
                                          <p:attrName>style.visibility</p:attrName>
                                        </p:attrNameLst>
                                      </p:cBhvr>
                                      <p:to>
                                        <p:strVal val="visible"/>
                                      </p:to>
                                    </p:set>
                                    <p:animEffect transition="in" filter="blinds(horizontal)">
                                      <p:cBhvr>
                                        <p:cTn id="48" dur="500"/>
                                        <p:tgtEl>
                                          <p:spTgt spid="3080"/>
                                        </p:tgtEl>
                                      </p:cBhvr>
                                    </p:animEffect>
                                  </p:childTnLst>
                                </p:cTn>
                              </p:par>
                              <p:par>
                                <p:cTn id="49" presetID="3" presetClass="entr" presetSubtype="10" fill="hold" grpId="0" nodeType="withEffect" nodePh="1">
                                  <p:stCondLst>
                                    <p:cond delay="0"/>
                                  </p:stCondLst>
                                  <p:endCondLst>
                                    <p:cond evt="begin" delay="0">
                                      <p:tn val="49"/>
                                    </p:cond>
                                  </p:endCondLst>
                                  <p:childTnLst>
                                    <p:set>
                                      <p:cBhvr>
                                        <p:cTn id="50" dur="1" fill="hold">
                                          <p:stCondLst>
                                            <p:cond delay="0"/>
                                          </p:stCondLst>
                                        </p:cTn>
                                        <p:tgtEl>
                                          <p:spTgt spid="3077"/>
                                        </p:tgtEl>
                                        <p:attrNameLst>
                                          <p:attrName>style.visibility</p:attrName>
                                        </p:attrNameLst>
                                      </p:cBhvr>
                                      <p:to>
                                        <p:strVal val="visible"/>
                                      </p:to>
                                    </p:set>
                                    <p:animEffect transition="in" filter="blinds(horizontal)">
                                      <p:cBhvr>
                                        <p:cTn id="51" dur="500"/>
                                        <p:tgtEl>
                                          <p:spTgt spid="3077"/>
                                        </p:tgtEl>
                                      </p:cBhvr>
                                    </p:animEffect>
                                  </p:childTnLst>
                                </p:cTn>
                              </p:par>
                              <p:par>
                                <p:cTn id="52" presetID="3" presetClass="entr" presetSubtype="10" fill="hold" grpId="0" nodeType="withEffect" nodePh="1">
                                  <p:stCondLst>
                                    <p:cond delay="0"/>
                                  </p:stCondLst>
                                  <p:endCondLst>
                                    <p:cond evt="begin" delay="0">
                                      <p:tn val="52"/>
                                    </p:cond>
                                  </p:endCondLst>
                                  <p:childTnLst>
                                    <p:set>
                                      <p:cBhvr>
                                        <p:cTn id="53" dur="1" fill="hold">
                                          <p:stCondLst>
                                            <p:cond delay="0"/>
                                          </p:stCondLst>
                                        </p:cTn>
                                        <p:tgtEl>
                                          <p:spTgt spid="3081"/>
                                        </p:tgtEl>
                                        <p:attrNameLst>
                                          <p:attrName>style.visibility</p:attrName>
                                        </p:attrNameLst>
                                      </p:cBhvr>
                                      <p:to>
                                        <p:strVal val="visible"/>
                                      </p:to>
                                    </p:set>
                                    <p:animEffect transition="in" filter="blinds(horizontal)">
                                      <p:cBhvr>
                                        <p:cTn id="54" dur="500"/>
                                        <p:tgtEl>
                                          <p:spTgt spid="3081"/>
                                        </p:tgtEl>
                                      </p:cBhvr>
                                    </p:animEffect>
                                  </p:childTnLst>
                                </p:cTn>
                              </p:par>
                              <p:par>
                                <p:cTn id="55" presetID="3" presetClass="entr" presetSubtype="10" fill="hold" grpId="0" nodeType="withEffect">
                                  <p:stCondLst>
                                    <p:cond delay="0"/>
                                  </p:stCondLst>
                                  <p:childTnLst>
                                    <p:set>
                                      <p:cBhvr>
                                        <p:cTn id="56" dur="1" fill="hold">
                                          <p:stCondLst>
                                            <p:cond delay="0"/>
                                          </p:stCondLst>
                                        </p:cTn>
                                        <p:tgtEl>
                                          <p:spTgt spid="3091"/>
                                        </p:tgtEl>
                                        <p:attrNameLst>
                                          <p:attrName>style.visibility</p:attrName>
                                        </p:attrNameLst>
                                      </p:cBhvr>
                                      <p:to>
                                        <p:strVal val="visible"/>
                                      </p:to>
                                    </p:set>
                                    <p:animEffect transition="in" filter="blinds(horizontal)">
                                      <p:cBhvr>
                                        <p:cTn id="57" dur="500"/>
                                        <p:tgtEl>
                                          <p:spTgt spid="3091"/>
                                        </p:tgtEl>
                                      </p:cBhvr>
                                    </p:animEffect>
                                  </p:childTnLst>
                                </p:cTn>
                              </p:par>
                              <p:par>
                                <p:cTn id="58" presetID="3" presetClass="entr" presetSubtype="10" fill="hold" grpId="0" nodeType="withEffect" nodePh="1">
                                  <p:stCondLst>
                                    <p:cond delay="0"/>
                                  </p:stCondLst>
                                  <p:endCondLst>
                                    <p:cond evt="begin" delay="0">
                                      <p:tn val="58"/>
                                    </p:cond>
                                  </p:endCondLst>
                                  <p:childTnLst>
                                    <p:set>
                                      <p:cBhvr>
                                        <p:cTn id="59" dur="1" fill="hold">
                                          <p:stCondLst>
                                            <p:cond delay="0"/>
                                          </p:stCondLst>
                                        </p:cTn>
                                        <p:tgtEl>
                                          <p:spTgt spid="3079"/>
                                        </p:tgtEl>
                                        <p:attrNameLst>
                                          <p:attrName>style.visibility</p:attrName>
                                        </p:attrNameLst>
                                      </p:cBhvr>
                                      <p:to>
                                        <p:strVal val="visible"/>
                                      </p:to>
                                    </p:set>
                                    <p:animEffect transition="in" filter="blinds(horizontal)">
                                      <p:cBhvr>
                                        <p:cTn id="60" dur="500"/>
                                        <p:tgtEl>
                                          <p:spTgt spid="3079"/>
                                        </p:tgtEl>
                                      </p:cBhvr>
                                    </p:animEffect>
                                  </p:childTnLst>
                                </p:cTn>
                              </p:par>
                            </p:childTnLst>
                          </p:cTn>
                        </p:par>
                        <p:par>
                          <p:cTn id="61" fill="hold" nodeType="afterGroup">
                            <p:stCondLst>
                              <p:cond delay="3000"/>
                            </p:stCondLst>
                            <p:childTnLst>
                              <p:par>
                                <p:cTn id="62" presetID="3" presetClass="entr" presetSubtype="10" fill="hold" grpId="0" nodeType="afterEffect">
                                  <p:stCondLst>
                                    <p:cond delay="0"/>
                                  </p:stCondLst>
                                  <p:childTnLst>
                                    <p:set>
                                      <p:cBhvr>
                                        <p:cTn id="63" dur="1" fill="hold">
                                          <p:stCondLst>
                                            <p:cond delay="0"/>
                                          </p:stCondLst>
                                        </p:cTn>
                                        <p:tgtEl>
                                          <p:spTgt spid="3082"/>
                                        </p:tgtEl>
                                        <p:attrNameLst>
                                          <p:attrName>style.visibility</p:attrName>
                                        </p:attrNameLst>
                                      </p:cBhvr>
                                      <p:to>
                                        <p:strVal val="visible"/>
                                      </p:to>
                                    </p:set>
                                    <p:animEffect transition="in" filter="blinds(horizontal)">
                                      <p:cBhvr>
                                        <p:cTn id="64" dur="500"/>
                                        <p:tgtEl>
                                          <p:spTgt spid="3082"/>
                                        </p:tgtEl>
                                      </p:cBhvr>
                                    </p:animEffect>
                                  </p:childTnLst>
                                </p:cTn>
                              </p:par>
                              <p:par>
                                <p:cTn id="65" presetID="3" presetClass="entr" presetSubtype="10" fill="hold" grpId="0" nodeType="withEffect">
                                  <p:stCondLst>
                                    <p:cond delay="0"/>
                                  </p:stCondLst>
                                  <p:childTnLst>
                                    <p:set>
                                      <p:cBhvr>
                                        <p:cTn id="66" dur="1" fill="hold">
                                          <p:stCondLst>
                                            <p:cond delay="0"/>
                                          </p:stCondLst>
                                        </p:cTn>
                                        <p:tgtEl>
                                          <p:spTgt spid="3083"/>
                                        </p:tgtEl>
                                        <p:attrNameLst>
                                          <p:attrName>style.visibility</p:attrName>
                                        </p:attrNameLst>
                                      </p:cBhvr>
                                      <p:to>
                                        <p:strVal val="visible"/>
                                      </p:to>
                                    </p:set>
                                    <p:animEffect transition="in" filter="blinds(horizontal)">
                                      <p:cBhvr>
                                        <p:cTn id="67" dur="500"/>
                                        <p:tgtEl>
                                          <p:spTgt spid="30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4" grpId="0" build="p"/>
      <p:bldP spid="3074" grpId="0" animBg="1"/>
      <p:bldP spid="3075" grpId="0" animBg="1"/>
      <p:bldP spid="3086" grpId="0"/>
      <p:bldP spid="3076" grpId="0" animBg="1"/>
      <p:bldP spid="3076" grpId="1" animBg="1"/>
      <p:bldP spid="3087" grpId="0"/>
      <p:bldP spid="3077" grpId="0" animBg="1"/>
      <p:bldP spid="3078" grpId="0" animBg="1"/>
      <p:bldP spid="25" grpId="0"/>
      <p:bldP spid="3079" grpId="0" animBg="1"/>
      <p:bldP spid="3080" grpId="0" animBg="1"/>
      <p:bldP spid="3081" grpId="0" animBg="1"/>
      <p:bldP spid="3091" grpId="0"/>
      <p:bldP spid="3082" grpId="0" animBg="1"/>
      <p:bldP spid="308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5"/>
          <p:cNvSpPr>
            <a:spLocks noGrp="1" noChangeArrowheads="1"/>
          </p:cNvSpPr>
          <p:nvPr>
            <p:ph type="title" idx="4294967295"/>
          </p:nvPr>
        </p:nvSpPr>
        <p:spPr>
          <a:xfrm>
            <a:off x="395288" y="765175"/>
            <a:ext cx="8229600" cy="6461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0">
            <a:spAutoFit/>
          </a:bodyPr>
          <a:lstStyle/>
          <a:p>
            <a:pPr algn="l" eaLnBrk="1" hangingPunct="1">
              <a:spcBef>
                <a:spcPct val="50000"/>
              </a:spcBef>
            </a:pPr>
            <a:r>
              <a:rPr lang="fr-FR" sz="3200" smtClean="0">
                <a:solidFill>
                  <a:srgbClr val="FFFF00"/>
                </a:solidFill>
                <a:effectLst/>
                <a:latin typeface="Arial Unicode MS" pitchFamily="34" charset="-128"/>
                <a:ea typeface="Arial Unicode MS" pitchFamily="34" charset="-128"/>
                <a:cs typeface="Arial Unicode MS" pitchFamily="34" charset="-128"/>
              </a:rPr>
              <a:t>Le béton armé</a:t>
            </a:r>
            <a:r>
              <a:rPr lang="fr-FR" sz="3600" i="1" smtClean="0">
                <a:solidFill>
                  <a:srgbClr val="FFFF00"/>
                </a:solidFill>
                <a:effectLst/>
                <a:latin typeface="Arial Unicode MS" pitchFamily="34" charset="-128"/>
                <a:ea typeface="Arial Unicode MS" pitchFamily="34" charset="-128"/>
                <a:cs typeface="Arial Unicode MS" pitchFamily="34" charset="-128"/>
              </a:rPr>
              <a:t> </a:t>
            </a:r>
            <a:endParaRPr lang="fr-FR" sz="4000" smtClean="0">
              <a:effectLst/>
              <a:latin typeface="Arial Unicode MS" pitchFamily="34" charset="-128"/>
              <a:ea typeface="Arial Unicode MS" pitchFamily="34" charset="-128"/>
              <a:cs typeface="Arial Unicode MS" pitchFamily="34" charset="-128"/>
            </a:endParaRPr>
          </a:p>
        </p:txBody>
      </p:sp>
      <p:sp>
        <p:nvSpPr>
          <p:cNvPr id="21507" name="Rectangle 4"/>
          <p:cNvSpPr>
            <a:spLocks noGrp="1" noChangeArrowheads="1"/>
          </p:cNvSpPr>
          <p:nvPr>
            <p:ph idx="4294967295"/>
          </p:nvPr>
        </p:nvSpPr>
        <p:spPr>
          <a:xfrm>
            <a:off x="457200" y="1609725"/>
            <a:ext cx="8229600" cy="23241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eaLnBrk="1" hangingPunct="1"/>
            <a:r>
              <a:rPr lang="fr-FR" sz="2800" smtClean="0">
                <a:effectLst/>
                <a:latin typeface="Arial Unicode MS" pitchFamily="34" charset="-128"/>
                <a:ea typeface="Arial Unicode MS" pitchFamily="34" charset="-128"/>
                <a:cs typeface="Arial Unicode MS" pitchFamily="34" charset="-128"/>
              </a:rPr>
              <a:t>Le béton armé est le résultat de l’association acier – béton qui présentent de bonnes conditions d’adhérence, </a:t>
            </a:r>
          </a:p>
          <a:p>
            <a:pPr eaLnBrk="1" hangingPunct="1"/>
            <a:endParaRPr lang="fr-FR" sz="2400" smtClean="0">
              <a:effectLst/>
              <a:latin typeface="Arial Unicode MS" pitchFamily="34" charset="-128"/>
              <a:ea typeface="Arial Unicode MS" pitchFamily="34" charset="-128"/>
              <a:cs typeface="Arial Unicode MS" pitchFamily="34" charset="-128"/>
            </a:endParaRPr>
          </a:p>
          <a:p>
            <a:pPr eaLnBrk="1" hangingPunct="1"/>
            <a:r>
              <a:rPr lang="fr-FR" sz="2800" smtClean="0">
                <a:effectLst/>
                <a:latin typeface="Arial Unicode MS" pitchFamily="34" charset="-128"/>
                <a:ea typeface="Arial Unicode MS" pitchFamily="34" charset="-128"/>
                <a:cs typeface="Arial Unicode MS" pitchFamily="34" charset="-128"/>
              </a:rPr>
              <a:t>sa masse volumique est de 2500 Kg/m3</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21506"/>
                                        </p:tgtEl>
                                        <p:attrNameLst>
                                          <p:attrName>style.visibility</p:attrName>
                                        </p:attrNameLst>
                                      </p:cBhvr>
                                      <p:to>
                                        <p:strVal val="visible"/>
                                      </p:to>
                                    </p:set>
                                    <p:anim calcmode="lin" valueType="num">
                                      <p:cBhvr additive="base">
                                        <p:cTn id="7" dur="500" fill="hold"/>
                                        <p:tgtEl>
                                          <p:spTgt spid="21506"/>
                                        </p:tgtEl>
                                        <p:attrNameLst>
                                          <p:attrName>ppt_x</p:attrName>
                                        </p:attrNameLst>
                                      </p:cBhvr>
                                      <p:tavLst>
                                        <p:tav tm="0">
                                          <p:val>
                                            <p:strVal val="0-#ppt_w/2"/>
                                          </p:val>
                                        </p:tav>
                                        <p:tav tm="100000">
                                          <p:val>
                                            <p:strVal val="#ppt_x"/>
                                          </p:val>
                                        </p:tav>
                                      </p:tavLst>
                                    </p:anim>
                                    <p:anim calcmode="lin" valueType="num">
                                      <p:cBhvr additive="base">
                                        <p:cTn id="8" dur="500" fill="hold"/>
                                        <p:tgtEl>
                                          <p:spTgt spid="21506"/>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3" presetClass="entr" presetSubtype="10" fill="hold" grpId="0" nodeType="afterEffect">
                                  <p:stCondLst>
                                    <p:cond delay="500"/>
                                  </p:stCondLst>
                                  <p:childTnLst>
                                    <p:set>
                                      <p:cBhvr>
                                        <p:cTn id="11" dur="1" fill="hold">
                                          <p:stCondLst>
                                            <p:cond delay="0"/>
                                          </p:stCondLst>
                                        </p:cTn>
                                        <p:tgtEl>
                                          <p:spTgt spid="21507">
                                            <p:txEl>
                                              <p:pRg st="0" end="0"/>
                                            </p:txEl>
                                          </p:spTgt>
                                        </p:tgtEl>
                                        <p:attrNameLst>
                                          <p:attrName>style.visibility</p:attrName>
                                        </p:attrNameLst>
                                      </p:cBhvr>
                                      <p:to>
                                        <p:strVal val="visible"/>
                                      </p:to>
                                    </p:set>
                                    <p:animEffect transition="in" filter="blinds(horizontal)">
                                      <p:cBhvr>
                                        <p:cTn id="12" dur="500"/>
                                        <p:tgtEl>
                                          <p:spTgt spid="21507">
                                            <p:txEl>
                                              <p:pRg st="0" end="0"/>
                                            </p:txEl>
                                          </p:spTgt>
                                        </p:tgtEl>
                                      </p:cBhvr>
                                    </p:animEffect>
                                  </p:childTnLst>
                                </p:cTn>
                              </p:par>
                            </p:childTnLst>
                          </p:cTn>
                        </p:par>
                        <p:par>
                          <p:cTn id="13" fill="hold" nodeType="afterGroup">
                            <p:stCondLst>
                              <p:cond delay="1500"/>
                            </p:stCondLst>
                            <p:childTnLst>
                              <p:par>
                                <p:cTn id="14" presetID="3" presetClass="entr" presetSubtype="10" fill="hold" grpId="0" nodeType="afterEffect">
                                  <p:stCondLst>
                                    <p:cond delay="500"/>
                                  </p:stCondLst>
                                  <p:childTnLst>
                                    <p:set>
                                      <p:cBhvr>
                                        <p:cTn id="15" dur="1" fill="hold">
                                          <p:stCondLst>
                                            <p:cond delay="0"/>
                                          </p:stCondLst>
                                        </p:cTn>
                                        <p:tgtEl>
                                          <p:spTgt spid="21507">
                                            <p:txEl>
                                              <p:pRg st="2" end="2"/>
                                            </p:txEl>
                                          </p:spTgt>
                                        </p:tgtEl>
                                        <p:attrNameLst>
                                          <p:attrName>style.visibility</p:attrName>
                                        </p:attrNameLst>
                                      </p:cBhvr>
                                      <p:to>
                                        <p:strVal val="visible"/>
                                      </p:to>
                                    </p:set>
                                    <p:animEffect transition="in" filter="blinds(horizontal)">
                                      <p:cBhvr>
                                        <p:cTn id="16" dur="500"/>
                                        <p:tgtEl>
                                          <p:spTgt spid="215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5"/>
          <p:cNvSpPr>
            <a:spLocks noGrp="1" noChangeArrowheads="1"/>
          </p:cNvSpPr>
          <p:nvPr>
            <p:ph type="title" idx="4294967295"/>
          </p:nvPr>
        </p:nvSpPr>
        <p:spPr>
          <a:xfrm>
            <a:off x="395288" y="1628775"/>
            <a:ext cx="8229600" cy="7016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0">
            <a:spAutoFit/>
          </a:bodyPr>
          <a:lstStyle/>
          <a:p>
            <a:pPr eaLnBrk="1" hangingPunct="1">
              <a:spcBef>
                <a:spcPct val="50000"/>
              </a:spcBef>
            </a:pPr>
            <a:r>
              <a:rPr lang="fr-FR" sz="4000" smtClean="0">
                <a:solidFill>
                  <a:schemeClr val="tx1"/>
                </a:solidFill>
                <a:effectLst/>
                <a:latin typeface="Arial Unicode MS" pitchFamily="34" charset="-128"/>
                <a:ea typeface="Arial Unicode MS" pitchFamily="34" charset="-128"/>
                <a:cs typeface="Arial Unicode MS" pitchFamily="34" charset="-128"/>
              </a:rPr>
              <a:t>Chapitre II </a:t>
            </a:r>
          </a:p>
        </p:txBody>
      </p:sp>
      <p:sp>
        <p:nvSpPr>
          <p:cNvPr id="20483" name="Espace réservé du contenu 4"/>
          <p:cNvSpPr>
            <a:spLocks noGrp="1" noChangeArrowheads="1"/>
          </p:cNvSpPr>
          <p:nvPr>
            <p:ph idx="4294967295"/>
          </p:nvPr>
        </p:nvSpPr>
        <p:spPr>
          <a:xfrm>
            <a:off x="500063" y="2928938"/>
            <a:ext cx="8229600" cy="12001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eaLnBrk="1" hangingPunct="1">
              <a:buFont typeface="Wingdings" pitchFamily="2" charset="2"/>
              <a:buNone/>
            </a:pPr>
            <a:r>
              <a:rPr lang="fr-FR" sz="7200" b="1" i="1" smtClean="0">
                <a:effectLst/>
                <a:latin typeface="Arial Unicode MS" pitchFamily="34" charset="-128"/>
                <a:ea typeface="Arial Unicode MS" pitchFamily="34" charset="-128"/>
                <a:cs typeface="Arial Unicode MS" pitchFamily="34" charset="-128"/>
              </a:rPr>
              <a:t>Étude Climatique</a:t>
            </a:r>
            <a:r>
              <a:rPr lang="fr-FR" sz="7200" smtClean="0">
                <a:effectLst/>
                <a:latin typeface="Arial Unicode MS" pitchFamily="34" charset="-128"/>
                <a:ea typeface="Arial Unicode MS" pitchFamily="34" charset="-128"/>
                <a:cs typeface="Arial Unicode MS" pitchFamily="34" charset="-128"/>
              </a:rPr>
              <a:t> </a:t>
            </a:r>
          </a:p>
        </p:txBody>
      </p:sp>
    </p:spTree>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title" idx="4294967295"/>
          </p:nvPr>
        </p:nvSpPr>
        <p:spPr>
          <a:xfrm>
            <a:off x="500063" y="571500"/>
            <a:ext cx="8229600" cy="9366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0"/>
          <a:lstStyle/>
          <a:p>
            <a:pPr algn="l" eaLnBrk="1" hangingPunct="1"/>
            <a:r>
              <a:rPr lang="fr-FR" sz="3200" b="1" smtClean="0">
                <a:solidFill>
                  <a:srgbClr val="FFFF00"/>
                </a:solidFill>
                <a:effectLst/>
                <a:latin typeface="Arial Unicode MS" pitchFamily="34" charset="-128"/>
                <a:ea typeface="Arial Unicode MS" pitchFamily="34" charset="-128"/>
                <a:cs typeface="Arial Unicode MS" pitchFamily="34" charset="-128"/>
              </a:rPr>
              <a:t>Introduction :</a:t>
            </a:r>
            <a:endParaRPr lang="fr-FR" sz="3200" smtClean="0">
              <a:solidFill>
                <a:srgbClr val="FFFF00"/>
              </a:solidFill>
              <a:effectLst/>
              <a:latin typeface="Arial Unicode MS" pitchFamily="34" charset="-128"/>
              <a:ea typeface="Arial Unicode MS" pitchFamily="34" charset="-128"/>
              <a:cs typeface="Arial Unicode MS" pitchFamily="34" charset="-128"/>
            </a:endParaRPr>
          </a:p>
        </p:txBody>
      </p:sp>
      <p:sp>
        <p:nvSpPr>
          <p:cNvPr id="23555" name="Espace réservé du contenu 2"/>
          <p:cNvSpPr>
            <a:spLocks noGrp="1"/>
          </p:cNvSpPr>
          <p:nvPr>
            <p:ph idx="4294967295"/>
          </p:nvPr>
        </p:nvSpPr>
        <p:spPr>
          <a:xfrm>
            <a:off x="457200" y="1600200"/>
            <a:ext cx="8229600" cy="34718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lnSpc>
                <a:spcPct val="90000"/>
              </a:lnSpc>
            </a:pPr>
            <a:r>
              <a:rPr lang="fr-FR" sz="2800" smtClean="0">
                <a:effectLst/>
                <a:latin typeface="Arial Unicode MS" pitchFamily="34" charset="-128"/>
                <a:ea typeface="Arial Unicode MS" pitchFamily="34" charset="-128"/>
                <a:cs typeface="Arial Unicode MS" pitchFamily="34" charset="-128"/>
              </a:rPr>
              <a:t>Les ossatures métalliques doivent êtres établies pour supporter les effets maximaux des forces qui peuvent être appliquées.</a:t>
            </a:r>
          </a:p>
          <a:p>
            <a:pPr algn="just" eaLnBrk="1" hangingPunct="1">
              <a:lnSpc>
                <a:spcPct val="90000"/>
              </a:lnSpc>
            </a:pPr>
            <a:r>
              <a:rPr lang="fr-FR" sz="2800" smtClean="0">
                <a:effectLst/>
                <a:latin typeface="Arial Unicode MS" pitchFamily="34" charset="-128"/>
                <a:ea typeface="Arial Unicode MS" pitchFamily="34" charset="-128"/>
                <a:cs typeface="Arial Unicode MS" pitchFamily="34" charset="-128"/>
              </a:rPr>
              <a:t>Pour cela on procédera à une étude climatique qui nous donnera les effets exercés par la neige et le vent - qui peuvent être plus défavorables que ceux de séisme – en se basant sur le règlement neige et vent dit &lt;&lt; RNV99 &gt;&gt; </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23554"/>
                                        </p:tgtEl>
                                        <p:attrNameLst>
                                          <p:attrName>style.visibility</p:attrName>
                                        </p:attrNameLst>
                                      </p:cBhvr>
                                      <p:to>
                                        <p:strVal val="visible"/>
                                      </p:to>
                                    </p:set>
                                    <p:anim calcmode="lin" valueType="num">
                                      <p:cBhvr additive="base">
                                        <p:cTn id="7" dur="500" fill="hold"/>
                                        <p:tgtEl>
                                          <p:spTgt spid="23554"/>
                                        </p:tgtEl>
                                        <p:attrNameLst>
                                          <p:attrName>ppt_x</p:attrName>
                                        </p:attrNameLst>
                                      </p:cBhvr>
                                      <p:tavLst>
                                        <p:tav tm="0">
                                          <p:val>
                                            <p:strVal val="0-#ppt_w/2"/>
                                          </p:val>
                                        </p:tav>
                                        <p:tav tm="100000">
                                          <p:val>
                                            <p:strVal val="#ppt_x"/>
                                          </p:val>
                                        </p:tav>
                                      </p:tavLst>
                                    </p:anim>
                                    <p:anim calcmode="lin" valueType="num">
                                      <p:cBhvr additive="base">
                                        <p:cTn id="8" dur="500" fill="hold"/>
                                        <p:tgtEl>
                                          <p:spTgt spid="23554"/>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3" presetClass="entr" presetSubtype="10" fill="hold" grpId="0" nodeType="afterEffect">
                                  <p:stCondLst>
                                    <p:cond delay="500"/>
                                  </p:stCondLst>
                                  <p:childTnLst>
                                    <p:set>
                                      <p:cBhvr>
                                        <p:cTn id="11" dur="1" fill="hold">
                                          <p:stCondLst>
                                            <p:cond delay="0"/>
                                          </p:stCondLst>
                                        </p:cTn>
                                        <p:tgtEl>
                                          <p:spTgt spid="23555">
                                            <p:txEl>
                                              <p:pRg st="0" end="0"/>
                                            </p:txEl>
                                          </p:spTgt>
                                        </p:tgtEl>
                                        <p:attrNameLst>
                                          <p:attrName>style.visibility</p:attrName>
                                        </p:attrNameLst>
                                      </p:cBhvr>
                                      <p:to>
                                        <p:strVal val="visible"/>
                                      </p:to>
                                    </p:set>
                                    <p:animEffect transition="in" filter="blinds(horizontal)">
                                      <p:cBhvr>
                                        <p:cTn id="12" dur="500"/>
                                        <p:tgtEl>
                                          <p:spTgt spid="23555">
                                            <p:txEl>
                                              <p:pRg st="0" end="0"/>
                                            </p:txEl>
                                          </p:spTgt>
                                        </p:tgtEl>
                                      </p:cBhvr>
                                    </p:animEffect>
                                  </p:childTnLst>
                                </p:cTn>
                              </p:par>
                              <p:par>
                                <p:cTn id="13" presetID="3" presetClass="entr" presetSubtype="10" fill="hold" grpId="0" nodeType="withEffect">
                                  <p:stCondLst>
                                    <p:cond delay="500"/>
                                  </p:stCondLst>
                                  <p:childTnLst>
                                    <p:set>
                                      <p:cBhvr>
                                        <p:cTn id="14" dur="1" fill="hold">
                                          <p:stCondLst>
                                            <p:cond delay="0"/>
                                          </p:stCondLst>
                                        </p:cTn>
                                        <p:tgtEl>
                                          <p:spTgt spid="23555">
                                            <p:txEl>
                                              <p:pRg st="1" end="1"/>
                                            </p:txEl>
                                          </p:spTgt>
                                        </p:tgtEl>
                                        <p:attrNameLst>
                                          <p:attrName>style.visibility</p:attrName>
                                        </p:attrNameLst>
                                      </p:cBhvr>
                                      <p:to>
                                        <p:strVal val="visible"/>
                                      </p:to>
                                    </p:set>
                                    <p:animEffect transition="in" filter="blinds(horizontal)">
                                      <p:cBhvr>
                                        <p:cTn id="15" dur="500"/>
                                        <p:tgtEl>
                                          <p:spTgt spid="2355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p:bldP spid="2355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re 1"/>
          <p:cNvSpPr>
            <a:spLocks noGrp="1"/>
          </p:cNvSpPr>
          <p:nvPr>
            <p:ph type="ctrTitle" idx="4294967295"/>
          </p:nvPr>
        </p:nvSpPr>
        <p:spPr>
          <a:xfrm>
            <a:off x="685800" y="2130425"/>
            <a:ext cx="7772400" cy="1470025"/>
          </a:xfrm>
        </p:spPr>
        <p:txBody>
          <a:bodyPr anchorCtr="0"/>
          <a:lstStyle/>
          <a:p>
            <a:pPr eaLnBrk="1" hangingPunct="1">
              <a:defRPr/>
            </a:pPr>
            <a:r>
              <a:rPr lang="ar-DZ" sz="8000" dirty="0" smtClean="0">
                <a:latin typeface="Sylfaen" pitchFamily="18" charset="0"/>
                <a:cs typeface="Traditional Arabic" pitchFamily="2" charset="-78"/>
              </a:rPr>
              <a:t>بسم الله الرحمن الرحيم</a:t>
            </a:r>
            <a:endParaRPr lang="fr-FR" sz="8000" dirty="0" smtClean="0">
              <a:latin typeface="Sylfaen" pitchFamily="18" charset="0"/>
              <a:cs typeface="Traditional Arabic" pitchFamily="2" charset="-78"/>
            </a:endParaRPr>
          </a:p>
        </p:txBody>
      </p:sp>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Espace réservé du contenu 2"/>
          <p:cNvSpPr>
            <a:spLocks noGrp="1"/>
          </p:cNvSpPr>
          <p:nvPr>
            <p:ph idx="4294967295"/>
          </p:nvPr>
        </p:nvSpPr>
        <p:spPr>
          <a:xfrm>
            <a:off x="428625" y="1428750"/>
            <a:ext cx="8229600" cy="28813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 typeface="Wingdings" pitchFamily="2" charset="2"/>
              <a:buNone/>
            </a:pPr>
            <a:r>
              <a:rPr lang="fr-FR" sz="2800" b="1" i="1" smtClean="0">
                <a:solidFill>
                  <a:srgbClr val="FFFF00"/>
                </a:solidFill>
                <a:effectLst/>
                <a:latin typeface="Arial Unicode MS" pitchFamily="34" charset="-128"/>
                <a:ea typeface="Arial Unicode MS" pitchFamily="34" charset="-128"/>
                <a:cs typeface="Arial Unicode MS" pitchFamily="34" charset="-128"/>
              </a:rPr>
              <a:t> </a:t>
            </a:r>
            <a:r>
              <a:rPr lang="fr-FR" sz="2800" b="1" smtClean="0">
                <a:solidFill>
                  <a:srgbClr val="FFFF00"/>
                </a:solidFill>
                <a:effectLst/>
                <a:latin typeface="Arial Unicode MS" pitchFamily="34" charset="-128"/>
                <a:ea typeface="Arial Unicode MS" pitchFamily="34" charset="-128"/>
                <a:cs typeface="Arial Unicode MS" pitchFamily="34" charset="-128"/>
              </a:rPr>
              <a:t>Présentation générale:</a:t>
            </a:r>
            <a:endParaRPr lang="fr-FR" sz="2800" smtClean="0">
              <a:solidFill>
                <a:srgbClr val="FFFF00"/>
              </a:solidFill>
              <a:effectLst/>
              <a:latin typeface="Arial Unicode MS" pitchFamily="34" charset="-128"/>
              <a:ea typeface="Arial Unicode MS" pitchFamily="34" charset="-128"/>
              <a:cs typeface="Arial Unicode MS" pitchFamily="34" charset="-128"/>
            </a:endParaRPr>
          </a:p>
          <a:p>
            <a:pPr eaLnBrk="1" hangingPunct="1"/>
            <a:r>
              <a:rPr lang="fr-FR" sz="2800" smtClean="0">
                <a:effectLst/>
                <a:latin typeface="Arial Unicode MS" pitchFamily="34" charset="-128"/>
                <a:ea typeface="Arial Unicode MS" pitchFamily="34" charset="-128"/>
                <a:cs typeface="Arial Unicode MS" pitchFamily="34" charset="-128"/>
              </a:rPr>
              <a:t>Site plat                  →  C</a:t>
            </a:r>
            <a:r>
              <a:rPr lang="fr-FR" sz="2800" baseline="-25000" smtClean="0">
                <a:effectLst/>
                <a:latin typeface="Arial Unicode MS" pitchFamily="34" charset="-128"/>
                <a:ea typeface="Arial Unicode MS" pitchFamily="34" charset="-128"/>
                <a:cs typeface="Arial Unicode MS" pitchFamily="34" charset="-128"/>
              </a:rPr>
              <a:t>t</a:t>
            </a:r>
            <a:r>
              <a:rPr lang="fr-FR" sz="2800" smtClean="0">
                <a:effectLst/>
                <a:latin typeface="Arial Unicode MS" pitchFamily="34" charset="-128"/>
                <a:ea typeface="Arial Unicode MS" pitchFamily="34" charset="-128"/>
                <a:cs typeface="Arial Unicode MS" pitchFamily="34" charset="-128"/>
              </a:rPr>
              <a:t> (z) =1 </a:t>
            </a:r>
          </a:p>
          <a:p>
            <a:pPr eaLnBrk="1" hangingPunct="1"/>
            <a:r>
              <a:rPr lang="fr-FR" sz="2800" smtClean="0">
                <a:effectLst/>
                <a:latin typeface="Arial Unicode MS" pitchFamily="34" charset="-128"/>
                <a:ea typeface="Arial Unicode MS" pitchFamily="34" charset="-128"/>
                <a:cs typeface="Arial Unicode MS" pitchFamily="34" charset="-128"/>
              </a:rPr>
              <a:t>Zone du vent I        →  q</a:t>
            </a:r>
            <a:r>
              <a:rPr lang="fr-FR" sz="2800" baseline="-25000" smtClean="0">
                <a:effectLst/>
                <a:latin typeface="Arial Unicode MS" pitchFamily="34" charset="-128"/>
                <a:ea typeface="Arial Unicode MS" pitchFamily="34" charset="-128"/>
                <a:cs typeface="Arial Unicode MS" pitchFamily="34" charset="-128"/>
              </a:rPr>
              <a:t>ref </a:t>
            </a:r>
            <a:r>
              <a:rPr lang="fr-FR" sz="2800" smtClean="0">
                <a:effectLst/>
                <a:latin typeface="Arial Unicode MS" pitchFamily="34" charset="-128"/>
                <a:ea typeface="Arial Unicode MS" pitchFamily="34" charset="-128"/>
                <a:cs typeface="Arial Unicode MS" pitchFamily="34" charset="-128"/>
              </a:rPr>
              <a:t>= 375 N/m</a:t>
            </a:r>
            <a:r>
              <a:rPr lang="fr-FR" sz="2800" baseline="30000" smtClean="0">
                <a:effectLst/>
                <a:latin typeface="Arial Unicode MS" pitchFamily="34" charset="-128"/>
                <a:ea typeface="Arial Unicode MS" pitchFamily="34" charset="-128"/>
                <a:cs typeface="Arial Unicode MS" pitchFamily="34" charset="-128"/>
              </a:rPr>
              <a:t>2</a:t>
            </a:r>
            <a:endParaRPr lang="fr-FR" sz="2800" smtClean="0">
              <a:effectLst/>
              <a:latin typeface="Arial Unicode MS" pitchFamily="34" charset="-128"/>
              <a:ea typeface="Arial Unicode MS" pitchFamily="34" charset="-128"/>
              <a:cs typeface="Arial Unicode MS" pitchFamily="34" charset="-128"/>
            </a:endParaRPr>
          </a:p>
          <a:p>
            <a:pPr eaLnBrk="1" hangingPunct="1"/>
            <a:r>
              <a:rPr lang="fr-FR" sz="2800" smtClean="0">
                <a:effectLst/>
                <a:latin typeface="Arial Unicode MS" pitchFamily="34" charset="-128"/>
                <a:ea typeface="Arial Unicode MS" pitchFamily="34" charset="-128"/>
                <a:cs typeface="Arial Unicode MS" pitchFamily="34" charset="-128"/>
              </a:rPr>
              <a:t> Terrain de catégorie  IV:          </a:t>
            </a:r>
          </a:p>
          <a:p>
            <a:pPr eaLnBrk="1" hangingPunct="1">
              <a:buFont typeface="Wingdings" pitchFamily="2" charset="2"/>
              <a:buNone/>
            </a:pPr>
            <a:r>
              <a:rPr lang="fr-FR" sz="2800" smtClean="0">
                <a:effectLst/>
                <a:latin typeface="Arial Unicode MS" pitchFamily="34" charset="-128"/>
                <a:ea typeface="Arial Unicode MS" pitchFamily="34" charset="-128"/>
                <a:cs typeface="Arial Unicode MS" pitchFamily="34" charset="-128"/>
              </a:rPr>
              <a:t>            k</a:t>
            </a:r>
            <a:r>
              <a:rPr lang="fr-FR" sz="2800" baseline="-25000" smtClean="0">
                <a:effectLst/>
                <a:latin typeface="Arial Unicode MS" pitchFamily="34" charset="-128"/>
                <a:ea typeface="Arial Unicode MS" pitchFamily="34" charset="-128"/>
                <a:cs typeface="Arial Unicode MS" pitchFamily="34" charset="-128"/>
              </a:rPr>
              <a:t>t</a:t>
            </a:r>
            <a:r>
              <a:rPr lang="fr-FR" sz="2800" smtClean="0">
                <a:effectLst/>
                <a:latin typeface="Arial Unicode MS" pitchFamily="34" charset="-128"/>
                <a:ea typeface="Arial Unicode MS" pitchFamily="34" charset="-128"/>
                <a:cs typeface="Arial Unicode MS" pitchFamily="34" charset="-128"/>
              </a:rPr>
              <a:t> = 0.24 ; Z</a:t>
            </a:r>
            <a:r>
              <a:rPr lang="fr-FR" sz="2800" baseline="-25000" smtClean="0">
                <a:effectLst/>
                <a:latin typeface="Arial Unicode MS" pitchFamily="34" charset="-128"/>
                <a:ea typeface="Arial Unicode MS" pitchFamily="34" charset="-128"/>
                <a:cs typeface="Arial Unicode MS" pitchFamily="34" charset="-128"/>
              </a:rPr>
              <a:t>0</a:t>
            </a:r>
            <a:r>
              <a:rPr lang="fr-FR" sz="2800" smtClean="0">
                <a:effectLst/>
                <a:latin typeface="Arial Unicode MS" pitchFamily="34" charset="-128"/>
                <a:ea typeface="Arial Unicode MS" pitchFamily="34" charset="-128"/>
                <a:cs typeface="Arial Unicode MS" pitchFamily="34" charset="-128"/>
              </a:rPr>
              <a:t> = 1m ; Z</a:t>
            </a:r>
            <a:r>
              <a:rPr lang="fr-FR" sz="2800" baseline="-25000" smtClean="0">
                <a:effectLst/>
                <a:latin typeface="Arial Unicode MS" pitchFamily="34" charset="-128"/>
                <a:ea typeface="Arial Unicode MS" pitchFamily="34" charset="-128"/>
                <a:cs typeface="Arial Unicode MS" pitchFamily="34" charset="-128"/>
              </a:rPr>
              <a:t>min</a:t>
            </a:r>
            <a:r>
              <a:rPr lang="fr-FR" sz="2800" smtClean="0">
                <a:effectLst/>
                <a:latin typeface="Arial Unicode MS" pitchFamily="34" charset="-128"/>
                <a:ea typeface="Arial Unicode MS" pitchFamily="34" charset="-128"/>
                <a:cs typeface="Arial Unicode MS" pitchFamily="34" charset="-128"/>
              </a:rPr>
              <a:t> = 16m</a:t>
            </a:r>
          </a:p>
          <a:p>
            <a:pPr eaLnBrk="1" hangingPunct="1">
              <a:buFont typeface="Wingdings" pitchFamily="2" charset="2"/>
              <a:buNone/>
            </a:pPr>
            <a:r>
              <a:rPr lang="fr-FR" sz="2800" smtClean="0">
                <a:effectLst/>
                <a:latin typeface="Arial Unicode MS" pitchFamily="34" charset="-128"/>
                <a:ea typeface="Arial Unicode MS" pitchFamily="34" charset="-128"/>
                <a:cs typeface="Arial Unicode MS" pitchFamily="34" charset="-128"/>
              </a:rPr>
              <a:t> </a:t>
            </a:r>
          </a:p>
          <a:p>
            <a:pPr eaLnBrk="1" hangingPunct="1"/>
            <a:endParaRPr lang="fr-FR" sz="2800" smtClean="0">
              <a:effectLst/>
              <a:latin typeface="Arial Unicode MS" pitchFamily="34" charset="-128"/>
              <a:ea typeface="Arial Unicode MS" pitchFamily="34" charset="-128"/>
              <a:cs typeface="Arial Unicode MS" pitchFamily="34" charset="-128"/>
            </a:endParaRPr>
          </a:p>
        </p:txBody>
      </p:sp>
      <p:sp>
        <p:nvSpPr>
          <p:cNvPr id="24579" name="Text Box 7"/>
          <p:cNvSpPr>
            <a:spLocks noGrp="1" noChangeArrowheads="1"/>
          </p:cNvSpPr>
          <p:nvPr>
            <p:ph type="title" idx="4294967295"/>
          </p:nvPr>
        </p:nvSpPr>
        <p:spPr>
          <a:xfrm>
            <a:off x="468313" y="549275"/>
            <a:ext cx="8229600" cy="6461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0">
            <a:spAutoFit/>
          </a:bodyPr>
          <a:lstStyle/>
          <a:p>
            <a:pPr algn="l" eaLnBrk="1" hangingPunct="1">
              <a:spcBef>
                <a:spcPct val="50000"/>
              </a:spcBef>
            </a:pPr>
            <a:r>
              <a:rPr lang="fr-FR" sz="3200" b="1" smtClean="0">
                <a:solidFill>
                  <a:srgbClr val="FFFF00"/>
                </a:solidFill>
                <a:effectLst/>
                <a:latin typeface="Arial Unicode MS" pitchFamily="34" charset="-128"/>
                <a:ea typeface="Arial Unicode MS" pitchFamily="34" charset="-128"/>
                <a:cs typeface="Arial Unicode MS" pitchFamily="34" charset="-128"/>
              </a:rPr>
              <a:t>Étude au vent</a:t>
            </a:r>
            <a:r>
              <a:rPr lang="fr-FR" sz="3600" b="1" smtClean="0">
                <a:solidFill>
                  <a:srgbClr val="FFFF00"/>
                </a:solidFill>
                <a:effectLst/>
                <a:latin typeface="Arial Unicode MS" pitchFamily="34" charset="-128"/>
                <a:ea typeface="Arial Unicode MS" pitchFamily="34" charset="-128"/>
                <a:cs typeface="Arial Unicode MS" pitchFamily="34" charset="-128"/>
              </a:rPr>
              <a:t> </a:t>
            </a:r>
            <a:r>
              <a:rPr lang="fr-FR" sz="3200" b="1" smtClean="0">
                <a:solidFill>
                  <a:srgbClr val="FFFF00"/>
                </a:solidFill>
                <a:effectLst/>
                <a:latin typeface="Arial Unicode MS" pitchFamily="34" charset="-128"/>
                <a:ea typeface="Arial Unicode MS" pitchFamily="34" charset="-128"/>
                <a:cs typeface="Arial Unicode MS" pitchFamily="34" charset="-128"/>
              </a:rPr>
              <a:t>:</a:t>
            </a:r>
            <a:endParaRPr lang="fr-FR" sz="3200" b="1" smtClean="0">
              <a:effectLst/>
              <a:latin typeface="Arial Unicode MS" pitchFamily="34" charset="-128"/>
              <a:ea typeface="Arial Unicode MS" pitchFamily="34" charset="-128"/>
              <a:cs typeface="Arial Unicode MS" pitchFamily="34" charset="-128"/>
            </a:endParaRPr>
          </a:p>
        </p:txBody>
      </p:sp>
      <p:sp>
        <p:nvSpPr>
          <p:cNvPr id="24580" name="Rectangle 4"/>
          <p:cNvSpPr>
            <a:spLocks noChangeArrowheads="1"/>
          </p:cNvSpPr>
          <p:nvPr/>
        </p:nvSpPr>
        <p:spPr bwMode="auto">
          <a:xfrm>
            <a:off x="468313" y="4295775"/>
            <a:ext cx="78486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a:tabLst>
                <a:tab pos="457200" algn="l"/>
              </a:tabLst>
            </a:pPr>
            <a:r>
              <a:rPr lang="fr-FR" sz="2800">
                <a:latin typeface="Arial Unicode MS" pitchFamily="34" charset="-128"/>
                <a:ea typeface="Arial Unicode MS" pitchFamily="34" charset="-128"/>
                <a:cs typeface="Arial Unicode MS" pitchFamily="34" charset="-128"/>
              </a:rPr>
              <a:t>Pour une construction à base rectangulaire, on considère les deux directions du vent </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24579"/>
                                        </p:tgtEl>
                                        <p:attrNameLst>
                                          <p:attrName>style.visibility</p:attrName>
                                        </p:attrNameLst>
                                      </p:cBhvr>
                                      <p:to>
                                        <p:strVal val="visible"/>
                                      </p:to>
                                    </p:set>
                                    <p:anim calcmode="lin" valueType="num">
                                      <p:cBhvr additive="base">
                                        <p:cTn id="7" dur="500" fill="hold"/>
                                        <p:tgtEl>
                                          <p:spTgt spid="24579"/>
                                        </p:tgtEl>
                                        <p:attrNameLst>
                                          <p:attrName>ppt_x</p:attrName>
                                        </p:attrNameLst>
                                      </p:cBhvr>
                                      <p:tavLst>
                                        <p:tav tm="0">
                                          <p:val>
                                            <p:strVal val="0-#ppt_w/2"/>
                                          </p:val>
                                        </p:tav>
                                        <p:tav tm="100000">
                                          <p:val>
                                            <p:strVal val="#ppt_x"/>
                                          </p:val>
                                        </p:tav>
                                      </p:tavLst>
                                    </p:anim>
                                    <p:anim calcmode="lin" valueType="num">
                                      <p:cBhvr additive="base">
                                        <p:cTn id="8" dur="500" fill="hold"/>
                                        <p:tgtEl>
                                          <p:spTgt spid="24579"/>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nodeType="afterEffect">
                                  <p:stCondLst>
                                    <p:cond delay="500"/>
                                  </p:stCondLst>
                                  <p:childTnLst>
                                    <p:set>
                                      <p:cBhvr>
                                        <p:cTn id="11" dur="1" fill="hold">
                                          <p:stCondLst>
                                            <p:cond delay="0"/>
                                          </p:stCondLst>
                                        </p:cTn>
                                        <p:tgtEl>
                                          <p:spTgt spid="24578">
                                            <p:txEl>
                                              <p:pRg st="0" end="0"/>
                                            </p:txEl>
                                          </p:spTgt>
                                        </p:tgtEl>
                                        <p:attrNameLst>
                                          <p:attrName>style.visibility</p:attrName>
                                        </p:attrNameLst>
                                      </p:cBhvr>
                                      <p:to>
                                        <p:strVal val="visible"/>
                                      </p:to>
                                    </p:set>
                                    <p:anim calcmode="lin" valueType="num">
                                      <p:cBhvr additive="base">
                                        <p:cTn id="12" dur="500" fill="hold"/>
                                        <p:tgtEl>
                                          <p:spTgt spid="24578">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4578">
                                            <p:txEl>
                                              <p:pRg st="0" end="0"/>
                                            </p:txEl>
                                          </p:spTgt>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500"/>
                            </p:stCondLst>
                            <p:childTnLst>
                              <p:par>
                                <p:cTn id="15" presetID="3" presetClass="entr" presetSubtype="10" fill="hold" nodeType="afterEffect">
                                  <p:stCondLst>
                                    <p:cond delay="0"/>
                                  </p:stCondLst>
                                  <p:childTnLst>
                                    <p:set>
                                      <p:cBhvr>
                                        <p:cTn id="16" dur="1" fill="hold">
                                          <p:stCondLst>
                                            <p:cond delay="0"/>
                                          </p:stCondLst>
                                        </p:cTn>
                                        <p:tgtEl>
                                          <p:spTgt spid="24578">
                                            <p:txEl>
                                              <p:pRg st="1" end="1"/>
                                            </p:txEl>
                                          </p:spTgt>
                                        </p:tgtEl>
                                        <p:attrNameLst>
                                          <p:attrName>style.visibility</p:attrName>
                                        </p:attrNameLst>
                                      </p:cBhvr>
                                      <p:to>
                                        <p:strVal val="visible"/>
                                      </p:to>
                                    </p:set>
                                    <p:animEffect transition="in" filter="blinds(horizontal)">
                                      <p:cBhvr>
                                        <p:cTn id="17" dur="500"/>
                                        <p:tgtEl>
                                          <p:spTgt spid="24578">
                                            <p:txEl>
                                              <p:pRg st="1" end="1"/>
                                            </p:txEl>
                                          </p:spTgt>
                                        </p:tgtEl>
                                      </p:cBhvr>
                                    </p:animEffect>
                                  </p:childTnLst>
                                </p:cTn>
                              </p:par>
                            </p:childTnLst>
                          </p:cTn>
                        </p:par>
                        <p:par>
                          <p:cTn id="18" fill="hold" nodeType="afterGroup">
                            <p:stCondLst>
                              <p:cond delay="2000"/>
                            </p:stCondLst>
                            <p:childTnLst>
                              <p:par>
                                <p:cTn id="19" presetID="3" presetClass="entr" presetSubtype="10" fill="hold" nodeType="afterEffect">
                                  <p:stCondLst>
                                    <p:cond delay="0"/>
                                  </p:stCondLst>
                                  <p:childTnLst>
                                    <p:set>
                                      <p:cBhvr>
                                        <p:cTn id="20" dur="1" fill="hold">
                                          <p:stCondLst>
                                            <p:cond delay="0"/>
                                          </p:stCondLst>
                                        </p:cTn>
                                        <p:tgtEl>
                                          <p:spTgt spid="24578">
                                            <p:txEl>
                                              <p:pRg st="2" end="2"/>
                                            </p:txEl>
                                          </p:spTgt>
                                        </p:tgtEl>
                                        <p:attrNameLst>
                                          <p:attrName>style.visibility</p:attrName>
                                        </p:attrNameLst>
                                      </p:cBhvr>
                                      <p:to>
                                        <p:strVal val="visible"/>
                                      </p:to>
                                    </p:set>
                                    <p:animEffect transition="in" filter="blinds(horizontal)">
                                      <p:cBhvr>
                                        <p:cTn id="21" dur="500"/>
                                        <p:tgtEl>
                                          <p:spTgt spid="24578">
                                            <p:txEl>
                                              <p:pRg st="2" end="2"/>
                                            </p:txEl>
                                          </p:spTgt>
                                        </p:tgtEl>
                                      </p:cBhvr>
                                    </p:animEffect>
                                  </p:childTnLst>
                                </p:cTn>
                              </p:par>
                            </p:childTnLst>
                          </p:cTn>
                        </p:par>
                        <p:par>
                          <p:cTn id="22" fill="hold" nodeType="afterGroup">
                            <p:stCondLst>
                              <p:cond delay="2500"/>
                            </p:stCondLst>
                            <p:childTnLst>
                              <p:par>
                                <p:cTn id="23" presetID="3" presetClass="entr" presetSubtype="10" fill="hold" nodeType="afterEffect">
                                  <p:stCondLst>
                                    <p:cond delay="0"/>
                                  </p:stCondLst>
                                  <p:childTnLst>
                                    <p:set>
                                      <p:cBhvr>
                                        <p:cTn id="24" dur="1" fill="hold">
                                          <p:stCondLst>
                                            <p:cond delay="0"/>
                                          </p:stCondLst>
                                        </p:cTn>
                                        <p:tgtEl>
                                          <p:spTgt spid="24578">
                                            <p:txEl>
                                              <p:pRg st="3" end="3"/>
                                            </p:txEl>
                                          </p:spTgt>
                                        </p:tgtEl>
                                        <p:attrNameLst>
                                          <p:attrName>style.visibility</p:attrName>
                                        </p:attrNameLst>
                                      </p:cBhvr>
                                      <p:to>
                                        <p:strVal val="visible"/>
                                      </p:to>
                                    </p:set>
                                    <p:animEffect transition="in" filter="blinds(horizontal)">
                                      <p:cBhvr>
                                        <p:cTn id="25" dur="500"/>
                                        <p:tgtEl>
                                          <p:spTgt spid="24578">
                                            <p:txEl>
                                              <p:pRg st="3" end="3"/>
                                            </p:txEl>
                                          </p:spTgt>
                                        </p:tgtEl>
                                      </p:cBhvr>
                                    </p:animEffect>
                                  </p:childTnLst>
                                </p:cTn>
                              </p:par>
                            </p:childTnLst>
                          </p:cTn>
                        </p:par>
                        <p:par>
                          <p:cTn id="26" fill="hold" nodeType="afterGroup">
                            <p:stCondLst>
                              <p:cond delay="3000"/>
                            </p:stCondLst>
                            <p:childTnLst>
                              <p:par>
                                <p:cTn id="27" presetID="3" presetClass="entr" presetSubtype="10" fill="hold" nodeType="afterEffect">
                                  <p:stCondLst>
                                    <p:cond delay="0"/>
                                  </p:stCondLst>
                                  <p:childTnLst>
                                    <p:set>
                                      <p:cBhvr>
                                        <p:cTn id="28" dur="1" fill="hold">
                                          <p:stCondLst>
                                            <p:cond delay="0"/>
                                          </p:stCondLst>
                                        </p:cTn>
                                        <p:tgtEl>
                                          <p:spTgt spid="24578">
                                            <p:txEl>
                                              <p:pRg st="4" end="4"/>
                                            </p:txEl>
                                          </p:spTgt>
                                        </p:tgtEl>
                                        <p:attrNameLst>
                                          <p:attrName>style.visibility</p:attrName>
                                        </p:attrNameLst>
                                      </p:cBhvr>
                                      <p:to>
                                        <p:strVal val="visible"/>
                                      </p:to>
                                    </p:set>
                                    <p:animEffect transition="in" filter="blinds(horizontal)">
                                      <p:cBhvr>
                                        <p:cTn id="29" dur="500"/>
                                        <p:tgtEl>
                                          <p:spTgt spid="24578">
                                            <p:txEl>
                                              <p:pRg st="4" end="4"/>
                                            </p:txEl>
                                          </p:spTgt>
                                        </p:tgtEl>
                                      </p:cBhvr>
                                    </p:animEffect>
                                  </p:childTnLst>
                                </p:cTn>
                              </p:par>
                            </p:childTnLst>
                          </p:cTn>
                        </p:par>
                        <p:par>
                          <p:cTn id="30" fill="hold" nodeType="afterGroup">
                            <p:stCondLst>
                              <p:cond delay="3500"/>
                            </p:stCondLst>
                            <p:childTnLst>
                              <p:par>
                                <p:cTn id="31" presetID="3" presetClass="entr" presetSubtype="10" fill="hold" nodeType="afterEffect">
                                  <p:stCondLst>
                                    <p:cond delay="0"/>
                                  </p:stCondLst>
                                  <p:childTnLst>
                                    <p:set>
                                      <p:cBhvr>
                                        <p:cTn id="32" dur="1" fill="hold">
                                          <p:stCondLst>
                                            <p:cond delay="0"/>
                                          </p:stCondLst>
                                        </p:cTn>
                                        <p:tgtEl>
                                          <p:spTgt spid="24578">
                                            <p:txEl>
                                              <p:pRg st="5" end="5"/>
                                            </p:txEl>
                                          </p:spTgt>
                                        </p:tgtEl>
                                        <p:attrNameLst>
                                          <p:attrName>style.visibility</p:attrName>
                                        </p:attrNameLst>
                                      </p:cBhvr>
                                      <p:to>
                                        <p:strVal val="visible"/>
                                      </p:to>
                                    </p:set>
                                    <p:animEffect transition="in" filter="blinds(horizontal)">
                                      <p:cBhvr>
                                        <p:cTn id="33" dur="500"/>
                                        <p:tgtEl>
                                          <p:spTgt spid="24578">
                                            <p:txEl>
                                              <p:pRg st="5" end="5"/>
                                            </p:txEl>
                                          </p:spTgt>
                                        </p:tgtEl>
                                      </p:cBhvr>
                                    </p:animEffect>
                                  </p:childTnLst>
                                </p:cTn>
                              </p:par>
                            </p:childTnLst>
                          </p:cTn>
                        </p:par>
                        <p:par>
                          <p:cTn id="34" fill="hold" nodeType="afterGroup">
                            <p:stCondLst>
                              <p:cond delay="4000"/>
                            </p:stCondLst>
                            <p:childTnLst>
                              <p:par>
                                <p:cTn id="35" presetID="3" presetClass="entr" presetSubtype="10" fill="hold" grpId="0" nodeType="afterEffect">
                                  <p:stCondLst>
                                    <p:cond delay="0"/>
                                  </p:stCondLst>
                                  <p:childTnLst>
                                    <p:set>
                                      <p:cBhvr>
                                        <p:cTn id="36" dur="1" fill="hold">
                                          <p:stCondLst>
                                            <p:cond delay="0"/>
                                          </p:stCondLst>
                                        </p:cTn>
                                        <p:tgtEl>
                                          <p:spTgt spid="24580"/>
                                        </p:tgtEl>
                                        <p:attrNameLst>
                                          <p:attrName>style.visibility</p:attrName>
                                        </p:attrNameLst>
                                      </p:cBhvr>
                                      <p:to>
                                        <p:strVal val="visible"/>
                                      </p:to>
                                    </p:set>
                                    <p:animEffect transition="in" filter="blinds(horizontal)">
                                      <p:cBhvr>
                                        <p:cTn id="37" dur="500"/>
                                        <p:tgtEl>
                                          <p:spTgt spid="245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p:bldP spid="2458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Espace réservé du contenu 3"/>
          <p:cNvPicPr>
            <a:picLocks noGrp="1"/>
          </p:cNvPicPr>
          <p:nvPr>
            <p:ph idx="4294967295"/>
          </p:nvPr>
        </p:nvPicPr>
        <p:blipFill>
          <a:blip r:embed="rId2">
            <a:extLst>
              <a:ext uri="{28A0092B-C50C-407E-A947-70E740481C1C}">
                <a14:useLocalDpi xmlns:a14="http://schemas.microsoft.com/office/drawing/2010/main" val="0"/>
              </a:ext>
            </a:extLst>
          </a:blip>
          <a:srcRect/>
          <a:stretch>
            <a:fillRect/>
          </a:stretch>
        </p:blipFill>
        <p:spPr>
          <a:xfrm>
            <a:off x="214313" y="357188"/>
            <a:ext cx="8672512" cy="6500812"/>
          </a:xfrm>
          <a:ln>
            <a:solidFill>
              <a:schemeClr val="accent1">
                <a:alpha val="0"/>
              </a:schemeClr>
            </a:solidFill>
          </a:ln>
        </p:spPr>
      </p:pic>
      <p:cxnSp>
        <p:nvCxnSpPr>
          <p:cNvPr id="9" name="Connecteur droit avec flèche 8"/>
          <p:cNvCxnSpPr/>
          <p:nvPr/>
        </p:nvCxnSpPr>
        <p:spPr>
          <a:xfrm>
            <a:off x="857250" y="4857750"/>
            <a:ext cx="1143000" cy="1588"/>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sp>
        <p:nvSpPr>
          <p:cNvPr id="25606" name="Rectangle 15"/>
          <p:cNvSpPr>
            <a:spLocks noChangeArrowheads="1"/>
          </p:cNvSpPr>
          <p:nvPr/>
        </p:nvSpPr>
        <p:spPr bwMode="auto">
          <a:xfrm rot="10800000" flipV="1">
            <a:off x="714375" y="4437063"/>
            <a:ext cx="68183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a:r>
              <a:rPr lang="fr-FR" b="1">
                <a:latin typeface="Century Gothic" pitchFamily="34" charset="0"/>
              </a:rPr>
              <a:t>    </a:t>
            </a:r>
            <a:r>
              <a:rPr lang="fr-FR" b="1">
                <a:solidFill>
                  <a:srgbClr val="002060"/>
                </a:solidFill>
                <a:latin typeface="Century Gothic" pitchFamily="34" charset="0"/>
              </a:rPr>
              <a:t>V2</a:t>
            </a:r>
            <a:r>
              <a:rPr lang="fr-FR">
                <a:solidFill>
                  <a:srgbClr val="002060"/>
                </a:solidFill>
                <a:latin typeface="Century Gothic" pitchFamily="34" charset="0"/>
              </a:rPr>
              <a:t>   </a:t>
            </a:r>
            <a:r>
              <a:rPr lang="fr-FR">
                <a:solidFill>
                  <a:srgbClr val="002060"/>
                </a:solidFill>
                <a:latin typeface="Century Gothic" pitchFamily="34" charset="0"/>
                <a:sym typeface="Symbol" pitchFamily="18" charset="2"/>
              </a:rPr>
              <a:t>                                                                           </a:t>
            </a:r>
          </a:p>
        </p:txBody>
      </p:sp>
      <p:cxnSp>
        <p:nvCxnSpPr>
          <p:cNvPr id="13" name="Connecteur droit avec flèche 12"/>
          <p:cNvCxnSpPr/>
          <p:nvPr/>
        </p:nvCxnSpPr>
        <p:spPr>
          <a:xfrm rot="5400000">
            <a:off x="4321969" y="3036094"/>
            <a:ext cx="107315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5608" name="Rectangle 13"/>
          <p:cNvSpPr>
            <a:spLocks noChangeArrowheads="1"/>
          </p:cNvSpPr>
          <p:nvPr/>
        </p:nvSpPr>
        <p:spPr bwMode="auto">
          <a:xfrm>
            <a:off x="4357688" y="2643188"/>
            <a:ext cx="4762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fr-FR" b="1">
                <a:solidFill>
                  <a:srgbClr val="002060"/>
                </a:solidFill>
                <a:latin typeface="Century Gothic" pitchFamily="34" charset="0"/>
              </a:rPr>
              <a:t>V1</a:t>
            </a:r>
            <a:endParaRPr lang="fr-FR">
              <a:latin typeface="Century Gothic"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25602"/>
                                        </p:tgtEl>
                                        <p:attrNameLst>
                                          <p:attrName>style.visibility</p:attrName>
                                        </p:attrNameLst>
                                      </p:cBhvr>
                                      <p:to>
                                        <p:strVal val="visible"/>
                                      </p:to>
                                    </p:set>
                                    <p:animEffect transition="in" filter="fade">
                                      <p:cBhvr>
                                        <p:cTn id="7" dur="1000"/>
                                        <p:tgtEl>
                                          <p:spTgt spid="25602"/>
                                        </p:tgtEl>
                                      </p:cBhvr>
                                    </p:animEffect>
                                  </p:childTnLst>
                                </p:cTn>
                              </p:par>
                              <p:par>
                                <p:cTn id="8" presetID="10" presetClass="entr" presetSubtype="0" fill="hold"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1000"/>
                                        <p:tgtEl>
                                          <p:spTgt spid="1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5608"/>
                                        </p:tgtEl>
                                        <p:attrNameLst>
                                          <p:attrName>style.visibility</p:attrName>
                                        </p:attrNameLst>
                                      </p:cBhvr>
                                      <p:to>
                                        <p:strVal val="visible"/>
                                      </p:to>
                                    </p:set>
                                    <p:animEffect transition="in" filter="fade">
                                      <p:cBhvr>
                                        <p:cTn id="13" dur="1000"/>
                                        <p:tgtEl>
                                          <p:spTgt spid="25608"/>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5606"/>
                                        </p:tgtEl>
                                        <p:attrNameLst>
                                          <p:attrName>style.visibility</p:attrName>
                                        </p:attrNameLst>
                                      </p:cBhvr>
                                      <p:to>
                                        <p:strVal val="visible"/>
                                      </p:to>
                                    </p:set>
                                    <p:animEffect transition="in" filter="fade">
                                      <p:cBhvr>
                                        <p:cTn id="16" dur="1000"/>
                                        <p:tgtEl>
                                          <p:spTgt spid="25606"/>
                                        </p:tgtEl>
                                      </p:cBhvr>
                                    </p:animEffect>
                                  </p:childTnLst>
                                </p:cTn>
                              </p:par>
                              <p:par>
                                <p:cTn id="17" presetID="10" presetClass="entr" presetSubtype="0" fill="hold"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6" grpId="0"/>
      <p:bldP spid="2560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Espace réservé du contenu 2"/>
          <p:cNvSpPr>
            <a:spLocks noGrp="1"/>
          </p:cNvSpPr>
          <p:nvPr>
            <p:ph idx="4294967295"/>
          </p:nvPr>
        </p:nvSpPr>
        <p:spPr>
          <a:xfrm>
            <a:off x="457200" y="785813"/>
            <a:ext cx="8229600" cy="26431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 typeface="Wingdings" pitchFamily="2" charset="2"/>
              <a:buNone/>
            </a:pPr>
            <a:r>
              <a:rPr lang="fr-FR" sz="2800" smtClean="0">
                <a:effectLst/>
                <a:latin typeface="Arial Unicode MS" pitchFamily="34" charset="-128"/>
                <a:ea typeface="Arial Unicode MS" pitchFamily="34" charset="-128"/>
                <a:cs typeface="Arial Unicode MS" pitchFamily="34" charset="-128"/>
              </a:rPr>
              <a:t>  </a:t>
            </a:r>
          </a:p>
          <a:p>
            <a:pPr eaLnBrk="1" hangingPunct="1">
              <a:buFont typeface="Wingdings" pitchFamily="2" charset="2"/>
              <a:buNone/>
            </a:pPr>
            <a:endParaRPr lang="fr-FR" sz="2800" smtClean="0">
              <a:effectLst/>
              <a:latin typeface="Arial Unicode MS" pitchFamily="34" charset="-128"/>
              <a:ea typeface="Arial Unicode MS" pitchFamily="34" charset="-128"/>
              <a:cs typeface="Arial Unicode MS" pitchFamily="34" charset="-128"/>
            </a:endParaRPr>
          </a:p>
          <a:p>
            <a:pPr algn="just" eaLnBrk="1" hangingPunct="1">
              <a:buFont typeface="Wingdings" pitchFamily="2" charset="2"/>
              <a:buNone/>
            </a:pPr>
            <a:r>
              <a:rPr lang="fr-FR" sz="2800" smtClean="0">
                <a:effectLst/>
                <a:latin typeface="Arial Unicode MS" pitchFamily="34" charset="-128"/>
                <a:ea typeface="Arial Unicode MS" pitchFamily="34" charset="-128"/>
                <a:cs typeface="Arial Unicode MS" pitchFamily="34" charset="-128"/>
              </a:rPr>
              <a:t> Les différentes actions du vent(pour les deux directions ) sont données dans les tableaux   suivants :</a:t>
            </a:r>
          </a:p>
          <a:p>
            <a:pPr eaLnBrk="1" hangingPunct="1">
              <a:buFont typeface="Wingdings" pitchFamily="2" charset="2"/>
              <a:buNone/>
            </a:pPr>
            <a:endParaRPr lang="fr-FR" sz="2800" smtClean="0">
              <a:effectLst/>
              <a:latin typeface="Arial Unicode MS" pitchFamily="34" charset="-128"/>
              <a:ea typeface="Arial Unicode MS" pitchFamily="34" charset="-128"/>
              <a:cs typeface="Arial Unicode MS" pitchFamily="34" charset="-12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6626">
                                            <p:txEl>
                                              <p:pRg st="0" end="0"/>
                                            </p:txEl>
                                          </p:spTgt>
                                        </p:tgtEl>
                                        <p:attrNameLst>
                                          <p:attrName>style.visibility</p:attrName>
                                        </p:attrNameLst>
                                      </p:cBhvr>
                                      <p:to>
                                        <p:strVal val="visible"/>
                                      </p:to>
                                    </p:set>
                                    <p:animEffect transition="in" filter="blinds(horizontal)">
                                      <p:cBhvr>
                                        <p:cTn id="7" dur="500"/>
                                        <p:tgtEl>
                                          <p:spTgt spid="26626">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6626">
                                            <p:txEl>
                                              <p:pRg st="2" end="2"/>
                                            </p:txEl>
                                          </p:spTgt>
                                        </p:tgtEl>
                                        <p:attrNameLst>
                                          <p:attrName>style.visibility</p:attrName>
                                        </p:attrNameLst>
                                      </p:cBhvr>
                                      <p:to>
                                        <p:strVal val="visible"/>
                                      </p:to>
                                    </p:set>
                                    <p:animEffect transition="in" filter="blinds(horizontal)">
                                      <p:cBhvr>
                                        <p:cTn id="10" dur="500"/>
                                        <p:tgtEl>
                                          <p:spTgt spid="2662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4"/>
          <p:cNvSpPr>
            <a:spLocks noGrp="1" noChangeArrowheads="1"/>
          </p:cNvSpPr>
          <p:nvPr>
            <p:ph type="title" idx="4294967295"/>
          </p:nvPr>
        </p:nvSpPr>
        <p:spPr>
          <a:xfrm>
            <a:off x="500063" y="428625"/>
            <a:ext cx="8229600" cy="461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0">
            <a:spAutoFit/>
          </a:bodyPr>
          <a:lstStyle/>
          <a:p>
            <a:pPr algn="l" eaLnBrk="1" hangingPunct="1">
              <a:tabLst>
                <a:tab pos="2209800" algn="l"/>
              </a:tabLst>
            </a:pPr>
            <a:r>
              <a:rPr lang="fr-FR" sz="2400" b="1" smtClean="0">
                <a:solidFill>
                  <a:srgbClr val="FFFF00"/>
                </a:solidFill>
                <a:effectLst/>
              </a:rPr>
              <a:t>Vent « V1 » :</a:t>
            </a:r>
            <a:endParaRPr lang="fr-FR" sz="2800" b="1" smtClean="0">
              <a:solidFill>
                <a:srgbClr val="FFFF00"/>
              </a:solidFill>
              <a:effectLst/>
            </a:endParaRPr>
          </a:p>
        </p:txBody>
      </p:sp>
      <p:pic>
        <p:nvPicPr>
          <p:cNvPr id="8" name="Tableau 7"/>
          <p:cNvPicPr>
            <a:picLocks noGrp="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013" y="1066800"/>
            <a:ext cx="8466137" cy="535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par>
                                <p:cTn id="8" presetID="2" presetClass="entr" presetSubtype="8" fill="hold" grpId="0" nodeType="withEffect">
                                  <p:stCondLst>
                                    <p:cond delay="0"/>
                                  </p:stCondLst>
                                  <p:childTnLst>
                                    <p:set>
                                      <p:cBhvr>
                                        <p:cTn id="9" dur="1" fill="hold">
                                          <p:stCondLst>
                                            <p:cond delay="0"/>
                                          </p:stCondLst>
                                        </p:cTn>
                                        <p:tgtEl>
                                          <p:spTgt spid="24579"/>
                                        </p:tgtEl>
                                        <p:attrNameLst>
                                          <p:attrName>style.visibility</p:attrName>
                                        </p:attrNameLst>
                                      </p:cBhvr>
                                      <p:to>
                                        <p:strVal val="visible"/>
                                      </p:to>
                                    </p:set>
                                    <p:anim calcmode="lin" valueType="num">
                                      <p:cBhvr additive="base">
                                        <p:cTn id="10" dur="500" fill="hold"/>
                                        <p:tgtEl>
                                          <p:spTgt spid="24579"/>
                                        </p:tgtEl>
                                        <p:attrNameLst>
                                          <p:attrName>ppt_x</p:attrName>
                                        </p:attrNameLst>
                                      </p:cBhvr>
                                      <p:tavLst>
                                        <p:tav tm="0">
                                          <p:val>
                                            <p:strVal val="0-#ppt_w/2"/>
                                          </p:val>
                                        </p:tav>
                                        <p:tav tm="100000">
                                          <p:val>
                                            <p:strVal val="#ppt_x"/>
                                          </p:val>
                                        </p:tav>
                                      </p:tavLst>
                                    </p:anim>
                                    <p:anim calcmode="lin" valueType="num">
                                      <p:cBhvr additive="base">
                                        <p:cTn id="11" dur="500" fill="hold"/>
                                        <p:tgtEl>
                                          <p:spTgt spid="2457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Tableau 5"/>
          <p:cNvPicPr>
            <a:picLocks noGrp="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750" y="1000125"/>
            <a:ext cx="8431213" cy="521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4"/>
          <p:cNvSpPr txBox="1">
            <a:spLocks noChangeArrowheads="1"/>
          </p:cNvSpPr>
          <p:nvPr/>
        </p:nvSpPr>
        <p:spPr bwMode="auto">
          <a:xfrm>
            <a:off x="500063" y="428625"/>
            <a:ext cx="8229600" cy="461963"/>
          </a:xfrm>
          <a:prstGeom prst="rect">
            <a:avLst/>
          </a:prstGeom>
          <a:noFill/>
          <a:ln w="9525">
            <a:noFill/>
            <a:miter lim="800000"/>
            <a:headEnd/>
            <a:tailEnd/>
          </a:ln>
          <a:effectLst/>
        </p:spPr>
        <p:txBody>
          <a:bodyPr anchor="ctr">
            <a:spAutoFit/>
          </a:bodyPr>
          <a:lstStyle/>
          <a:p>
            <a:pPr>
              <a:tabLst>
                <a:tab pos="2209800" algn="l"/>
              </a:tabLst>
              <a:defRPr/>
            </a:pPr>
            <a:r>
              <a:rPr lang="fr-FR" sz="2400" b="1" kern="0" dirty="0">
                <a:solidFill>
                  <a:srgbClr val="FFFF00"/>
                </a:solidFill>
                <a:latin typeface="+mj-lt"/>
                <a:ea typeface="+mj-ea"/>
                <a:cs typeface="+mj-cs"/>
              </a:rPr>
              <a:t>Vent « V2 » :</a:t>
            </a:r>
            <a:endParaRPr lang="fr-FR" sz="2800" b="1" kern="0" dirty="0">
              <a:solidFill>
                <a:srgbClr val="FFFF00"/>
              </a:solidFill>
              <a:latin typeface="+mj-lt"/>
              <a:ea typeface="+mj-ea"/>
              <a:cs typeface="+mj-cs"/>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par>
                                <p:cTn id="8" presetID="2" presetClass="entr" presetSubtype="8"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 calcmode="lin" valueType="num">
                                      <p:cBhvr additive="base">
                                        <p:cTn id="10" dur="500" fill="hold"/>
                                        <p:tgtEl>
                                          <p:spTgt spid="4"/>
                                        </p:tgtEl>
                                        <p:attrNameLst>
                                          <p:attrName>ppt_x</p:attrName>
                                        </p:attrNameLst>
                                      </p:cBhvr>
                                      <p:tavLst>
                                        <p:tav tm="0">
                                          <p:val>
                                            <p:strVal val="0-#ppt_w/2"/>
                                          </p:val>
                                        </p:tav>
                                        <p:tav tm="100000">
                                          <p:val>
                                            <p:strVal val="#ppt_x"/>
                                          </p:val>
                                        </p:tav>
                                      </p:tavLst>
                                    </p:anim>
                                    <p:anim calcmode="lin" valueType="num">
                                      <p:cBhvr additive="base">
                                        <p:cTn id="11"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re 1"/>
          <p:cNvSpPr>
            <a:spLocks noGrp="1"/>
          </p:cNvSpPr>
          <p:nvPr>
            <p:ph type="title" idx="4294967295"/>
          </p:nvPr>
        </p:nvSpPr>
        <p:spPr>
          <a:xfrm>
            <a:off x="571500" y="428625"/>
            <a:ext cx="8229600" cy="714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0"/>
          <a:lstStyle/>
          <a:p>
            <a:pPr algn="l" eaLnBrk="1" hangingPunct="1"/>
            <a:r>
              <a:rPr lang="fr-FR" sz="3200" b="1" smtClean="0">
                <a:solidFill>
                  <a:srgbClr val="FFFF00"/>
                </a:solidFill>
                <a:effectLst/>
                <a:latin typeface="Arial Unicode MS" pitchFamily="34" charset="-128"/>
                <a:ea typeface="Arial Unicode MS" pitchFamily="34" charset="-128"/>
                <a:cs typeface="Arial Unicode MS" pitchFamily="34" charset="-128"/>
              </a:rPr>
              <a:t>Action du vent sur le parapet:  </a:t>
            </a:r>
            <a:r>
              <a:rPr lang="fr-FR" sz="3600" b="1" smtClean="0">
                <a:solidFill>
                  <a:srgbClr val="FFFF00"/>
                </a:solidFill>
                <a:effectLst/>
                <a:latin typeface="Arial Unicode MS" pitchFamily="34" charset="-128"/>
                <a:ea typeface="Arial Unicode MS" pitchFamily="34" charset="-128"/>
                <a:cs typeface="Arial Unicode MS" pitchFamily="34" charset="-128"/>
              </a:rPr>
              <a:t>	</a:t>
            </a:r>
            <a:endParaRPr lang="fr-FR" sz="3600" smtClean="0">
              <a:solidFill>
                <a:srgbClr val="FFFF00"/>
              </a:solidFill>
              <a:effectLst/>
              <a:latin typeface="Arial Unicode MS" pitchFamily="34" charset="-128"/>
              <a:ea typeface="Arial Unicode MS" pitchFamily="34" charset="-128"/>
              <a:cs typeface="Arial Unicode MS" pitchFamily="34" charset="-128"/>
            </a:endParaRPr>
          </a:p>
        </p:txBody>
      </p:sp>
      <p:sp>
        <p:nvSpPr>
          <p:cNvPr id="29699" name="Espace réservé du contenu 2"/>
          <p:cNvSpPr>
            <a:spLocks noGrp="1"/>
          </p:cNvSpPr>
          <p:nvPr>
            <p:ph idx="4294967295"/>
          </p:nvPr>
        </p:nvSpPr>
        <p:spPr>
          <a:xfrm>
            <a:off x="357188" y="1285875"/>
            <a:ext cx="8329612" cy="32226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r>
              <a:rPr lang="fr-FR" sz="2800" smtClean="0">
                <a:effectLst/>
                <a:latin typeface="Arial Unicode MS" pitchFamily="34" charset="-128"/>
                <a:ea typeface="Arial Unicode MS" pitchFamily="34" charset="-128"/>
                <a:cs typeface="Arial Unicode MS" pitchFamily="34" charset="-128"/>
              </a:rPr>
              <a:t>D’après le RNV 99 on prend C</a:t>
            </a:r>
            <a:r>
              <a:rPr lang="fr-FR" sz="2800" baseline="-25000" smtClean="0">
                <a:effectLst/>
                <a:latin typeface="Arial Unicode MS" pitchFamily="34" charset="-128"/>
                <a:ea typeface="Arial Unicode MS" pitchFamily="34" charset="-128"/>
                <a:cs typeface="Arial Unicode MS" pitchFamily="34" charset="-128"/>
              </a:rPr>
              <a:t>p </a:t>
            </a:r>
            <a:r>
              <a:rPr lang="fr-FR" sz="2800" smtClean="0">
                <a:effectLst/>
                <a:latin typeface="Arial Unicode MS" pitchFamily="34" charset="-128"/>
                <a:ea typeface="Arial Unicode MS" pitchFamily="34" charset="-128"/>
                <a:cs typeface="Arial Unicode MS" pitchFamily="34" charset="-128"/>
              </a:rPr>
              <a:t>= 2 (pour les éléments de parapet)</a:t>
            </a:r>
          </a:p>
          <a:p>
            <a:pPr eaLnBrk="1" hangingPunct="1"/>
            <a:endParaRPr lang="fr-FR" sz="2800" smtClean="0">
              <a:effectLst/>
              <a:latin typeface="Arial Unicode MS" pitchFamily="34" charset="-128"/>
              <a:ea typeface="Arial Unicode MS" pitchFamily="34" charset="-128"/>
              <a:cs typeface="Arial Unicode MS" pitchFamily="34" charset="-128"/>
            </a:endParaRPr>
          </a:p>
          <a:p>
            <a:pPr eaLnBrk="1" hangingPunct="1"/>
            <a:r>
              <a:rPr lang="fr-FR" sz="2800" smtClean="0">
                <a:effectLst/>
                <a:latin typeface="Arial Unicode MS" pitchFamily="34" charset="-128"/>
                <a:ea typeface="Arial Unicode MS" pitchFamily="34" charset="-128"/>
                <a:cs typeface="Arial Unicode MS" pitchFamily="34" charset="-128"/>
              </a:rPr>
              <a:t>q</a:t>
            </a:r>
            <a:r>
              <a:rPr lang="fr-FR" sz="2800" baseline="-25000" smtClean="0">
                <a:effectLst/>
                <a:latin typeface="Arial Unicode MS" pitchFamily="34" charset="-128"/>
                <a:ea typeface="Arial Unicode MS" pitchFamily="34" charset="-128"/>
                <a:cs typeface="Arial Unicode MS" pitchFamily="34" charset="-128"/>
              </a:rPr>
              <a:t>par </a:t>
            </a:r>
            <a:r>
              <a:rPr lang="fr-FR" sz="2800" smtClean="0">
                <a:effectLst/>
                <a:latin typeface="Arial Unicode MS" pitchFamily="34" charset="-128"/>
                <a:ea typeface="Arial Unicode MS" pitchFamily="34" charset="-128"/>
                <a:cs typeface="Arial Unicode MS" pitchFamily="34" charset="-128"/>
              </a:rPr>
              <a:t> = C</a:t>
            </a:r>
            <a:r>
              <a:rPr lang="fr-FR" sz="2800" baseline="-25000" smtClean="0">
                <a:effectLst/>
                <a:latin typeface="Arial Unicode MS" pitchFamily="34" charset="-128"/>
                <a:ea typeface="Arial Unicode MS" pitchFamily="34" charset="-128"/>
                <a:cs typeface="Arial Unicode MS" pitchFamily="34" charset="-128"/>
              </a:rPr>
              <a:t>d</a:t>
            </a:r>
            <a:r>
              <a:rPr lang="fr-FR" sz="2800" smtClean="0">
                <a:effectLst/>
                <a:latin typeface="Arial Unicode MS" pitchFamily="34" charset="-128"/>
                <a:ea typeface="Arial Unicode MS" pitchFamily="34" charset="-128"/>
                <a:cs typeface="Arial Unicode MS" pitchFamily="34" charset="-128"/>
              </a:rPr>
              <a:t> × q</a:t>
            </a:r>
            <a:r>
              <a:rPr lang="fr-FR" sz="2800" baseline="-25000" smtClean="0">
                <a:effectLst/>
                <a:latin typeface="Arial Unicode MS" pitchFamily="34" charset="-128"/>
                <a:ea typeface="Arial Unicode MS" pitchFamily="34" charset="-128"/>
                <a:cs typeface="Arial Unicode MS" pitchFamily="34" charset="-128"/>
              </a:rPr>
              <a:t>dyn</a:t>
            </a:r>
            <a:r>
              <a:rPr lang="fr-FR" sz="2800" smtClean="0">
                <a:effectLst/>
                <a:latin typeface="Arial Unicode MS" pitchFamily="34" charset="-128"/>
                <a:ea typeface="Arial Unicode MS" pitchFamily="34" charset="-128"/>
                <a:cs typeface="Arial Unicode MS" pitchFamily="34" charset="-128"/>
              </a:rPr>
              <a:t> × C</a:t>
            </a:r>
            <a:r>
              <a:rPr lang="fr-FR" sz="2800" baseline="-25000" smtClean="0">
                <a:effectLst/>
                <a:latin typeface="Arial Unicode MS" pitchFamily="34" charset="-128"/>
                <a:ea typeface="Arial Unicode MS" pitchFamily="34" charset="-128"/>
                <a:cs typeface="Arial Unicode MS" pitchFamily="34" charset="-128"/>
              </a:rPr>
              <a:t>p</a:t>
            </a:r>
            <a:r>
              <a:rPr lang="fr-FR" sz="2800" smtClean="0">
                <a:effectLst/>
                <a:latin typeface="Arial Unicode MS" pitchFamily="34" charset="-128"/>
                <a:ea typeface="Arial Unicode MS" pitchFamily="34" charset="-128"/>
                <a:cs typeface="Arial Unicode MS" pitchFamily="34" charset="-128"/>
              </a:rPr>
              <a:t> = 1 × 584.625 × 2</a:t>
            </a:r>
          </a:p>
          <a:p>
            <a:pPr eaLnBrk="1" hangingPunct="1"/>
            <a:endParaRPr lang="fr-FR" sz="2800" smtClean="0">
              <a:effectLst/>
              <a:latin typeface="Arial Unicode MS" pitchFamily="34" charset="-128"/>
              <a:ea typeface="Arial Unicode MS" pitchFamily="34" charset="-128"/>
              <a:cs typeface="Arial Unicode MS" pitchFamily="34" charset="-128"/>
            </a:endParaRPr>
          </a:p>
          <a:p>
            <a:pPr algn="ctr" eaLnBrk="1" hangingPunct="1">
              <a:buFont typeface="Wingdings" pitchFamily="2" charset="2"/>
              <a:buNone/>
            </a:pPr>
            <a:r>
              <a:rPr lang="fr-FR" sz="2800" smtClean="0">
                <a:effectLst/>
                <a:latin typeface="Arial Unicode MS" pitchFamily="34" charset="-128"/>
                <a:ea typeface="Arial Unicode MS" pitchFamily="34" charset="-128"/>
                <a:cs typeface="Arial Unicode MS" pitchFamily="34" charset="-128"/>
              </a:rPr>
              <a:t>   q</a:t>
            </a:r>
            <a:r>
              <a:rPr lang="fr-FR" sz="2800" baseline="-25000" smtClean="0">
                <a:effectLst/>
                <a:latin typeface="Arial Unicode MS" pitchFamily="34" charset="-128"/>
                <a:ea typeface="Arial Unicode MS" pitchFamily="34" charset="-128"/>
                <a:cs typeface="Arial Unicode MS" pitchFamily="34" charset="-128"/>
              </a:rPr>
              <a:t>par </a:t>
            </a:r>
            <a:r>
              <a:rPr lang="fr-FR" sz="2800" smtClean="0">
                <a:effectLst/>
                <a:latin typeface="Arial Unicode MS" pitchFamily="34" charset="-128"/>
                <a:ea typeface="Arial Unicode MS" pitchFamily="34" charset="-128"/>
                <a:cs typeface="Arial Unicode MS" pitchFamily="34" charset="-128"/>
              </a:rPr>
              <a:t> =1169,25N/m</a:t>
            </a:r>
            <a:r>
              <a:rPr lang="fr-FR" sz="2800" baseline="30000" smtClean="0">
                <a:effectLst/>
                <a:latin typeface="Arial Unicode MS" pitchFamily="34" charset="-128"/>
                <a:ea typeface="Arial Unicode MS" pitchFamily="34" charset="-128"/>
                <a:cs typeface="Arial Unicode MS" pitchFamily="34" charset="-128"/>
              </a:rPr>
              <a:t>2</a:t>
            </a:r>
            <a:endParaRPr lang="fr-FR" sz="2800" smtClean="0">
              <a:effectLst/>
              <a:latin typeface="Arial Unicode MS" pitchFamily="34" charset="-128"/>
              <a:ea typeface="Arial Unicode MS" pitchFamily="34" charset="-128"/>
              <a:cs typeface="Arial Unicode MS" pitchFamily="34" charset="-12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29698"/>
                                        </p:tgtEl>
                                        <p:attrNameLst>
                                          <p:attrName>style.visibility</p:attrName>
                                        </p:attrNameLst>
                                      </p:cBhvr>
                                      <p:to>
                                        <p:strVal val="visible"/>
                                      </p:to>
                                    </p:set>
                                    <p:anim calcmode="lin" valueType="num">
                                      <p:cBhvr additive="base">
                                        <p:cTn id="7" dur="500" fill="hold"/>
                                        <p:tgtEl>
                                          <p:spTgt spid="29698"/>
                                        </p:tgtEl>
                                        <p:attrNameLst>
                                          <p:attrName>ppt_x</p:attrName>
                                        </p:attrNameLst>
                                      </p:cBhvr>
                                      <p:tavLst>
                                        <p:tav tm="0">
                                          <p:val>
                                            <p:strVal val="0-#ppt_w/2"/>
                                          </p:val>
                                        </p:tav>
                                        <p:tav tm="100000">
                                          <p:val>
                                            <p:strVal val="#ppt_x"/>
                                          </p:val>
                                        </p:tav>
                                      </p:tavLst>
                                    </p:anim>
                                    <p:anim calcmode="lin" valueType="num">
                                      <p:cBhvr additive="base">
                                        <p:cTn id="8" dur="500" fill="hold"/>
                                        <p:tgtEl>
                                          <p:spTgt spid="29698"/>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3" presetClass="entr" presetSubtype="10" fill="hold" grpId="0" nodeType="afterEffect">
                                  <p:stCondLst>
                                    <p:cond delay="0"/>
                                  </p:stCondLst>
                                  <p:childTnLst>
                                    <p:set>
                                      <p:cBhvr>
                                        <p:cTn id="11" dur="1" fill="hold">
                                          <p:stCondLst>
                                            <p:cond delay="0"/>
                                          </p:stCondLst>
                                        </p:cTn>
                                        <p:tgtEl>
                                          <p:spTgt spid="29699">
                                            <p:txEl>
                                              <p:pRg st="0" end="0"/>
                                            </p:txEl>
                                          </p:spTgt>
                                        </p:tgtEl>
                                        <p:attrNameLst>
                                          <p:attrName>style.visibility</p:attrName>
                                        </p:attrNameLst>
                                      </p:cBhvr>
                                      <p:to>
                                        <p:strVal val="visible"/>
                                      </p:to>
                                    </p:set>
                                    <p:animEffect transition="in" filter="blinds(horizontal)">
                                      <p:cBhvr>
                                        <p:cTn id="12" dur="500"/>
                                        <p:tgtEl>
                                          <p:spTgt spid="29699">
                                            <p:txEl>
                                              <p:pRg st="0" end="0"/>
                                            </p:txEl>
                                          </p:spTgt>
                                        </p:tgtEl>
                                      </p:cBhvr>
                                    </p:animEffect>
                                  </p:childTnLst>
                                </p:cTn>
                              </p:par>
                            </p:childTnLst>
                          </p:cTn>
                        </p:par>
                        <p:par>
                          <p:cTn id="13" fill="hold" nodeType="afterGroup">
                            <p:stCondLst>
                              <p:cond delay="1000"/>
                            </p:stCondLst>
                            <p:childTnLst>
                              <p:par>
                                <p:cTn id="14" presetID="3" presetClass="entr" presetSubtype="10" fill="hold" grpId="0" nodeType="afterEffect">
                                  <p:stCondLst>
                                    <p:cond delay="0"/>
                                  </p:stCondLst>
                                  <p:childTnLst>
                                    <p:set>
                                      <p:cBhvr>
                                        <p:cTn id="15" dur="1" fill="hold">
                                          <p:stCondLst>
                                            <p:cond delay="0"/>
                                          </p:stCondLst>
                                        </p:cTn>
                                        <p:tgtEl>
                                          <p:spTgt spid="29699">
                                            <p:txEl>
                                              <p:pRg st="2" end="2"/>
                                            </p:txEl>
                                          </p:spTgt>
                                        </p:tgtEl>
                                        <p:attrNameLst>
                                          <p:attrName>style.visibility</p:attrName>
                                        </p:attrNameLst>
                                      </p:cBhvr>
                                      <p:to>
                                        <p:strVal val="visible"/>
                                      </p:to>
                                    </p:set>
                                    <p:animEffect transition="in" filter="blinds(horizontal)">
                                      <p:cBhvr>
                                        <p:cTn id="16" dur="500"/>
                                        <p:tgtEl>
                                          <p:spTgt spid="29699">
                                            <p:txEl>
                                              <p:pRg st="2" end="2"/>
                                            </p:txEl>
                                          </p:spTgt>
                                        </p:tgtEl>
                                      </p:cBhvr>
                                    </p:animEffect>
                                  </p:childTnLst>
                                </p:cTn>
                              </p:par>
                            </p:childTnLst>
                          </p:cTn>
                        </p:par>
                        <p:par>
                          <p:cTn id="17" fill="hold" nodeType="afterGroup">
                            <p:stCondLst>
                              <p:cond delay="1500"/>
                            </p:stCondLst>
                            <p:childTnLst>
                              <p:par>
                                <p:cTn id="18" presetID="3" presetClass="entr" presetSubtype="10" fill="hold" grpId="0" nodeType="afterEffect">
                                  <p:stCondLst>
                                    <p:cond delay="0"/>
                                  </p:stCondLst>
                                  <p:childTnLst>
                                    <p:set>
                                      <p:cBhvr>
                                        <p:cTn id="19" dur="1" fill="hold">
                                          <p:stCondLst>
                                            <p:cond delay="0"/>
                                          </p:stCondLst>
                                        </p:cTn>
                                        <p:tgtEl>
                                          <p:spTgt spid="29699">
                                            <p:txEl>
                                              <p:pRg st="4" end="4"/>
                                            </p:txEl>
                                          </p:spTgt>
                                        </p:tgtEl>
                                        <p:attrNameLst>
                                          <p:attrName>style.visibility</p:attrName>
                                        </p:attrNameLst>
                                      </p:cBhvr>
                                      <p:to>
                                        <p:strVal val="visible"/>
                                      </p:to>
                                    </p:set>
                                    <p:animEffect transition="in" filter="blinds(horizontal)">
                                      <p:cBhvr>
                                        <p:cTn id="20" dur="500"/>
                                        <p:tgtEl>
                                          <p:spTgt spid="296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p:bldP spid="29699"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Espace réservé du contenu 2"/>
          <p:cNvSpPr>
            <a:spLocks noGrp="1"/>
          </p:cNvSpPr>
          <p:nvPr>
            <p:ph idx="4294967295"/>
          </p:nvPr>
        </p:nvSpPr>
        <p:spPr>
          <a:xfrm>
            <a:off x="142875" y="1285875"/>
            <a:ext cx="9144000" cy="44831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buFont typeface="Wingdings" pitchFamily="2" charset="2"/>
              <a:buNone/>
            </a:pPr>
            <a:r>
              <a:rPr lang="fr-FR" sz="2800" smtClean="0">
                <a:effectLst/>
                <a:latin typeface="Arial Unicode MS" pitchFamily="34" charset="-128"/>
                <a:ea typeface="Arial Unicode MS" pitchFamily="34" charset="-128"/>
                <a:cs typeface="Arial Unicode MS" pitchFamily="34" charset="-128"/>
              </a:rPr>
              <a:t>pour la direction V2 on a :    </a:t>
            </a:r>
            <a:r>
              <a:rPr lang="fr-FR" sz="2800" smtClean="0">
                <a:solidFill>
                  <a:srgbClr val="FF0000"/>
                </a:solidFill>
                <a:effectLst/>
                <a:latin typeface="Arial Unicode MS" pitchFamily="34" charset="-128"/>
                <a:ea typeface="Arial Unicode MS" pitchFamily="34" charset="-128"/>
                <a:cs typeface="Arial Unicode MS" pitchFamily="34" charset="-128"/>
              </a:rPr>
              <a:t>d/h = 4,72 &gt; 3 </a:t>
            </a:r>
          </a:p>
          <a:p>
            <a:pPr eaLnBrk="1" hangingPunct="1">
              <a:lnSpc>
                <a:spcPct val="90000"/>
              </a:lnSpc>
              <a:buFont typeface="Wingdings" pitchFamily="2" charset="2"/>
              <a:buNone/>
            </a:pPr>
            <a:r>
              <a:rPr lang="fr-FR" sz="2800" smtClean="0">
                <a:solidFill>
                  <a:srgbClr val="00B050"/>
                </a:solidFill>
                <a:effectLst/>
                <a:latin typeface="Arial Unicode MS" pitchFamily="34" charset="-128"/>
                <a:ea typeface="Arial Unicode MS" pitchFamily="34" charset="-128"/>
                <a:cs typeface="Arial Unicode MS" pitchFamily="34" charset="-128"/>
              </a:rPr>
              <a:t>                               </a:t>
            </a:r>
            <a:endParaRPr lang="fr-FR" sz="2800" smtClean="0">
              <a:solidFill>
                <a:srgbClr val="000000"/>
              </a:solidFill>
              <a:effectLst/>
              <a:latin typeface="Arial Unicode MS" pitchFamily="34" charset="-128"/>
              <a:ea typeface="Arial Unicode MS" pitchFamily="34" charset="-128"/>
              <a:cs typeface="Arial Unicode MS" pitchFamily="34" charset="-128"/>
            </a:endParaRPr>
          </a:p>
          <a:p>
            <a:pPr eaLnBrk="1" hangingPunct="1">
              <a:lnSpc>
                <a:spcPct val="90000"/>
              </a:lnSpc>
              <a:buFont typeface="Wingdings" pitchFamily="2" charset="2"/>
              <a:buNone/>
            </a:pPr>
            <a:r>
              <a:rPr lang="fr-FR" sz="2800" smtClean="0">
                <a:effectLst/>
                <a:latin typeface="Arial Unicode MS" pitchFamily="34" charset="-128"/>
                <a:ea typeface="Arial Unicode MS" pitchFamily="34" charset="-128"/>
                <a:cs typeface="Arial Unicode MS" pitchFamily="34" charset="-128"/>
              </a:rPr>
              <a:t>Donc La force de frottement doit être calculée pour cette direction.</a:t>
            </a:r>
          </a:p>
          <a:p>
            <a:pPr eaLnBrk="1" hangingPunct="1">
              <a:lnSpc>
                <a:spcPct val="90000"/>
              </a:lnSpc>
              <a:buFont typeface="Wingdings" pitchFamily="2" charset="2"/>
              <a:buNone/>
            </a:pPr>
            <a:r>
              <a:rPr lang="fr-FR" sz="2800" smtClean="0">
                <a:effectLst/>
                <a:latin typeface="Arial Unicode MS" pitchFamily="34" charset="-128"/>
                <a:ea typeface="Arial Unicode MS" pitchFamily="34" charset="-128"/>
                <a:cs typeface="Arial Unicode MS" pitchFamily="34" charset="-128"/>
              </a:rPr>
              <a:t>Elle est donnée par la formule suivante:</a:t>
            </a:r>
          </a:p>
          <a:p>
            <a:pPr eaLnBrk="1" hangingPunct="1">
              <a:lnSpc>
                <a:spcPct val="90000"/>
              </a:lnSpc>
              <a:buFont typeface="Wingdings" pitchFamily="2" charset="2"/>
              <a:buNone/>
            </a:pPr>
            <a:r>
              <a:rPr lang="fr-FR" sz="2800" smtClean="0">
                <a:effectLst/>
                <a:latin typeface="Arial Unicode MS" pitchFamily="34" charset="-128"/>
                <a:ea typeface="Arial Unicode MS" pitchFamily="34" charset="-128"/>
                <a:cs typeface="Arial Unicode MS" pitchFamily="34" charset="-128"/>
              </a:rPr>
              <a:t> </a:t>
            </a:r>
          </a:p>
          <a:p>
            <a:pPr eaLnBrk="1" hangingPunct="1">
              <a:lnSpc>
                <a:spcPct val="90000"/>
              </a:lnSpc>
              <a:buFont typeface="Wingdings" pitchFamily="2" charset="2"/>
              <a:buNone/>
            </a:pPr>
            <a:endParaRPr lang="fr-FR" sz="2800" smtClean="0">
              <a:effectLst/>
              <a:latin typeface="Arial Unicode MS" pitchFamily="34" charset="-128"/>
              <a:ea typeface="Arial Unicode MS" pitchFamily="34" charset="-128"/>
              <a:cs typeface="Arial Unicode MS" pitchFamily="34" charset="-128"/>
            </a:endParaRPr>
          </a:p>
          <a:p>
            <a:pPr eaLnBrk="1" hangingPunct="1">
              <a:lnSpc>
                <a:spcPct val="90000"/>
              </a:lnSpc>
              <a:buFont typeface="Wingdings" pitchFamily="2" charset="2"/>
              <a:buNone/>
            </a:pPr>
            <a:r>
              <a:rPr lang="fr-FR" sz="2800" smtClean="0">
                <a:effectLst/>
                <a:latin typeface="Arial Unicode MS" pitchFamily="34" charset="-128"/>
                <a:ea typeface="Arial Unicode MS" pitchFamily="34" charset="-128"/>
                <a:cs typeface="Arial Unicode MS" pitchFamily="34" charset="-128"/>
              </a:rPr>
              <a:t> Pour la toiture                     </a:t>
            </a:r>
            <a:r>
              <a:rPr lang="fr-FR" sz="2800" smtClean="0">
                <a:solidFill>
                  <a:srgbClr val="FF0000"/>
                </a:solidFill>
                <a:effectLst/>
                <a:latin typeface="Arial Unicode MS" pitchFamily="34" charset="-128"/>
                <a:ea typeface="Arial Unicode MS" pitchFamily="34" charset="-128"/>
                <a:cs typeface="Arial Unicode MS" pitchFamily="34" charset="-128"/>
              </a:rPr>
              <a:t> F</a:t>
            </a:r>
            <a:r>
              <a:rPr lang="fr-FR" sz="2800" baseline="-25000" smtClean="0">
                <a:solidFill>
                  <a:srgbClr val="FF0000"/>
                </a:solidFill>
                <a:effectLst/>
                <a:latin typeface="Arial Unicode MS" pitchFamily="34" charset="-128"/>
                <a:ea typeface="Arial Unicode MS" pitchFamily="34" charset="-128"/>
                <a:cs typeface="Arial Unicode MS" pitchFamily="34" charset="-128"/>
              </a:rPr>
              <a:t>fr</a:t>
            </a:r>
            <a:r>
              <a:rPr lang="fr-FR" sz="2800" smtClean="0">
                <a:solidFill>
                  <a:srgbClr val="FF0000"/>
                </a:solidFill>
                <a:effectLst/>
                <a:latin typeface="Arial Unicode MS" pitchFamily="34" charset="-128"/>
                <a:ea typeface="Arial Unicode MS" pitchFamily="34" charset="-128"/>
                <a:cs typeface="Arial Unicode MS" pitchFamily="34" charset="-128"/>
              </a:rPr>
              <a:t> = 32.9 KN</a:t>
            </a:r>
          </a:p>
          <a:p>
            <a:pPr eaLnBrk="1" hangingPunct="1">
              <a:lnSpc>
                <a:spcPct val="90000"/>
              </a:lnSpc>
              <a:buFont typeface="Wingdings" pitchFamily="2" charset="2"/>
              <a:buNone/>
            </a:pPr>
            <a:r>
              <a:rPr lang="fr-FR" sz="2800" smtClean="0">
                <a:effectLst/>
                <a:latin typeface="Arial Unicode MS" pitchFamily="34" charset="-128"/>
                <a:ea typeface="Arial Unicode MS" pitchFamily="34" charset="-128"/>
                <a:cs typeface="Arial Unicode MS" pitchFamily="34" charset="-128"/>
              </a:rPr>
              <a:t> Pour les parois verticales   </a:t>
            </a:r>
            <a:r>
              <a:rPr lang="fr-FR" sz="2800" smtClean="0">
                <a:solidFill>
                  <a:srgbClr val="FF6D6D"/>
                </a:solidFill>
                <a:effectLst/>
                <a:latin typeface="Arial Unicode MS" pitchFamily="34" charset="-128"/>
                <a:ea typeface="Arial Unicode MS" pitchFamily="34" charset="-128"/>
                <a:cs typeface="Arial Unicode MS" pitchFamily="34" charset="-128"/>
              </a:rPr>
              <a:t> </a:t>
            </a:r>
            <a:r>
              <a:rPr lang="fr-FR" sz="2800" smtClean="0">
                <a:solidFill>
                  <a:srgbClr val="FF0000"/>
                </a:solidFill>
                <a:effectLst/>
                <a:latin typeface="Arial Unicode MS" pitchFamily="34" charset="-128"/>
                <a:ea typeface="Arial Unicode MS" pitchFamily="34" charset="-128"/>
                <a:cs typeface="Arial Unicode MS" pitchFamily="34" charset="-128"/>
              </a:rPr>
              <a:t>F</a:t>
            </a:r>
            <a:r>
              <a:rPr lang="fr-FR" sz="2800" baseline="-25000" smtClean="0">
                <a:solidFill>
                  <a:srgbClr val="FF0000"/>
                </a:solidFill>
                <a:effectLst/>
                <a:latin typeface="Arial Unicode MS" pitchFamily="34" charset="-128"/>
                <a:ea typeface="Arial Unicode MS" pitchFamily="34" charset="-128"/>
                <a:cs typeface="Arial Unicode MS" pitchFamily="34" charset="-128"/>
              </a:rPr>
              <a:t>fr</a:t>
            </a:r>
            <a:r>
              <a:rPr lang="fr-FR" sz="2800" smtClean="0">
                <a:solidFill>
                  <a:srgbClr val="FF0000"/>
                </a:solidFill>
                <a:effectLst/>
                <a:latin typeface="Arial Unicode MS" pitchFamily="34" charset="-128"/>
                <a:ea typeface="Arial Unicode MS" pitchFamily="34" charset="-128"/>
                <a:cs typeface="Arial Unicode MS" pitchFamily="34" charset="-128"/>
              </a:rPr>
              <a:t> = 2.38 KN</a:t>
            </a:r>
          </a:p>
          <a:p>
            <a:pPr eaLnBrk="1" hangingPunct="1">
              <a:lnSpc>
                <a:spcPct val="90000"/>
              </a:lnSpc>
              <a:buFont typeface="Wingdings" pitchFamily="2" charset="2"/>
              <a:buNone/>
            </a:pPr>
            <a:endParaRPr lang="fr-FR" sz="2800" smtClean="0">
              <a:solidFill>
                <a:schemeClr val="bg1"/>
              </a:solidFill>
              <a:effectLst/>
              <a:latin typeface="Arial Unicode MS" pitchFamily="34" charset="-128"/>
              <a:ea typeface="Arial Unicode MS" pitchFamily="34" charset="-128"/>
              <a:cs typeface="Arial Unicode MS" pitchFamily="34" charset="-128"/>
            </a:endParaRPr>
          </a:p>
        </p:txBody>
      </p:sp>
      <p:sp>
        <p:nvSpPr>
          <p:cNvPr id="30725" name="Object 5"/>
          <p:cNvSpPr>
            <a:spLocks noChangeAspect="1" noChangeArrowheads="1"/>
          </p:cNvSpPr>
          <p:nvPr/>
        </p:nvSpPr>
        <p:spPr bwMode="auto">
          <a:xfrm>
            <a:off x="2428875" y="3857625"/>
            <a:ext cx="2774950" cy="428625"/>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7" name="Titre 1"/>
          <p:cNvSpPr txBox="1">
            <a:spLocks/>
          </p:cNvSpPr>
          <p:nvPr/>
        </p:nvSpPr>
        <p:spPr bwMode="auto">
          <a:xfrm>
            <a:off x="571500" y="428625"/>
            <a:ext cx="8229600" cy="714375"/>
          </a:xfrm>
          <a:prstGeom prst="rect">
            <a:avLst/>
          </a:prstGeom>
          <a:noFill/>
          <a:ln w="9525">
            <a:noFill/>
            <a:miter lim="800000"/>
            <a:headEnd/>
            <a:tailEnd/>
          </a:ln>
          <a:effectLst/>
        </p:spPr>
        <p:txBody>
          <a:bodyPr anchor="ctr"/>
          <a:lstStyle/>
          <a:p>
            <a:pPr>
              <a:defRPr/>
            </a:pPr>
            <a:r>
              <a:rPr lang="fr-FR" sz="3200" b="1" dirty="0">
                <a:solidFill>
                  <a:srgbClr val="FFFF00"/>
                </a:solidFill>
                <a:latin typeface="Arial Unicode MS" pitchFamily="34" charset="-128"/>
                <a:ea typeface="Arial Unicode MS" pitchFamily="34" charset="-128"/>
                <a:cs typeface="Arial Unicode MS" pitchFamily="34" charset="-128"/>
              </a:rPr>
              <a:t>Calcul de la force de frottement:</a:t>
            </a:r>
            <a:r>
              <a:rPr lang="fr-FR" sz="3600" b="1" kern="0" dirty="0">
                <a:solidFill>
                  <a:srgbClr val="FFFF00"/>
                </a:solidFill>
                <a:latin typeface="Arial Unicode MS" pitchFamily="34" charset="-128"/>
                <a:ea typeface="Arial Unicode MS" pitchFamily="34" charset="-128"/>
                <a:cs typeface="Arial Unicode MS" pitchFamily="34" charset="-128"/>
              </a:rPr>
              <a:t>	</a:t>
            </a:r>
            <a:endParaRPr lang="fr-FR" sz="3600" kern="0" dirty="0">
              <a:solidFill>
                <a:srgbClr val="FFFF00"/>
              </a:solidFill>
              <a:latin typeface="Arial Unicode MS" pitchFamily="34" charset="-128"/>
              <a:ea typeface="Arial Unicode MS" pitchFamily="34" charset="-128"/>
              <a:cs typeface="Arial Unicode MS" pitchFamily="34" charset="-12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3" presetClass="entr" presetSubtype="10" fill="hold" nodeType="afterEffect">
                                  <p:stCondLst>
                                    <p:cond delay="0"/>
                                  </p:stCondLst>
                                  <p:childTnLst>
                                    <p:set>
                                      <p:cBhvr>
                                        <p:cTn id="11" dur="1" fill="hold">
                                          <p:stCondLst>
                                            <p:cond delay="0"/>
                                          </p:stCondLst>
                                        </p:cTn>
                                        <p:tgtEl>
                                          <p:spTgt spid="30723">
                                            <p:txEl>
                                              <p:pRg st="0" end="0"/>
                                            </p:txEl>
                                          </p:spTgt>
                                        </p:tgtEl>
                                        <p:attrNameLst>
                                          <p:attrName>style.visibility</p:attrName>
                                        </p:attrNameLst>
                                      </p:cBhvr>
                                      <p:to>
                                        <p:strVal val="visible"/>
                                      </p:to>
                                    </p:set>
                                    <p:animEffect transition="in" filter="blinds(horizontal)">
                                      <p:cBhvr>
                                        <p:cTn id="12" dur="500"/>
                                        <p:tgtEl>
                                          <p:spTgt spid="30723">
                                            <p:txEl>
                                              <p:pRg st="0" end="0"/>
                                            </p:txEl>
                                          </p:spTgt>
                                        </p:tgtEl>
                                      </p:cBhvr>
                                    </p:animEffect>
                                  </p:childTnLst>
                                </p:cTn>
                              </p:par>
                            </p:childTnLst>
                          </p:cTn>
                        </p:par>
                        <p:par>
                          <p:cTn id="13" fill="hold" nodeType="afterGroup">
                            <p:stCondLst>
                              <p:cond delay="1000"/>
                            </p:stCondLst>
                            <p:childTnLst>
                              <p:par>
                                <p:cTn id="14" presetID="3" presetClass="entr" presetSubtype="10" fill="hold" nodeType="afterEffect">
                                  <p:stCondLst>
                                    <p:cond delay="0"/>
                                  </p:stCondLst>
                                  <p:childTnLst>
                                    <p:set>
                                      <p:cBhvr>
                                        <p:cTn id="15" dur="1" fill="hold">
                                          <p:stCondLst>
                                            <p:cond delay="0"/>
                                          </p:stCondLst>
                                        </p:cTn>
                                        <p:tgtEl>
                                          <p:spTgt spid="30723">
                                            <p:txEl>
                                              <p:pRg st="2" end="2"/>
                                            </p:txEl>
                                          </p:spTgt>
                                        </p:tgtEl>
                                        <p:attrNameLst>
                                          <p:attrName>style.visibility</p:attrName>
                                        </p:attrNameLst>
                                      </p:cBhvr>
                                      <p:to>
                                        <p:strVal val="visible"/>
                                      </p:to>
                                    </p:set>
                                    <p:animEffect transition="in" filter="blinds(horizontal)">
                                      <p:cBhvr>
                                        <p:cTn id="16" dur="500"/>
                                        <p:tgtEl>
                                          <p:spTgt spid="30723">
                                            <p:txEl>
                                              <p:pRg st="2" end="2"/>
                                            </p:txEl>
                                          </p:spTgt>
                                        </p:tgtEl>
                                      </p:cBhvr>
                                    </p:animEffect>
                                  </p:childTnLst>
                                </p:cTn>
                              </p:par>
                            </p:childTnLst>
                          </p:cTn>
                        </p:par>
                        <p:par>
                          <p:cTn id="17" fill="hold" nodeType="afterGroup">
                            <p:stCondLst>
                              <p:cond delay="1500"/>
                            </p:stCondLst>
                            <p:childTnLst>
                              <p:par>
                                <p:cTn id="18" presetID="3" presetClass="entr" presetSubtype="10" fill="hold" nodeType="afterEffect">
                                  <p:stCondLst>
                                    <p:cond delay="0"/>
                                  </p:stCondLst>
                                  <p:childTnLst>
                                    <p:set>
                                      <p:cBhvr>
                                        <p:cTn id="19" dur="1" fill="hold">
                                          <p:stCondLst>
                                            <p:cond delay="0"/>
                                          </p:stCondLst>
                                        </p:cTn>
                                        <p:tgtEl>
                                          <p:spTgt spid="30723">
                                            <p:txEl>
                                              <p:pRg st="3" end="3"/>
                                            </p:txEl>
                                          </p:spTgt>
                                        </p:tgtEl>
                                        <p:attrNameLst>
                                          <p:attrName>style.visibility</p:attrName>
                                        </p:attrNameLst>
                                      </p:cBhvr>
                                      <p:to>
                                        <p:strVal val="visible"/>
                                      </p:to>
                                    </p:set>
                                    <p:animEffect transition="in" filter="blinds(horizontal)">
                                      <p:cBhvr>
                                        <p:cTn id="20" dur="500"/>
                                        <p:tgtEl>
                                          <p:spTgt spid="30723">
                                            <p:txEl>
                                              <p:pRg st="3" end="3"/>
                                            </p:txEl>
                                          </p:spTgt>
                                        </p:tgtEl>
                                      </p:cBhvr>
                                    </p:animEffect>
                                  </p:childTnLst>
                                </p:cTn>
                              </p:par>
                            </p:childTnLst>
                          </p:cTn>
                        </p:par>
                        <p:par>
                          <p:cTn id="21" fill="hold" nodeType="afterGroup">
                            <p:stCondLst>
                              <p:cond delay="2000"/>
                            </p:stCondLst>
                            <p:childTnLst>
                              <p:par>
                                <p:cTn id="22" presetID="3" presetClass="entr" presetSubtype="10" fill="hold" grpId="0" nodeType="afterEffect">
                                  <p:stCondLst>
                                    <p:cond delay="0"/>
                                  </p:stCondLst>
                                  <p:childTnLst>
                                    <p:set>
                                      <p:cBhvr>
                                        <p:cTn id="23" dur="1" fill="hold">
                                          <p:stCondLst>
                                            <p:cond delay="0"/>
                                          </p:stCondLst>
                                        </p:cTn>
                                        <p:tgtEl>
                                          <p:spTgt spid="30725"/>
                                        </p:tgtEl>
                                        <p:attrNameLst>
                                          <p:attrName>style.visibility</p:attrName>
                                        </p:attrNameLst>
                                      </p:cBhvr>
                                      <p:to>
                                        <p:strVal val="visible"/>
                                      </p:to>
                                    </p:set>
                                    <p:animEffect transition="in" filter="blinds(horizontal)">
                                      <p:cBhvr>
                                        <p:cTn id="24" dur="500"/>
                                        <p:tgtEl>
                                          <p:spTgt spid="30725"/>
                                        </p:tgtEl>
                                      </p:cBhvr>
                                    </p:animEffect>
                                  </p:childTnLst>
                                </p:cTn>
                              </p:par>
                            </p:childTnLst>
                          </p:cTn>
                        </p:par>
                        <p:par>
                          <p:cTn id="25" fill="hold" nodeType="afterGroup">
                            <p:stCondLst>
                              <p:cond delay="2500"/>
                            </p:stCondLst>
                            <p:childTnLst>
                              <p:par>
                                <p:cTn id="26" presetID="3" presetClass="entr" presetSubtype="10" fill="hold" nodeType="afterEffect">
                                  <p:stCondLst>
                                    <p:cond delay="0"/>
                                  </p:stCondLst>
                                  <p:childTnLst>
                                    <p:set>
                                      <p:cBhvr>
                                        <p:cTn id="27" dur="1" fill="hold">
                                          <p:stCondLst>
                                            <p:cond delay="0"/>
                                          </p:stCondLst>
                                        </p:cTn>
                                        <p:tgtEl>
                                          <p:spTgt spid="30723">
                                            <p:txEl>
                                              <p:pRg st="6" end="6"/>
                                            </p:txEl>
                                          </p:spTgt>
                                        </p:tgtEl>
                                        <p:attrNameLst>
                                          <p:attrName>style.visibility</p:attrName>
                                        </p:attrNameLst>
                                      </p:cBhvr>
                                      <p:to>
                                        <p:strVal val="visible"/>
                                      </p:to>
                                    </p:set>
                                    <p:animEffect transition="in" filter="blinds(horizontal)">
                                      <p:cBhvr>
                                        <p:cTn id="28" dur="500"/>
                                        <p:tgtEl>
                                          <p:spTgt spid="30723">
                                            <p:txEl>
                                              <p:pRg st="6" end="6"/>
                                            </p:txEl>
                                          </p:spTgt>
                                        </p:tgtEl>
                                      </p:cBhvr>
                                    </p:animEffect>
                                  </p:childTnLst>
                                </p:cTn>
                              </p:par>
                            </p:childTnLst>
                          </p:cTn>
                        </p:par>
                        <p:par>
                          <p:cTn id="29" fill="hold" nodeType="afterGroup">
                            <p:stCondLst>
                              <p:cond delay="3000"/>
                            </p:stCondLst>
                            <p:childTnLst>
                              <p:par>
                                <p:cTn id="30" presetID="3" presetClass="entr" presetSubtype="10" fill="hold" nodeType="afterEffect">
                                  <p:stCondLst>
                                    <p:cond delay="0"/>
                                  </p:stCondLst>
                                  <p:childTnLst>
                                    <p:set>
                                      <p:cBhvr>
                                        <p:cTn id="31" dur="1" fill="hold">
                                          <p:stCondLst>
                                            <p:cond delay="0"/>
                                          </p:stCondLst>
                                        </p:cTn>
                                        <p:tgtEl>
                                          <p:spTgt spid="30723">
                                            <p:txEl>
                                              <p:pRg st="7" end="7"/>
                                            </p:txEl>
                                          </p:spTgt>
                                        </p:tgtEl>
                                        <p:attrNameLst>
                                          <p:attrName>style.visibility</p:attrName>
                                        </p:attrNameLst>
                                      </p:cBhvr>
                                      <p:to>
                                        <p:strVal val="visible"/>
                                      </p:to>
                                    </p:set>
                                    <p:animEffect transition="in" filter="blinds(horizontal)">
                                      <p:cBhvr>
                                        <p:cTn id="32" dur="500"/>
                                        <p:tgtEl>
                                          <p:spTgt spid="3072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5" grpId="0" animBg="1"/>
      <p:bldP spid="7"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5"/>
          <p:cNvSpPr>
            <a:spLocks noGrp="1" noChangeArrowheads="1"/>
          </p:cNvSpPr>
          <p:nvPr>
            <p:ph idx="4294967295"/>
          </p:nvPr>
        </p:nvSpPr>
        <p:spPr>
          <a:xfrm>
            <a:off x="357188" y="1325563"/>
            <a:ext cx="8329612" cy="4911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lnSpc>
                <a:spcPct val="90000"/>
              </a:lnSpc>
              <a:buFont typeface="Wingdings" pitchFamily="2" charset="2"/>
              <a:buNone/>
            </a:pPr>
            <a:r>
              <a:rPr lang="fr-FR" sz="2800" smtClean="0">
                <a:effectLst/>
                <a:latin typeface="Arial Unicode MS" pitchFamily="34" charset="-128"/>
                <a:ea typeface="Arial Unicode MS" pitchFamily="34" charset="-128"/>
                <a:cs typeface="Arial Unicode MS" pitchFamily="34" charset="-128"/>
              </a:rPr>
              <a:t>  Notre construction est située à une altitude de25m</a:t>
            </a:r>
          </a:p>
          <a:p>
            <a:pPr algn="just" eaLnBrk="1" hangingPunct="1">
              <a:lnSpc>
                <a:spcPct val="90000"/>
              </a:lnSpc>
              <a:buFont typeface="Wingdings" pitchFamily="2" charset="2"/>
              <a:buNone/>
            </a:pPr>
            <a:r>
              <a:rPr lang="fr-FR" sz="2800" smtClean="0">
                <a:effectLst/>
                <a:latin typeface="Arial Unicode MS" pitchFamily="34" charset="-128"/>
                <a:ea typeface="Arial Unicode MS" pitchFamily="34" charset="-128"/>
                <a:cs typeface="Arial Unicode MS" pitchFamily="34" charset="-128"/>
              </a:rPr>
              <a:t>  par rapport au niveau de la mer ; cette altitude</a:t>
            </a:r>
          </a:p>
          <a:p>
            <a:pPr algn="just" eaLnBrk="1" hangingPunct="1">
              <a:lnSpc>
                <a:spcPct val="90000"/>
              </a:lnSpc>
              <a:buFont typeface="Wingdings" pitchFamily="2" charset="2"/>
              <a:buNone/>
            </a:pPr>
            <a:r>
              <a:rPr lang="fr-FR" sz="2800" smtClean="0">
                <a:effectLst/>
                <a:latin typeface="Arial Unicode MS" pitchFamily="34" charset="-128"/>
                <a:ea typeface="Arial Unicode MS" pitchFamily="34" charset="-128"/>
                <a:cs typeface="Arial Unicode MS" pitchFamily="34" charset="-128"/>
              </a:rPr>
              <a:t>  étant inférieure à 2000 m, donc l’action de la</a:t>
            </a:r>
          </a:p>
          <a:p>
            <a:pPr algn="just" eaLnBrk="1" hangingPunct="1">
              <a:lnSpc>
                <a:spcPct val="90000"/>
              </a:lnSpc>
              <a:buFont typeface="Wingdings" pitchFamily="2" charset="2"/>
              <a:buNone/>
            </a:pPr>
            <a:r>
              <a:rPr lang="fr-FR" sz="2800" smtClean="0">
                <a:effectLst/>
                <a:latin typeface="Arial Unicode MS" pitchFamily="34" charset="-128"/>
                <a:ea typeface="Arial Unicode MS" pitchFamily="34" charset="-128"/>
                <a:cs typeface="Arial Unicode MS" pitchFamily="34" charset="-128"/>
              </a:rPr>
              <a:t>  neige peut être calculée selon le RNV 99</a:t>
            </a:r>
          </a:p>
          <a:p>
            <a:pPr algn="just" eaLnBrk="1" hangingPunct="1">
              <a:lnSpc>
                <a:spcPct val="90000"/>
              </a:lnSpc>
              <a:buFont typeface="Wingdings" pitchFamily="2" charset="2"/>
              <a:buNone/>
            </a:pPr>
            <a:r>
              <a:rPr lang="fr-FR" sz="2800" smtClean="0">
                <a:effectLst/>
                <a:latin typeface="Arial Unicode MS" pitchFamily="34" charset="-128"/>
                <a:ea typeface="Arial Unicode MS" pitchFamily="34" charset="-128"/>
                <a:cs typeface="Arial Unicode MS" pitchFamily="34" charset="-128"/>
              </a:rPr>
              <a:t>  Elle est donnée par la formule suivante:</a:t>
            </a:r>
          </a:p>
          <a:p>
            <a:pPr algn="just" eaLnBrk="1" hangingPunct="1">
              <a:lnSpc>
                <a:spcPct val="90000"/>
              </a:lnSpc>
              <a:buFont typeface="Wingdings" pitchFamily="2" charset="2"/>
              <a:buNone/>
            </a:pPr>
            <a:r>
              <a:rPr lang="fr-FR" sz="2800" smtClean="0">
                <a:effectLst/>
                <a:latin typeface="Arial Unicode MS" pitchFamily="34" charset="-128"/>
                <a:ea typeface="Arial Unicode MS" pitchFamily="34" charset="-128"/>
                <a:cs typeface="Arial Unicode MS" pitchFamily="34" charset="-128"/>
              </a:rPr>
              <a:t>   </a:t>
            </a:r>
          </a:p>
          <a:p>
            <a:pPr algn="just" eaLnBrk="1" hangingPunct="1">
              <a:lnSpc>
                <a:spcPct val="90000"/>
              </a:lnSpc>
              <a:buFont typeface="Wingdings" pitchFamily="2" charset="2"/>
              <a:buNone/>
            </a:pPr>
            <a:endParaRPr lang="fr-FR" sz="2800" smtClean="0">
              <a:effectLst/>
              <a:latin typeface="Arial Unicode MS" pitchFamily="34" charset="-128"/>
              <a:ea typeface="Arial Unicode MS" pitchFamily="34" charset="-128"/>
              <a:cs typeface="Arial Unicode MS" pitchFamily="34" charset="-128"/>
            </a:endParaRPr>
          </a:p>
          <a:p>
            <a:pPr algn="just" eaLnBrk="1" hangingPunct="1">
              <a:lnSpc>
                <a:spcPct val="90000"/>
              </a:lnSpc>
              <a:buFont typeface="Wingdings" pitchFamily="2" charset="2"/>
              <a:buNone/>
            </a:pPr>
            <a:endParaRPr lang="fr-FR" sz="2800" smtClean="0">
              <a:effectLst/>
              <a:latin typeface="Arial Unicode MS" pitchFamily="34" charset="-128"/>
              <a:ea typeface="Arial Unicode MS" pitchFamily="34" charset="-128"/>
              <a:cs typeface="Arial Unicode MS" pitchFamily="34" charset="-128"/>
            </a:endParaRPr>
          </a:p>
          <a:p>
            <a:pPr algn="just" eaLnBrk="1" hangingPunct="1">
              <a:lnSpc>
                <a:spcPct val="90000"/>
              </a:lnSpc>
              <a:buFont typeface="Wingdings" pitchFamily="2" charset="2"/>
              <a:buNone/>
            </a:pPr>
            <a:r>
              <a:rPr lang="fr-FR" sz="2800" smtClean="0">
                <a:effectLst/>
                <a:latin typeface="Arial Unicode MS" pitchFamily="34" charset="-128"/>
                <a:ea typeface="Arial Unicode MS" pitchFamily="34" charset="-128"/>
                <a:cs typeface="Arial Unicode MS" pitchFamily="34" charset="-128"/>
              </a:rPr>
              <a:t>Et elle vaut :    </a:t>
            </a:r>
            <a:r>
              <a:rPr lang="fr-FR" sz="2800" smtClean="0">
                <a:solidFill>
                  <a:srgbClr val="FF0000"/>
                </a:solidFill>
                <a:effectLst/>
                <a:latin typeface="Arial Unicode MS" pitchFamily="34" charset="-128"/>
                <a:ea typeface="Arial Unicode MS" pitchFamily="34" charset="-128"/>
                <a:cs typeface="Arial Unicode MS" pitchFamily="34" charset="-128"/>
              </a:rPr>
              <a:t>S = 0.09 KN/m</a:t>
            </a:r>
            <a:r>
              <a:rPr lang="fr-FR" sz="2800" baseline="30000" smtClean="0">
                <a:solidFill>
                  <a:srgbClr val="FF0000"/>
                </a:solidFill>
                <a:effectLst/>
                <a:latin typeface="Arial Unicode MS" pitchFamily="34" charset="-128"/>
                <a:ea typeface="Arial Unicode MS" pitchFamily="34" charset="-128"/>
                <a:cs typeface="Arial Unicode MS" pitchFamily="34" charset="-128"/>
              </a:rPr>
              <a:t>2</a:t>
            </a:r>
            <a:endParaRPr lang="fr-FR" sz="2800" smtClean="0">
              <a:solidFill>
                <a:srgbClr val="FF0000"/>
              </a:solidFill>
              <a:effectLst/>
              <a:latin typeface="Arial Unicode MS" pitchFamily="34" charset="-128"/>
              <a:ea typeface="Arial Unicode MS" pitchFamily="34" charset="-128"/>
              <a:cs typeface="Arial Unicode MS" pitchFamily="34" charset="-128"/>
            </a:endParaRPr>
          </a:p>
          <a:p>
            <a:pPr algn="ctr" eaLnBrk="1" hangingPunct="1">
              <a:lnSpc>
                <a:spcPct val="90000"/>
              </a:lnSpc>
              <a:buFont typeface="Wingdings" pitchFamily="2" charset="2"/>
              <a:buNone/>
            </a:pPr>
            <a:r>
              <a:rPr lang="fr-FR" sz="2800" smtClean="0">
                <a:solidFill>
                  <a:schemeClr val="bg1"/>
                </a:solidFill>
                <a:effectLst/>
                <a:latin typeface="Arial Unicode MS" pitchFamily="34" charset="-128"/>
                <a:ea typeface="Arial Unicode MS" pitchFamily="34" charset="-128"/>
                <a:cs typeface="Arial Unicode MS" pitchFamily="34" charset="-128"/>
              </a:rPr>
              <a:t> </a:t>
            </a:r>
          </a:p>
          <a:p>
            <a:pPr algn="ctr" eaLnBrk="1" hangingPunct="1">
              <a:lnSpc>
                <a:spcPct val="90000"/>
              </a:lnSpc>
              <a:buFont typeface="Wingdings" pitchFamily="2" charset="2"/>
              <a:buNone/>
            </a:pPr>
            <a:endParaRPr lang="fr-FR" sz="2800" smtClean="0">
              <a:solidFill>
                <a:schemeClr val="bg1"/>
              </a:solidFill>
              <a:effectLst/>
              <a:latin typeface="Arial Unicode MS" pitchFamily="34" charset="-128"/>
              <a:ea typeface="Arial Unicode MS" pitchFamily="34" charset="-128"/>
              <a:cs typeface="Arial Unicode MS" pitchFamily="34" charset="-128"/>
            </a:endParaRPr>
          </a:p>
        </p:txBody>
      </p:sp>
      <p:sp>
        <p:nvSpPr>
          <p:cNvPr id="4098" name="Object 5"/>
          <p:cNvSpPr>
            <a:spLocks noChangeAspect="1" noChangeArrowheads="1"/>
          </p:cNvSpPr>
          <p:nvPr/>
        </p:nvSpPr>
        <p:spPr bwMode="auto">
          <a:xfrm>
            <a:off x="3429000" y="4143375"/>
            <a:ext cx="1598613" cy="5461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7" name="Titre 1"/>
          <p:cNvSpPr txBox="1">
            <a:spLocks/>
          </p:cNvSpPr>
          <p:nvPr/>
        </p:nvSpPr>
        <p:spPr bwMode="auto">
          <a:xfrm>
            <a:off x="571500" y="428625"/>
            <a:ext cx="8229600" cy="714375"/>
          </a:xfrm>
          <a:prstGeom prst="rect">
            <a:avLst/>
          </a:prstGeom>
          <a:noFill/>
          <a:ln w="9525">
            <a:noFill/>
            <a:miter lim="800000"/>
            <a:headEnd/>
            <a:tailEnd/>
          </a:ln>
          <a:effectLst/>
        </p:spPr>
        <p:txBody>
          <a:bodyPr anchor="ctr"/>
          <a:lstStyle/>
          <a:p>
            <a:pPr>
              <a:defRPr/>
            </a:pPr>
            <a:r>
              <a:rPr lang="fr-FR" sz="3200" b="1" dirty="0">
                <a:solidFill>
                  <a:srgbClr val="FFFF00"/>
                </a:solidFill>
                <a:latin typeface="Arial Unicode MS" pitchFamily="34" charset="-128"/>
                <a:ea typeface="Arial Unicode MS" pitchFamily="34" charset="-128"/>
                <a:cs typeface="Arial Unicode MS" pitchFamily="34" charset="-128"/>
              </a:rPr>
              <a:t>Etude de l’action de la neige :</a:t>
            </a:r>
            <a:r>
              <a:rPr lang="fr-FR" sz="3600" b="1" kern="0" dirty="0">
                <a:solidFill>
                  <a:srgbClr val="FFFF00"/>
                </a:solidFill>
                <a:latin typeface="Arial Unicode MS" pitchFamily="34" charset="-128"/>
                <a:ea typeface="Arial Unicode MS" pitchFamily="34" charset="-128"/>
                <a:cs typeface="Arial Unicode MS" pitchFamily="34" charset="-128"/>
              </a:rPr>
              <a:t>	</a:t>
            </a:r>
            <a:endParaRPr lang="fr-FR" sz="3600" kern="0" dirty="0">
              <a:solidFill>
                <a:srgbClr val="FFFF00"/>
              </a:solidFill>
              <a:latin typeface="Arial Unicode MS" pitchFamily="34" charset="-128"/>
              <a:ea typeface="Arial Unicode MS" pitchFamily="34" charset="-128"/>
              <a:cs typeface="Arial Unicode MS" pitchFamily="34" charset="-12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3" presetClass="entr" presetSubtype="10" fill="hold" nodeType="afterEffect">
                                  <p:stCondLst>
                                    <p:cond delay="500"/>
                                  </p:stCondLst>
                                  <p:childTnLst>
                                    <p:set>
                                      <p:cBhvr>
                                        <p:cTn id="11" dur="1" fill="hold">
                                          <p:stCondLst>
                                            <p:cond delay="0"/>
                                          </p:stCondLst>
                                        </p:cTn>
                                        <p:tgtEl>
                                          <p:spTgt spid="4100">
                                            <p:txEl>
                                              <p:pRg st="0" end="0"/>
                                            </p:txEl>
                                          </p:spTgt>
                                        </p:tgtEl>
                                        <p:attrNameLst>
                                          <p:attrName>style.visibility</p:attrName>
                                        </p:attrNameLst>
                                      </p:cBhvr>
                                      <p:to>
                                        <p:strVal val="visible"/>
                                      </p:to>
                                    </p:set>
                                    <p:animEffect transition="in" filter="blinds(horizontal)">
                                      <p:cBhvr>
                                        <p:cTn id="12" dur="500"/>
                                        <p:tgtEl>
                                          <p:spTgt spid="4100">
                                            <p:txEl>
                                              <p:pRg st="0" end="0"/>
                                            </p:txEl>
                                          </p:spTgt>
                                        </p:tgtEl>
                                      </p:cBhvr>
                                    </p:animEffect>
                                  </p:childTnLst>
                                </p:cTn>
                              </p:par>
                            </p:childTnLst>
                          </p:cTn>
                        </p:par>
                        <p:par>
                          <p:cTn id="13" fill="hold" nodeType="afterGroup">
                            <p:stCondLst>
                              <p:cond delay="1500"/>
                            </p:stCondLst>
                            <p:childTnLst>
                              <p:par>
                                <p:cTn id="14" presetID="3" presetClass="entr" presetSubtype="10" fill="hold" nodeType="afterEffect">
                                  <p:stCondLst>
                                    <p:cond delay="0"/>
                                  </p:stCondLst>
                                  <p:childTnLst>
                                    <p:set>
                                      <p:cBhvr>
                                        <p:cTn id="15" dur="1" fill="hold">
                                          <p:stCondLst>
                                            <p:cond delay="0"/>
                                          </p:stCondLst>
                                        </p:cTn>
                                        <p:tgtEl>
                                          <p:spTgt spid="4100">
                                            <p:txEl>
                                              <p:pRg st="1" end="1"/>
                                            </p:txEl>
                                          </p:spTgt>
                                        </p:tgtEl>
                                        <p:attrNameLst>
                                          <p:attrName>style.visibility</p:attrName>
                                        </p:attrNameLst>
                                      </p:cBhvr>
                                      <p:to>
                                        <p:strVal val="visible"/>
                                      </p:to>
                                    </p:set>
                                    <p:animEffect transition="in" filter="blinds(horizontal)">
                                      <p:cBhvr>
                                        <p:cTn id="16" dur="500"/>
                                        <p:tgtEl>
                                          <p:spTgt spid="4100">
                                            <p:txEl>
                                              <p:pRg st="1" end="1"/>
                                            </p:txEl>
                                          </p:spTgt>
                                        </p:tgtEl>
                                      </p:cBhvr>
                                    </p:animEffect>
                                  </p:childTnLst>
                                </p:cTn>
                              </p:par>
                            </p:childTnLst>
                          </p:cTn>
                        </p:par>
                        <p:par>
                          <p:cTn id="17" fill="hold" nodeType="afterGroup">
                            <p:stCondLst>
                              <p:cond delay="2000"/>
                            </p:stCondLst>
                            <p:childTnLst>
                              <p:par>
                                <p:cTn id="18" presetID="3" presetClass="entr" presetSubtype="10" fill="hold" nodeType="afterEffect">
                                  <p:stCondLst>
                                    <p:cond delay="0"/>
                                  </p:stCondLst>
                                  <p:childTnLst>
                                    <p:set>
                                      <p:cBhvr>
                                        <p:cTn id="19" dur="1" fill="hold">
                                          <p:stCondLst>
                                            <p:cond delay="0"/>
                                          </p:stCondLst>
                                        </p:cTn>
                                        <p:tgtEl>
                                          <p:spTgt spid="4100">
                                            <p:txEl>
                                              <p:pRg st="2" end="2"/>
                                            </p:txEl>
                                          </p:spTgt>
                                        </p:tgtEl>
                                        <p:attrNameLst>
                                          <p:attrName>style.visibility</p:attrName>
                                        </p:attrNameLst>
                                      </p:cBhvr>
                                      <p:to>
                                        <p:strVal val="visible"/>
                                      </p:to>
                                    </p:set>
                                    <p:animEffect transition="in" filter="blinds(horizontal)">
                                      <p:cBhvr>
                                        <p:cTn id="20" dur="500"/>
                                        <p:tgtEl>
                                          <p:spTgt spid="4100">
                                            <p:txEl>
                                              <p:pRg st="2" end="2"/>
                                            </p:txEl>
                                          </p:spTgt>
                                        </p:tgtEl>
                                      </p:cBhvr>
                                    </p:animEffect>
                                  </p:childTnLst>
                                </p:cTn>
                              </p:par>
                            </p:childTnLst>
                          </p:cTn>
                        </p:par>
                        <p:par>
                          <p:cTn id="21" fill="hold" nodeType="afterGroup">
                            <p:stCondLst>
                              <p:cond delay="2500"/>
                            </p:stCondLst>
                            <p:childTnLst>
                              <p:par>
                                <p:cTn id="22" presetID="3" presetClass="entr" presetSubtype="10" fill="hold" nodeType="afterEffect">
                                  <p:stCondLst>
                                    <p:cond delay="0"/>
                                  </p:stCondLst>
                                  <p:childTnLst>
                                    <p:set>
                                      <p:cBhvr>
                                        <p:cTn id="23" dur="1" fill="hold">
                                          <p:stCondLst>
                                            <p:cond delay="0"/>
                                          </p:stCondLst>
                                        </p:cTn>
                                        <p:tgtEl>
                                          <p:spTgt spid="4100">
                                            <p:txEl>
                                              <p:pRg st="3" end="3"/>
                                            </p:txEl>
                                          </p:spTgt>
                                        </p:tgtEl>
                                        <p:attrNameLst>
                                          <p:attrName>style.visibility</p:attrName>
                                        </p:attrNameLst>
                                      </p:cBhvr>
                                      <p:to>
                                        <p:strVal val="visible"/>
                                      </p:to>
                                    </p:set>
                                    <p:animEffect transition="in" filter="blinds(horizontal)">
                                      <p:cBhvr>
                                        <p:cTn id="24" dur="500"/>
                                        <p:tgtEl>
                                          <p:spTgt spid="4100">
                                            <p:txEl>
                                              <p:pRg st="3" end="3"/>
                                            </p:txEl>
                                          </p:spTgt>
                                        </p:tgtEl>
                                      </p:cBhvr>
                                    </p:animEffect>
                                  </p:childTnLst>
                                </p:cTn>
                              </p:par>
                            </p:childTnLst>
                          </p:cTn>
                        </p:par>
                        <p:par>
                          <p:cTn id="25" fill="hold" nodeType="afterGroup">
                            <p:stCondLst>
                              <p:cond delay="3000"/>
                            </p:stCondLst>
                            <p:childTnLst>
                              <p:par>
                                <p:cTn id="26" presetID="3" presetClass="entr" presetSubtype="10" fill="hold" nodeType="afterEffect">
                                  <p:stCondLst>
                                    <p:cond delay="0"/>
                                  </p:stCondLst>
                                  <p:childTnLst>
                                    <p:set>
                                      <p:cBhvr>
                                        <p:cTn id="27" dur="1" fill="hold">
                                          <p:stCondLst>
                                            <p:cond delay="0"/>
                                          </p:stCondLst>
                                        </p:cTn>
                                        <p:tgtEl>
                                          <p:spTgt spid="4100">
                                            <p:txEl>
                                              <p:pRg st="4" end="4"/>
                                            </p:txEl>
                                          </p:spTgt>
                                        </p:tgtEl>
                                        <p:attrNameLst>
                                          <p:attrName>style.visibility</p:attrName>
                                        </p:attrNameLst>
                                      </p:cBhvr>
                                      <p:to>
                                        <p:strVal val="visible"/>
                                      </p:to>
                                    </p:set>
                                    <p:animEffect transition="in" filter="blinds(horizontal)">
                                      <p:cBhvr>
                                        <p:cTn id="28" dur="500"/>
                                        <p:tgtEl>
                                          <p:spTgt spid="4100">
                                            <p:txEl>
                                              <p:pRg st="4" end="4"/>
                                            </p:txEl>
                                          </p:spTgt>
                                        </p:tgtEl>
                                      </p:cBhvr>
                                    </p:animEffect>
                                  </p:childTnLst>
                                </p:cTn>
                              </p:par>
                            </p:childTnLst>
                          </p:cTn>
                        </p:par>
                        <p:par>
                          <p:cTn id="29" fill="hold" nodeType="afterGroup">
                            <p:stCondLst>
                              <p:cond delay="3500"/>
                            </p:stCondLst>
                            <p:childTnLst>
                              <p:par>
                                <p:cTn id="30" presetID="3" presetClass="entr" presetSubtype="10" fill="hold" grpId="0" nodeType="afterEffect">
                                  <p:stCondLst>
                                    <p:cond delay="0"/>
                                  </p:stCondLst>
                                  <p:childTnLst>
                                    <p:set>
                                      <p:cBhvr>
                                        <p:cTn id="31" dur="1" fill="hold">
                                          <p:stCondLst>
                                            <p:cond delay="0"/>
                                          </p:stCondLst>
                                        </p:cTn>
                                        <p:tgtEl>
                                          <p:spTgt spid="4098"/>
                                        </p:tgtEl>
                                        <p:attrNameLst>
                                          <p:attrName>style.visibility</p:attrName>
                                        </p:attrNameLst>
                                      </p:cBhvr>
                                      <p:to>
                                        <p:strVal val="visible"/>
                                      </p:to>
                                    </p:set>
                                    <p:animEffect transition="in" filter="blinds(horizontal)">
                                      <p:cBhvr>
                                        <p:cTn id="32" dur="500"/>
                                        <p:tgtEl>
                                          <p:spTgt spid="4098"/>
                                        </p:tgtEl>
                                      </p:cBhvr>
                                    </p:animEffect>
                                  </p:childTnLst>
                                </p:cTn>
                              </p:par>
                            </p:childTnLst>
                          </p:cTn>
                        </p:par>
                        <p:par>
                          <p:cTn id="33" fill="hold" nodeType="afterGroup">
                            <p:stCondLst>
                              <p:cond delay="4000"/>
                            </p:stCondLst>
                            <p:childTnLst>
                              <p:par>
                                <p:cTn id="34" presetID="3" presetClass="entr" presetSubtype="10" fill="hold" nodeType="afterEffect">
                                  <p:stCondLst>
                                    <p:cond delay="0"/>
                                  </p:stCondLst>
                                  <p:childTnLst>
                                    <p:set>
                                      <p:cBhvr>
                                        <p:cTn id="35" dur="1" fill="hold">
                                          <p:stCondLst>
                                            <p:cond delay="0"/>
                                          </p:stCondLst>
                                        </p:cTn>
                                        <p:tgtEl>
                                          <p:spTgt spid="4100">
                                            <p:txEl>
                                              <p:pRg st="8" end="8"/>
                                            </p:txEl>
                                          </p:spTgt>
                                        </p:tgtEl>
                                        <p:attrNameLst>
                                          <p:attrName>style.visibility</p:attrName>
                                        </p:attrNameLst>
                                      </p:cBhvr>
                                      <p:to>
                                        <p:strVal val="visible"/>
                                      </p:to>
                                    </p:set>
                                    <p:animEffect transition="in" filter="blinds(horizontal)">
                                      <p:cBhvr>
                                        <p:cTn id="36" dur="500"/>
                                        <p:tgtEl>
                                          <p:spTgt spid="4100">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animBg="1"/>
      <p:bldP spid="7"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6"/>
          <p:cNvSpPr>
            <a:spLocks noGrp="1" noChangeArrowheads="1"/>
          </p:cNvSpPr>
          <p:nvPr>
            <p:ph type="title" idx="4294967295"/>
          </p:nvPr>
        </p:nvSpPr>
        <p:spPr>
          <a:xfrm>
            <a:off x="571500" y="1857375"/>
            <a:ext cx="8229600" cy="7080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0">
            <a:spAutoFit/>
          </a:bodyPr>
          <a:lstStyle/>
          <a:p>
            <a:pPr eaLnBrk="1" hangingPunct="1">
              <a:spcBef>
                <a:spcPct val="50000"/>
              </a:spcBef>
            </a:pPr>
            <a:r>
              <a:rPr lang="fr-FR" sz="4000" smtClean="0">
                <a:solidFill>
                  <a:schemeClr val="tx1"/>
                </a:solidFill>
                <a:effectLst/>
                <a:latin typeface="Arial Unicode MS" pitchFamily="34" charset="-128"/>
                <a:ea typeface="Arial Unicode MS" pitchFamily="34" charset="-128"/>
                <a:cs typeface="Arial Unicode MS" pitchFamily="34" charset="-128"/>
              </a:rPr>
              <a:t>Chapitre III </a:t>
            </a:r>
          </a:p>
        </p:txBody>
      </p:sp>
      <p:sp>
        <p:nvSpPr>
          <p:cNvPr id="30723" name="Espace réservé du contenu 4"/>
          <p:cNvSpPr>
            <a:spLocks noGrp="1" noChangeArrowheads="1"/>
          </p:cNvSpPr>
          <p:nvPr>
            <p:ph idx="4294967295"/>
          </p:nvPr>
        </p:nvSpPr>
        <p:spPr>
          <a:xfrm>
            <a:off x="0" y="2786063"/>
            <a:ext cx="9310688" cy="11890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eaLnBrk="1" hangingPunct="1">
              <a:buFont typeface="Wingdings" pitchFamily="2" charset="2"/>
              <a:buNone/>
            </a:pPr>
            <a:r>
              <a:rPr lang="fr-FR" sz="6000" b="1" i="1" smtClean="0">
                <a:effectLst/>
                <a:latin typeface="Arial Unicode MS" pitchFamily="34" charset="-128"/>
                <a:ea typeface="Arial Unicode MS" pitchFamily="34" charset="-128"/>
                <a:cs typeface="Arial Unicode MS" pitchFamily="34" charset="-128"/>
              </a:rPr>
              <a:t>Eléments</a:t>
            </a:r>
            <a:r>
              <a:rPr lang="fr-FR" sz="7200" b="1" i="1" smtClean="0">
                <a:effectLst/>
                <a:latin typeface="Arial Unicode MS" pitchFamily="34" charset="-128"/>
                <a:ea typeface="Arial Unicode MS" pitchFamily="34" charset="-128"/>
                <a:cs typeface="Arial Unicode MS" pitchFamily="34" charset="-128"/>
              </a:rPr>
              <a:t> </a:t>
            </a:r>
            <a:r>
              <a:rPr lang="fr-FR" sz="6000" b="1" i="1" smtClean="0">
                <a:effectLst/>
                <a:latin typeface="Arial Unicode MS" pitchFamily="34" charset="-128"/>
                <a:ea typeface="Arial Unicode MS" pitchFamily="34" charset="-128"/>
                <a:cs typeface="Arial Unicode MS" pitchFamily="34" charset="-128"/>
              </a:rPr>
              <a:t>Secondaires</a:t>
            </a:r>
            <a:r>
              <a:rPr lang="fr-FR" sz="6000" smtClean="0">
                <a:effectLst/>
                <a:latin typeface="Arial Unicode MS" pitchFamily="34" charset="-128"/>
                <a:ea typeface="Arial Unicode MS" pitchFamily="34" charset="-128"/>
                <a:cs typeface="Arial Unicode MS" pitchFamily="34" charset="-128"/>
              </a:rPr>
              <a:t> </a:t>
            </a:r>
          </a:p>
        </p:txBody>
      </p:sp>
    </p:spTree>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re 1"/>
          <p:cNvSpPr>
            <a:spLocks noGrp="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0"/>
          <a:lstStyle/>
          <a:p>
            <a:pPr algn="l" eaLnBrk="1" hangingPunct="1"/>
            <a:r>
              <a:rPr lang="fr-FR" sz="4000" b="1" smtClean="0">
                <a:solidFill>
                  <a:srgbClr val="FFFF00"/>
                </a:solidFill>
                <a:effectLst/>
                <a:latin typeface="Arial Unicode MS" pitchFamily="34" charset="-128"/>
                <a:ea typeface="Arial Unicode MS" pitchFamily="34" charset="-128"/>
                <a:cs typeface="Arial Unicode MS" pitchFamily="34" charset="-128"/>
              </a:rPr>
              <a:t> </a:t>
            </a:r>
            <a:r>
              <a:rPr lang="fr-FR" sz="3200" b="1" smtClean="0">
                <a:solidFill>
                  <a:srgbClr val="FFFF00"/>
                </a:solidFill>
                <a:effectLst/>
                <a:latin typeface="Arial Unicode MS" pitchFamily="34" charset="-128"/>
                <a:ea typeface="Arial Unicode MS" pitchFamily="34" charset="-128"/>
                <a:cs typeface="Arial Unicode MS" pitchFamily="34" charset="-128"/>
              </a:rPr>
              <a:t>Introduction</a:t>
            </a:r>
            <a:endParaRPr lang="fr-FR" sz="4000" smtClean="0">
              <a:effectLst/>
              <a:latin typeface="Arial Unicode MS" pitchFamily="34" charset="-128"/>
              <a:ea typeface="Arial Unicode MS" pitchFamily="34" charset="-128"/>
              <a:cs typeface="Arial Unicode MS" pitchFamily="34" charset="-128"/>
            </a:endParaRPr>
          </a:p>
        </p:txBody>
      </p:sp>
      <p:sp>
        <p:nvSpPr>
          <p:cNvPr id="5124" name="Espace réservé du contenu 2"/>
          <p:cNvSpPr>
            <a:spLocks noGrp="1"/>
          </p:cNvSpPr>
          <p:nvPr>
            <p:ph idx="4294967295"/>
          </p:nvPr>
        </p:nvSpPr>
        <p:spPr>
          <a:xfrm>
            <a:off x="600075" y="1268413"/>
            <a:ext cx="8543925" cy="38020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r>
              <a:rPr lang="fr-FR" sz="2800" smtClean="0">
                <a:effectLst/>
                <a:latin typeface="Arial Unicode MS" pitchFamily="34" charset="-128"/>
                <a:ea typeface="Arial Unicode MS" pitchFamily="34" charset="-128"/>
                <a:cs typeface="Arial Unicode MS" pitchFamily="34" charset="-128"/>
              </a:rPr>
              <a:t>Dans ce chapitre on procédera au calcul des éléments secondaires qui sont : Les pannes, l’ossature du parapet, les lisses de bardage et les potelets.</a:t>
            </a:r>
          </a:p>
          <a:p>
            <a:pPr algn="just" eaLnBrk="1" hangingPunct="1"/>
            <a:endParaRPr lang="fr-FR" smtClean="0">
              <a:effectLst/>
              <a:latin typeface="Arial Unicode MS" pitchFamily="34" charset="-128"/>
              <a:ea typeface="Arial Unicode MS" pitchFamily="34" charset="-128"/>
              <a:cs typeface="Arial Unicode MS" pitchFamily="34" charset="-128"/>
            </a:endParaRPr>
          </a:p>
          <a:p>
            <a:pPr algn="just" eaLnBrk="1" hangingPunct="1">
              <a:buFont typeface="Wingdings" pitchFamily="2" charset="2"/>
              <a:buNone/>
            </a:pPr>
            <a:endParaRPr lang="fr-FR" smtClean="0">
              <a:effectLst/>
              <a:latin typeface="Arial Unicode MS" pitchFamily="34" charset="-128"/>
              <a:ea typeface="Arial Unicode MS" pitchFamily="34" charset="-128"/>
              <a:cs typeface="Arial Unicode MS" pitchFamily="34" charset="-128"/>
            </a:endParaRPr>
          </a:p>
        </p:txBody>
      </p:sp>
      <p:sp>
        <p:nvSpPr>
          <p:cNvPr id="5122" name="Object 6"/>
          <p:cNvSpPr>
            <a:spLocks noChangeAspect="1" noChangeArrowheads="1"/>
          </p:cNvSpPr>
          <p:nvPr/>
        </p:nvSpPr>
        <p:spPr bwMode="auto">
          <a:xfrm>
            <a:off x="3000375" y="5214938"/>
            <a:ext cx="3260725" cy="885825"/>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fr-FR"/>
          </a:p>
        </p:txBody>
      </p:sp>
      <p:sp>
        <p:nvSpPr>
          <p:cNvPr id="5125" name="Rectangle 4"/>
          <p:cNvSpPr>
            <a:spLocks noChangeArrowheads="1"/>
          </p:cNvSpPr>
          <p:nvPr/>
        </p:nvSpPr>
        <p:spPr bwMode="auto">
          <a:xfrm>
            <a:off x="785813" y="3508375"/>
            <a:ext cx="8137525"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a:r>
              <a:rPr lang="fr-FR" sz="2800">
                <a:latin typeface="Arial Unicode MS" pitchFamily="34" charset="-128"/>
                <a:ea typeface="Arial Unicode MS" pitchFamily="34" charset="-128"/>
                <a:cs typeface="Arial Unicode MS" pitchFamily="34" charset="-128"/>
              </a:rPr>
              <a:t>Le dimensionnement de chaque élément est donné par la condition de la limitation de la flèche  δ</a:t>
            </a:r>
            <a:r>
              <a:rPr lang="fr-FR" sz="2800" baseline="-25000">
                <a:latin typeface="Arial Unicode MS" pitchFamily="34" charset="-128"/>
                <a:ea typeface="Arial Unicode MS" pitchFamily="34" charset="-128"/>
                <a:cs typeface="Arial Unicode MS" pitchFamily="34" charset="-128"/>
              </a:rPr>
              <a:t>2</a:t>
            </a:r>
            <a:r>
              <a:rPr lang="fr-FR" sz="2800">
                <a:latin typeface="Arial Unicode MS" pitchFamily="34" charset="-128"/>
                <a:ea typeface="Arial Unicode MS" pitchFamily="34" charset="-128"/>
                <a:cs typeface="Arial Unicode MS" pitchFamily="34" charset="-128"/>
              </a:rPr>
              <a:t> qui est due à l’action du vent la plus défavorable.</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5123"/>
                                        </p:tgtEl>
                                        <p:attrNameLst>
                                          <p:attrName>style.visibility</p:attrName>
                                        </p:attrNameLst>
                                      </p:cBhvr>
                                      <p:to>
                                        <p:strVal val="visible"/>
                                      </p:to>
                                    </p:set>
                                    <p:anim calcmode="lin" valueType="num">
                                      <p:cBhvr additive="base">
                                        <p:cTn id="7" dur="500" fill="hold"/>
                                        <p:tgtEl>
                                          <p:spTgt spid="5123"/>
                                        </p:tgtEl>
                                        <p:attrNameLst>
                                          <p:attrName>ppt_x</p:attrName>
                                        </p:attrNameLst>
                                      </p:cBhvr>
                                      <p:tavLst>
                                        <p:tav tm="0">
                                          <p:val>
                                            <p:strVal val="0-#ppt_w/2"/>
                                          </p:val>
                                        </p:tav>
                                        <p:tav tm="100000">
                                          <p:val>
                                            <p:strVal val="#ppt_x"/>
                                          </p:val>
                                        </p:tav>
                                      </p:tavLst>
                                    </p:anim>
                                    <p:anim calcmode="lin" valueType="num">
                                      <p:cBhvr additive="base">
                                        <p:cTn id="8" dur="500" fill="hold"/>
                                        <p:tgtEl>
                                          <p:spTgt spid="5123"/>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3" presetClass="entr" presetSubtype="10" fill="hold" nodeType="afterEffect">
                                  <p:stCondLst>
                                    <p:cond delay="500"/>
                                  </p:stCondLst>
                                  <p:childTnLst>
                                    <p:set>
                                      <p:cBhvr>
                                        <p:cTn id="11" dur="1" fill="hold">
                                          <p:stCondLst>
                                            <p:cond delay="0"/>
                                          </p:stCondLst>
                                        </p:cTn>
                                        <p:tgtEl>
                                          <p:spTgt spid="5124">
                                            <p:txEl>
                                              <p:pRg st="0" end="0"/>
                                            </p:txEl>
                                          </p:spTgt>
                                        </p:tgtEl>
                                        <p:attrNameLst>
                                          <p:attrName>style.visibility</p:attrName>
                                        </p:attrNameLst>
                                      </p:cBhvr>
                                      <p:to>
                                        <p:strVal val="visible"/>
                                      </p:to>
                                    </p:set>
                                    <p:animEffect transition="in" filter="blinds(horizontal)">
                                      <p:cBhvr>
                                        <p:cTn id="12" dur="500"/>
                                        <p:tgtEl>
                                          <p:spTgt spid="5124">
                                            <p:txEl>
                                              <p:pRg st="0" end="0"/>
                                            </p:txEl>
                                          </p:spTgt>
                                        </p:tgtEl>
                                      </p:cBhvr>
                                    </p:animEffect>
                                  </p:childTnLst>
                                </p:cTn>
                              </p:par>
                            </p:childTnLst>
                          </p:cTn>
                        </p:par>
                        <p:par>
                          <p:cTn id="13" fill="hold" nodeType="afterGroup">
                            <p:stCondLst>
                              <p:cond delay="1500"/>
                            </p:stCondLst>
                            <p:childTnLst>
                              <p:par>
                                <p:cTn id="14" presetID="3" presetClass="entr" presetSubtype="10" fill="hold" nodeType="afterEffect">
                                  <p:stCondLst>
                                    <p:cond delay="0"/>
                                  </p:stCondLst>
                                  <p:childTnLst>
                                    <p:set>
                                      <p:cBhvr>
                                        <p:cTn id="15" dur="1" fill="hold">
                                          <p:stCondLst>
                                            <p:cond delay="0"/>
                                          </p:stCondLst>
                                        </p:cTn>
                                        <p:tgtEl>
                                          <p:spTgt spid="5125">
                                            <p:txEl>
                                              <p:pRg st="0" end="0"/>
                                            </p:txEl>
                                          </p:spTgt>
                                        </p:tgtEl>
                                        <p:attrNameLst>
                                          <p:attrName>style.visibility</p:attrName>
                                        </p:attrNameLst>
                                      </p:cBhvr>
                                      <p:to>
                                        <p:strVal val="visible"/>
                                      </p:to>
                                    </p:set>
                                    <p:animEffect transition="in" filter="blinds(horizontal)">
                                      <p:cBhvr>
                                        <p:cTn id="16" dur="500"/>
                                        <p:tgtEl>
                                          <p:spTgt spid="5125">
                                            <p:txEl>
                                              <p:pRg st="0" end="0"/>
                                            </p:txEl>
                                          </p:spTgt>
                                        </p:tgtEl>
                                      </p:cBhvr>
                                    </p:animEffect>
                                  </p:childTnLst>
                                </p:cTn>
                              </p:par>
                            </p:childTnLst>
                          </p:cTn>
                        </p:par>
                        <p:par>
                          <p:cTn id="17" fill="hold" nodeType="afterGroup">
                            <p:stCondLst>
                              <p:cond delay="2000"/>
                            </p:stCondLst>
                            <p:childTnLst>
                              <p:par>
                                <p:cTn id="18" presetID="3" presetClass="entr" presetSubtype="10" fill="hold" grpId="0" nodeType="afterEffect">
                                  <p:stCondLst>
                                    <p:cond delay="0"/>
                                  </p:stCondLst>
                                  <p:childTnLst>
                                    <p:set>
                                      <p:cBhvr>
                                        <p:cTn id="19" dur="1" fill="hold">
                                          <p:stCondLst>
                                            <p:cond delay="0"/>
                                          </p:stCondLst>
                                        </p:cTn>
                                        <p:tgtEl>
                                          <p:spTgt spid="5122"/>
                                        </p:tgtEl>
                                        <p:attrNameLst>
                                          <p:attrName>style.visibility</p:attrName>
                                        </p:attrNameLst>
                                      </p:cBhvr>
                                      <p:to>
                                        <p:strVal val="visible"/>
                                      </p:to>
                                    </p:set>
                                    <p:animEffect transition="in" filter="blinds(horizontal)">
                                      <p:cBhvr>
                                        <p:cTn id="20" dur="5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p:bldP spid="512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179388" y="3643313"/>
            <a:ext cx="8964612" cy="1143000"/>
          </a:xfrm>
          <a:prstGeom prst="rect">
            <a:avLst/>
          </a:prstGeom>
        </p:spPr>
        <p:txBody>
          <a:bodyPr/>
          <a:lstStyle/>
          <a:p>
            <a:pPr algn="ctr" eaLnBrk="0" hangingPunct="0">
              <a:defRPr/>
            </a:pPr>
            <a:r>
              <a:rPr lang="fr-FR" sz="3200" kern="0" dirty="0">
                <a:effectLst>
                  <a:outerShdw blurRad="38100" dist="38100" dir="2700000" algn="tl">
                    <a:srgbClr val="000000"/>
                  </a:outerShdw>
                </a:effectLst>
                <a:latin typeface="Arial Unicode MS" pitchFamily="34" charset="-128"/>
                <a:ea typeface="Arial Unicode MS" pitchFamily="34" charset="-128"/>
                <a:cs typeface="Arial Unicode MS" pitchFamily="34" charset="-128"/>
              </a:rPr>
              <a:t>Etude d’une salle omnisports en charpente métallique </a:t>
            </a:r>
          </a:p>
          <a:p>
            <a:pPr algn="ctr" eaLnBrk="0" hangingPunct="0">
              <a:defRPr/>
            </a:pPr>
            <a:endParaRPr lang="fr-FR" sz="3200" kern="0" dirty="0">
              <a:effectLst>
                <a:outerShdw blurRad="38100" dist="38100" dir="2700000" algn="tl">
                  <a:srgbClr val="000000"/>
                </a:outerShdw>
              </a:effectLst>
              <a:latin typeface="Times New Roman" pitchFamily="18" charset="0"/>
              <a:ea typeface="+mj-ea"/>
              <a:cs typeface="+mj-cs"/>
            </a:endParaRPr>
          </a:p>
        </p:txBody>
      </p:sp>
      <p:sp>
        <p:nvSpPr>
          <p:cNvPr id="3" name="Rectangle 3"/>
          <p:cNvSpPr txBox="1">
            <a:spLocks noChangeArrowheads="1"/>
          </p:cNvSpPr>
          <p:nvPr/>
        </p:nvSpPr>
        <p:spPr>
          <a:xfrm>
            <a:off x="0" y="5143500"/>
            <a:ext cx="4643438" cy="928688"/>
          </a:xfrm>
          <a:prstGeom prst="rect">
            <a:avLst/>
          </a:prstGeom>
        </p:spPr>
        <p:txBody>
          <a:bodyPr/>
          <a:lstStyle/>
          <a:p>
            <a:pPr marL="342900" indent="-342900" eaLnBrk="0" hangingPunct="0">
              <a:spcBef>
                <a:spcPct val="20000"/>
              </a:spcBef>
              <a:buClr>
                <a:schemeClr val="hlink"/>
              </a:buClr>
              <a:buSzPct val="80000"/>
              <a:defRPr/>
            </a:pPr>
            <a:r>
              <a:rPr lang="fr-FR" sz="3200" kern="0" dirty="0">
                <a:effectLst>
                  <a:outerShdw blurRad="38100" dist="38100" dir="2700000" algn="tl">
                    <a:srgbClr val="000000"/>
                  </a:outerShdw>
                </a:effectLst>
                <a:latin typeface="Arial Unicode MS" pitchFamily="34" charset="-128"/>
                <a:ea typeface="Arial Unicode MS" pitchFamily="34" charset="-128"/>
                <a:cs typeface="Arial Unicode MS" pitchFamily="34" charset="-128"/>
              </a:rPr>
              <a:t>    </a:t>
            </a:r>
            <a:r>
              <a:rPr lang="fr-FR" sz="2000" kern="0" dirty="0">
                <a:effectLst>
                  <a:outerShdw blurRad="38100" dist="38100" dir="2700000" algn="tl">
                    <a:srgbClr val="000000"/>
                  </a:outerShdw>
                </a:effectLst>
                <a:latin typeface="Arial Unicode MS" pitchFamily="34" charset="-128"/>
                <a:ea typeface="Arial Unicode MS" pitchFamily="34" charset="-128"/>
                <a:cs typeface="Arial Unicode MS" pitchFamily="34" charset="-128"/>
              </a:rPr>
              <a:t>Encadré par : M</a:t>
            </a:r>
            <a:r>
              <a:rPr lang="fr-FR" sz="1600" kern="0" dirty="0">
                <a:effectLst>
                  <a:outerShdw blurRad="38100" dist="38100" dir="2700000" algn="tl">
                    <a:srgbClr val="000000"/>
                  </a:outerShdw>
                </a:effectLst>
                <a:latin typeface="Arial Unicode MS" pitchFamily="34" charset="-128"/>
                <a:ea typeface="Arial Unicode MS" pitchFamily="34" charset="-128"/>
                <a:cs typeface="Arial Unicode MS" pitchFamily="34" charset="-128"/>
              </a:rPr>
              <a:t>elle</a:t>
            </a:r>
            <a:r>
              <a:rPr lang="fr-FR" sz="2000" kern="0" dirty="0">
                <a:effectLst>
                  <a:outerShdw blurRad="38100" dist="38100" dir="2700000" algn="tl">
                    <a:srgbClr val="000000"/>
                  </a:outerShdw>
                </a:effectLst>
                <a:latin typeface="Arial Unicode MS" pitchFamily="34" charset="-128"/>
                <a:ea typeface="Arial Unicode MS" pitchFamily="34" charset="-128"/>
                <a:cs typeface="Arial Unicode MS" pitchFamily="34" charset="-128"/>
              </a:rPr>
              <a:t>  AMMARI . F            </a:t>
            </a:r>
          </a:p>
        </p:txBody>
      </p:sp>
      <p:sp>
        <p:nvSpPr>
          <p:cNvPr id="4" name="Text Box 4"/>
          <p:cNvSpPr txBox="1">
            <a:spLocks noChangeArrowheads="1"/>
          </p:cNvSpPr>
          <p:nvPr/>
        </p:nvSpPr>
        <p:spPr bwMode="auto">
          <a:xfrm>
            <a:off x="500063" y="0"/>
            <a:ext cx="8424862" cy="1558925"/>
          </a:xfrm>
          <a:prstGeom prst="rect">
            <a:avLst/>
          </a:prstGeom>
          <a:noFill/>
          <a:ln w="9525">
            <a:noFill/>
            <a:miter lim="800000"/>
            <a:headEnd/>
            <a:tailEnd/>
          </a:ln>
          <a:effectLst/>
        </p:spPr>
        <p:txBody>
          <a:bodyPr>
            <a:spAutoFit/>
          </a:bodyPr>
          <a:lstStyle/>
          <a:p>
            <a:pPr algn="ctr">
              <a:spcBef>
                <a:spcPct val="50000"/>
              </a:spcBef>
              <a:defRPr/>
            </a:pPr>
            <a:r>
              <a:rPr lang="fr-FR" sz="1600" dirty="0">
                <a:effectLst>
                  <a:outerShdw blurRad="38100" dist="38100" dir="2700000" algn="tl">
                    <a:srgbClr val="000000"/>
                  </a:outerShdw>
                </a:effectLst>
                <a:latin typeface="Arial Unicode MS" pitchFamily="34" charset="-128"/>
                <a:ea typeface="Arial Unicode MS" pitchFamily="34" charset="-128"/>
                <a:cs typeface="Arial Unicode MS" pitchFamily="34" charset="-128"/>
              </a:rPr>
              <a:t/>
            </a:r>
            <a:br>
              <a:rPr lang="fr-FR" sz="1600" dirty="0">
                <a:effectLst>
                  <a:outerShdw blurRad="38100" dist="38100" dir="2700000" algn="tl">
                    <a:srgbClr val="000000"/>
                  </a:outerShdw>
                </a:effectLst>
                <a:latin typeface="Arial Unicode MS" pitchFamily="34" charset="-128"/>
                <a:ea typeface="Arial Unicode MS" pitchFamily="34" charset="-128"/>
                <a:cs typeface="Arial Unicode MS" pitchFamily="34" charset="-128"/>
              </a:rPr>
            </a:br>
            <a:r>
              <a:rPr lang="fr-FR" sz="1600" dirty="0">
                <a:effectLst>
                  <a:outerShdw blurRad="38100" dist="38100" dir="2700000" algn="tl">
                    <a:srgbClr val="000000"/>
                  </a:outerShdw>
                </a:effectLst>
                <a:latin typeface="Arial Unicode MS" pitchFamily="34" charset="-128"/>
                <a:ea typeface="Arial Unicode MS" pitchFamily="34" charset="-128"/>
                <a:cs typeface="Arial Unicode MS" pitchFamily="34" charset="-128"/>
              </a:rPr>
              <a:t/>
            </a:r>
            <a:br>
              <a:rPr lang="fr-FR" sz="1600" dirty="0">
                <a:effectLst>
                  <a:outerShdw blurRad="38100" dist="38100" dir="2700000" algn="tl">
                    <a:srgbClr val="000000"/>
                  </a:outerShdw>
                </a:effectLst>
                <a:latin typeface="Arial Unicode MS" pitchFamily="34" charset="-128"/>
                <a:ea typeface="Arial Unicode MS" pitchFamily="34" charset="-128"/>
                <a:cs typeface="Arial Unicode MS" pitchFamily="34" charset="-128"/>
              </a:rPr>
            </a:br>
            <a:r>
              <a:rPr lang="fr-FR" sz="1600" dirty="0">
                <a:effectLst>
                  <a:outerShdw blurRad="38100" dist="38100" dir="2700000" algn="tl">
                    <a:srgbClr val="000000"/>
                  </a:outerShdw>
                </a:effectLst>
                <a:latin typeface="Arial Unicode MS" pitchFamily="34" charset="-128"/>
                <a:ea typeface="Arial Unicode MS" pitchFamily="34" charset="-128"/>
                <a:cs typeface="Arial Unicode MS" pitchFamily="34" charset="-128"/>
              </a:rPr>
              <a:t>MINISTÈRE DE L’ENSEIGNEMENT SUPÉRIEUR ET DE LA RECHERCHE  SCIENTIFIQUE</a:t>
            </a:r>
            <a:br>
              <a:rPr lang="fr-FR" sz="1600" dirty="0">
                <a:effectLst>
                  <a:outerShdw blurRad="38100" dist="38100" dir="2700000" algn="tl">
                    <a:srgbClr val="000000"/>
                  </a:outerShdw>
                </a:effectLst>
                <a:latin typeface="Arial Unicode MS" pitchFamily="34" charset="-128"/>
                <a:ea typeface="Arial Unicode MS" pitchFamily="34" charset="-128"/>
                <a:cs typeface="Arial Unicode MS" pitchFamily="34" charset="-128"/>
              </a:rPr>
            </a:br>
            <a:r>
              <a:rPr lang="fr-FR" sz="1600" dirty="0">
                <a:effectLst>
                  <a:outerShdw blurRad="38100" dist="38100" dir="2700000" algn="tl">
                    <a:srgbClr val="000000"/>
                  </a:outerShdw>
                </a:effectLst>
                <a:latin typeface="Arial Unicode MS" pitchFamily="34" charset="-128"/>
                <a:ea typeface="Arial Unicode MS" pitchFamily="34" charset="-128"/>
                <a:cs typeface="Arial Unicode MS" pitchFamily="34" charset="-128"/>
              </a:rPr>
              <a:t>   UNIVERSITÉ DES SCIENCES ET DE LA TECHNOLOGIE HOUARI BOUMEDIENNE</a:t>
            </a:r>
            <a:br>
              <a:rPr lang="fr-FR" sz="1600" dirty="0">
                <a:effectLst>
                  <a:outerShdw blurRad="38100" dist="38100" dir="2700000" algn="tl">
                    <a:srgbClr val="000000"/>
                  </a:outerShdw>
                </a:effectLst>
                <a:latin typeface="Arial Unicode MS" pitchFamily="34" charset="-128"/>
                <a:ea typeface="Arial Unicode MS" pitchFamily="34" charset="-128"/>
                <a:cs typeface="Arial Unicode MS" pitchFamily="34" charset="-128"/>
              </a:rPr>
            </a:br>
            <a:r>
              <a:rPr lang="fr-FR" sz="1600" dirty="0">
                <a:effectLst>
                  <a:outerShdw blurRad="38100" dist="38100" dir="2700000" algn="tl">
                    <a:srgbClr val="000000"/>
                  </a:outerShdw>
                </a:effectLst>
                <a:latin typeface="Arial Unicode MS" pitchFamily="34" charset="-128"/>
                <a:ea typeface="Arial Unicode MS" pitchFamily="34" charset="-128"/>
                <a:cs typeface="Arial Unicode MS" pitchFamily="34" charset="-128"/>
              </a:rPr>
              <a:t>FACULTÉ DE GENIE CIVIL</a:t>
            </a:r>
          </a:p>
        </p:txBody>
      </p:sp>
      <p:sp>
        <p:nvSpPr>
          <p:cNvPr id="5" name="Text Box 5"/>
          <p:cNvSpPr txBox="1">
            <a:spLocks noChangeArrowheads="1"/>
          </p:cNvSpPr>
          <p:nvPr/>
        </p:nvSpPr>
        <p:spPr bwMode="auto">
          <a:xfrm>
            <a:off x="4786313" y="5286375"/>
            <a:ext cx="5076825" cy="923925"/>
          </a:xfrm>
          <a:prstGeom prst="rect">
            <a:avLst/>
          </a:prstGeom>
          <a:noFill/>
          <a:ln w="9525">
            <a:noFill/>
            <a:prstDash val="lgDashDot"/>
            <a:miter lim="800000"/>
            <a:headEnd/>
            <a:tailEnd/>
          </a:ln>
          <a:effectLst/>
        </p:spPr>
        <p:txBody>
          <a:bodyPr>
            <a:spAutoFit/>
          </a:bodyPr>
          <a:lstStyle/>
          <a:p>
            <a:pPr>
              <a:defRPr/>
            </a:pPr>
            <a:r>
              <a:rPr lang="fr-FR" dirty="0">
                <a:effectLst>
                  <a:outerShdw blurRad="38100" dist="38100" dir="2700000" algn="tl">
                    <a:srgbClr val="000000">
                      <a:alpha val="43137"/>
                    </a:srgbClr>
                  </a:outerShdw>
                </a:effectLst>
                <a:latin typeface="Arial Unicode MS" pitchFamily="34" charset="-128"/>
                <a:ea typeface="Arial Unicode MS" pitchFamily="34" charset="-128"/>
                <a:cs typeface="Arial Unicode MS" pitchFamily="34" charset="-128"/>
              </a:rPr>
              <a:t>Présenté par : BOUCHENINE  FAYCAL</a:t>
            </a:r>
          </a:p>
          <a:p>
            <a:pPr>
              <a:defRPr/>
            </a:pPr>
            <a:r>
              <a:rPr lang="fr-FR" dirty="0">
                <a:effectLst>
                  <a:outerShdw blurRad="38100" dist="38100" dir="2700000" algn="tl">
                    <a:srgbClr val="000000">
                      <a:alpha val="43137"/>
                    </a:srgbClr>
                  </a:outerShdw>
                </a:effectLst>
                <a:latin typeface="Arial Unicode MS" pitchFamily="34" charset="-128"/>
                <a:ea typeface="Arial Unicode MS" pitchFamily="34" charset="-128"/>
                <a:cs typeface="Arial Unicode MS" pitchFamily="34" charset="-128"/>
              </a:rPr>
              <a:t>                                                                                              </a:t>
            </a:r>
          </a:p>
          <a:p>
            <a:pPr>
              <a:defRPr/>
            </a:pPr>
            <a:r>
              <a:rPr lang="fr-FR" dirty="0">
                <a:effectLst>
                  <a:outerShdw blurRad="38100" dist="38100" dir="2700000" algn="tl">
                    <a:srgbClr val="000000">
                      <a:alpha val="43137"/>
                    </a:srgbClr>
                  </a:outerShdw>
                </a:effectLst>
                <a:latin typeface="Arial Unicode MS" pitchFamily="34" charset="-128"/>
                <a:ea typeface="Arial Unicode MS" pitchFamily="34" charset="-128"/>
                <a:cs typeface="Arial Unicode MS" pitchFamily="34" charset="-128"/>
              </a:rPr>
              <a:t>                        MENANE  BRAHIM</a:t>
            </a:r>
          </a:p>
        </p:txBody>
      </p:sp>
      <p:pic>
        <p:nvPicPr>
          <p:cNvPr id="6" name="Picture 8" descr="USTHB"/>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571875" y="1643063"/>
            <a:ext cx="1835150" cy="166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linds(horizontal)">
                                      <p:cBhvr>
                                        <p:cTn id="10" dur="500"/>
                                        <p:tgtEl>
                                          <p:spTgt spid="3"/>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linds(horizontal)">
                                      <p:cBhvr>
                                        <p:cTn id="13" dur="500"/>
                                        <p:tgtEl>
                                          <p:spTgt spid="4"/>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blinds(horizontal)">
                                      <p:cBhvr>
                                        <p:cTn id="16" dur="500"/>
                                        <p:tgtEl>
                                          <p:spTgt spid="5"/>
                                        </p:tgtEl>
                                      </p:cBhvr>
                                    </p:animEffect>
                                  </p:childTnLst>
                                </p:cTn>
                              </p:par>
                              <p:par>
                                <p:cTn id="17" presetID="3" presetClass="entr" presetSubtype="10" fill="hold"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blinds(horizontal)">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Espace réservé du contenu 2"/>
          <p:cNvSpPr>
            <a:spLocks noGrp="1"/>
          </p:cNvSpPr>
          <p:nvPr>
            <p:ph idx="4294967295"/>
          </p:nvPr>
        </p:nvSpPr>
        <p:spPr>
          <a:xfrm>
            <a:off x="428625" y="500063"/>
            <a:ext cx="8401050" cy="8366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buFont typeface="Wingdings" pitchFamily="2" charset="2"/>
              <a:buNone/>
            </a:pPr>
            <a:r>
              <a:rPr lang="fr-FR" b="1" smtClean="0">
                <a:solidFill>
                  <a:srgbClr val="FFFF00"/>
                </a:solidFill>
                <a:effectLst/>
              </a:rPr>
              <a:t>1- Les pannes de toiture</a:t>
            </a:r>
          </a:p>
        </p:txBody>
      </p:sp>
      <p:pic>
        <p:nvPicPr>
          <p:cNvPr id="32771" name="Imag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 y="1428750"/>
            <a:ext cx="7743825" cy="442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32770">
                                            <p:txEl>
                                              <p:pRg st="0" end="0"/>
                                            </p:txEl>
                                          </p:spTgt>
                                        </p:tgtEl>
                                        <p:attrNameLst>
                                          <p:attrName>style.visibility</p:attrName>
                                        </p:attrNameLst>
                                      </p:cBhvr>
                                      <p:to>
                                        <p:strVal val="visible"/>
                                      </p:to>
                                    </p:set>
                                    <p:anim calcmode="lin" valueType="num">
                                      <p:cBhvr additive="base">
                                        <p:cTn id="7" dur="500" fill="hold"/>
                                        <p:tgtEl>
                                          <p:spTgt spid="32770">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2770">
                                            <p:txEl>
                                              <p:pRg st="0" end="0"/>
                                            </p:txEl>
                                          </p:spTgt>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10" presetClass="entr" presetSubtype="0" fill="hold" nodeType="afterEffect">
                                  <p:stCondLst>
                                    <p:cond delay="0"/>
                                  </p:stCondLst>
                                  <p:childTnLst>
                                    <p:set>
                                      <p:cBhvr>
                                        <p:cTn id="11" dur="1" fill="hold">
                                          <p:stCondLst>
                                            <p:cond delay="0"/>
                                          </p:stCondLst>
                                        </p:cTn>
                                        <p:tgtEl>
                                          <p:spTgt spid="32771"/>
                                        </p:tgtEl>
                                        <p:attrNameLst>
                                          <p:attrName>style.visibility</p:attrName>
                                        </p:attrNameLst>
                                      </p:cBhvr>
                                      <p:to>
                                        <p:strVal val="visible"/>
                                      </p:to>
                                    </p:set>
                                    <p:animEffect transition="in" filter="fade">
                                      <p:cBhvr>
                                        <p:cTn id="12" dur="500"/>
                                        <p:tgtEl>
                                          <p:spTgt spid="327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5" name="Espace réservé du contenu 3"/>
          <p:cNvPicPr>
            <a:picLocks noGrp="1" noChangeAspect="1"/>
          </p:cNvPicPr>
          <p:nvPr>
            <p:ph idx="4294967295"/>
          </p:nvPr>
        </p:nvPicPr>
        <p:blipFill>
          <a:blip r:embed="rId2">
            <a:extLst>
              <a:ext uri="{28A0092B-C50C-407E-A947-70E740481C1C}">
                <a14:useLocalDpi xmlns:a14="http://schemas.microsoft.com/office/drawing/2010/main" val="0"/>
              </a:ext>
            </a:extLst>
          </a:blip>
          <a:srcRect/>
          <a:stretch>
            <a:fillRect/>
          </a:stretch>
        </p:blipFill>
        <p:spPr>
          <a:xfrm>
            <a:off x="428625" y="2143125"/>
            <a:ext cx="4506913" cy="2971800"/>
          </a:xfrm>
          <a:ln>
            <a:solidFill>
              <a:srgbClr val="000000"/>
            </a:solidFill>
          </a:ln>
        </p:spPr>
      </p:pic>
      <p:pic>
        <p:nvPicPr>
          <p:cNvPr id="33796" name="Imag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0688" y="2928938"/>
            <a:ext cx="3028950" cy="16097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5" name="Espace réservé du contenu 2"/>
          <p:cNvSpPr txBox="1">
            <a:spLocks/>
          </p:cNvSpPr>
          <p:nvPr/>
        </p:nvSpPr>
        <p:spPr bwMode="auto">
          <a:xfrm>
            <a:off x="428625" y="500063"/>
            <a:ext cx="8401050" cy="836612"/>
          </a:xfrm>
          <a:prstGeom prst="rect">
            <a:avLst/>
          </a:prstGeom>
          <a:noFill/>
          <a:ln w="9525">
            <a:noFill/>
            <a:miter lim="800000"/>
            <a:headEnd/>
            <a:tailEnd/>
          </a:ln>
          <a:effectLst/>
        </p:spPr>
        <p:txBody>
          <a:bodyPr/>
          <a:lstStyle/>
          <a:p>
            <a:pPr marL="342900" indent="-342900" algn="just">
              <a:spcBef>
                <a:spcPct val="20000"/>
              </a:spcBef>
              <a:buClr>
                <a:schemeClr val="hlink"/>
              </a:buClr>
              <a:buSzPct val="80000"/>
              <a:defRPr/>
            </a:pPr>
            <a:r>
              <a:rPr lang="fr-FR" sz="3200" b="1" dirty="0">
                <a:solidFill>
                  <a:srgbClr val="FFFF00"/>
                </a:solidFill>
                <a:latin typeface="Arial Unicode MS" pitchFamily="34" charset="-128"/>
                <a:ea typeface="Arial Unicode MS" pitchFamily="34" charset="-128"/>
                <a:cs typeface="Arial Unicode MS" pitchFamily="34" charset="-128"/>
              </a:rPr>
              <a:t>2- L’ossature du parapet</a:t>
            </a:r>
            <a:endParaRPr lang="fr-FR" sz="3200" b="1" kern="0" dirty="0">
              <a:solidFill>
                <a:srgbClr val="FFFF00"/>
              </a:solidFill>
              <a:latin typeface="+mn-lt"/>
              <a:cs typeface="+mn-cs"/>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10" presetClass="entr" presetSubtype="0" fill="hold" nodeType="afterEffect">
                                  <p:stCondLst>
                                    <p:cond delay="0"/>
                                  </p:stCondLst>
                                  <p:childTnLst>
                                    <p:set>
                                      <p:cBhvr>
                                        <p:cTn id="11" dur="1" fill="hold">
                                          <p:stCondLst>
                                            <p:cond delay="0"/>
                                          </p:stCondLst>
                                        </p:cTn>
                                        <p:tgtEl>
                                          <p:spTgt spid="33795"/>
                                        </p:tgtEl>
                                        <p:attrNameLst>
                                          <p:attrName>style.visibility</p:attrName>
                                        </p:attrNameLst>
                                      </p:cBhvr>
                                      <p:to>
                                        <p:strVal val="visible"/>
                                      </p:to>
                                    </p:set>
                                    <p:animEffect transition="in" filter="fade">
                                      <p:cBhvr>
                                        <p:cTn id="12" dur="500"/>
                                        <p:tgtEl>
                                          <p:spTgt spid="33795"/>
                                        </p:tgtEl>
                                      </p:cBhvr>
                                    </p:animEffect>
                                  </p:childTnLst>
                                </p:cTn>
                              </p:par>
                              <p:par>
                                <p:cTn id="13" presetID="10" presetClass="entr" presetSubtype="0" fill="hold" nodeType="withEffect">
                                  <p:stCondLst>
                                    <p:cond delay="0"/>
                                  </p:stCondLst>
                                  <p:childTnLst>
                                    <p:set>
                                      <p:cBhvr>
                                        <p:cTn id="14" dur="1" fill="hold">
                                          <p:stCondLst>
                                            <p:cond delay="0"/>
                                          </p:stCondLst>
                                        </p:cTn>
                                        <p:tgtEl>
                                          <p:spTgt spid="33796"/>
                                        </p:tgtEl>
                                        <p:attrNameLst>
                                          <p:attrName>style.visibility</p:attrName>
                                        </p:attrNameLst>
                                      </p:cBhvr>
                                      <p:to>
                                        <p:strVal val="visible"/>
                                      </p:to>
                                    </p:set>
                                    <p:animEffect transition="in" filter="fade">
                                      <p:cBhvr>
                                        <p:cTn id="15" dur="500"/>
                                        <p:tgtEl>
                                          <p:spTgt spid="337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9" name="Espace réservé du contenu 3"/>
          <p:cNvPicPr>
            <a:picLocks noGrp="1"/>
          </p:cNvPicPr>
          <p:nvPr>
            <p:ph idx="4294967295"/>
          </p:nvPr>
        </p:nvPicPr>
        <p:blipFill>
          <a:blip r:embed="rId2">
            <a:extLst>
              <a:ext uri="{28A0092B-C50C-407E-A947-70E740481C1C}">
                <a14:useLocalDpi xmlns:a14="http://schemas.microsoft.com/office/drawing/2010/main" val="0"/>
              </a:ext>
            </a:extLst>
          </a:blip>
          <a:srcRect/>
          <a:stretch>
            <a:fillRect/>
          </a:stretch>
        </p:blipFill>
        <p:spPr>
          <a:xfrm>
            <a:off x="1214438" y="1571625"/>
            <a:ext cx="7172325" cy="5000625"/>
          </a:xfrm>
          <a:ln>
            <a:solidFill>
              <a:srgbClr val="000000"/>
            </a:solidFill>
          </a:ln>
        </p:spPr>
      </p:pic>
      <p:sp>
        <p:nvSpPr>
          <p:cNvPr id="5" name="Espace réservé du contenu 2"/>
          <p:cNvSpPr txBox="1">
            <a:spLocks/>
          </p:cNvSpPr>
          <p:nvPr/>
        </p:nvSpPr>
        <p:spPr bwMode="auto">
          <a:xfrm>
            <a:off x="428625" y="500063"/>
            <a:ext cx="8401050" cy="836612"/>
          </a:xfrm>
          <a:prstGeom prst="rect">
            <a:avLst/>
          </a:prstGeom>
          <a:noFill/>
          <a:ln w="9525">
            <a:noFill/>
            <a:miter lim="800000"/>
            <a:headEnd/>
            <a:tailEnd/>
          </a:ln>
          <a:effectLst/>
        </p:spPr>
        <p:txBody>
          <a:bodyPr/>
          <a:lstStyle/>
          <a:p>
            <a:pPr marL="342900" indent="-342900" algn="just">
              <a:spcBef>
                <a:spcPct val="20000"/>
              </a:spcBef>
              <a:buClr>
                <a:schemeClr val="hlink"/>
              </a:buClr>
              <a:buSzPct val="80000"/>
              <a:defRPr/>
            </a:pPr>
            <a:r>
              <a:rPr lang="fr-FR" sz="3200" b="1" dirty="0">
                <a:solidFill>
                  <a:srgbClr val="FFFF00"/>
                </a:solidFill>
                <a:cs typeface="+mn-cs"/>
              </a:rPr>
              <a:t>3 - Les potelets</a:t>
            </a:r>
            <a:endParaRPr lang="fr-FR" sz="3200" b="1" kern="0" dirty="0">
              <a:solidFill>
                <a:srgbClr val="FFFF00"/>
              </a:solidFill>
              <a:latin typeface="+mn-lt"/>
              <a:cs typeface="+mn-cs"/>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10" presetClass="entr" presetSubtype="0" fill="hold" nodeType="afterEffect">
                                  <p:stCondLst>
                                    <p:cond delay="0"/>
                                  </p:stCondLst>
                                  <p:childTnLst>
                                    <p:set>
                                      <p:cBhvr>
                                        <p:cTn id="11" dur="1" fill="hold">
                                          <p:stCondLst>
                                            <p:cond delay="0"/>
                                          </p:stCondLst>
                                        </p:cTn>
                                        <p:tgtEl>
                                          <p:spTgt spid="34819"/>
                                        </p:tgtEl>
                                        <p:attrNameLst>
                                          <p:attrName>style.visibility</p:attrName>
                                        </p:attrNameLst>
                                      </p:cBhvr>
                                      <p:to>
                                        <p:strVal val="visible"/>
                                      </p:to>
                                    </p:set>
                                    <p:animEffect transition="in" filter="fade">
                                      <p:cBhvr>
                                        <p:cTn id="12" dur="500"/>
                                        <p:tgtEl>
                                          <p:spTgt spid="348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3" name="Espace réservé du contenu 3"/>
          <p:cNvPicPr>
            <a:picLocks noGrp="1"/>
          </p:cNvPicPr>
          <p:nvPr>
            <p:ph idx="4294967295"/>
          </p:nvPr>
        </p:nvPicPr>
        <p:blipFill>
          <a:blip r:embed="rId2">
            <a:extLst>
              <a:ext uri="{28A0092B-C50C-407E-A947-70E740481C1C}">
                <a14:useLocalDpi xmlns:a14="http://schemas.microsoft.com/office/drawing/2010/main" val="0"/>
              </a:ext>
            </a:extLst>
          </a:blip>
          <a:srcRect/>
          <a:stretch>
            <a:fillRect/>
          </a:stretch>
        </p:blipFill>
        <p:spPr>
          <a:xfrm>
            <a:off x="714375" y="1714500"/>
            <a:ext cx="7429500" cy="4229100"/>
          </a:xfrm>
          <a:ln>
            <a:solidFill>
              <a:srgbClr val="000000"/>
            </a:solidFill>
          </a:ln>
        </p:spPr>
      </p:pic>
      <p:sp>
        <p:nvSpPr>
          <p:cNvPr id="5" name="Espace réservé du contenu 2"/>
          <p:cNvSpPr txBox="1">
            <a:spLocks/>
          </p:cNvSpPr>
          <p:nvPr/>
        </p:nvSpPr>
        <p:spPr bwMode="auto">
          <a:xfrm>
            <a:off x="428625" y="500063"/>
            <a:ext cx="8401050" cy="836612"/>
          </a:xfrm>
          <a:prstGeom prst="rect">
            <a:avLst/>
          </a:prstGeom>
          <a:noFill/>
          <a:ln w="9525">
            <a:noFill/>
            <a:miter lim="800000"/>
            <a:headEnd/>
            <a:tailEnd/>
          </a:ln>
          <a:effectLst/>
        </p:spPr>
        <p:txBody>
          <a:bodyPr/>
          <a:lstStyle/>
          <a:p>
            <a:pPr marL="342900" indent="-342900" algn="just">
              <a:spcBef>
                <a:spcPct val="20000"/>
              </a:spcBef>
              <a:buClr>
                <a:schemeClr val="hlink"/>
              </a:buClr>
              <a:buSzPct val="80000"/>
              <a:defRPr/>
            </a:pPr>
            <a:r>
              <a:rPr lang="fr-FR" sz="3200" b="1" dirty="0">
                <a:solidFill>
                  <a:srgbClr val="FFFF00"/>
                </a:solidFill>
                <a:cs typeface="+mn-cs"/>
              </a:rPr>
              <a:t>4-Les lisses</a:t>
            </a:r>
            <a:endParaRPr lang="fr-FR" sz="3200" b="1" kern="0" dirty="0">
              <a:solidFill>
                <a:srgbClr val="FFFF00"/>
              </a:solidFill>
              <a:latin typeface="+mn-lt"/>
              <a:cs typeface="+mn-cs"/>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10" presetClass="entr" presetSubtype="0" fill="hold" nodeType="afterEffect">
                                  <p:stCondLst>
                                    <p:cond delay="0"/>
                                  </p:stCondLst>
                                  <p:childTnLst>
                                    <p:set>
                                      <p:cBhvr>
                                        <p:cTn id="11" dur="1" fill="hold">
                                          <p:stCondLst>
                                            <p:cond delay="0"/>
                                          </p:stCondLst>
                                        </p:cTn>
                                        <p:tgtEl>
                                          <p:spTgt spid="35843"/>
                                        </p:tgtEl>
                                        <p:attrNameLst>
                                          <p:attrName>style.visibility</p:attrName>
                                        </p:attrNameLst>
                                      </p:cBhvr>
                                      <p:to>
                                        <p:strVal val="visible"/>
                                      </p:to>
                                    </p:set>
                                    <p:animEffect transition="in" filter="fade">
                                      <p:cBhvr>
                                        <p:cTn id="12" dur="500"/>
                                        <p:tgtEl>
                                          <p:spTgt spid="358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9"/>
          <p:cNvSpPr>
            <a:spLocks noGrp="1" noChangeArrowheads="1"/>
          </p:cNvSpPr>
          <p:nvPr>
            <p:ph idx="4294967295"/>
          </p:nvPr>
        </p:nvSpPr>
        <p:spPr>
          <a:xfrm>
            <a:off x="357188" y="1371600"/>
            <a:ext cx="8429625" cy="35956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eaLnBrk="1" hangingPunct="1">
              <a:buFont typeface="Wingdings" pitchFamily="2" charset="2"/>
              <a:buNone/>
            </a:pPr>
            <a:r>
              <a:rPr lang="fr-FR" sz="2800" smtClean="0">
                <a:effectLst/>
                <a:latin typeface="Arial Unicode MS" pitchFamily="34" charset="-128"/>
                <a:ea typeface="Arial Unicode MS" pitchFamily="34" charset="-128"/>
                <a:cs typeface="Arial Unicode MS" pitchFamily="34" charset="-128"/>
              </a:rPr>
              <a:t>  Nous avons obtenus les résultats suivants :</a:t>
            </a:r>
            <a:r>
              <a:rPr lang="fr-FR" sz="2800" b="1" smtClean="0">
                <a:effectLst/>
                <a:latin typeface="Arial Unicode MS" pitchFamily="34" charset="-128"/>
                <a:ea typeface="Arial Unicode MS" pitchFamily="34" charset="-128"/>
                <a:cs typeface="Arial Unicode MS" pitchFamily="34" charset="-128"/>
              </a:rPr>
              <a:t>  </a:t>
            </a:r>
          </a:p>
          <a:p>
            <a:pPr eaLnBrk="1" hangingPunct="1">
              <a:buFont typeface="Wingdings" pitchFamily="2" charset="2"/>
              <a:buNone/>
            </a:pPr>
            <a:r>
              <a:rPr lang="fr-FR" sz="2800" b="1" smtClean="0">
                <a:effectLst/>
                <a:latin typeface="Arial Unicode MS" pitchFamily="34" charset="-128"/>
                <a:ea typeface="Arial Unicode MS" pitchFamily="34" charset="-128"/>
                <a:cs typeface="Arial Unicode MS" pitchFamily="34" charset="-128"/>
              </a:rPr>
              <a:t>        </a:t>
            </a:r>
          </a:p>
          <a:p>
            <a:pPr eaLnBrk="1" hangingPunct="1">
              <a:buSzPct val="65000"/>
              <a:buFont typeface="Wingdings" pitchFamily="2" charset="2"/>
              <a:buChar char="w"/>
            </a:pPr>
            <a:r>
              <a:rPr lang="fr-FR" sz="2800" smtClean="0">
                <a:effectLst/>
                <a:latin typeface="Arial Unicode MS" pitchFamily="34" charset="-128"/>
                <a:ea typeface="Arial Unicode MS" pitchFamily="34" charset="-128"/>
                <a:cs typeface="Arial Unicode MS" pitchFamily="34" charset="-128"/>
              </a:rPr>
              <a:t>des</a:t>
            </a:r>
            <a:r>
              <a:rPr lang="fr-FR" sz="2800" smtClean="0">
                <a:solidFill>
                  <a:srgbClr val="C00000"/>
                </a:solidFill>
                <a:effectLst/>
                <a:latin typeface="Arial Unicode MS" pitchFamily="34" charset="-128"/>
                <a:ea typeface="Arial Unicode MS" pitchFamily="34" charset="-128"/>
                <a:cs typeface="Arial Unicode MS" pitchFamily="34" charset="-128"/>
              </a:rPr>
              <a:t> </a:t>
            </a:r>
            <a:r>
              <a:rPr lang="fr-FR" sz="2800" b="1" smtClean="0">
                <a:solidFill>
                  <a:srgbClr val="FF0000"/>
                </a:solidFill>
                <a:effectLst/>
                <a:latin typeface="Arial Unicode MS" pitchFamily="34" charset="-128"/>
                <a:ea typeface="Arial Unicode MS" pitchFamily="34" charset="-128"/>
                <a:cs typeface="Arial Unicode MS" pitchFamily="34" charset="-128"/>
              </a:rPr>
              <a:t>IPE 180     </a:t>
            </a:r>
            <a:r>
              <a:rPr lang="fr-FR" sz="2800" smtClean="0">
                <a:effectLst/>
                <a:latin typeface="Arial Unicode MS" pitchFamily="34" charset="-128"/>
                <a:ea typeface="Arial Unicode MS" pitchFamily="34" charset="-128"/>
                <a:cs typeface="Arial Unicode MS" pitchFamily="34" charset="-128"/>
              </a:rPr>
              <a:t>: </a:t>
            </a:r>
            <a:r>
              <a:rPr lang="fr-FR" sz="2800" smtClean="0">
                <a:solidFill>
                  <a:srgbClr val="C00000"/>
                </a:solidFill>
                <a:effectLst/>
                <a:latin typeface="Arial Unicode MS" pitchFamily="34" charset="-128"/>
                <a:ea typeface="Arial Unicode MS" pitchFamily="34" charset="-128"/>
                <a:cs typeface="Arial Unicode MS" pitchFamily="34" charset="-128"/>
              </a:rPr>
              <a:t>  </a:t>
            </a:r>
            <a:r>
              <a:rPr lang="fr-FR" sz="2800" smtClean="0">
                <a:effectLst/>
                <a:latin typeface="Arial Unicode MS" pitchFamily="34" charset="-128"/>
                <a:ea typeface="Arial Unicode MS" pitchFamily="34" charset="-128"/>
                <a:cs typeface="Arial Unicode MS" pitchFamily="34" charset="-128"/>
              </a:rPr>
              <a:t>pour  les pannes de toiture                </a:t>
            </a:r>
          </a:p>
          <a:p>
            <a:pPr eaLnBrk="1" hangingPunct="1">
              <a:buSzPct val="65000"/>
              <a:buFont typeface="Wingdings" pitchFamily="2" charset="2"/>
              <a:buChar char="w"/>
            </a:pPr>
            <a:r>
              <a:rPr lang="fr-FR" sz="2800" smtClean="0">
                <a:effectLst/>
                <a:latin typeface="Arial Unicode MS" pitchFamily="34" charset="-128"/>
                <a:ea typeface="Arial Unicode MS" pitchFamily="34" charset="-128"/>
                <a:cs typeface="Arial Unicode MS" pitchFamily="34" charset="-128"/>
              </a:rPr>
              <a:t>des</a:t>
            </a:r>
            <a:r>
              <a:rPr lang="fr-FR" sz="2800" smtClean="0">
                <a:solidFill>
                  <a:srgbClr val="C00000"/>
                </a:solidFill>
                <a:effectLst/>
                <a:latin typeface="Arial Unicode MS" pitchFamily="34" charset="-128"/>
                <a:ea typeface="Arial Unicode MS" pitchFamily="34" charset="-128"/>
                <a:cs typeface="Arial Unicode MS" pitchFamily="34" charset="-128"/>
              </a:rPr>
              <a:t> </a:t>
            </a:r>
            <a:r>
              <a:rPr lang="fr-FR" sz="2800" b="1" smtClean="0">
                <a:solidFill>
                  <a:srgbClr val="FF0000"/>
                </a:solidFill>
                <a:effectLst/>
                <a:latin typeface="Arial Unicode MS" pitchFamily="34" charset="-128"/>
                <a:ea typeface="Arial Unicode MS" pitchFamily="34" charset="-128"/>
                <a:cs typeface="Arial Unicode MS" pitchFamily="34" charset="-128"/>
              </a:rPr>
              <a:t>IPE 140     </a:t>
            </a:r>
            <a:r>
              <a:rPr lang="fr-FR" sz="2800" smtClean="0">
                <a:effectLst/>
                <a:latin typeface="Arial Unicode MS" pitchFamily="34" charset="-128"/>
                <a:ea typeface="Arial Unicode MS" pitchFamily="34" charset="-128"/>
                <a:cs typeface="Arial Unicode MS" pitchFamily="34" charset="-128"/>
              </a:rPr>
              <a:t>:</a:t>
            </a:r>
            <a:r>
              <a:rPr lang="fr-FR" sz="2800" smtClean="0">
                <a:solidFill>
                  <a:schemeClr val="bg1"/>
                </a:solidFill>
                <a:effectLst/>
                <a:latin typeface="Arial Unicode MS" pitchFamily="34" charset="-128"/>
                <a:ea typeface="Arial Unicode MS" pitchFamily="34" charset="-128"/>
                <a:cs typeface="Arial Unicode MS" pitchFamily="34" charset="-128"/>
              </a:rPr>
              <a:t> </a:t>
            </a:r>
            <a:r>
              <a:rPr lang="fr-FR" sz="2800" smtClean="0">
                <a:solidFill>
                  <a:srgbClr val="C00000"/>
                </a:solidFill>
                <a:effectLst/>
                <a:latin typeface="Arial Unicode MS" pitchFamily="34" charset="-128"/>
                <a:ea typeface="Arial Unicode MS" pitchFamily="34" charset="-128"/>
                <a:cs typeface="Arial Unicode MS" pitchFamily="34" charset="-128"/>
              </a:rPr>
              <a:t>   </a:t>
            </a:r>
            <a:r>
              <a:rPr lang="fr-FR" sz="2800" smtClean="0">
                <a:effectLst/>
                <a:latin typeface="Arial Unicode MS" pitchFamily="34" charset="-128"/>
                <a:ea typeface="Arial Unicode MS" pitchFamily="34" charset="-128"/>
                <a:cs typeface="Arial Unicode MS" pitchFamily="34" charset="-128"/>
              </a:rPr>
              <a:t>pour l’ossature du parapet.</a:t>
            </a:r>
          </a:p>
          <a:p>
            <a:pPr eaLnBrk="1" hangingPunct="1">
              <a:buSzPct val="65000"/>
              <a:buFont typeface="Wingdings" pitchFamily="2" charset="2"/>
              <a:buChar char="w"/>
            </a:pPr>
            <a:r>
              <a:rPr lang="fr-FR" sz="2800" smtClean="0">
                <a:effectLst/>
                <a:latin typeface="Arial Unicode MS" pitchFamily="34" charset="-128"/>
                <a:ea typeface="Arial Unicode MS" pitchFamily="34" charset="-128"/>
                <a:cs typeface="Arial Unicode MS" pitchFamily="34" charset="-128"/>
              </a:rPr>
              <a:t>des</a:t>
            </a:r>
            <a:r>
              <a:rPr lang="fr-FR" sz="2800" smtClean="0">
                <a:solidFill>
                  <a:srgbClr val="C00000"/>
                </a:solidFill>
                <a:effectLst/>
                <a:latin typeface="Arial Unicode MS" pitchFamily="34" charset="-128"/>
                <a:ea typeface="Arial Unicode MS" pitchFamily="34" charset="-128"/>
                <a:cs typeface="Arial Unicode MS" pitchFamily="34" charset="-128"/>
              </a:rPr>
              <a:t> </a:t>
            </a:r>
            <a:r>
              <a:rPr lang="fr-FR" sz="2800" b="1" smtClean="0">
                <a:solidFill>
                  <a:srgbClr val="FF0000"/>
                </a:solidFill>
                <a:effectLst/>
                <a:latin typeface="Arial Unicode MS" pitchFamily="34" charset="-128"/>
                <a:ea typeface="Arial Unicode MS" pitchFamily="34" charset="-128"/>
                <a:cs typeface="Arial Unicode MS" pitchFamily="34" charset="-128"/>
              </a:rPr>
              <a:t>HEB 200   </a:t>
            </a:r>
            <a:r>
              <a:rPr lang="fr-FR" sz="2800" smtClean="0">
                <a:effectLst/>
                <a:latin typeface="Arial Unicode MS" pitchFamily="34" charset="-128"/>
                <a:ea typeface="Arial Unicode MS" pitchFamily="34" charset="-128"/>
                <a:cs typeface="Arial Unicode MS" pitchFamily="34" charset="-128"/>
              </a:rPr>
              <a:t>:</a:t>
            </a:r>
            <a:r>
              <a:rPr lang="fr-FR" sz="2800" smtClean="0">
                <a:solidFill>
                  <a:srgbClr val="C00000"/>
                </a:solidFill>
                <a:effectLst/>
                <a:latin typeface="Arial Unicode MS" pitchFamily="34" charset="-128"/>
                <a:ea typeface="Arial Unicode MS" pitchFamily="34" charset="-128"/>
                <a:cs typeface="Arial Unicode MS" pitchFamily="34" charset="-128"/>
              </a:rPr>
              <a:t>    </a:t>
            </a:r>
            <a:r>
              <a:rPr lang="fr-FR" sz="2800" smtClean="0">
                <a:effectLst/>
                <a:latin typeface="Arial Unicode MS" pitchFamily="34" charset="-128"/>
                <a:ea typeface="Arial Unicode MS" pitchFamily="34" charset="-128"/>
                <a:cs typeface="Arial Unicode MS" pitchFamily="34" charset="-128"/>
              </a:rPr>
              <a:t>pour  les potelets. </a:t>
            </a:r>
          </a:p>
          <a:p>
            <a:pPr eaLnBrk="1" hangingPunct="1">
              <a:buSzPct val="65000"/>
              <a:buFont typeface="Wingdings" pitchFamily="2" charset="2"/>
              <a:buChar char="w"/>
            </a:pPr>
            <a:r>
              <a:rPr lang="fr-FR" sz="2800" smtClean="0">
                <a:effectLst/>
                <a:latin typeface="Arial Unicode MS" pitchFamily="34" charset="-128"/>
                <a:ea typeface="Arial Unicode MS" pitchFamily="34" charset="-128"/>
                <a:cs typeface="Arial Unicode MS" pitchFamily="34" charset="-128"/>
              </a:rPr>
              <a:t>des</a:t>
            </a:r>
            <a:r>
              <a:rPr lang="fr-FR" sz="2800" smtClean="0">
                <a:solidFill>
                  <a:srgbClr val="C00000"/>
                </a:solidFill>
                <a:effectLst/>
                <a:latin typeface="Arial Unicode MS" pitchFamily="34" charset="-128"/>
                <a:ea typeface="Arial Unicode MS" pitchFamily="34" charset="-128"/>
                <a:cs typeface="Arial Unicode MS" pitchFamily="34" charset="-128"/>
              </a:rPr>
              <a:t> </a:t>
            </a:r>
            <a:r>
              <a:rPr lang="fr-FR" sz="2800" b="1" smtClean="0">
                <a:solidFill>
                  <a:srgbClr val="FF0000"/>
                </a:solidFill>
                <a:effectLst/>
                <a:latin typeface="Arial Unicode MS" pitchFamily="34" charset="-128"/>
                <a:ea typeface="Arial Unicode MS" pitchFamily="34" charset="-128"/>
                <a:cs typeface="Arial Unicode MS" pitchFamily="34" charset="-128"/>
              </a:rPr>
              <a:t>UAP150</a:t>
            </a:r>
            <a:r>
              <a:rPr lang="fr-FR" sz="2800" smtClean="0">
                <a:solidFill>
                  <a:srgbClr val="FF0000"/>
                </a:solidFill>
                <a:effectLst/>
                <a:latin typeface="Arial Unicode MS" pitchFamily="34" charset="-128"/>
                <a:ea typeface="Arial Unicode MS" pitchFamily="34" charset="-128"/>
                <a:cs typeface="Arial Unicode MS" pitchFamily="34" charset="-128"/>
              </a:rPr>
              <a:t> </a:t>
            </a:r>
            <a:r>
              <a:rPr lang="fr-FR" sz="2800" smtClean="0">
                <a:solidFill>
                  <a:schemeClr val="bg1"/>
                </a:solidFill>
                <a:effectLst/>
                <a:latin typeface="Arial Unicode MS" pitchFamily="34" charset="-128"/>
                <a:ea typeface="Arial Unicode MS" pitchFamily="34" charset="-128"/>
                <a:cs typeface="Arial Unicode MS" pitchFamily="34" charset="-128"/>
              </a:rPr>
              <a:t>  </a:t>
            </a:r>
            <a:r>
              <a:rPr lang="fr-FR" sz="2800" smtClean="0">
                <a:solidFill>
                  <a:srgbClr val="C00000"/>
                </a:solidFill>
                <a:effectLst/>
                <a:latin typeface="Arial Unicode MS" pitchFamily="34" charset="-128"/>
                <a:ea typeface="Arial Unicode MS" pitchFamily="34" charset="-128"/>
                <a:cs typeface="Arial Unicode MS" pitchFamily="34" charset="-128"/>
              </a:rPr>
              <a:t> </a:t>
            </a:r>
            <a:r>
              <a:rPr lang="fr-FR" sz="2800" smtClean="0">
                <a:effectLst/>
                <a:latin typeface="Arial Unicode MS" pitchFamily="34" charset="-128"/>
                <a:ea typeface="Arial Unicode MS" pitchFamily="34" charset="-128"/>
                <a:cs typeface="Arial Unicode MS" pitchFamily="34" charset="-128"/>
              </a:rPr>
              <a:t>:</a:t>
            </a:r>
            <a:r>
              <a:rPr lang="fr-FR" sz="2800" smtClean="0">
                <a:solidFill>
                  <a:schemeClr val="bg1"/>
                </a:solidFill>
                <a:effectLst/>
                <a:latin typeface="Arial Unicode MS" pitchFamily="34" charset="-128"/>
                <a:ea typeface="Arial Unicode MS" pitchFamily="34" charset="-128"/>
                <a:cs typeface="Arial Unicode MS" pitchFamily="34" charset="-128"/>
              </a:rPr>
              <a:t>  </a:t>
            </a:r>
            <a:r>
              <a:rPr lang="fr-FR" sz="2800" smtClean="0">
                <a:solidFill>
                  <a:srgbClr val="C00000"/>
                </a:solidFill>
                <a:effectLst/>
                <a:latin typeface="Arial Unicode MS" pitchFamily="34" charset="-128"/>
                <a:ea typeface="Arial Unicode MS" pitchFamily="34" charset="-128"/>
                <a:cs typeface="Arial Unicode MS" pitchFamily="34" charset="-128"/>
              </a:rPr>
              <a:t>  </a:t>
            </a:r>
            <a:r>
              <a:rPr lang="fr-FR" sz="2800" smtClean="0">
                <a:effectLst/>
                <a:latin typeface="Arial Unicode MS" pitchFamily="34" charset="-128"/>
                <a:ea typeface="Arial Unicode MS" pitchFamily="34" charset="-128"/>
                <a:cs typeface="Arial Unicode MS" pitchFamily="34" charset="-128"/>
              </a:rPr>
              <a:t>pour les lisses.</a:t>
            </a:r>
          </a:p>
          <a:p>
            <a:pPr eaLnBrk="1" hangingPunct="1">
              <a:buSzPct val="65000"/>
              <a:buFont typeface="Wingdings" pitchFamily="2" charset="2"/>
              <a:buChar char="w"/>
            </a:pPr>
            <a:endParaRPr lang="fr-FR" sz="2800" b="1" smtClean="0">
              <a:effectLst/>
              <a:latin typeface="Arial Unicode MS" pitchFamily="34" charset="-128"/>
              <a:ea typeface="Arial Unicode MS" pitchFamily="34" charset="-128"/>
              <a:cs typeface="Arial Unicode MS" pitchFamily="34" charset="-12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withEffect">
                                  <p:stCondLst>
                                    <p:cond delay="0"/>
                                  </p:stCondLst>
                                  <p:childTnLst>
                                    <p:set>
                                      <p:cBhvr>
                                        <p:cTn id="6" dur="1" fill="hold">
                                          <p:stCondLst>
                                            <p:cond delay="0"/>
                                          </p:stCondLst>
                                        </p:cTn>
                                        <p:tgtEl>
                                          <p:spTgt spid="36866">
                                            <p:txEl>
                                              <p:pRg st="0" end="0"/>
                                            </p:txEl>
                                          </p:spTgt>
                                        </p:tgtEl>
                                        <p:attrNameLst>
                                          <p:attrName>style.visibility</p:attrName>
                                        </p:attrNameLst>
                                      </p:cBhvr>
                                      <p:to>
                                        <p:strVal val="visible"/>
                                      </p:to>
                                    </p:set>
                                    <p:animEffect transition="in" filter="blinds(horizontal)">
                                      <p:cBhvr>
                                        <p:cTn id="7" dur="500"/>
                                        <p:tgtEl>
                                          <p:spTgt spid="36866">
                                            <p:txEl>
                                              <p:pRg st="0" end="0"/>
                                            </p:txEl>
                                          </p:spTgt>
                                        </p:tgtEl>
                                      </p:cBhvr>
                                    </p:animEffect>
                                  </p:childTnLst>
                                </p:cTn>
                              </p:par>
                            </p:childTnLst>
                          </p:cTn>
                        </p:par>
                        <p:par>
                          <p:cTn id="8" fill="hold" nodeType="afterGroup">
                            <p:stCondLst>
                              <p:cond delay="500"/>
                            </p:stCondLst>
                            <p:childTnLst>
                              <p:par>
                                <p:cTn id="9" presetID="2" presetClass="entr" presetSubtype="8" fill="hold" nodeType="afterEffect">
                                  <p:stCondLst>
                                    <p:cond delay="0"/>
                                  </p:stCondLst>
                                  <p:childTnLst>
                                    <p:set>
                                      <p:cBhvr>
                                        <p:cTn id="10" dur="1" fill="hold">
                                          <p:stCondLst>
                                            <p:cond delay="0"/>
                                          </p:stCondLst>
                                        </p:cTn>
                                        <p:tgtEl>
                                          <p:spTgt spid="36866">
                                            <p:txEl>
                                              <p:pRg st="2" end="2"/>
                                            </p:txEl>
                                          </p:spTgt>
                                        </p:tgtEl>
                                        <p:attrNameLst>
                                          <p:attrName>style.visibility</p:attrName>
                                        </p:attrNameLst>
                                      </p:cBhvr>
                                      <p:to>
                                        <p:strVal val="visible"/>
                                      </p:to>
                                    </p:set>
                                    <p:anim calcmode="lin" valueType="num">
                                      <p:cBhvr additive="base">
                                        <p:cTn id="11" dur="500" fill="hold"/>
                                        <p:tgtEl>
                                          <p:spTgt spid="36866">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6866">
                                            <p:txEl>
                                              <p:pRg st="2" end="2"/>
                                            </p:txEl>
                                          </p:spTgt>
                                        </p:tgtEl>
                                        <p:attrNameLst>
                                          <p:attrName>ppt_y</p:attrName>
                                        </p:attrNameLst>
                                      </p:cBhvr>
                                      <p:tavLst>
                                        <p:tav tm="0">
                                          <p:val>
                                            <p:strVal val="#ppt_y"/>
                                          </p:val>
                                        </p:tav>
                                        <p:tav tm="100000">
                                          <p:val>
                                            <p:strVal val="#ppt_y"/>
                                          </p:val>
                                        </p:tav>
                                      </p:tavLst>
                                    </p:anim>
                                  </p:childTnLst>
                                </p:cTn>
                              </p:par>
                            </p:childTnLst>
                          </p:cTn>
                        </p:par>
                        <p:par>
                          <p:cTn id="13" fill="hold" nodeType="afterGroup">
                            <p:stCondLst>
                              <p:cond delay="1000"/>
                            </p:stCondLst>
                            <p:childTnLst>
                              <p:par>
                                <p:cTn id="14" presetID="2" presetClass="entr" presetSubtype="8" fill="hold" nodeType="afterEffect">
                                  <p:stCondLst>
                                    <p:cond delay="0"/>
                                  </p:stCondLst>
                                  <p:childTnLst>
                                    <p:set>
                                      <p:cBhvr>
                                        <p:cTn id="15" dur="1" fill="hold">
                                          <p:stCondLst>
                                            <p:cond delay="0"/>
                                          </p:stCondLst>
                                        </p:cTn>
                                        <p:tgtEl>
                                          <p:spTgt spid="36866">
                                            <p:txEl>
                                              <p:pRg st="3" end="3"/>
                                            </p:txEl>
                                          </p:spTgt>
                                        </p:tgtEl>
                                        <p:attrNameLst>
                                          <p:attrName>style.visibility</p:attrName>
                                        </p:attrNameLst>
                                      </p:cBhvr>
                                      <p:to>
                                        <p:strVal val="visible"/>
                                      </p:to>
                                    </p:set>
                                    <p:anim calcmode="lin" valueType="num">
                                      <p:cBhvr additive="base">
                                        <p:cTn id="16" dur="500" fill="hold"/>
                                        <p:tgtEl>
                                          <p:spTgt spid="36866">
                                            <p:txEl>
                                              <p:pRg st="3" end="3"/>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36866">
                                            <p:txEl>
                                              <p:pRg st="3" end="3"/>
                                            </p:txEl>
                                          </p:spTgt>
                                        </p:tgtEl>
                                        <p:attrNameLst>
                                          <p:attrName>ppt_y</p:attrName>
                                        </p:attrNameLst>
                                      </p:cBhvr>
                                      <p:tavLst>
                                        <p:tav tm="0">
                                          <p:val>
                                            <p:strVal val="#ppt_y"/>
                                          </p:val>
                                        </p:tav>
                                        <p:tav tm="100000">
                                          <p:val>
                                            <p:strVal val="#ppt_y"/>
                                          </p:val>
                                        </p:tav>
                                      </p:tavLst>
                                    </p:anim>
                                  </p:childTnLst>
                                </p:cTn>
                              </p:par>
                            </p:childTnLst>
                          </p:cTn>
                        </p:par>
                        <p:par>
                          <p:cTn id="18" fill="hold" nodeType="afterGroup">
                            <p:stCondLst>
                              <p:cond delay="1500"/>
                            </p:stCondLst>
                            <p:childTnLst>
                              <p:par>
                                <p:cTn id="19" presetID="2" presetClass="entr" presetSubtype="8" fill="hold" nodeType="afterEffect">
                                  <p:stCondLst>
                                    <p:cond delay="0"/>
                                  </p:stCondLst>
                                  <p:childTnLst>
                                    <p:set>
                                      <p:cBhvr>
                                        <p:cTn id="20" dur="1" fill="hold">
                                          <p:stCondLst>
                                            <p:cond delay="0"/>
                                          </p:stCondLst>
                                        </p:cTn>
                                        <p:tgtEl>
                                          <p:spTgt spid="36866">
                                            <p:txEl>
                                              <p:pRg st="4" end="4"/>
                                            </p:txEl>
                                          </p:spTgt>
                                        </p:tgtEl>
                                        <p:attrNameLst>
                                          <p:attrName>style.visibility</p:attrName>
                                        </p:attrNameLst>
                                      </p:cBhvr>
                                      <p:to>
                                        <p:strVal val="visible"/>
                                      </p:to>
                                    </p:set>
                                    <p:anim calcmode="lin" valueType="num">
                                      <p:cBhvr additive="base">
                                        <p:cTn id="21" dur="500" fill="hold"/>
                                        <p:tgtEl>
                                          <p:spTgt spid="36866">
                                            <p:txEl>
                                              <p:pRg st="4" end="4"/>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6866">
                                            <p:txEl>
                                              <p:pRg st="4" end="4"/>
                                            </p:txEl>
                                          </p:spTgt>
                                        </p:tgtEl>
                                        <p:attrNameLst>
                                          <p:attrName>ppt_y</p:attrName>
                                        </p:attrNameLst>
                                      </p:cBhvr>
                                      <p:tavLst>
                                        <p:tav tm="0">
                                          <p:val>
                                            <p:strVal val="#ppt_y"/>
                                          </p:val>
                                        </p:tav>
                                        <p:tav tm="100000">
                                          <p:val>
                                            <p:strVal val="#ppt_y"/>
                                          </p:val>
                                        </p:tav>
                                      </p:tavLst>
                                    </p:anim>
                                  </p:childTnLst>
                                </p:cTn>
                              </p:par>
                            </p:childTnLst>
                          </p:cTn>
                        </p:par>
                        <p:par>
                          <p:cTn id="23" fill="hold" nodeType="afterGroup">
                            <p:stCondLst>
                              <p:cond delay="2000"/>
                            </p:stCondLst>
                            <p:childTnLst>
                              <p:par>
                                <p:cTn id="24" presetID="2" presetClass="entr" presetSubtype="8" fill="hold" nodeType="afterEffect">
                                  <p:stCondLst>
                                    <p:cond delay="0"/>
                                  </p:stCondLst>
                                  <p:childTnLst>
                                    <p:set>
                                      <p:cBhvr>
                                        <p:cTn id="25" dur="1" fill="hold">
                                          <p:stCondLst>
                                            <p:cond delay="0"/>
                                          </p:stCondLst>
                                        </p:cTn>
                                        <p:tgtEl>
                                          <p:spTgt spid="36866">
                                            <p:txEl>
                                              <p:pRg st="5" end="5"/>
                                            </p:txEl>
                                          </p:spTgt>
                                        </p:tgtEl>
                                        <p:attrNameLst>
                                          <p:attrName>style.visibility</p:attrName>
                                        </p:attrNameLst>
                                      </p:cBhvr>
                                      <p:to>
                                        <p:strVal val="visible"/>
                                      </p:to>
                                    </p:set>
                                    <p:anim calcmode="lin" valueType="num">
                                      <p:cBhvr additive="base">
                                        <p:cTn id="26" dur="500" fill="hold"/>
                                        <p:tgtEl>
                                          <p:spTgt spid="36866">
                                            <p:txEl>
                                              <p:pRg st="5" end="5"/>
                                            </p:txEl>
                                          </p:spTgt>
                                        </p:tgtEl>
                                        <p:attrNameLst>
                                          <p:attrName>ppt_x</p:attrName>
                                        </p:attrNameLst>
                                      </p:cBhvr>
                                      <p:tavLst>
                                        <p:tav tm="0">
                                          <p:val>
                                            <p:strVal val="0-#ppt_w/2"/>
                                          </p:val>
                                        </p:tav>
                                        <p:tav tm="100000">
                                          <p:val>
                                            <p:strVal val="#ppt_x"/>
                                          </p:val>
                                        </p:tav>
                                      </p:tavLst>
                                    </p:anim>
                                    <p:anim calcmode="lin" valueType="num">
                                      <p:cBhvr additive="base">
                                        <p:cTn id="27" dur="500" fill="hold"/>
                                        <p:tgtEl>
                                          <p:spTgt spid="36866">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re 1"/>
          <p:cNvSpPr>
            <a:spLocks noGrp="1"/>
          </p:cNvSpPr>
          <p:nvPr>
            <p:ph type="title" idx="4294967295"/>
          </p:nvPr>
        </p:nvSpPr>
        <p:spPr>
          <a:xfrm>
            <a:off x="500063" y="1714500"/>
            <a:ext cx="8229600" cy="1139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0"/>
          <a:lstStyle/>
          <a:p>
            <a:pPr eaLnBrk="1" hangingPunct="1"/>
            <a:r>
              <a:rPr lang="fr-FR" sz="4000" b="1" smtClean="0">
                <a:solidFill>
                  <a:schemeClr val="tx1"/>
                </a:solidFill>
                <a:effectLst/>
                <a:latin typeface="Arial Unicode MS" pitchFamily="34" charset="-128"/>
                <a:ea typeface="Arial Unicode MS" pitchFamily="34" charset="-128"/>
                <a:cs typeface="Arial Unicode MS" pitchFamily="34" charset="-128"/>
              </a:rPr>
              <a:t>Chapitre IV</a:t>
            </a:r>
            <a:r>
              <a:rPr lang="fr-FR" sz="4000" b="1" i="1" smtClean="0">
                <a:solidFill>
                  <a:schemeClr val="tx1"/>
                </a:solidFill>
                <a:effectLst/>
                <a:latin typeface="Arial Unicode MS" pitchFamily="34" charset="-128"/>
                <a:ea typeface="Arial Unicode MS" pitchFamily="34" charset="-128"/>
                <a:cs typeface="Arial Unicode MS" pitchFamily="34" charset="-128"/>
              </a:rPr>
              <a:t> </a:t>
            </a:r>
            <a:endParaRPr lang="fr-FR" sz="4000" b="1" smtClean="0">
              <a:solidFill>
                <a:schemeClr val="tx1"/>
              </a:solidFill>
              <a:effectLst/>
              <a:latin typeface="Arial Unicode MS" pitchFamily="34" charset="-128"/>
              <a:ea typeface="Arial Unicode MS" pitchFamily="34" charset="-128"/>
              <a:cs typeface="Arial Unicode MS" pitchFamily="34" charset="-128"/>
            </a:endParaRPr>
          </a:p>
        </p:txBody>
      </p:sp>
      <p:sp>
        <p:nvSpPr>
          <p:cNvPr id="37891" name="Espace réservé du contenu 2"/>
          <p:cNvSpPr>
            <a:spLocks noGrp="1"/>
          </p:cNvSpPr>
          <p:nvPr>
            <p:ph idx="4294967295"/>
          </p:nvPr>
        </p:nvSpPr>
        <p:spPr>
          <a:xfrm>
            <a:off x="914400" y="2500313"/>
            <a:ext cx="8229600" cy="19446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eaLnBrk="1" hangingPunct="1">
              <a:buFont typeface="Wingdings" pitchFamily="2" charset="2"/>
              <a:buNone/>
            </a:pPr>
            <a:r>
              <a:rPr lang="fr-FR" b="1" i="1" smtClean="0">
                <a:effectLst/>
                <a:latin typeface="Arial Unicode MS" pitchFamily="34" charset="-128"/>
                <a:ea typeface="Arial Unicode MS" pitchFamily="34" charset="-128"/>
                <a:cs typeface="Arial Unicode MS" pitchFamily="34" charset="-128"/>
              </a:rPr>
              <a:t/>
            </a:r>
            <a:br>
              <a:rPr lang="fr-FR" b="1" i="1" smtClean="0">
                <a:effectLst/>
                <a:latin typeface="Arial Unicode MS" pitchFamily="34" charset="-128"/>
                <a:ea typeface="Arial Unicode MS" pitchFamily="34" charset="-128"/>
                <a:cs typeface="Arial Unicode MS" pitchFamily="34" charset="-128"/>
              </a:rPr>
            </a:br>
            <a:r>
              <a:rPr lang="fr-FR" sz="5400" b="1" i="1" smtClean="0">
                <a:effectLst/>
                <a:latin typeface="Arial Unicode MS" pitchFamily="34" charset="-128"/>
                <a:ea typeface="Arial Unicode MS" pitchFamily="34" charset="-128"/>
                <a:cs typeface="Arial Unicode MS" pitchFamily="34" charset="-128"/>
              </a:rPr>
              <a:t>Plancher</a:t>
            </a:r>
            <a:r>
              <a:rPr lang="fr-FR" sz="6000" b="1" i="1" smtClean="0">
                <a:effectLst/>
                <a:latin typeface="Arial Unicode MS" pitchFamily="34" charset="-128"/>
                <a:ea typeface="Arial Unicode MS" pitchFamily="34" charset="-128"/>
                <a:cs typeface="Arial Unicode MS" pitchFamily="34" charset="-128"/>
              </a:rPr>
              <a:t> </a:t>
            </a:r>
            <a:r>
              <a:rPr lang="fr-FR" sz="5400" b="1" i="1" smtClean="0">
                <a:effectLst/>
                <a:latin typeface="Arial Unicode MS" pitchFamily="34" charset="-128"/>
                <a:ea typeface="Arial Unicode MS" pitchFamily="34" charset="-128"/>
                <a:cs typeface="Arial Unicode MS" pitchFamily="34" charset="-128"/>
              </a:rPr>
              <a:t>Collaborant</a:t>
            </a:r>
            <a:endParaRPr lang="fr-FR" sz="5400" smtClean="0">
              <a:effectLst/>
              <a:latin typeface="Arial Unicode MS" pitchFamily="34" charset="-128"/>
              <a:ea typeface="Arial Unicode MS" pitchFamily="34" charset="-128"/>
              <a:cs typeface="Arial Unicode MS" pitchFamily="34" charset="-128"/>
            </a:endParaRPr>
          </a:p>
        </p:txBody>
      </p:sp>
    </p:spTree>
  </p:cSld>
  <p:clrMapOvr>
    <a:masterClrMapping/>
  </p:clrMapOvr>
  <p:transition spd="slow"/>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715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063" y="857250"/>
            <a:ext cx="8172450" cy="4872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177155"/>
                                        </p:tgtEl>
                                        <p:attrNameLst>
                                          <p:attrName>style.visibility</p:attrName>
                                        </p:attrNameLst>
                                      </p:cBhvr>
                                      <p:to>
                                        <p:strVal val="visible"/>
                                      </p:to>
                                    </p:set>
                                    <p:animEffect transition="in" filter="fade">
                                      <p:cBhvr>
                                        <p:cTn id="7" dur="500"/>
                                        <p:tgtEl>
                                          <p:spTgt spid="1771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Espace réservé du contenu 4"/>
          <p:cNvPicPr>
            <a:picLocks noGrp="1"/>
          </p:cNvPicPr>
          <p:nvPr>
            <p:ph idx="4294967295"/>
          </p:nvPr>
        </p:nvPicPr>
        <p:blipFill>
          <a:blip r:embed="rId2">
            <a:extLst>
              <a:ext uri="{28A0092B-C50C-407E-A947-70E740481C1C}">
                <a14:useLocalDpi xmlns:a14="http://schemas.microsoft.com/office/drawing/2010/main" val="0"/>
              </a:ext>
            </a:extLst>
          </a:blip>
          <a:srcRect/>
          <a:stretch>
            <a:fillRect/>
          </a:stretch>
        </p:blipFill>
        <p:spPr>
          <a:xfrm>
            <a:off x="1285875" y="2357438"/>
            <a:ext cx="6913563" cy="2990850"/>
          </a:xfrm>
        </p:spPr>
      </p:pic>
      <p:sp>
        <p:nvSpPr>
          <p:cNvPr id="4" name="Text Box 4"/>
          <p:cNvSpPr txBox="1">
            <a:spLocks noChangeArrowheads="1"/>
          </p:cNvSpPr>
          <p:nvPr/>
        </p:nvSpPr>
        <p:spPr bwMode="auto">
          <a:xfrm>
            <a:off x="642938" y="1357313"/>
            <a:ext cx="55451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fr-FR" sz="2800">
                <a:solidFill>
                  <a:srgbClr val="FFFF00"/>
                </a:solidFill>
                <a:ea typeface="Arial Unicode MS" pitchFamily="34" charset="-128"/>
                <a:cs typeface="Arial Unicode MS" pitchFamily="34" charset="-128"/>
              </a:rPr>
              <a:t>Disposition des connecteurs: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10" presetClass="entr" presetSubtype="0" fill="hold" nodeType="afterEffect">
                                  <p:stCondLst>
                                    <p:cond delay="0"/>
                                  </p:stCondLst>
                                  <p:childTnLst>
                                    <p:set>
                                      <p:cBhvr>
                                        <p:cTn id="11" dur="1" fill="hold">
                                          <p:stCondLst>
                                            <p:cond delay="0"/>
                                          </p:stCondLst>
                                        </p:cTn>
                                        <p:tgtEl>
                                          <p:spTgt spid="39938"/>
                                        </p:tgtEl>
                                        <p:attrNameLst>
                                          <p:attrName>style.visibility</p:attrName>
                                        </p:attrNameLst>
                                      </p:cBhvr>
                                      <p:to>
                                        <p:strVal val="visible"/>
                                      </p:to>
                                    </p:set>
                                    <p:animEffect transition="in" filter="fade">
                                      <p:cBhvr>
                                        <p:cTn id="12" dur="500"/>
                                        <p:tgtEl>
                                          <p:spTgt spid="399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re 1"/>
          <p:cNvSpPr>
            <a:spLocks noGrp="1"/>
          </p:cNvSpPr>
          <p:nvPr>
            <p:ph type="title" idx="4294967295"/>
          </p:nvPr>
        </p:nvSpPr>
        <p:spPr>
          <a:xfrm>
            <a:off x="571500" y="1643063"/>
            <a:ext cx="8229600" cy="1139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0"/>
          <a:lstStyle/>
          <a:p>
            <a:pPr eaLnBrk="1" hangingPunct="1"/>
            <a:r>
              <a:rPr lang="fr-FR" sz="3600" smtClean="0">
                <a:effectLst/>
                <a:latin typeface="Arial Unicode MS" pitchFamily="34" charset="-128"/>
                <a:ea typeface="Arial Unicode MS" pitchFamily="34" charset="-128"/>
                <a:cs typeface="Arial Unicode MS" pitchFamily="34" charset="-128"/>
              </a:rPr>
              <a:t> </a:t>
            </a:r>
            <a:r>
              <a:rPr lang="fr-FR" sz="4000" b="1" smtClean="0">
                <a:solidFill>
                  <a:schemeClr val="tx1"/>
                </a:solidFill>
                <a:effectLst/>
                <a:latin typeface="Arial Unicode MS" pitchFamily="34" charset="-128"/>
                <a:ea typeface="Arial Unicode MS" pitchFamily="34" charset="-128"/>
                <a:cs typeface="Arial Unicode MS" pitchFamily="34" charset="-128"/>
              </a:rPr>
              <a:t>Chapitre V</a:t>
            </a:r>
            <a:r>
              <a:rPr lang="fr-FR" sz="4000" b="1" i="1" smtClean="0">
                <a:solidFill>
                  <a:schemeClr val="tx1"/>
                </a:solidFill>
                <a:effectLst/>
                <a:latin typeface="Arial Unicode MS" pitchFamily="34" charset="-128"/>
                <a:ea typeface="Arial Unicode MS" pitchFamily="34" charset="-128"/>
                <a:cs typeface="Arial Unicode MS" pitchFamily="34" charset="-128"/>
              </a:rPr>
              <a:t> </a:t>
            </a:r>
            <a:endParaRPr lang="fr-FR" sz="4000" smtClean="0">
              <a:solidFill>
                <a:schemeClr val="tx1"/>
              </a:solidFill>
              <a:effectLst/>
              <a:latin typeface="Arial Unicode MS" pitchFamily="34" charset="-128"/>
              <a:ea typeface="Arial Unicode MS" pitchFamily="34" charset="-128"/>
              <a:cs typeface="Arial Unicode MS" pitchFamily="34" charset="-128"/>
            </a:endParaRPr>
          </a:p>
        </p:txBody>
      </p:sp>
      <p:sp>
        <p:nvSpPr>
          <p:cNvPr id="40963" name="Espace réservé du contenu 2"/>
          <p:cNvSpPr>
            <a:spLocks noGrp="1"/>
          </p:cNvSpPr>
          <p:nvPr>
            <p:ph idx="4294967295"/>
          </p:nvPr>
        </p:nvSpPr>
        <p:spPr>
          <a:xfrm>
            <a:off x="395288" y="2781300"/>
            <a:ext cx="8229600" cy="14414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1" hangingPunct="1">
              <a:buFont typeface="Wingdings" pitchFamily="2" charset="2"/>
              <a:buNone/>
            </a:pPr>
            <a:r>
              <a:rPr lang="fr-FR" sz="6600" b="1" i="1" smtClean="0">
                <a:effectLst/>
                <a:latin typeface="Arial Unicode MS" pitchFamily="34" charset="-128"/>
                <a:ea typeface="Arial Unicode MS" pitchFamily="34" charset="-128"/>
                <a:cs typeface="Arial Unicode MS" pitchFamily="34" charset="-128"/>
              </a:rPr>
              <a:t>Les gradins</a:t>
            </a:r>
            <a:endParaRPr lang="fr-FR" sz="6600" smtClean="0">
              <a:effectLst/>
              <a:latin typeface="Arial Unicode MS" pitchFamily="34" charset="-128"/>
              <a:ea typeface="Arial Unicode MS" pitchFamily="34" charset="-128"/>
              <a:cs typeface="Arial Unicode MS" pitchFamily="34" charset="-128"/>
            </a:endParaRPr>
          </a:p>
        </p:txBody>
      </p:sp>
    </p:spTree>
  </p:cSld>
  <p:clrMapOvr>
    <a:masterClrMapping/>
  </p:clrMapOvr>
  <p:transition spd="slow"/>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4313" y="571500"/>
            <a:ext cx="8686800" cy="568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u contenu 2"/>
          <p:cNvSpPr>
            <a:spLocks noGrp="1"/>
          </p:cNvSpPr>
          <p:nvPr>
            <p:ph idx="4294967295"/>
          </p:nvPr>
        </p:nvSpPr>
        <p:spPr>
          <a:xfrm>
            <a:off x="428625" y="1285875"/>
            <a:ext cx="8429625" cy="48577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fr-FR" sz="2800" b="1" smtClean="0">
                <a:effectLst/>
                <a:latin typeface="Arial Unicode MS" pitchFamily="34" charset="-128"/>
                <a:ea typeface="Arial Unicode MS" pitchFamily="34" charset="-128"/>
                <a:cs typeface="Arial Unicode MS" pitchFamily="34" charset="-128"/>
              </a:rPr>
              <a:t>Chapitre     I  :   Matériaux</a:t>
            </a:r>
          </a:p>
          <a:p>
            <a:pPr eaLnBrk="1" hangingPunct="1">
              <a:lnSpc>
                <a:spcPct val="80000"/>
              </a:lnSpc>
            </a:pPr>
            <a:r>
              <a:rPr lang="fr-FR" sz="2800" b="1" smtClean="0">
                <a:effectLst/>
                <a:latin typeface="Arial Unicode MS" pitchFamily="34" charset="-128"/>
                <a:ea typeface="Arial Unicode MS" pitchFamily="34" charset="-128"/>
                <a:cs typeface="Arial Unicode MS" pitchFamily="34" charset="-128"/>
              </a:rPr>
              <a:t>Chapitre    II  :   Etude climatique.</a:t>
            </a:r>
          </a:p>
          <a:p>
            <a:pPr eaLnBrk="1" hangingPunct="1">
              <a:lnSpc>
                <a:spcPct val="80000"/>
              </a:lnSpc>
            </a:pPr>
            <a:r>
              <a:rPr lang="fr-FR" sz="2800" b="1" smtClean="0">
                <a:effectLst/>
                <a:latin typeface="Arial Unicode MS" pitchFamily="34" charset="-128"/>
                <a:ea typeface="Arial Unicode MS" pitchFamily="34" charset="-128"/>
                <a:cs typeface="Arial Unicode MS" pitchFamily="34" charset="-128"/>
              </a:rPr>
              <a:t>Chapitre   III  :   Éléments Secondaires.</a:t>
            </a:r>
          </a:p>
          <a:p>
            <a:pPr eaLnBrk="1" hangingPunct="1">
              <a:lnSpc>
                <a:spcPct val="80000"/>
              </a:lnSpc>
            </a:pPr>
            <a:r>
              <a:rPr lang="fr-FR" sz="2800" b="1" smtClean="0">
                <a:effectLst/>
                <a:latin typeface="Arial Unicode MS" pitchFamily="34" charset="-128"/>
                <a:ea typeface="Arial Unicode MS" pitchFamily="34" charset="-128"/>
                <a:cs typeface="Arial Unicode MS" pitchFamily="34" charset="-128"/>
              </a:rPr>
              <a:t>Chapitre   IV :   Plancher Collaborant.</a:t>
            </a:r>
          </a:p>
          <a:p>
            <a:pPr eaLnBrk="1" hangingPunct="1">
              <a:lnSpc>
                <a:spcPct val="80000"/>
              </a:lnSpc>
            </a:pPr>
            <a:r>
              <a:rPr lang="fr-FR" sz="2800" b="1" smtClean="0">
                <a:effectLst/>
                <a:latin typeface="Arial Unicode MS" pitchFamily="34" charset="-128"/>
                <a:ea typeface="Arial Unicode MS" pitchFamily="34" charset="-128"/>
                <a:cs typeface="Arial Unicode MS" pitchFamily="34" charset="-128"/>
              </a:rPr>
              <a:t>Chapitre   V  :   Les gradins.</a:t>
            </a:r>
          </a:p>
          <a:p>
            <a:pPr eaLnBrk="1" hangingPunct="1">
              <a:lnSpc>
                <a:spcPct val="80000"/>
              </a:lnSpc>
            </a:pPr>
            <a:r>
              <a:rPr lang="fr-FR" sz="2800" b="1" smtClean="0">
                <a:effectLst/>
                <a:latin typeface="Arial Unicode MS" pitchFamily="34" charset="-128"/>
                <a:ea typeface="Arial Unicode MS" pitchFamily="34" charset="-128"/>
                <a:cs typeface="Arial Unicode MS" pitchFamily="34" charset="-128"/>
              </a:rPr>
              <a:t>Chapitre  VI  :   Stabilité et Contreventement. </a:t>
            </a:r>
          </a:p>
          <a:p>
            <a:pPr eaLnBrk="1" hangingPunct="1">
              <a:lnSpc>
                <a:spcPct val="80000"/>
              </a:lnSpc>
            </a:pPr>
            <a:r>
              <a:rPr lang="fr-FR" sz="2800" b="1" smtClean="0">
                <a:effectLst/>
                <a:latin typeface="Arial Unicode MS" pitchFamily="34" charset="-128"/>
                <a:ea typeface="Arial Unicode MS" pitchFamily="34" charset="-128"/>
                <a:cs typeface="Arial Unicode MS" pitchFamily="34" charset="-128"/>
              </a:rPr>
              <a:t>Chapitre VII  :   Étude des  Portique. </a:t>
            </a:r>
          </a:p>
          <a:p>
            <a:pPr eaLnBrk="1" hangingPunct="1">
              <a:lnSpc>
                <a:spcPct val="80000"/>
              </a:lnSpc>
            </a:pPr>
            <a:r>
              <a:rPr lang="fr-FR" sz="2800" b="1" smtClean="0">
                <a:effectLst/>
                <a:latin typeface="Arial Unicode MS" pitchFamily="34" charset="-128"/>
                <a:ea typeface="Arial Unicode MS" pitchFamily="34" charset="-128"/>
                <a:cs typeface="Arial Unicode MS" pitchFamily="34" charset="-128"/>
              </a:rPr>
              <a:t>Chapitre VIII :   Étude Sismique. </a:t>
            </a:r>
          </a:p>
          <a:p>
            <a:pPr eaLnBrk="1" hangingPunct="1">
              <a:lnSpc>
                <a:spcPct val="80000"/>
              </a:lnSpc>
            </a:pPr>
            <a:r>
              <a:rPr lang="fr-FR" sz="2800" b="1" smtClean="0">
                <a:effectLst/>
                <a:latin typeface="Arial Unicode MS" pitchFamily="34" charset="-128"/>
                <a:ea typeface="Arial Unicode MS" pitchFamily="34" charset="-128"/>
                <a:cs typeface="Arial Unicode MS" pitchFamily="34" charset="-128"/>
              </a:rPr>
              <a:t>Chapitre  IX  :   Les Assemblages.</a:t>
            </a:r>
          </a:p>
          <a:p>
            <a:pPr eaLnBrk="1" hangingPunct="1">
              <a:lnSpc>
                <a:spcPct val="80000"/>
              </a:lnSpc>
            </a:pPr>
            <a:r>
              <a:rPr lang="fr-FR" sz="2800" b="1" smtClean="0">
                <a:effectLst/>
                <a:latin typeface="Arial Unicode MS" pitchFamily="34" charset="-128"/>
                <a:ea typeface="Arial Unicode MS" pitchFamily="34" charset="-128"/>
                <a:cs typeface="Arial Unicode MS" pitchFamily="34" charset="-128"/>
              </a:rPr>
              <a:t>Chapitre  X   :   Pieds de Poteaux.</a:t>
            </a:r>
          </a:p>
          <a:p>
            <a:pPr eaLnBrk="1" hangingPunct="1">
              <a:lnSpc>
                <a:spcPct val="80000"/>
              </a:lnSpc>
            </a:pPr>
            <a:r>
              <a:rPr lang="fr-FR" sz="2800" b="1" smtClean="0">
                <a:effectLst/>
                <a:latin typeface="Arial Unicode MS" pitchFamily="34" charset="-128"/>
                <a:ea typeface="Arial Unicode MS" pitchFamily="34" charset="-128"/>
                <a:cs typeface="Arial Unicode MS" pitchFamily="34" charset="-128"/>
              </a:rPr>
              <a:t>Chapitre  XI  :   Infrastructure.</a:t>
            </a:r>
          </a:p>
        </p:txBody>
      </p:sp>
      <p:sp>
        <p:nvSpPr>
          <p:cNvPr id="11267" name="Text Box 5"/>
          <p:cNvSpPr txBox="1">
            <a:spLocks noChangeArrowheads="1"/>
          </p:cNvSpPr>
          <p:nvPr/>
        </p:nvSpPr>
        <p:spPr bwMode="auto">
          <a:xfrm>
            <a:off x="857250" y="279400"/>
            <a:ext cx="63373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fr-FR" sz="4000" b="1">
                <a:solidFill>
                  <a:srgbClr val="FFFF00"/>
                </a:solidFill>
                <a:latin typeface="Arial Unicode MS" pitchFamily="34" charset="-128"/>
                <a:ea typeface="Arial Unicode MS" pitchFamily="34" charset="-128"/>
                <a:cs typeface="Arial Unicode MS" pitchFamily="34" charset="-128"/>
              </a:rPr>
              <a:t>  Plan de travail</a:t>
            </a:r>
            <a:r>
              <a:rPr lang="fr-FR" sz="4000" b="1">
                <a:latin typeface="Arial Unicode MS" pitchFamily="34" charset="-128"/>
                <a:ea typeface="Arial Unicode MS" pitchFamily="34" charset="-128"/>
                <a:cs typeface="Arial Unicode MS" pitchFamily="34" charset="-128"/>
              </a:rPr>
              <a:t> </a:t>
            </a:r>
            <a:endParaRPr lang="fr-FR" sz="6000" b="1">
              <a:latin typeface="Arial Unicode MS" pitchFamily="34" charset="-128"/>
              <a:ea typeface="Arial Unicode MS" pitchFamily="34" charset="-128"/>
              <a:cs typeface="Arial Unicode MS" pitchFamily="34" charset="-12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11267"/>
                                        </p:tgtEl>
                                        <p:attrNameLst>
                                          <p:attrName>style.visibility</p:attrName>
                                        </p:attrNameLst>
                                      </p:cBhvr>
                                      <p:to>
                                        <p:strVal val="visible"/>
                                      </p:to>
                                    </p:set>
                                    <p:anim calcmode="lin" valueType="num">
                                      <p:cBhvr additive="base">
                                        <p:cTn id="7" dur="1000" fill="hold"/>
                                        <p:tgtEl>
                                          <p:spTgt spid="11267"/>
                                        </p:tgtEl>
                                        <p:attrNameLst>
                                          <p:attrName>ppt_x</p:attrName>
                                        </p:attrNameLst>
                                      </p:cBhvr>
                                      <p:tavLst>
                                        <p:tav tm="0">
                                          <p:val>
                                            <p:strVal val="0-#ppt_w/2"/>
                                          </p:val>
                                        </p:tav>
                                        <p:tav tm="100000">
                                          <p:val>
                                            <p:strVal val="#ppt_x"/>
                                          </p:val>
                                        </p:tav>
                                      </p:tavLst>
                                    </p:anim>
                                    <p:anim calcmode="lin" valueType="num">
                                      <p:cBhvr additive="base">
                                        <p:cTn id="8" dur="1000" fill="hold"/>
                                        <p:tgtEl>
                                          <p:spTgt spid="11267"/>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1000"/>
                            </p:stCondLst>
                            <p:childTnLst>
                              <p:par>
                                <p:cTn id="10" presetID="2" presetClass="entr" presetSubtype="8" fill="hold" grpId="0" nodeType="afterEffect">
                                  <p:stCondLst>
                                    <p:cond delay="500"/>
                                  </p:stCondLst>
                                  <p:childTnLst>
                                    <p:set>
                                      <p:cBhvr>
                                        <p:cTn id="11" dur="1" fill="hold">
                                          <p:stCondLst>
                                            <p:cond delay="0"/>
                                          </p:stCondLst>
                                        </p:cTn>
                                        <p:tgtEl>
                                          <p:spTgt spid="11266">
                                            <p:txEl>
                                              <p:pRg st="0" end="0"/>
                                            </p:txEl>
                                          </p:spTgt>
                                        </p:tgtEl>
                                        <p:attrNameLst>
                                          <p:attrName>style.visibility</p:attrName>
                                        </p:attrNameLst>
                                      </p:cBhvr>
                                      <p:to>
                                        <p:strVal val="visible"/>
                                      </p:to>
                                    </p:set>
                                    <p:anim calcmode="lin" valueType="num">
                                      <p:cBhvr additive="base">
                                        <p:cTn id="12" dur="500" fill="hold"/>
                                        <p:tgtEl>
                                          <p:spTgt spid="11266">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1266">
                                            <p:txEl>
                                              <p:pRg st="0" end="0"/>
                                            </p:txEl>
                                          </p:spTgt>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2000"/>
                            </p:stCondLst>
                            <p:childTnLst>
                              <p:par>
                                <p:cTn id="15" presetID="2" presetClass="entr" presetSubtype="8" fill="hold" grpId="0" nodeType="afterEffect">
                                  <p:stCondLst>
                                    <p:cond delay="0"/>
                                  </p:stCondLst>
                                  <p:childTnLst>
                                    <p:set>
                                      <p:cBhvr>
                                        <p:cTn id="16" dur="1" fill="hold">
                                          <p:stCondLst>
                                            <p:cond delay="0"/>
                                          </p:stCondLst>
                                        </p:cTn>
                                        <p:tgtEl>
                                          <p:spTgt spid="11266">
                                            <p:txEl>
                                              <p:pRg st="1" end="1"/>
                                            </p:txEl>
                                          </p:spTgt>
                                        </p:tgtEl>
                                        <p:attrNameLst>
                                          <p:attrName>style.visibility</p:attrName>
                                        </p:attrNameLst>
                                      </p:cBhvr>
                                      <p:to>
                                        <p:strVal val="visible"/>
                                      </p:to>
                                    </p:set>
                                    <p:anim calcmode="lin" valueType="num">
                                      <p:cBhvr additive="base">
                                        <p:cTn id="17" dur="500" fill="hold"/>
                                        <p:tgtEl>
                                          <p:spTgt spid="11266">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1266">
                                            <p:txEl>
                                              <p:pRg st="1" end="1"/>
                                            </p:txEl>
                                          </p:spTgt>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2500"/>
                            </p:stCondLst>
                            <p:childTnLst>
                              <p:par>
                                <p:cTn id="20" presetID="2" presetClass="entr" presetSubtype="8" fill="hold" grpId="0" nodeType="afterEffect">
                                  <p:stCondLst>
                                    <p:cond delay="0"/>
                                  </p:stCondLst>
                                  <p:childTnLst>
                                    <p:set>
                                      <p:cBhvr>
                                        <p:cTn id="21" dur="1" fill="hold">
                                          <p:stCondLst>
                                            <p:cond delay="0"/>
                                          </p:stCondLst>
                                        </p:cTn>
                                        <p:tgtEl>
                                          <p:spTgt spid="11266">
                                            <p:txEl>
                                              <p:pRg st="2" end="2"/>
                                            </p:txEl>
                                          </p:spTgt>
                                        </p:tgtEl>
                                        <p:attrNameLst>
                                          <p:attrName>style.visibility</p:attrName>
                                        </p:attrNameLst>
                                      </p:cBhvr>
                                      <p:to>
                                        <p:strVal val="visible"/>
                                      </p:to>
                                    </p:set>
                                    <p:anim calcmode="lin" valueType="num">
                                      <p:cBhvr additive="base">
                                        <p:cTn id="22" dur="500" fill="hold"/>
                                        <p:tgtEl>
                                          <p:spTgt spid="11266">
                                            <p:txEl>
                                              <p:pRg st="2" end="2"/>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11266">
                                            <p:txEl>
                                              <p:pRg st="2" end="2"/>
                                            </p:txEl>
                                          </p:spTgt>
                                        </p:tgtEl>
                                        <p:attrNameLst>
                                          <p:attrName>ppt_y</p:attrName>
                                        </p:attrNameLst>
                                      </p:cBhvr>
                                      <p:tavLst>
                                        <p:tav tm="0">
                                          <p:val>
                                            <p:strVal val="#ppt_y"/>
                                          </p:val>
                                        </p:tav>
                                        <p:tav tm="100000">
                                          <p:val>
                                            <p:strVal val="#ppt_y"/>
                                          </p:val>
                                        </p:tav>
                                      </p:tavLst>
                                    </p:anim>
                                  </p:childTnLst>
                                </p:cTn>
                              </p:par>
                            </p:childTnLst>
                          </p:cTn>
                        </p:par>
                        <p:par>
                          <p:cTn id="24" fill="hold" nodeType="afterGroup">
                            <p:stCondLst>
                              <p:cond delay="3000"/>
                            </p:stCondLst>
                            <p:childTnLst>
                              <p:par>
                                <p:cTn id="25" presetID="2" presetClass="entr" presetSubtype="8" fill="hold" grpId="0" nodeType="afterEffect">
                                  <p:stCondLst>
                                    <p:cond delay="0"/>
                                  </p:stCondLst>
                                  <p:childTnLst>
                                    <p:set>
                                      <p:cBhvr>
                                        <p:cTn id="26" dur="1" fill="hold">
                                          <p:stCondLst>
                                            <p:cond delay="0"/>
                                          </p:stCondLst>
                                        </p:cTn>
                                        <p:tgtEl>
                                          <p:spTgt spid="11266">
                                            <p:txEl>
                                              <p:pRg st="3" end="3"/>
                                            </p:txEl>
                                          </p:spTgt>
                                        </p:tgtEl>
                                        <p:attrNameLst>
                                          <p:attrName>style.visibility</p:attrName>
                                        </p:attrNameLst>
                                      </p:cBhvr>
                                      <p:to>
                                        <p:strVal val="visible"/>
                                      </p:to>
                                    </p:set>
                                    <p:anim calcmode="lin" valueType="num">
                                      <p:cBhvr additive="base">
                                        <p:cTn id="27" dur="500" fill="hold"/>
                                        <p:tgtEl>
                                          <p:spTgt spid="11266">
                                            <p:txEl>
                                              <p:pRg st="3" end="3"/>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1266">
                                            <p:txEl>
                                              <p:pRg st="3" end="3"/>
                                            </p:txEl>
                                          </p:spTgt>
                                        </p:tgtEl>
                                        <p:attrNameLst>
                                          <p:attrName>ppt_y</p:attrName>
                                        </p:attrNameLst>
                                      </p:cBhvr>
                                      <p:tavLst>
                                        <p:tav tm="0">
                                          <p:val>
                                            <p:strVal val="#ppt_y"/>
                                          </p:val>
                                        </p:tav>
                                        <p:tav tm="100000">
                                          <p:val>
                                            <p:strVal val="#ppt_y"/>
                                          </p:val>
                                        </p:tav>
                                      </p:tavLst>
                                    </p:anim>
                                  </p:childTnLst>
                                </p:cTn>
                              </p:par>
                            </p:childTnLst>
                          </p:cTn>
                        </p:par>
                        <p:par>
                          <p:cTn id="29" fill="hold" nodeType="afterGroup">
                            <p:stCondLst>
                              <p:cond delay="3500"/>
                            </p:stCondLst>
                            <p:childTnLst>
                              <p:par>
                                <p:cTn id="30" presetID="2" presetClass="entr" presetSubtype="8" fill="hold" grpId="0" nodeType="afterEffect">
                                  <p:stCondLst>
                                    <p:cond delay="0"/>
                                  </p:stCondLst>
                                  <p:childTnLst>
                                    <p:set>
                                      <p:cBhvr>
                                        <p:cTn id="31" dur="1" fill="hold">
                                          <p:stCondLst>
                                            <p:cond delay="0"/>
                                          </p:stCondLst>
                                        </p:cTn>
                                        <p:tgtEl>
                                          <p:spTgt spid="11266">
                                            <p:txEl>
                                              <p:pRg st="4" end="4"/>
                                            </p:txEl>
                                          </p:spTgt>
                                        </p:tgtEl>
                                        <p:attrNameLst>
                                          <p:attrName>style.visibility</p:attrName>
                                        </p:attrNameLst>
                                      </p:cBhvr>
                                      <p:to>
                                        <p:strVal val="visible"/>
                                      </p:to>
                                    </p:set>
                                    <p:anim calcmode="lin" valueType="num">
                                      <p:cBhvr additive="base">
                                        <p:cTn id="32" dur="500" fill="hold"/>
                                        <p:tgtEl>
                                          <p:spTgt spid="11266">
                                            <p:txEl>
                                              <p:pRg st="4" end="4"/>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11266">
                                            <p:txEl>
                                              <p:pRg st="4" end="4"/>
                                            </p:txEl>
                                          </p:spTgt>
                                        </p:tgtEl>
                                        <p:attrNameLst>
                                          <p:attrName>ppt_y</p:attrName>
                                        </p:attrNameLst>
                                      </p:cBhvr>
                                      <p:tavLst>
                                        <p:tav tm="0">
                                          <p:val>
                                            <p:strVal val="#ppt_y"/>
                                          </p:val>
                                        </p:tav>
                                        <p:tav tm="100000">
                                          <p:val>
                                            <p:strVal val="#ppt_y"/>
                                          </p:val>
                                        </p:tav>
                                      </p:tavLst>
                                    </p:anim>
                                  </p:childTnLst>
                                </p:cTn>
                              </p:par>
                            </p:childTnLst>
                          </p:cTn>
                        </p:par>
                        <p:par>
                          <p:cTn id="34" fill="hold" nodeType="afterGroup">
                            <p:stCondLst>
                              <p:cond delay="4000"/>
                            </p:stCondLst>
                            <p:childTnLst>
                              <p:par>
                                <p:cTn id="35" presetID="2" presetClass="entr" presetSubtype="8" fill="hold" grpId="0" nodeType="afterEffect">
                                  <p:stCondLst>
                                    <p:cond delay="0"/>
                                  </p:stCondLst>
                                  <p:childTnLst>
                                    <p:set>
                                      <p:cBhvr>
                                        <p:cTn id="36" dur="1" fill="hold">
                                          <p:stCondLst>
                                            <p:cond delay="0"/>
                                          </p:stCondLst>
                                        </p:cTn>
                                        <p:tgtEl>
                                          <p:spTgt spid="11266">
                                            <p:txEl>
                                              <p:pRg st="5" end="5"/>
                                            </p:txEl>
                                          </p:spTgt>
                                        </p:tgtEl>
                                        <p:attrNameLst>
                                          <p:attrName>style.visibility</p:attrName>
                                        </p:attrNameLst>
                                      </p:cBhvr>
                                      <p:to>
                                        <p:strVal val="visible"/>
                                      </p:to>
                                    </p:set>
                                    <p:anim calcmode="lin" valueType="num">
                                      <p:cBhvr additive="base">
                                        <p:cTn id="37" dur="500" fill="hold"/>
                                        <p:tgtEl>
                                          <p:spTgt spid="11266">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1266">
                                            <p:txEl>
                                              <p:pRg st="5" end="5"/>
                                            </p:txEl>
                                          </p:spTgt>
                                        </p:tgtEl>
                                        <p:attrNameLst>
                                          <p:attrName>ppt_y</p:attrName>
                                        </p:attrNameLst>
                                      </p:cBhvr>
                                      <p:tavLst>
                                        <p:tav tm="0">
                                          <p:val>
                                            <p:strVal val="#ppt_y"/>
                                          </p:val>
                                        </p:tav>
                                        <p:tav tm="100000">
                                          <p:val>
                                            <p:strVal val="#ppt_y"/>
                                          </p:val>
                                        </p:tav>
                                      </p:tavLst>
                                    </p:anim>
                                  </p:childTnLst>
                                </p:cTn>
                              </p:par>
                            </p:childTnLst>
                          </p:cTn>
                        </p:par>
                        <p:par>
                          <p:cTn id="39" fill="hold" nodeType="afterGroup">
                            <p:stCondLst>
                              <p:cond delay="4500"/>
                            </p:stCondLst>
                            <p:childTnLst>
                              <p:par>
                                <p:cTn id="40" presetID="2" presetClass="entr" presetSubtype="8" fill="hold" grpId="0" nodeType="afterEffect">
                                  <p:stCondLst>
                                    <p:cond delay="0"/>
                                  </p:stCondLst>
                                  <p:childTnLst>
                                    <p:set>
                                      <p:cBhvr>
                                        <p:cTn id="41" dur="1" fill="hold">
                                          <p:stCondLst>
                                            <p:cond delay="0"/>
                                          </p:stCondLst>
                                        </p:cTn>
                                        <p:tgtEl>
                                          <p:spTgt spid="11266">
                                            <p:txEl>
                                              <p:pRg st="6" end="6"/>
                                            </p:txEl>
                                          </p:spTgt>
                                        </p:tgtEl>
                                        <p:attrNameLst>
                                          <p:attrName>style.visibility</p:attrName>
                                        </p:attrNameLst>
                                      </p:cBhvr>
                                      <p:to>
                                        <p:strVal val="visible"/>
                                      </p:to>
                                    </p:set>
                                    <p:anim calcmode="lin" valueType="num">
                                      <p:cBhvr additive="base">
                                        <p:cTn id="42" dur="500" fill="hold"/>
                                        <p:tgtEl>
                                          <p:spTgt spid="11266">
                                            <p:txEl>
                                              <p:pRg st="6" end="6"/>
                                            </p:txEl>
                                          </p:spTgt>
                                        </p:tgtEl>
                                        <p:attrNameLst>
                                          <p:attrName>ppt_x</p:attrName>
                                        </p:attrNameLst>
                                      </p:cBhvr>
                                      <p:tavLst>
                                        <p:tav tm="0">
                                          <p:val>
                                            <p:strVal val="0-#ppt_w/2"/>
                                          </p:val>
                                        </p:tav>
                                        <p:tav tm="100000">
                                          <p:val>
                                            <p:strVal val="#ppt_x"/>
                                          </p:val>
                                        </p:tav>
                                      </p:tavLst>
                                    </p:anim>
                                    <p:anim calcmode="lin" valueType="num">
                                      <p:cBhvr additive="base">
                                        <p:cTn id="43" dur="500" fill="hold"/>
                                        <p:tgtEl>
                                          <p:spTgt spid="11266">
                                            <p:txEl>
                                              <p:pRg st="6" end="6"/>
                                            </p:txEl>
                                          </p:spTgt>
                                        </p:tgtEl>
                                        <p:attrNameLst>
                                          <p:attrName>ppt_y</p:attrName>
                                        </p:attrNameLst>
                                      </p:cBhvr>
                                      <p:tavLst>
                                        <p:tav tm="0">
                                          <p:val>
                                            <p:strVal val="#ppt_y"/>
                                          </p:val>
                                        </p:tav>
                                        <p:tav tm="100000">
                                          <p:val>
                                            <p:strVal val="#ppt_y"/>
                                          </p:val>
                                        </p:tav>
                                      </p:tavLst>
                                    </p:anim>
                                  </p:childTnLst>
                                </p:cTn>
                              </p:par>
                            </p:childTnLst>
                          </p:cTn>
                        </p:par>
                        <p:par>
                          <p:cTn id="44" fill="hold" nodeType="afterGroup">
                            <p:stCondLst>
                              <p:cond delay="5000"/>
                            </p:stCondLst>
                            <p:childTnLst>
                              <p:par>
                                <p:cTn id="45" presetID="2" presetClass="entr" presetSubtype="8" fill="hold" grpId="0" nodeType="afterEffect">
                                  <p:stCondLst>
                                    <p:cond delay="0"/>
                                  </p:stCondLst>
                                  <p:childTnLst>
                                    <p:set>
                                      <p:cBhvr>
                                        <p:cTn id="46" dur="1" fill="hold">
                                          <p:stCondLst>
                                            <p:cond delay="0"/>
                                          </p:stCondLst>
                                        </p:cTn>
                                        <p:tgtEl>
                                          <p:spTgt spid="11266">
                                            <p:txEl>
                                              <p:pRg st="7" end="7"/>
                                            </p:txEl>
                                          </p:spTgt>
                                        </p:tgtEl>
                                        <p:attrNameLst>
                                          <p:attrName>style.visibility</p:attrName>
                                        </p:attrNameLst>
                                      </p:cBhvr>
                                      <p:to>
                                        <p:strVal val="visible"/>
                                      </p:to>
                                    </p:set>
                                    <p:anim calcmode="lin" valueType="num">
                                      <p:cBhvr additive="base">
                                        <p:cTn id="47" dur="500" fill="hold"/>
                                        <p:tgtEl>
                                          <p:spTgt spid="11266">
                                            <p:txEl>
                                              <p:pRg st="7" end="7"/>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11266">
                                            <p:txEl>
                                              <p:pRg st="7" end="7"/>
                                            </p:txEl>
                                          </p:spTgt>
                                        </p:tgtEl>
                                        <p:attrNameLst>
                                          <p:attrName>ppt_y</p:attrName>
                                        </p:attrNameLst>
                                      </p:cBhvr>
                                      <p:tavLst>
                                        <p:tav tm="0">
                                          <p:val>
                                            <p:strVal val="#ppt_y"/>
                                          </p:val>
                                        </p:tav>
                                        <p:tav tm="100000">
                                          <p:val>
                                            <p:strVal val="#ppt_y"/>
                                          </p:val>
                                        </p:tav>
                                      </p:tavLst>
                                    </p:anim>
                                  </p:childTnLst>
                                </p:cTn>
                              </p:par>
                            </p:childTnLst>
                          </p:cTn>
                        </p:par>
                        <p:par>
                          <p:cTn id="49" fill="hold" nodeType="afterGroup">
                            <p:stCondLst>
                              <p:cond delay="5500"/>
                            </p:stCondLst>
                            <p:childTnLst>
                              <p:par>
                                <p:cTn id="50" presetID="2" presetClass="entr" presetSubtype="8" fill="hold" grpId="0" nodeType="afterEffect">
                                  <p:stCondLst>
                                    <p:cond delay="0"/>
                                  </p:stCondLst>
                                  <p:childTnLst>
                                    <p:set>
                                      <p:cBhvr>
                                        <p:cTn id="51" dur="1" fill="hold">
                                          <p:stCondLst>
                                            <p:cond delay="0"/>
                                          </p:stCondLst>
                                        </p:cTn>
                                        <p:tgtEl>
                                          <p:spTgt spid="11266">
                                            <p:txEl>
                                              <p:pRg st="8" end="8"/>
                                            </p:txEl>
                                          </p:spTgt>
                                        </p:tgtEl>
                                        <p:attrNameLst>
                                          <p:attrName>style.visibility</p:attrName>
                                        </p:attrNameLst>
                                      </p:cBhvr>
                                      <p:to>
                                        <p:strVal val="visible"/>
                                      </p:to>
                                    </p:set>
                                    <p:anim calcmode="lin" valueType="num">
                                      <p:cBhvr additive="base">
                                        <p:cTn id="52" dur="500" fill="hold"/>
                                        <p:tgtEl>
                                          <p:spTgt spid="11266">
                                            <p:txEl>
                                              <p:pRg st="8" end="8"/>
                                            </p:txEl>
                                          </p:spTgt>
                                        </p:tgtEl>
                                        <p:attrNameLst>
                                          <p:attrName>ppt_x</p:attrName>
                                        </p:attrNameLst>
                                      </p:cBhvr>
                                      <p:tavLst>
                                        <p:tav tm="0">
                                          <p:val>
                                            <p:strVal val="0-#ppt_w/2"/>
                                          </p:val>
                                        </p:tav>
                                        <p:tav tm="100000">
                                          <p:val>
                                            <p:strVal val="#ppt_x"/>
                                          </p:val>
                                        </p:tav>
                                      </p:tavLst>
                                    </p:anim>
                                    <p:anim calcmode="lin" valueType="num">
                                      <p:cBhvr additive="base">
                                        <p:cTn id="53" dur="500" fill="hold"/>
                                        <p:tgtEl>
                                          <p:spTgt spid="11266">
                                            <p:txEl>
                                              <p:pRg st="8" end="8"/>
                                            </p:txEl>
                                          </p:spTgt>
                                        </p:tgtEl>
                                        <p:attrNameLst>
                                          <p:attrName>ppt_y</p:attrName>
                                        </p:attrNameLst>
                                      </p:cBhvr>
                                      <p:tavLst>
                                        <p:tav tm="0">
                                          <p:val>
                                            <p:strVal val="#ppt_y"/>
                                          </p:val>
                                        </p:tav>
                                        <p:tav tm="100000">
                                          <p:val>
                                            <p:strVal val="#ppt_y"/>
                                          </p:val>
                                        </p:tav>
                                      </p:tavLst>
                                    </p:anim>
                                  </p:childTnLst>
                                </p:cTn>
                              </p:par>
                            </p:childTnLst>
                          </p:cTn>
                        </p:par>
                        <p:par>
                          <p:cTn id="54" fill="hold" nodeType="afterGroup">
                            <p:stCondLst>
                              <p:cond delay="6000"/>
                            </p:stCondLst>
                            <p:childTnLst>
                              <p:par>
                                <p:cTn id="55" presetID="2" presetClass="entr" presetSubtype="8" fill="hold" grpId="0" nodeType="afterEffect">
                                  <p:stCondLst>
                                    <p:cond delay="0"/>
                                  </p:stCondLst>
                                  <p:childTnLst>
                                    <p:set>
                                      <p:cBhvr>
                                        <p:cTn id="56" dur="1" fill="hold">
                                          <p:stCondLst>
                                            <p:cond delay="0"/>
                                          </p:stCondLst>
                                        </p:cTn>
                                        <p:tgtEl>
                                          <p:spTgt spid="11266">
                                            <p:txEl>
                                              <p:pRg st="9" end="9"/>
                                            </p:txEl>
                                          </p:spTgt>
                                        </p:tgtEl>
                                        <p:attrNameLst>
                                          <p:attrName>style.visibility</p:attrName>
                                        </p:attrNameLst>
                                      </p:cBhvr>
                                      <p:to>
                                        <p:strVal val="visible"/>
                                      </p:to>
                                    </p:set>
                                    <p:anim calcmode="lin" valueType="num">
                                      <p:cBhvr additive="base">
                                        <p:cTn id="57" dur="500" fill="hold"/>
                                        <p:tgtEl>
                                          <p:spTgt spid="11266">
                                            <p:txEl>
                                              <p:pRg st="9" end="9"/>
                                            </p:txEl>
                                          </p:spTgt>
                                        </p:tgtEl>
                                        <p:attrNameLst>
                                          <p:attrName>ppt_x</p:attrName>
                                        </p:attrNameLst>
                                      </p:cBhvr>
                                      <p:tavLst>
                                        <p:tav tm="0">
                                          <p:val>
                                            <p:strVal val="0-#ppt_w/2"/>
                                          </p:val>
                                        </p:tav>
                                        <p:tav tm="100000">
                                          <p:val>
                                            <p:strVal val="#ppt_x"/>
                                          </p:val>
                                        </p:tav>
                                      </p:tavLst>
                                    </p:anim>
                                    <p:anim calcmode="lin" valueType="num">
                                      <p:cBhvr additive="base">
                                        <p:cTn id="58" dur="500" fill="hold"/>
                                        <p:tgtEl>
                                          <p:spTgt spid="11266">
                                            <p:txEl>
                                              <p:pRg st="9" end="9"/>
                                            </p:txEl>
                                          </p:spTgt>
                                        </p:tgtEl>
                                        <p:attrNameLst>
                                          <p:attrName>ppt_y</p:attrName>
                                        </p:attrNameLst>
                                      </p:cBhvr>
                                      <p:tavLst>
                                        <p:tav tm="0">
                                          <p:val>
                                            <p:strVal val="#ppt_y"/>
                                          </p:val>
                                        </p:tav>
                                        <p:tav tm="100000">
                                          <p:val>
                                            <p:strVal val="#ppt_y"/>
                                          </p:val>
                                        </p:tav>
                                      </p:tavLst>
                                    </p:anim>
                                  </p:childTnLst>
                                </p:cTn>
                              </p:par>
                            </p:childTnLst>
                          </p:cTn>
                        </p:par>
                        <p:par>
                          <p:cTn id="59" fill="hold" nodeType="afterGroup">
                            <p:stCondLst>
                              <p:cond delay="6500"/>
                            </p:stCondLst>
                            <p:childTnLst>
                              <p:par>
                                <p:cTn id="60" presetID="2" presetClass="entr" presetSubtype="8" fill="hold" grpId="0" nodeType="afterEffect">
                                  <p:stCondLst>
                                    <p:cond delay="0"/>
                                  </p:stCondLst>
                                  <p:childTnLst>
                                    <p:set>
                                      <p:cBhvr>
                                        <p:cTn id="61" dur="1" fill="hold">
                                          <p:stCondLst>
                                            <p:cond delay="0"/>
                                          </p:stCondLst>
                                        </p:cTn>
                                        <p:tgtEl>
                                          <p:spTgt spid="11266">
                                            <p:txEl>
                                              <p:pRg st="10" end="10"/>
                                            </p:txEl>
                                          </p:spTgt>
                                        </p:tgtEl>
                                        <p:attrNameLst>
                                          <p:attrName>style.visibility</p:attrName>
                                        </p:attrNameLst>
                                      </p:cBhvr>
                                      <p:to>
                                        <p:strVal val="visible"/>
                                      </p:to>
                                    </p:set>
                                    <p:anim calcmode="lin" valueType="num">
                                      <p:cBhvr additive="base">
                                        <p:cTn id="62" dur="500" fill="hold"/>
                                        <p:tgtEl>
                                          <p:spTgt spid="11266">
                                            <p:txEl>
                                              <p:pRg st="10" end="10"/>
                                            </p:txEl>
                                          </p:spTgt>
                                        </p:tgtEl>
                                        <p:attrNameLst>
                                          <p:attrName>ppt_x</p:attrName>
                                        </p:attrNameLst>
                                      </p:cBhvr>
                                      <p:tavLst>
                                        <p:tav tm="0">
                                          <p:val>
                                            <p:strVal val="0-#ppt_w/2"/>
                                          </p:val>
                                        </p:tav>
                                        <p:tav tm="100000">
                                          <p:val>
                                            <p:strVal val="#ppt_x"/>
                                          </p:val>
                                        </p:tav>
                                      </p:tavLst>
                                    </p:anim>
                                    <p:anim calcmode="lin" valueType="num">
                                      <p:cBhvr additive="base">
                                        <p:cTn id="63" dur="500" fill="hold"/>
                                        <p:tgtEl>
                                          <p:spTgt spid="11266">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build="p"/>
      <p:bldP spid="11267"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4"/>
          <p:cNvSpPr txBox="1">
            <a:spLocks noChangeArrowheads="1"/>
          </p:cNvSpPr>
          <p:nvPr/>
        </p:nvSpPr>
        <p:spPr bwMode="auto">
          <a:xfrm>
            <a:off x="755650" y="549275"/>
            <a:ext cx="55451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fr-FR" sz="2800">
                <a:solidFill>
                  <a:srgbClr val="FFFF00"/>
                </a:solidFill>
                <a:ea typeface="Arial Unicode MS" pitchFamily="34" charset="-128"/>
                <a:cs typeface="Arial Unicode MS" pitchFamily="34" charset="-128"/>
              </a:rPr>
              <a:t>Disposition des connecteurs:</a:t>
            </a:r>
          </a:p>
        </p:txBody>
      </p:sp>
      <p:pic>
        <p:nvPicPr>
          <p:cNvPr id="4403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3" y="1989138"/>
            <a:ext cx="7559675" cy="21240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10" presetClass="entr" presetSubtype="0" fill="hold" nodeType="afterEffect">
                                  <p:stCondLst>
                                    <p:cond delay="0"/>
                                  </p:stCondLst>
                                  <p:childTnLst>
                                    <p:set>
                                      <p:cBhvr>
                                        <p:cTn id="11" dur="1" fill="hold">
                                          <p:stCondLst>
                                            <p:cond delay="0"/>
                                          </p:stCondLst>
                                        </p:cTn>
                                        <p:tgtEl>
                                          <p:spTgt spid="44035"/>
                                        </p:tgtEl>
                                        <p:attrNameLst>
                                          <p:attrName>style.visibility</p:attrName>
                                        </p:attrNameLst>
                                      </p:cBhvr>
                                      <p:to>
                                        <p:strVal val="visible"/>
                                      </p:to>
                                    </p:set>
                                    <p:animEffect transition="in" filter="fade">
                                      <p:cBhvr>
                                        <p:cTn id="12" dur="500"/>
                                        <p:tgtEl>
                                          <p:spTgt spid="440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bwMode="auto">
          <a:xfrm>
            <a:off x="571500" y="1643063"/>
            <a:ext cx="8229600" cy="1139825"/>
          </a:xfrm>
          <a:prstGeom prst="rect">
            <a:avLst/>
          </a:prstGeom>
          <a:noFill/>
          <a:ln w="9525">
            <a:noFill/>
            <a:miter lim="800000"/>
            <a:headEnd/>
            <a:tailEnd/>
          </a:ln>
          <a:effectLst/>
        </p:spPr>
        <p:txBody>
          <a:bodyPr anchor="ctr"/>
          <a:lstStyle/>
          <a:p>
            <a:pPr algn="ctr">
              <a:defRPr/>
            </a:pPr>
            <a:r>
              <a:rPr lang="fr-FR" sz="3600" kern="0" dirty="0">
                <a:solidFill>
                  <a:schemeClr val="tx2"/>
                </a:solidFill>
                <a:latin typeface="Arial Unicode MS" pitchFamily="34" charset="-128"/>
                <a:ea typeface="Arial Unicode MS" pitchFamily="34" charset="-128"/>
                <a:cs typeface="Arial Unicode MS" pitchFamily="34" charset="-128"/>
              </a:rPr>
              <a:t> </a:t>
            </a:r>
            <a:r>
              <a:rPr lang="fr-FR" sz="4000" b="1" kern="0" dirty="0">
                <a:latin typeface="Arial Unicode MS" pitchFamily="34" charset="-128"/>
                <a:ea typeface="Arial Unicode MS" pitchFamily="34" charset="-128"/>
                <a:cs typeface="Arial Unicode MS" pitchFamily="34" charset="-128"/>
              </a:rPr>
              <a:t>Chapitre VI</a:t>
            </a:r>
            <a:endParaRPr lang="fr-FR" sz="4000" kern="0" dirty="0">
              <a:latin typeface="Arial Unicode MS" pitchFamily="34" charset="-128"/>
              <a:ea typeface="Arial Unicode MS" pitchFamily="34" charset="-128"/>
              <a:cs typeface="Arial Unicode MS" pitchFamily="34" charset="-128"/>
            </a:endParaRPr>
          </a:p>
        </p:txBody>
      </p:sp>
      <p:sp>
        <p:nvSpPr>
          <p:cNvPr id="44035" name="Espace réservé du contenu 2"/>
          <p:cNvSpPr txBox="1">
            <a:spLocks/>
          </p:cNvSpPr>
          <p:nvPr/>
        </p:nvSpPr>
        <p:spPr bwMode="auto">
          <a:xfrm>
            <a:off x="214313" y="2714625"/>
            <a:ext cx="9320212" cy="186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fr-FR" sz="5400" b="1">
                <a:latin typeface="Arial Unicode MS" pitchFamily="34" charset="-128"/>
                <a:ea typeface="Arial Unicode MS" pitchFamily="34" charset="-128"/>
                <a:cs typeface="Arial Unicode MS" pitchFamily="34" charset="-128"/>
              </a:rPr>
              <a:t>Stabilité et Contreventement</a:t>
            </a:r>
            <a:endParaRPr lang="fr-FR" sz="6000" b="1">
              <a:latin typeface="Arial Unicode MS" pitchFamily="34" charset="-128"/>
              <a:ea typeface="Arial Unicode MS" pitchFamily="34" charset="-128"/>
              <a:cs typeface="Arial Unicode MS" pitchFamily="34" charset="-128"/>
            </a:endParaRPr>
          </a:p>
        </p:txBody>
      </p:sp>
    </p:spTree>
  </p:cSld>
  <p:clrMapOvr>
    <a:masterClrMapping/>
  </p:clrMapOvr>
  <p:transition spd="slow"/>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57188" y="357188"/>
            <a:ext cx="22717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0" hangingPunct="0"/>
            <a:r>
              <a:rPr lang="fr-FR" sz="2800" b="1">
                <a:solidFill>
                  <a:srgbClr val="FFFF00"/>
                </a:solidFill>
                <a:latin typeface="Century Gothic" pitchFamily="34" charset="0"/>
                <a:cs typeface="Times New Roman" pitchFamily="18" charset="0"/>
              </a:rPr>
              <a:t>Introduction</a:t>
            </a:r>
            <a:endParaRPr lang="fr-FR" sz="2800">
              <a:solidFill>
                <a:srgbClr val="FFFF00"/>
              </a:solidFill>
            </a:endParaRPr>
          </a:p>
        </p:txBody>
      </p:sp>
      <p:sp>
        <p:nvSpPr>
          <p:cNvPr id="3" name="Rectangle 2"/>
          <p:cNvSpPr>
            <a:spLocks noChangeArrowheads="1"/>
          </p:cNvSpPr>
          <p:nvPr/>
        </p:nvSpPr>
        <p:spPr bwMode="auto">
          <a:xfrm>
            <a:off x="428625" y="928688"/>
            <a:ext cx="8501063"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fr-FR" sz="2800"/>
              <a:t>Les contreventements sont des pièces qui ont pour objet d’assurer la stabilité de l’ossature en s’opposant à la l’action de forces horizontales . </a:t>
            </a:r>
          </a:p>
        </p:txBody>
      </p:sp>
      <p:sp>
        <p:nvSpPr>
          <p:cNvPr id="4" name="Rectangle 3"/>
          <p:cNvSpPr>
            <a:spLocks noChangeArrowheads="1"/>
          </p:cNvSpPr>
          <p:nvPr/>
        </p:nvSpPr>
        <p:spPr bwMode="auto">
          <a:xfrm>
            <a:off x="285750" y="2428875"/>
            <a:ext cx="8643938"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eaLnBrk="0" hangingPunct="0"/>
            <a:r>
              <a:rPr lang="fr-FR" sz="2800">
                <a:cs typeface="Times New Roman" pitchFamily="18" charset="0"/>
              </a:rPr>
              <a:t>Ils sont disposés en toiture ; dans le plan des versants ≪poutres au vent≫, et verticalement ≪palées de stabilité≫, </a:t>
            </a:r>
          </a:p>
        </p:txBody>
      </p:sp>
      <p:sp>
        <p:nvSpPr>
          <p:cNvPr id="5" name="Rectangle 5"/>
          <p:cNvSpPr>
            <a:spLocks noChangeArrowheads="1"/>
          </p:cNvSpPr>
          <p:nvPr/>
        </p:nvSpPr>
        <p:spPr bwMode="auto">
          <a:xfrm>
            <a:off x="0" y="3857625"/>
            <a:ext cx="4098925" cy="523875"/>
          </a:xfrm>
          <a:prstGeom prst="rect">
            <a:avLst/>
          </a:prstGeom>
          <a:noFill/>
          <a:ln w="9525">
            <a:noFill/>
            <a:miter lim="800000"/>
            <a:headEnd/>
            <a:tailEnd/>
          </a:ln>
          <a:effectLst/>
        </p:spPr>
        <p:txBody>
          <a:bodyPr wrap="none" anchor="ctr">
            <a:spAutoFit/>
          </a:bodyPr>
          <a:lstStyle/>
          <a:p>
            <a:pPr eaLnBrk="0" hangingPunct="0">
              <a:defRPr/>
            </a:pPr>
            <a:r>
              <a:rPr lang="fr-FR" sz="2800" b="1" dirty="0">
                <a:solidFill>
                  <a:srgbClr val="FFFF00"/>
                </a:solidFill>
                <a:latin typeface="+mj-lt"/>
                <a:ea typeface="Times New Roman" pitchFamily="18" charset="0"/>
                <a:cs typeface="Arial" pitchFamily="34" charset="0"/>
              </a:rPr>
              <a:t>    1 - La poutre au vent</a:t>
            </a:r>
            <a:endParaRPr lang="fr-FR" sz="2800" b="1" dirty="0">
              <a:solidFill>
                <a:srgbClr val="FFFF00"/>
              </a:solidFill>
              <a:latin typeface="+mj-lt"/>
              <a:cs typeface="Arial" pitchFamily="34" charset="0"/>
            </a:endParaRPr>
          </a:p>
        </p:txBody>
      </p:sp>
      <p:pic>
        <p:nvPicPr>
          <p:cNvPr id="6" name="Imag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1563" y="4500563"/>
            <a:ext cx="6815137" cy="21288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3" presetClass="entr" presetSubtype="10" fill="hold" grpId="0" nodeType="afterEffect">
                                  <p:stCondLst>
                                    <p:cond delay="50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par>
                          <p:cTn id="13" fill="hold" nodeType="afterGroup">
                            <p:stCondLst>
                              <p:cond delay="1500"/>
                            </p:stCondLst>
                            <p:childTnLst>
                              <p:par>
                                <p:cTn id="14" presetID="3" presetClass="entr" presetSubtype="10" fill="hold" grpId="0" nodeType="after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blinds(horizontal)">
                                      <p:cBhvr>
                                        <p:cTn id="16" dur="500"/>
                                        <p:tgtEl>
                                          <p:spTgt spid="4"/>
                                        </p:tgtEl>
                                      </p:cBhvr>
                                    </p:animEffect>
                                  </p:childTnLst>
                                </p:cTn>
                              </p:par>
                            </p:childTnLst>
                          </p:cTn>
                        </p:par>
                        <p:par>
                          <p:cTn id="17" fill="hold" nodeType="afterGroup">
                            <p:stCondLst>
                              <p:cond delay="2000"/>
                            </p:stCondLst>
                            <p:childTnLst>
                              <p:par>
                                <p:cTn id="18" presetID="2" presetClass="entr" presetSubtype="8" fill="hold" grpId="0" nodeType="after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additive="base">
                                        <p:cTn id="20" dur="500" fill="hold"/>
                                        <p:tgtEl>
                                          <p:spTgt spid="5"/>
                                        </p:tgtEl>
                                        <p:attrNameLst>
                                          <p:attrName>ppt_x</p:attrName>
                                        </p:attrNameLst>
                                      </p:cBhvr>
                                      <p:tavLst>
                                        <p:tav tm="0">
                                          <p:val>
                                            <p:strVal val="0-#ppt_w/2"/>
                                          </p:val>
                                        </p:tav>
                                        <p:tav tm="100000">
                                          <p:val>
                                            <p:strVal val="#ppt_x"/>
                                          </p:val>
                                        </p:tav>
                                      </p:tavLst>
                                    </p:anim>
                                    <p:anim calcmode="lin" valueType="num">
                                      <p:cBhvr additive="base">
                                        <p:cTn id="21" dur="500" fill="hold"/>
                                        <p:tgtEl>
                                          <p:spTgt spid="5"/>
                                        </p:tgtEl>
                                        <p:attrNameLst>
                                          <p:attrName>ppt_y</p:attrName>
                                        </p:attrNameLst>
                                      </p:cBhvr>
                                      <p:tavLst>
                                        <p:tav tm="0">
                                          <p:val>
                                            <p:strVal val="#ppt_y"/>
                                          </p:val>
                                        </p:tav>
                                        <p:tav tm="100000">
                                          <p:val>
                                            <p:strVal val="#ppt_y"/>
                                          </p:val>
                                        </p:tav>
                                      </p:tavLst>
                                    </p:anim>
                                  </p:childTnLst>
                                </p:cTn>
                              </p:par>
                            </p:childTnLst>
                          </p:cTn>
                        </p:par>
                        <p:par>
                          <p:cTn id="22" fill="hold" nodeType="afterGroup">
                            <p:stCondLst>
                              <p:cond delay="2500"/>
                            </p:stCondLst>
                            <p:childTnLst>
                              <p:par>
                                <p:cTn id="23" presetID="10" presetClass="entr" presetSubtype="0"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285750" y="571500"/>
            <a:ext cx="8501063" cy="2246313"/>
          </a:xfrm>
          <a:prstGeom prst="rect">
            <a:avLst/>
          </a:prstGeom>
          <a:noFill/>
          <a:ln w="9525">
            <a:noFill/>
            <a:miter lim="800000"/>
            <a:headEnd/>
            <a:tailEnd/>
          </a:ln>
          <a:effectLst/>
        </p:spPr>
        <p:txBody>
          <a:bodyPr anchor="ctr">
            <a:spAutoFit/>
          </a:bodyPr>
          <a:lstStyle/>
          <a:p>
            <a:pPr eaLnBrk="0" hangingPunct="0">
              <a:tabLst>
                <a:tab pos="1628775" algn="l"/>
              </a:tabLst>
              <a:defRPr/>
            </a:pPr>
            <a:r>
              <a:rPr lang="fr-FR" sz="2800" dirty="0">
                <a:latin typeface="Arial Unicode MS" pitchFamily="34" charset="-128"/>
                <a:ea typeface="Arial Unicode MS" pitchFamily="34" charset="-128"/>
                <a:cs typeface="Arial Unicode MS" pitchFamily="34" charset="-128"/>
              </a:rPr>
              <a:t>On prend</a:t>
            </a:r>
          </a:p>
          <a:p>
            <a:pPr eaLnBrk="0" hangingPunct="0">
              <a:tabLst>
                <a:tab pos="1628775" algn="l"/>
              </a:tabLst>
              <a:defRPr/>
            </a:pPr>
            <a:r>
              <a:rPr lang="fr-FR" sz="2800" dirty="0">
                <a:latin typeface="+mj-lt"/>
                <a:ea typeface="Times New Roman" pitchFamily="18" charset="0"/>
                <a:cs typeface="Arial" pitchFamily="34" charset="0"/>
              </a:rPr>
              <a:t>des doubles cornières </a:t>
            </a:r>
            <a:r>
              <a:rPr lang="fr-FR" sz="2800" dirty="0">
                <a:solidFill>
                  <a:srgbClr val="FF0000"/>
                </a:solidFill>
                <a:latin typeface="+mj-lt"/>
                <a:ea typeface="Times New Roman" pitchFamily="18" charset="0"/>
                <a:cs typeface="Arial" pitchFamily="34" charset="0"/>
              </a:rPr>
              <a:t>120.120.12</a:t>
            </a:r>
            <a:r>
              <a:rPr lang="fr-FR" sz="2800" dirty="0">
                <a:latin typeface="+mj-lt"/>
                <a:ea typeface="Times New Roman" pitchFamily="18" charset="0"/>
                <a:cs typeface="Arial" pitchFamily="34" charset="0"/>
              </a:rPr>
              <a:t> pour les </a:t>
            </a:r>
            <a:r>
              <a:rPr lang="fr-FR" sz="2800" dirty="0">
                <a:latin typeface="Arial Unicode MS" pitchFamily="34" charset="-128"/>
                <a:ea typeface="Arial Unicode MS" pitchFamily="34" charset="-128"/>
                <a:cs typeface="Arial Unicode MS" pitchFamily="34" charset="-128"/>
              </a:rPr>
              <a:t>diagonales</a:t>
            </a:r>
            <a:r>
              <a:rPr lang="fr-FR" sz="2800" dirty="0">
                <a:latin typeface="Century Gothic" pitchFamily="34" charset="0"/>
                <a:ea typeface="Times New Roman" pitchFamily="18" charset="0"/>
                <a:cs typeface="Arial" pitchFamily="34" charset="0"/>
              </a:rPr>
              <a:t>.</a:t>
            </a:r>
          </a:p>
          <a:p>
            <a:pPr eaLnBrk="0" hangingPunct="0">
              <a:tabLst>
                <a:tab pos="1628775" algn="l"/>
              </a:tabLst>
              <a:defRPr/>
            </a:pPr>
            <a:r>
              <a:rPr lang="fr-FR" sz="2800" dirty="0">
                <a:latin typeface="Arial Unicode MS" pitchFamily="34" charset="-128"/>
                <a:ea typeface="Arial Unicode MS" pitchFamily="34" charset="-128"/>
                <a:cs typeface="Arial Unicode MS" pitchFamily="34" charset="-128"/>
              </a:rPr>
              <a:t>des </a:t>
            </a:r>
            <a:r>
              <a:rPr lang="fr-FR" sz="2800" dirty="0">
                <a:solidFill>
                  <a:srgbClr val="FF0000"/>
                </a:solidFill>
                <a:latin typeface="Arial Unicode MS" pitchFamily="34" charset="-128"/>
                <a:ea typeface="Arial Unicode MS" pitchFamily="34" charset="-128"/>
                <a:cs typeface="Arial Unicode MS" pitchFamily="34" charset="-128"/>
              </a:rPr>
              <a:t>HEB 180 </a:t>
            </a:r>
            <a:r>
              <a:rPr lang="fr-FR" sz="2800" dirty="0">
                <a:latin typeface="Arial Unicode MS" pitchFamily="34" charset="-128"/>
                <a:ea typeface="Arial Unicode MS" pitchFamily="34" charset="-128"/>
                <a:cs typeface="Arial Unicode MS" pitchFamily="34" charset="-128"/>
              </a:rPr>
              <a:t>pour les pannes.</a:t>
            </a:r>
          </a:p>
          <a:p>
            <a:pPr eaLnBrk="0" hangingPunct="0">
              <a:buFont typeface="Wingdings" pitchFamily="2" charset="2"/>
              <a:buChar char="Ø"/>
              <a:tabLst>
                <a:tab pos="1628775" algn="l"/>
              </a:tabLst>
              <a:defRPr/>
            </a:pPr>
            <a:endParaRPr lang="fr-FR" sz="2800" dirty="0">
              <a:latin typeface="Arial" pitchFamily="34" charset="0"/>
              <a:cs typeface="Arial" pitchFamily="34" charset="0"/>
            </a:endParaRPr>
          </a:p>
        </p:txBody>
      </p:sp>
      <p:sp>
        <p:nvSpPr>
          <p:cNvPr id="3" name="Rectangle 2"/>
          <p:cNvSpPr>
            <a:spLocks noChangeArrowheads="1"/>
          </p:cNvSpPr>
          <p:nvPr/>
        </p:nvSpPr>
        <p:spPr bwMode="auto">
          <a:xfrm>
            <a:off x="6350" y="2643188"/>
            <a:ext cx="9137650" cy="2246312"/>
          </a:xfrm>
          <a:prstGeom prst="rect">
            <a:avLst/>
          </a:prstGeom>
          <a:noFill/>
          <a:ln w="9525">
            <a:noFill/>
            <a:miter lim="800000"/>
            <a:headEnd/>
            <a:tailEnd/>
          </a:ln>
        </p:spPr>
        <p:txBody>
          <a:bodyPr wrap="none" anchor="ctr">
            <a:spAutoFit/>
          </a:bodyPr>
          <a:lstStyle/>
          <a:p>
            <a:pPr indent="450850" algn="just" eaLnBrk="0" hangingPunct="0">
              <a:defRPr/>
            </a:pPr>
            <a:r>
              <a:rPr lang="fr-FR" sz="2800" b="1" dirty="0">
                <a:solidFill>
                  <a:srgbClr val="FFFF00"/>
                </a:solidFill>
                <a:latin typeface="Arial Unicode MS" pitchFamily="34" charset="-128"/>
                <a:ea typeface="Arial Unicode MS" pitchFamily="34" charset="-128"/>
                <a:cs typeface="Arial Unicode MS" pitchFamily="34" charset="-128"/>
              </a:rPr>
              <a:t>2 - La palée de stabilité</a:t>
            </a:r>
          </a:p>
          <a:p>
            <a:pPr indent="450850" algn="just" eaLnBrk="0" hangingPunct="0">
              <a:defRPr/>
            </a:pPr>
            <a:endParaRPr lang="fr-FR" sz="2800" dirty="0">
              <a:solidFill>
                <a:srgbClr val="FFFF00"/>
              </a:solidFill>
              <a:latin typeface="Arial Unicode MS" pitchFamily="34" charset="-128"/>
              <a:ea typeface="Arial Unicode MS" pitchFamily="34" charset="-128"/>
              <a:cs typeface="Arial Unicode MS" pitchFamily="34" charset="-128"/>
            </a:endParaRPr>
          </a:p>
          <a:p>
            <a:pPr indent="288925" algn="just" eaLnBrk="0" hangingPunct="0">
              <a:defRPr/>
            </a:pPr>
            <a:r>
              <a:rPr lang="fr-FR" sz="2800" dirty="0">
                <a:latin typeface="Arial Unicode MS" pitchFamily="34" charset="-128"/>
                <a:ea typeface="Arial Unicode MS" pitchFamily="34" charset="-128"/>
                <a:cs typeface="Arial Unicode MS" pitchFamily="34" charset="-128"/>
              </a:rPr>
              <a:t> La palée de stabilité est un contreventement vertical </a:t>
            </a:r>
          </a:p>
          <a:p>
            <a:pPr indent="288925" algn="just" eaLnBrk="0" hangingPunct="0">
              <a:defRPr/>
            </a:pPr>
            <a:r>
              <a:rPr lang="fr-FR" sz="2800" dirty="0">
                <a:latin typeface="Arial Unicode MS" pitchFamily="34" charset="-128"/>
                <a:ea typeface="Arial Unicode MS" pitchFamily="34" charset="-128"/>
                <a:cs typeface="Arial Unicode MS" pitchFamily="34" charset="-128"/>
              </a:rPr>
              <a:t>destiné à reprendre les efforts provenant de la poutre</a:t>
            </a:r>
          </a:p>
          <a:p>
            <a:pPr indent="288925" algn="just" eaLnBrk="0" hangingPunct="0">
              <a:defRPr/>
            </a:pPr>
            <a:r>
              <a:rPr lang="fr-FR" sz="2800" dirty="0">
                <a:latin typeface="Arial Unicode MS" pitchFamily="34" charset="-128"/>
                <a:ea typeface="Arial Unicode MS" pitchFamily="34" charset="-128"/>
                <a:cs typeface="Arial Unicode MS" pitchFamily="34" charset="-128"/>
              </a:rPr>
              <a:t> au vent et les descendre aux fondations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par>
                          <p:cTn id="8" fill="hold" nodeType="afterGroup">
                            <p:stCondLst>
                              <p:cond delay="500"/>
                            </p:stCondLst>
                            <p:childTnLst>
                              <p:par>
                                <p:cTn id="9" presetID="2" presetClass="entr" presetSubtype="8"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13" fill="hold" nodeType="afterGroup">
                            <p:stCondLst>
                              <p:cond delay="1000"/>
                            </p:stCondLst>
                            <p:childTnLst>
                              <p:par>
                                <p:cTn id="14" presetID="3" presetClass="entr" presetSubtype="10" fill="hold"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blinds(horizontal)">
                                      <p:cBhvr>
                                        <p:cTn id="16" dur="500"/>
                                        <p:tgtEl>
                                          <p:spTgt spid="3">
                                            <p:txEl>
                                              <p:pRg st="2" end="2"/>
                                            </p:txEl>
                                          </p:spTgt>
                                        </p:tgtEl>
                                      </p:cBhvr>
                                    </p:animEffect>
                                  </p:childTnLst>
                                </p:cTn>
                              </p:par>
                            </p:childTnLst>
                          </p:cTn>
                        </p:par>
                        <p:par>
                          <p:cTn id="17" fill="hold" nodeType="afterGroup">
                            <p:stCondLst>
                              <p:cond delay="1500"/>
                            </p:stCondLst>
                            <p:childTnLst>
                              <p:par>
                                <p:cTn id="18" presetID="3" presetClass="entr" presetSubtype="10" fill="hold" nodeType="after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linds(horizontal)">
                                      <p:cBhvr>
                                        <p:cTn id="20" dur="500"/>
                                        <p:tgtEl>
                                          <p:spTgt spid="3">
                                            <p:txEl>
                                              <p:pRg st="3" end="3"/>
                                            </p:txEl>
                                          </p:spTgt>
                                        </p:tgtEl>
                                      </p:cBhvr>
                                    </p:animEffect>
                                  </p:childTnLst>
                                </p:cTn>
                              </p:par>
                            </p:childTnLst>
                          </p:cTn>
                        </p:par>
                        <p:par>
                          <p:cTn id="21" fill="hold" nodeType="afterGroup">
                            <p:stCondLst>
                              <p:cond delay="2000"/>
                            </p:stCondLst>
                            <p:childTnLst>
                              <p:par>
                                <p:cTn id="22" presetID="3" presetClass="entr" presetSubtype="10" fill="hold" nodeType="after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blinds(horizontal)">
                                      <p:cBhvr>
                                        <p:cTn id="2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642938" y="357188"/>
            <a:ext cx="4214812" cy="428625"/>
          </a:xfrm>
          <a:prstGeom prst="rect">
            <a:avLst/>
          </a:prstGeom>
        </p:spPr>
        <p:txBody>
          <a:bodyPr/>
          <a:lstStyle/>
          <a:p>
            <a:pPr algn="ctr" eaLnBrk="0" hangingPunct="0">
              <a:defRPr/>
            </a:pPr>
            <a:r>
              <a:rPr lang="fr-FR" sz="2800" kern="0" dirty="0">
                <a:latin typeface="Arial Unicode MS" pitchFamily="34" charset="-128"/>
                <a:ea typeface="Arial Unicode MS" pitchFamily="34" charset="-128"/>
                <a:cs typeface="Arial Unicode MS" pitchFamily="34" charset="-128"/>
              </a:rPr>
              <a:t>Elle sont soumises aux:</a:t>
            </a:r>
          </a:p>
        </p:txBody>
      </p:sp>
      <p:sp>
        <p:nvSpPr>
          <p:cNvPr id="3" name="Sous-titre 2"/>
          <p:cNvSpPr txBox="1">
            <a:spLocks/>
          </p:cNvSpPr>
          <p:nvPr/>
        </p:nvSpPr>
        <p:spPr>
          <a:xfrm>
            <a:off x="285750" y="785813"/>
            <a:ext cx="8072438" cy="1571625"/>
          </a:xfrm>
          <a:prstGeom prst="rect">
            <a:avLst/>
          </a:prstGeom>
        </p:spPr>
        <p:txBody>
          <a:bodyPr/>
          <a:lstStyle/>
          <a:p>
            <a:pPr marL="342900" indent="-342900" eaLnBrk="0" hangingPunct="0">
              <a:spcBef>
                <a:spcPct val="20000"/>
              </a:spcBef>
              <a:buClr>
                <a:schemeClr val="hlink"/>
              </a:buClr>
              <a:buSzPct val="80000"/>
              <a:buFontTx/>
              <a:buChar char="-"/>
              <a:defRPr/>
            </a:pPr>
            <a:r>
              <a:rPr lang="fr-FR" sz="2800" kern="0" dirty="0">
                <a:latin typeface="+mn-lt"/>
                <a:cs typeface="+mn-cs"/>
              </a:rPr>
              <a:t> Réactions de la  poutre au vent.</a:t>
            </a:r>
          </a:p>
          <a:p>
            <a:pPr marL="342900" indent="-342900" eaLnBrk="0" hangingPunct="0">
              <a:spcBef>
                <a:spcPct val="20000"/>
              </a:spcBef>
              <a:buClr>
                <a:schemeClr val="hlink"/>
              </a:buClr>
              <a:buSzPct val="80000"/>
              <a:buFontTx/>
              <a:buChar char="-"/>
              <a:defRPr/>
            </a:pPr>
            <a:r>
              <a:rPr lang="fr-FR" sz="2800" kern="0" dirty="0">
                <a:latin typeface="+mn-lt"/>
                <a:cs typeface="+mn-cs"/>
              </a:rPr>
              <a:t> Efforts de frottement.</a:t>
            </a:r>
          </a:p>
          <a:p>
            <a:pPr marL="342900" indent="-342900" eaLnBrk="0" hangingPunct="0">
              <a:spcBef>
                <a:spcPct val="20000"/>
              </a:spcBef>
              <a:buClr>
                <a:schemeClr val="hlink"/>
              </a:buClr>
              <a:buSzPct val="80000"/>
              <a:buFontTx/>
              <a:buChar char="-"/>
              <a:defRPr/>
            </a:pPr>
            <a:r>
              <a:rPr lang="fr-FR" sz="2800" kern="0" dirty="0">
                <a:latin typeface="+mn-lt"/>
                <a:cs typeface="+mn-cs"/>
              </a:rPr>
              <a:t> Efforts équivalents aux imperfections.</a:t>
            </a:r>
          </a:p>
          <a:p>
            <a:pPr marL="342900" indent="-342900" eaLnBrk="0" hangingPunct="0">
              <a:spcBef>
                <a:spcPct val="20000"/>
              </a:spcBef>
              <a:buClr>
                <a:schemeClr val="hlink"/>
              </a:buClr>
              <a:buSzPct val="80000"/>
              <a:buFontTx/>
              <a:buChar char="-"/>
              <a:defRPr/>
            </a:pPr>
            <a:endParaRPr lang="fr-FR" sz="2800" kern="0" dirty="0">
              <a:latin typeface="+mn-lt"/>
              <a:cs typeface="+mn-cs"/>
            </a:endParaRPr>
          </a:p>
          <a:p>
            <a:pPr marL="342900" indent="-342900" algn="just" eaLnBrk="0" hangingPunct="0">
              <a:spcBef>
                <a:spcPct val="20000"/>
              </a:spcBef>
              <a:buClr>
                <a:schemeClr val="hlink"/>
              </a:buClr>
              <a:buSzPct val="80000"/>
              <a:defRPr/>
            </a:pPr>
            <a:endParaRPr lang="fr-CH" sz="2800" kern="0" dirty="0">
              <a:latin typeface="+mn-lt"/>
              <a:cs typeface="+mn-cs"/>
            </a:endParaRPr>
          </a:p>
          <a:p>
            <a:pPr marL="342900" indent="-342900" algn="just" eaLnBrk="0" hangingPunct="0">
              <a:spcBef>
                <a:spcPct val="20000"/>
              </a:spcBef>
              <a:buClr>
                <a:schemeClr val="hlink"/>
              </a:buClr>
              <a:buSzPct val="80000"/>
              <a:defRPr/>
            </a:pPr>
            <a:endParaRPr lang="fr-FR" sz="2800" kern="0" dirty="0">
              <a:latin typeface="+mn-lt"/>
              <a:cs typeface="+mn-cs"/>
            </a:endParaRPr>
          </a:p>
          <a:p>
            <a:pPr marL="342900" indent="-342900" algn="just" eaLnBrk="0" hangingPunct="0">
              <a:spcBef>
                <a:spcPct val="20000"/>
              </a:spcBef>
              <a:buClr>
                <a:schemeClr val="hlink"/>
              </a:buClr>
              <a:buSzPct val="80000"/>
              <a:defRPr/>
            </a:pPr>
            <a:endParaRPr lang="fr-FR" sz="2800" kern="0" dirty="0">
              <a:latin typeface="+mn-lt"/>
              <a:cs typeface="+mn-cs"/>
            </a:endParaRPr>
          </a:p>
          <a:p>
            <a:pPr marL="342900" indent="-342900" algn="just" eaLnBrk="0" hangingPunct="0">
              <a:spcBef>
                <a:spcPct val="20000"/>
              </a:spcBef>
              <a:buClr>
                <a:schemeClr val="hlink"/>
              </a:buClr>
              <a:buSzPct val="80000"/>
              <a:buFont typeface="Wingdings" pitchFamily="2" charset="2"/>
              <a:buChar char="Ø"/>
              <a:defRPr/>
            </a:pPr>
            <a:endParaRPr lang="fr-FR" sz="2800" kern="0" dirty="0">
              <a:latin typeface="+mn-lt"/>
              <a:cs typeface="+mn-cs"/>
            </a:endParaRPr>
          </a:p>
          <a:p>
            <a:pPr marL="342900" indent="-342900" algn="just" eaLnBrk="0" hangingPunct="0">
              <a:spcBef>
                <a:spcPct val="20000"/>
              </a:spcBef>
              <a:buClr>
                <a:schemeClr val="hlink"/>
              </a:buClr>
              <a:buSzPct val="80000"/>
              <a:defRPr/>
            </a:pPr>
            <a:endParaRPr lang="fr-FR" sz="2800" kern="0" dirty="0">
              <a:latin typeface="+mn-lt"/>
              <a:cs typeface="+mn-cs"/>
            </a:endParaRPr>
          </a:p>
          <a:p>
            <a:pPr marL="342900" indent="-342900" algn="just" eaLnBrk="0" hangingPunct="0">
              <a:spcBef>
                <a:spcPct val="20000"/>
              </a:spcBef>
              <a:buClr>
                <a:schemeClr val="hlink"/>
              </a:buClr>
              <a:buSzPct val="80000"/>
              <a:buFont typeface="Wingdings" pitchFamily="2" charset="2"/>
              <a:buChar char="Ø"/>
              <a:defRPr/>
            </a:pPr>
            <a:r>
              <a:rPr lang="fr-FR" sz="2400" kern="0" dirty="0">
                <a:latin typeface="+mn-lt"/>
                <a:cs typeface="+mn-cs"/>
              </a:rPr>
              <a:t>On prend pour les Sablières et les diagonales </a:t>
            </a:r>
            <a:r>
              <a:rPr lang="fr-FR" sz="2800" kern="0" dirty="0">
                <a:latin typeface="+mn-lt"/>
                <a:cs typeface="+mn-cs"/>
              </a:rPr>
              <a:t>des </a:t>
            </a:r>
            <a:r>
              <a:rPr lang="fr-FR" sz="2800" kern="0" dirty="0">
                <a:solidFill>
                  <a:srgbClr val="FF0000"/>
                </a:solidFill>
                <a:latin typeface="+mn-lt"/>
                <a:cs typeface="+mn-cs"/>
              </a:rPr>
              <a:t>HEA 160</a:t>
            </a:r>
            <a:endParaRPr lang="fr-FR" sz="3200" kern="0" dirty="0">
              <a:latin typeface="+mn-lt"/>
              <a:cs typeface="+mn-cs"/>
            </a:endParaRPr>
          </a:p>
          <a:p>
            <a:pPr marL="342900" indent="-342900" eaLnBrk="0" hangingPunct="0">
              <a:spcBef>
                <a:spcPct val="20000"/>
              </a:spcBef>
              <a:buClr>
                <a:schemeClr val="hlink"/>
              </a:buClr>
              <a:buSzPct val="80000"/>
              <a:buFont typeface="Wingdings" pitchFamily="2" charset="2"/>
              <a:buChar char="Ø"/>
              <a:defRPr/>
            </a:pPr>
            <a:endParaRPr lang="fr-FR" sz="3200" kern="0" dirty="0">
              <a:latin typeface="+mn-lt"/>
              <a:cs typeface="+mn-cs"/>
            </a:endParaRPr>
          </a:p>
        </p:txBody>
      </p:sp>
      <p:pic>
        <p:nvPicPr>
          <p:cNvPr id="4" name="Imag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14563" y="2357438"/>
            <a:ext cx="4000500" cy="2979737"/>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par>
                          <p:cTn id="8" fill="hold" nodeType="afterGroup">
                            <p:stCondLst>
                              <p:cond delay="500"/>
                            </p:stCondLst>
                            <p:childTnLst>
                              <p:par>
                                <p:cTn id="9" presetID="3" presetClass="entr" presetSubtype="1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500"/>
                                        <p:tgtEl>
                                          <p:spTgt spid="3">
                                            <p:txEl>
                                              <p:pRg st="0" end="0"/>
                                            </p:txEl>
                                          </p:spTgt>
                                        </p:tgtEl>
                                      </p:cBhvr>
                                    </p:animEffect>
                                  </p:childTnLst>
                                </p:cTn>
                              </p:par>
                            </p:childTnLst>
                          </p:cTn>
                        </p:par>
                        <p:par>
                          <p:cTn id="12" fill="hold" nodeType="afterGroup">
                            <p:stCondLst>
                              <p:cond delay="1000"/>
                            </p:stCondLst>
                            <p:childTnLst>
                              <p:par>
                                <p:cTn id="13" presetID="3" presetClass="entr" presetSubtype="10" fill="hold"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linds(horizontal)">
                                      <p:cBhvr>
                                        <p:cTn id="15" dur="500"/>
                                        <p:tgtEl>
                                          <p:spTgt spid="3">
                                            <p:txEl>
                                              <p:pRg st="1" end="1"/>
                                            </p:txEl>
                                          </p:spTgt>
                                        </p:tgtEl>
                                      </p:cBhvr>
                                    </p:animEffect>
                                  </p:childTnLst>
                                </p:cTn>
                              </p:par>
                            </p:childTnLst>
                          </p:cTn>
                        </p:par>
                        <p:par>
                          <p:cTn id="16" fill="hold" nodeType="afterGroup">
                            <p:stCondLst>
                              <p:cond delay="1500"/>
                            </p:stCondLst>
                            <p:childTnLst>
                              <p:par>
                                <p:cTn id="17" presetID="3" presetClass="entr" presetSubtype="10"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blinds(horizontal)">
                                      <p:cBhvr>
                                        <p:cTn id="19" dur="500"/>
                                        <p:tgtEl>
                                          <p:spTgt spid="3">
                                            <p:txEl>
                                              <p:pRg st="2" end="2"/>
                                            </p:txEl>
                                          </p:spTgt>
                                        </p:tgtEl>
                                      </p:cBhvr>
                                    </p:animEffect>
                                  </p:childTnLst>
                                </p:cTn>
                              </p:par>
                            </p:childTnLst>
                          </p:cTn>
                        </p:par>
                        <p:par>
                          <p:cTn id="20" fill="hold" nodeType="afterGroup">
                            <p:stCondLst>
                              <p:cond delay="2000"/>
                            </p:stCondLst>
                            <p:childTnLst>
                              <p:par>
                                <p:cTn id="21" presetID="10" presetClass="entr" presetSubtype="0" fill="hold" nodeType="after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fade">
                                      <p:cBhvr>
                                        <p:cTn id="23" dur="500"/>
                                        <p:tgtEl>
                                          <p:spTgt spid="4"/>
                                        </p:tgtEl>
                                      </p:cBhvr>
                                    </p:animEffect>
                                  </p:childTnLst>
                                </p:cTn>
                              </p:par>
                            </p:childTnLst>
                          </p:cTn>
                        </p:par>
                        <p:par>
                          <p:cTn id="24" fill="hold" nodeType="afterGroup">
                            <p:stCondLst>
                              <p:cond delay="2500"/>
                            </p:stCondLst>
                            <p:childTnLst>
                              <p:par>
                                <p:cTn id="25" presetID="3" presetClass="entr" presetSubtype="10" fill="hold" nodeType="after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animEffect transition="in" filter="blinds(horizontal)">
                                      <p:cBhvr>
                                        <p:cTn id="2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9"/>
          <p:cNvSpPr>
            <a:spLocks noChangeArrowheads="1"/>
          </p:cNvSpPr>
          <p:nvPr/>
        </p:nvSpPr>
        <p:spPr bwMode="auto">
          <a:xfrm>
            <a:off x="3000375" y="2000250"/>
            <a:ext cx="287813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fr-FR" sz="3600">
                <a:latin typeface="Arial Unicode MS" pitchFamily="34" charset="-128"/>
                <a:ea typeface="Arial Unicode MS" pitchFamily="34" charset="-128"/>
                <a:cs typeface="Arial Unicode MS" pitchFamily="34" charset="-128"/>
              </a:rPr>
              <a:t> </a:t>
            </a:r>
            <a:r>
              <a:rPr lang="fr-FR" sz="3600" b="1">
                <a:latin typeface="Arial Unicode MS" pitchFamily="34" charset="-128"/>
                <a:ea typeface="Arial Unicode MS" pitchFamily="34" charset="-128"/>
                <a:cs typeface="Arial Unicode MS" pitchFamily="34" charset="-128"/>
              </a:rPr>
              <a:t>Chapitre VII </a:t>
            </a:r>
            <a:endParaRPr lang="fr-FR" sz="3600">
              <a:latin typeface="Arial Unicode MS" pitchFamily="34" charset="-128"/>
              <a:ea typeface="Arial Unicode MS" pitchFamily="34" charset="-128"/>
              <a:cs typeface="Arial Unicode MS" pitchFamily="34" charset="-128"/>
            </a:endParaRPr>
          </a:p>
        </p:txBody>
      </p:sp>
      <p:sp>
        <p:nvSpPr>
          <p:cNvPr id="48131" name="Rectangle 10"/>
          <p:cNvSpPr>
            <a:spLocks noChangeArrowheads="1"/>
          </p:cNvSpPr>
          <p:nvPr/>
        </p:nvSpPr>
        <p:spPr bwMode="auto">
          <a:xfrm>
            <a:off x="0" y="3143250"/>
            <a:ext cx="87661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fr-FR" sz="7200" b="1" i="1">
                <a:latin typeface="Arial Unicode MS" pitchFamily="34" charset="-128"/>
                <a:ea typeface="Arial Unicode MS" pitchFamily="34" charset="-128"/>
                <a:cs typeface="Arial Unicode MS" pitchFamily="34" charset="-128"/>
              </a:rPr>
              <a:t> Etude des Portiques</a:t>
            </a:r>
          </a:p>
        </p:txBody>
      </p:sp>
    </p:spTree>
  </p:cSld>
  <p:clrMapOvr>
    <a:masterClrMapping/>
  </p:clrMapOvr>
  <p:transition spd="slow"/>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4"/>
          <p:cNvSpPr txBox="1">
            <a:spLocks/>
          </p:cNvSpPr>
          <p:nvPr/>
        </p:nvSpPr>
        <p:spPr>
          <a:xfrm>
            <a:off x="357188" y="142875"/>
            <a:ext cx="8329612" cy="642938"/>
          </a:xfrm>
          <a:prstGeom prst="rect">
            <a:avLst/>
          </a:prstGeom>
        </p:spPr>
        <p:txBody>
          <a:bodyPr/>
          <a:lstStyle/>
          <a:p>
            <a:pPr marL="342900" indent="-342900" eaLnBrk="0" hangingPunct="0">
              <a:spcBef>
                <a:spcPct val="20000"/>
              </a:spcBef>
              <a:buClr>
                <a:schemeClr val="hlink"/>
              </a:buClr>
              <a:buSzPct val="80000"/>
              <a:buFont typeface="Wingdings" pitchFamily="2" charset="2"/>
              <a:buChar char="Ø"/>
              <a:defRPr/>
            </a:pPr>
            <a:r>
              <a:rPr lang="fr-FR" sz="3200" b="1" kern="0" dirty="0">
                <a:solidFill>
                  <a:srgbClr val="FFFF00"/>
                </a:solidFill>
                <a:effectLst>
                  <a:outerShdw blurRad="38100" dist="38100" dir="2700000" algn="tl">
                    <a:srgbClr val="000000"/>
                  </a:outerShdw>
                </a:effectLst>
                <a:latin typeface="Arial Unicode MS" pitchFamily="34" charset="-128"/>
                <a:ea typeface="Arial Unicode MS" pitchFamily="34" charset="-128"/>
                <a:cs typeface="Arial Unicode MS" pitchFamily="34" charset="-128"/>
              </a:rPr>
              <a:t>Les deux portiques les plus sollicités</a:t>
            </a:r>
            <a:endParaRPr lang="fr-FR" sz="3200" kern="0" dirty="0">
              <a:solidFill>
                <a:srgbClr val="FFFF00"/>
              </a:solidFill>
              <a:effectLst>
                <a:outerShdw blurRad="38100" dist="38100" dir="2700000" algn="tl">
                  <a:srgbClr val="000000"/>
                </a:outerShdw>
              </a:effectLst>
              <a:latin typeface="Arial Unicode MS" pitchFamily="34" charset="-128"/>
              <a:ea typeface="Arial Unicode MS" pitchFamily="34" charset="-128"/>
              <a:cs typeface="Arial Unicode MS" pitchFamily="34" charset="-128"/>
            </a:endParaRPr>
          </a:p>
          <a:p>
            <a:pPr marL="342900" indent="-342900" eaLnBrk="0" hangingPunct="0">
              <a:spcBef>
                <a:spcPct val="20000"/>
              </a:spcBef>
              <a:buClr>
                <a:schemeClr val="hlink"/>
              </a:buClr>
              <a:buSzPct val="80000"/>
              <a:buFont typeface="Wingdings" pitchFamily="2" charset="2"/>
              <a:buChar char="Ø"/>
              <a:defRPr/>
            </a:pPr>
            <a:endParaRPr lang="fr-FR" sz="3200" kern="0" dirty="0">
              <a:effectLst>
                <a:outerShdw blurRad="38100" dist="38100" dir="2700000" algn="tl">
                  <a:srgbClr val="000000"/>
                </a:outerShdw>
              </a:effectLst>
              <a:latin typeface="Arial Unicode MS" pitchFamily="34" charset="-128"/>
              <a:ea typeface="Arial Unicode MS" pitchFamily="34" charset="-128"/>
              <a:cs typeface="Arial Unicode MS" pitchFamily="34" charset="-128"/>
            </a:endParaRPr>
          </a:p>
        </p:txBody>
      </p:sp>
      <p:pic>
        <p:nvPicPr>
          <p:cNvPr id="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625" y="1214438"/>
            <a:ext cx="8296275" cy="42862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10" presetClass="entr" presetSubtype="0" fill="hold" nodeType="after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nvGraphicFramePr>
        <p:xfrm>
          <a:off x="1143000" y="1000125"/>
          <a:ext cx="7143750" cy="2746375"/>
        </p:xfrm>
        <a:graphic>
          <a:graphicData uri="http://schemas.openxmlformats.org/drawingml/2006/table">
            <a:tbl>
              <a:tblPr/>
              <a:tblGrid>
                <a:gridCol w="1785938"/>
                <a:gridCol w="1785937"/>
                <a:gridCol w="1785938"/>
                <a:gridCol w="1785937"/>
              </a:tblGrid>
              <a:tr h="243812">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tab pos="1747838" algn="ctr"/>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  N</a:t>
                      </a:r>
                      <a:r>
                        <a:rPr kumimoji="0" lang="fr-FR" sz="1600" b="0" i="0" u="none" strike="noStrike" cap="none" normalizeH="0" baseline="-25000" smtClean="0">
                          <a:ln>
                            <a:noFill/>
                          </a:ln>
                          <a:solidFill>
                            <a:schemeClr val="tx1"/>
                          </a:solidFill>
                          <a:effectLst/>
                          <a:latin typeface="Century Gothic" pitchFamily="34" charset="0"/>
                          <a:ea typeface="Calibri" pitchFamily="34" charset="0"/>
                          <a:cs typeface="Times New Roman" pitchFamily="18" charset="0"/>
                        </a:rPr>
                        <a:t>MAX	                        </a:t>
                      </a:r>
                      <a:r>
                        <a:rPr kumimoji="0" lang="fr-FR" sz="16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M</a:t>
                      </a:r>
                      <a:r>
                        <a:rPr kumimoji="0" lang="fr-FR" sz="1600" b="0" i="0" u="none" strike="noStrike" cap="none" normalizeH="0" baseline="-25000" smtClean="0">
                          <a:ln>
                            <a:noFill/>
                          </a:ln>
                          <a:solidFill>
                            <a:schemeClr val="tx1"/>
                          </a:solidFill>
                          <a:effectLst/>
                          <a:latin typeface="Century Gothic" pitchFamily="34" charset="0"/>
                          <a:ea typeface="Calibri" pitchFamily="34" charset="0"/>
                          <a:cs typeface="Times New Roman" pitchFamily="18" charset="0"/>
                        </a:rPr>
                        <a:t>CORR</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fr-FR"/>
                    </a:p>
                  </a:txBody>
                  <a:tcPr/>
                </a:tc>
                <a:tc hMerge="1">
                  <a:txBody>
                    <a:bodyPr/>
                    <a:lstStyle/>
                    <a:p>
                      <a:endParaRPr lang="fr-FR"/>
                    </a:p>
                  </a:txBody>
                  <a:tcPr/>
                </a:tc>
              </a:tr>
              <a:tr h="243812">
                <a:tc vMerge="1">
                  <a:txBody>
                    <a:bodyPr/>
                    <a:lstStyle/>
                    <a:p>
                      <a:endParaRPr lang="fr-FR"/>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Arial" charset="0"/>
                        </a:rPr>
                        <a:t>N  +  I   (KN)</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fr-FR"/>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Arial" charset="0"/>
                        </a:rPr>
                        <a:t>M  +  I  (KN)</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0163">
                <a:tc v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Arial" charset="0"/>
                        </a:rPr>
                        <a:t>compression</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Arial" charset="0"/>
                        </a:rPr>
                        <a:t>traction</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30476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F1</a:t>
                      </a:r>
                      <a:endParaRPr kumimoji="0" lang="fr-FR" sz="18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51,12</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5,54</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76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F2, F7</a:t>
                      </a:r>
                      <a:endParaRPr kumimoji="0" lang="fr-FR" sz="18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37,47</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15,93</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76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F3, F4</a:t>
                      </a:r>
                      <a:endParaRPr kumimoji="0" lang="fr-FR" sz="18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221,32</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-47,66</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76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F5</a:t>
                      </a:r>
                      <a:endParaRPr kumimoji="0" lang="fr-FR" sz="18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177,93</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65,8</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76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F6</a:t>
                      </a:r>
                      <a:endParaRPr kumimoji="0" lang="fr-FR" sz="18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23,35</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109,33</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76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Poutre1</a:t>
                      </a:r>
                      <a:endParaRPr kumimoji="0" lang="fr-FR" sz="18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16,95</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-196,11</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cxnSp>
        <p:nvCxnSpPr>
          <p:cNvPr id="4" name="AutoShape 1"/>
          <p:cNvCxnSpPr>
            <a:cxnSpLocks noChangeShapeType="1"/>
          </p:cNvCxnSpPr>
          <p:nvPr/>
        </p:nvCxnSpPr>
        <p:spPr bwMode="auto">
          <a:xfrm>
            <a:off x="4786313" y="1143000"/>
            <a:ext cx="1243012" cy="1588"/>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7" name="Espace réservé du contenu 2"/>
          <p:cNvSpPr txBox="1">
            <a:spLocks/>
          </p:cNvSpPr>
          <p:nvPr/>
        </p:nvSpPr>
        <p:spPr>
          <a:xfrm>
            <a:off x="357188" y="285750"/>
            <a:ext cx="3000375" cy="428625"/>
          </a:xfrm>
          <a:prstGeom prst="rect">
            <a:avLst/>
          </a:prstGeom>
        </p:spPr>
        <p:txBody>
          <a:bodyPr/>
          <a:lstStyle/>
          <a:p>
            <a:pPr marL="342900" indent="-342900" eaLnBrk="0" hangingPunct="0">
              <a:spcBef>
                <a:spcPct val="20000"/>
              </a:spcBef>
              <a:buClr>
                <a:schemeClr val="hlink"/>
              </a:buClr>
              <a:buSzPct val="80000"/>
              <a:buFont typeface="Wingdings" pitchFamily="2" charset="2"/>
              <a:buNone/>
              <a:defRPr/>
            </a:pPr>
            <a:r>
              <a:rPr lang="fr-FR" sz="2800" kern="0" dirty="0">
                <a:solidFill>
                  <a:srgbClr val="FFFF00"/>
                </a:solidFill>
                <a:effectLst>
                  <a:outerShdw blurRad="38100" dist="38100" dir="2700000" algn="tl">
                    <a:srgbClr val="000000"/>
                  </a:outerShdw>
                </a:effectLst>
                <a:latin typeface="Arial Unicode MS" pitchFamily="34" charset="-128"/>
                <a:ea typeface="Arial Unicode MS" pitchFamily="34" charset="-128"/>
                <a:cs typeface="Arial Unicode MS" pitchFamily="34" charset="-128"/>
              </a:rPr>
              <a:t> Portique n° 1</a:t>
            </a:r>
          </a:p>
        </p:txBody>
      </p:sp>
      <p:graphicFrame>
        <p:nvGraphicFramePr>
          <p:cNvPr id="8" name="Tableau 7"/>
          <p:cNvGraphicFramePr>
            <a:graphicFrameLocks noGrp="1"/>
          </p:cNvGraphicFramePr>
          <p:nvPr/>
        </p:nvGraphicFramePr>
        <p:xfrm>
          <a:off x="1143000" y="4000500"/>
          <a:ext cx="7143750" cy="2581275"/>
        </p:xfrm>
        <a:graphic>
          <a:graphicData uri="http://schemas.openxmlformats.org/drawingml/2006/table">
            <a:tbl>
              <a:tblPr/>
              <a:tblGrid>
                <a:gridCol w="1984375"/>
                <a:gridCol w="1587500"/>
                <a:gridCol w="1984375"/>
                <a:gridCol w="1587500"/>
              </a:tblGrid>
              <a:tr h="268354">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tab pos="1747838" algn="ctr"/>
                          <a:tab pos="2257425" algn="l"/>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    M</a:t>
                      </a:r>
                      <a:r>
                        <a:rPr kumimoji="0" lang="fr-FR" sz="1600" b="0" i="0" u="none" strike="noStrike" cap="none" normalizeH="0" baseline="-25000" smtClean="0">
                          <a:ln>
                            <a:noFill/>
                          </a:ln>
                          <a:solidFill>
                            <a:schemeClr val="tx1"/>
                          </a:solidFill>
                          <a:effectLst/>
                          <a:latin typeface="Century Gothic" pitchFamily="34" charset="0"/>
                          <a:ea typeface="Calibri" pitchFamily="34" charset="0"/>
                          <a:cs typeface="Times New Roman" pitchFamily="18" charset="0"/>
                        </a:rPr>
                        <a:t>MAX	                                     </a:t>
                      </a:r>
                      <a:r>
                        <a:rPr kumimoji="0" lang="fr-FR" sz="16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N</a:t>
                      </a:r>
                      <a:r>
                        <a:rPr kumimoji="0" lang="fr-FR" sz="1600" b="0" i="0" u="none" strike="noStrike" cap="none" normalizeH="0" baseline="-25000" smtClean="0">
                          <a:ln>
                            <a:noFill/>
                          </a:ln>
                          <a:solidFill>
                            <a:schemeClr val="tx1"/>
                          </a:solidFill>
                          <a:effectLst/>
                          <a:latin typeface="Century Gothic" pitchFamily="34" charset="0"/>
                          <a:ea typeface="Calibri" pitchFamily="34" charset="0"/>
                          <a:cs typeface="Times New Roman" pitchFamily="18" charset="0"/>
                        </a:rPr>
                        <a:t>CORR</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fr-FR"/>
                    </a:p>
                  </a:txBody>
                  <a:tcPr/>
                </a:tc>
                <a:tc hMerge="1">
                  <a:txBody>
                    <a:bodyPr/>
                    <a:lstStyle/>
                    <a:p>
                      <a:endParaRPr lang="fr-FR"/>
                    </a:p>
                  </a:txBody>
                  <a:tcPr/>
                </a:tc>
              </a:tr>
              <a:tr h="243900">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Arial" charset="0"/>
                        </a:rPr>
                        <a:t>M  +  I  (KN)</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Arial" charset="0"/>
                        </a:rPr>
                        <a:t>N  +  I   (KN)</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fr-FR"/>
                    </a:p>
                  </a:txBody>
                  <a:tcPr/>
                </a:tc>
              </a:tr>
              <a:tr h="268354">
                <a:tc vMerge="1">
                  <a:txBody>
                    <a:bodyPr/>
                    <a:lstStyle/>
                    <a:p>
                      <a:endParaRPr lang="fr-FR"/>
                    </a:p>
                  </a:txBody>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Arial" charset="0"/>
                        </a:rPr>
                        <a:t>compression</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Arial" charset="0"/>
                        </a:rPr>
                        <a:t>traction</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0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F1</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56,03</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24,43</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0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F2, F7</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-43,1</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17,53</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0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F3, F4</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-130,79</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2,24</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0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F5</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-113,03</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172,25</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0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F6</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120,02</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22,09</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0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Poutre</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230,49</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Century Gothic" pitchFamily="34" charset="0"/>
                          <a:ea typeface="Calibri" pitchFamily="34" charset="0"/>
                          <a:cs typeface="Times New Roman" pitchFamily="18" charset="0"/>
                        </a:rPr>
                        <a:t>2,6</a:t>
                      </a:r>
                      <a:endParaRPr kumimoji="0" lang="fr-FR" sz="1400" b="0" i="0" u="none" strike="noStrike" cap="none" normalizeH="0" baseline="0" smtClean="0">
                        <a:ln>
                          <a:noFill/>
                        </a:ln>
                        <a:solidFill>
                          <a:schemeClr val="tx1"/>
                        </a:solidFill>
                        <a:effectLst/>
                        <a:latin typeface="Calibri" pitchFamily="34" charset="0"/>
                        <a:ea typeface="Calibri" pitchFamily="34"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cxnSp>
        <p:nvCxnSpPr>
          <p:cNvPr id="10" name="AutoShape 1"/>
          <p:cNvCxnSpPr>
            <a:cxnSpLocks noChangeShapeType="1"/>
          </p:cNvCxnSpPr>
          <p:nvPr/>
        </p:nvCxnSpPr>
        <p:spPr bwMode="auto">
          <a:xfrm>
            <a:off x="5000625" y="4143375"/>
            <a:ext cx="1243013" cy="1588"/>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10" presetClass="entr" presetSubtype="0" fill="hold"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par>
                                <p:cTn id="13" presetID="10" presetClass="entr" presetSubtype="0"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par>
                          <p:cTn id="16" fill="hold" nodeType="afterGroup">
                            <p:stCondLst>
                              <p:cond delay="1000"/>
                            </p:stCondLst>
                            <p:childTnLst>
                              <p:par>
                                <p:cTn id="17" presetID="10" presetClass="entr" presetSubtype="0" fill="hold"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500"/>
                                        <p:tgtEl>
                                          <p:spTgt spid="8"/>
                                        </p:tgtEl>
                                      </p:cBhvr>
                                    </p:animEffect>
                                  </p:childTnLst>
                                </p:cTn>
                              </p:par>
                              <p:par>
                                <p:cTn id="20" presetID="10" presetClass="entr" presetSubtype="0" fill="hold"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nvGraphicFramePr>
        <p:xfrm>
          <a:off x="857250" y="857250"/>
          <a:ext cx="7072313" cy="5072063"/>
        </p:xfrm>
        <a:graphic>
          <a:graphicData uri="http://schemas.openxmlformats.org/drawingml/2006/table">
            <a:tbl>
              <a:tblPr/>
              <a:tblGrid>
                <a:gridCol w="1388186"/>
                <a:gridCol w="1431448"/>
                <a:gridCol w="1452917"/>
                <a:gridCol w="1452917"/>
                <a:gridCol w="1346845"/>
              </a:tblGrid>
              <a:tr h="811530">
                <a:tc>
                  <a:txBody>
                    <a:bodyPr/>
                    <a:lstStyle/>
                    <a:p>
                      <a:pPr marL="0" marR="0" algn="ctr">
                        <a:spcBef>
                          <a:spcPts val="0"/>
                        </a:spcBef>
                        <a:spcAft>
                          <a:spcPts val="0"/>
                        </a:spcAft>
                      </a:pPr>
                      <a:r>
                        <a:rPr lang="fr-FR" sz="1600" dirty="0">
                          <a:solidFill>
                            <a:schemeClr val="tx1"/>
                          </a:solidFill>
                          <a:latin typeface="Century Gothic"/>
                          <a:ea typeface="Times New Roman"/>
                          <a:cs typeface="Times New Roman"/>
                        </a:rPr>
                        <a:t> </a:t>
                      </a:r>
                      <a:endParaRPr lang="fr-FR" sz="1600" dirty="0">
                        <a:solidFill>
                          <a:schemeClr val="tx1"/>
                        </a:solidFill>
                        <a:latin typeface="Calibri"/>
                        <a:ea typeface="Calibri"/>
                        <a:cs typeface="Arial"/>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600" dirty="0">
                          <a:solidFill>
                            <a:schemeClr val="tx1"/>
                          </a:solidFill>
                          <a:latin typeface="Century Gothic"/>
                          <a:ea typeface="Times New Roman"/>
                          <a:cs typeface="Times New Roman"/>
                        </a:rPr>
                        <a:t>éléments</a:t>
                      </a:r>
                      <a:endParaRPr lang="fr-FR" sz="1600" dirty="0">
                        <a:solidFill>
                          <a:schemeClr val="tx1"/>
                        </a:solidFill>
                        <a:latin typeface="Calibri"/>
                        <a:ea typeface="Calibri"/>
                        <a:cs typeface="Arial"/>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600"/>
                        </a:spcAft>
                      </a:pPr>
                      <a:r>
                        <a:rPr lang="fr-FR" sz="1800" dirty="0">
                          <a:solidFill>
                            <a:schemeClr val="tx1"/>
                          </a:solidFill>
                          <a:latin typeface="Century Gothic"/>
                          <a:ea typeface="Times New Roman"/>
                          <a:cs typeface="Times New Roman"/>
                        </a:rPr>
                        <a:t>V</a:t>
                      </a:r>
                      <a:r>
                        <a:rPr lang="fr-FR" sz="1800" baseline="-25000" dirty="0">
                          <a:solidFill>
                            <a:schemeClr val="tx1"/>
                          </a:solidFill>
                          <a:latin typeface="Century Gothic"/>
                          <a:ea typeface="Times New Roman"/>
                          <a:cs typeface="Times New Roman"/>
                        </a:rPr>
                        <a:t>MAX</a:t>
                      </a:r>
                      <a:r>
                        <a:rPr lang="fr-FR" sz="1800" dirty="0">
                          <a:solidFill>
                            <a:schemeClr val="tx1"/>
                          </a:solidFill>
                          <a:latin typeface="Century Gothic"/>
                          <a:ea typeface="Times New Roman"/>
                          <a:cs typeface="Times New Roman"/>
                        </a:rPr>
                        <a:t>(KN)</a:t>
                      </a:r>
                      <a:endParaRPr lang="fr-FR" sz="1600" dirty="0">
                        <a:solidFill>
                          <a:schemeClr val="tx1"/>
                        </a:solidFill>
                        <a:latin typeface="Calibri"/>
                        <a:ea typeface="Calibri"/>
                        <a:cs typeface="Arial"/>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600"/>
                        </a:spcAft>
                      </a:pPr>
                      <a:r>
                        <a:rPr lang="fr-FR" sz="1800" dirty="0">
                          <a:solidFill>
                            <a:schemeClr val="tx1"/>
                          </a:solidFill>
                          <a:latin typeface="Century Gothic"/>
                          <a:ea typeface="Times New Roman"/>
                          <a:cs typeface="Times New Roman"/>
                        </a:rPr>
                        <a:t>V</a:t>
                      </a:r>
                      <a:r>
                        <a:rPr lang="fr-FR" sz="1800" baseline="-25000" dirty="0">
                          <a:solidFill>
                            <a:schemeClr val="tx1"/>
                          </a:solidFill>
                          <a:latin typeface="Century Gothic"/>
                          <a:ea typeface="Times New Roman"/>
                          <a:cs typeface="Times New Roman"/>
                        </a:rPr>
                        <a:t>IMP</a:t>
                      </a:r>
                      <a:r>
                        <a:rPr lang="fr-FR" sz="1800" dirty="0">
                          <a:solidFill>
                            <a:schemeClr val="tx1"/>
                          </a:solidFill>
                          <a:latin typeface="Century Gothic"/>
                          <a:ea typeface="Times New Roman"/>
                          <a:cs typeface="Times New Roman"/>
                        </a:rPr>
                        <a:t>(KN)</a:t>
                      </a:r>
                      <a:endParaRPr lang="fr-FR" sz="1600" dirty="0">
                        <a:solidFill>
                          <a:schemeClr val="tx1"/>
                        </a:solidFill>
                        <a:latin typeface="Calibri"/>
                        <a:ea typeface="Calibri"/>
                        <a:cs typeface="Arial"/>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dirty="0" smtClean="0">
                          <a:solidFill>
                            <a:schemeClr val="tx1"/>
                          </a:solidFill>
                          <a:latin typeface="Century Gothic"/>
                          <a:ea typeface="Times New Roman"/>
                          <a:cs typeface="Times New Roman"/>
                        </a:rPr>
                        <a:t>V</a:t>
                      </a:r>
                      <a:r>
                        <a:rPr lang="fr-FR" sz="1800" baseline="-25000" dirty="0" smtClean="0">
                          <a:solidFill>
                            <a:schemeClr val="tx1"/>
                          </a:solidFill>
                          <a:latin typeface="Century Gothic"/>
                          <a:ea typeface="Times New Roman"/>
                          <a:cs typeface="Times New Roman"/>
                        </a:rPr>
                        <a:t>MAX</a:t>
                      </a:r>
                      <a:r>
                        <a:rPr lang="fr-FR" sz="1800" dirty="0" smtClean="0">
                          <a:solidFill>
                            <a:schemeClr val="tx1"/>
                          </a:solidFill>
                          <a:latin typeface="Century Gothic"/>
                          <a:ea typeface="Times New Roman"/>
                          <a:cs typeface="Times New Roman"/>
                        </a:rPr>
                        <a:t>+ </a:t>
                      </a:r>
                      <a:r>
                        <a:rPr lang="fr-FR" sz="1800" dirty="0">
                          <a:solidFill>
                            <a:schemeClr val="tx1"/>
                          </a:solidFill>
                          <a:latin typeface="Century Gothic"/>
                          <a:ea typeface="Times New Roman"/>
                          <a:cs typeface="Times New Roman"/>
                        </a:rPr>
                        <a:t>V</a:t>
                      </a:r>
                      <a:r>
                        <a:rPr lang="fr-FR" sz="1800" baseline="-25000" dirty="0">
                          <a:solidFill>
                            <a:schemeClr val="tx1"/>
                          </a:solidFill>
                          <a:latin typeface="Century Gothic"/>
                          <a:ea typeface="Times New Roman"/>
                          <a:cs typeface="Times New Roman"/>
                        </a:rPr>
                        <a:t>IMP</a:t>
                      </a:r>
                      <a:endParaRPr lang="fr-FR" sz="1600" dirty="0">
                        <a:solidFill>
                          <a:schemeClr val="tx1"/>
                        </a:solidFill>
                        <a:latin typeface="Calibri"/>
                        <a:ea typeface="Calibri"/>
                        <a:cs typeface="Arial"/>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2567">
                <a:tc rowSpan="2">
                  <a:txBody>
                    <a:bodyPr/>
                    <a:lstStyle/>
                    <a:p>
                      <a:pPr marL="0" marR="0" algn="ctr">
                        <a:spcBef>
                          <a:spcPts val="0"/>
                        </a:spcBef>
                        <a:spcAft>
                          <a:spcPts val="0"/>
                        </a:spcAft>
                      </a:pPr>
                      <a:r>
                        <a:rPr lang="fr-FR" sz="1800" dirty="0">
                          <a:solidFill>
                            <a:schemeClr val="tx1"/>
                          </a:solidFill>
                          <a:latin typeface="Century Gothic"/>
                          <a:ea typeface="Times New Roman"/>
                          <a:cs typeface="Times New Roman"/>
                        </a:rPr>
                        <a:t>Poteau1</a:t>
                      </a:r>
                      <a:endParaRPr lang="fr-FR" sz="1600" dirty="0">
                        <a:solidFill>
                          <a:schemeClr val="tx1"/>
                        </a:solidFill>
                        <a:latin typeface="Calibri"/>
                        <a:ea typeface="Calibri"/>
                        <a:cs typeface="Arial"/>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600" dirty="0">
                          <a:solidFill>
                            <a:schemeClr val="tx1"/>
                          </a:solidFill>
                          <a:latin typeface="Century Gothic"/>
                          <a:ea typeface="Times New Roman"/>
                          <a:cs typeface="Times New Roman"/>
                        </a:rPr>
                        <a:t>F1</a:t>
                      </a:r>
                      <a:endParaRPr lang="fr-FR" sz="1600" dirty="0">
                        <a:solidFill>
                          <a:schemeClr val="tx1"/>
                        </a:solidFill>
                        <a:latin typeface="Calibri"/>
                        <a:ea typeface="Calibri"/>
                        <a:cs typeface="Arial"/>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a:solidFill>
                            <a:schemeClr val="tx1"/>
                          </a:solidFill>
                          <a:latin typeface="Century Gothic"/>
                          <a:ea typeface="Times New Roman"/>
                          <a:cs typeface="Times New Roman"/>
                        </a:rPr>
                        <a:t>30,24</a:t>
                      </a:r>
                      <a:endParaRPr lang="fr-FR" sz="1600">
                        <a:solidFill>
                          <a:schemeClr val="tx1"/>
                        </a:solidFill>
                        <a:latin typeface="Calibri"/>
                        <a:ea typeface="Calibri"/>
                        <a:cs typeface="Arial"/>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a:solidFill>
                            <a:schemeClr val="tx1"/>
                          </a:solidFill>
                          <a:latin typeface="Century Gothic"/>
                          <a:ea typeface="Times New Roman"/>
                          <a:cs typeface="Times New Roman"/>
                        </a:rPr>
                        <a:t>0,41</a:t>
                      </a:r>
                      <a:endParaRPr lang="fr-FR" sz="1600">
                        <a:solidFill>
                          <a:schemeClr val="tx1"/>
                        </a:solidFill>
                        <a:latin typeface="Calibri"/>
                        <a:ea typeface="Calibri"/>
                        <a:cs typeface="Arial"/>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dirty="0">
                          <a:solidFill>
                            <a:schemeClr val="tx1"/>
                          </a:solidFill>
                          <a:latin typeface="Century Gothic"/>
                          <a:ea typeface="Times New Roman"/>
                          <a:cs typeface="Times New Roman"/>
                        </a:rPr>
                        <a:t>30,65</a:t>
                      </a:r>
                      <a:endParaRPr lang="fr-FR" sz="1600" dirty="0">
                        <a:solidFill>
                          <a:schemeClr val="tx1"/>
                        </a:solidFill>
                        <a:latin typeface="Calibri"/>
                        <a:ea typeface="Calibri"/>
                        <a:cs typeface="Arial"/>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2567">
                <a:tc vMerge="1">
                  <a:txBody>
                    <a:bodyPr/>
                    <a:lstStyle/>
                    <a:p>
                      <a:endParaRPr lang="fr-FR"/>
                    </a:p>
                  </a:txBody>
                  <a:tcPr/>
                </a:tc>
                <a:tc>
                  <a:txBody>
                    <a:bodyPr/>
                    <a:lstStyle/>
                    <a:p>
                      <a:pPr marL="0" marR="0" algn="ctr">
                        <a:spcBef>
                          <a:spcPts val="0"/>
                        </a:spcBef>
                        <a:spcAft>
                          <a:spcPts val="0"/>
                        </a:spcAft>
                      </a:pPr>
                      <a:r>
                        <a:rPr lang="fr-FR" sz="1600" dirty="0">
                          <a:solidFill>
                            <a:schemeClr val="tx1"/>
                          </a:solidFill>
                          <a:latin typeface="Century Gothic"/>
                          <a:ea typeface="Times New Roman"/>
                          <a:cs typeface="Times New Roman"/>
                        </a:rPr>
                        <a:t>F2</a:t>
                      </a:r>
                      <a:endParaRPr lang="fr-FR" sz="1600" dirty="0">
                        <a:solidFill>
                          <a:schemeClr val="tx1"/>
                        </a:solidFill>
                        <a:latin typeface="Calibri"/>
                        <a:ea typeface="Calibri"/>
                        <a:cs typeface="Arial"/>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a:solidFill>
                            <a:schemeClr val="tx1"/>
                          </a:solidFill>
                          <a:latin typeface="Century Gothic"/>
                          <a:ea typeface="Times New Roman"/>
                          <a:cs typeface="Times New Roman"/>
                        </a:rPr>
                        <a:t>-31,28</a:t>
                      </a:r>
                      <a:endParaRPr lang="fr-FR" sz="1600">
                        <a:solidFill>
                          <a:schemeClr val="tx1"/>
                        </a:solidFill>
                        <a:latin typeface="Calibri"/>
                        <a:ea typeface="Calibri"/>
                        <a:cs typeface="Arial"/>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a:solidFill>
                            <a:schemeClr val="tx1"/>
                          </a:solidFill>
                          <a:latin typeface="Century Gothic"/>
                          <a:ea typeface="Times New Roman"/>
                          <a:cs typeface="Times New Roman"/>
                        </a:rPr>
                        <a:t>-0,35</a:t>
                      </a:r>
                      <a:endParaRPr lang="fr-FR" sz="1600">
                        <a:solidFill>
                          <a:schemeClr val="tx1"/>
                        </a:solidFill>
                        <a:latin typeface="Calibri"/>
                        <a:ea typeface="Calibri"/>
                        <a:cs typeface="Arial"/>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dirty="0">
                          <a:solidFill>
                            <a:schemeClr val="tx1"/>
                          </a:solidFill>
                          <a:latin typeface="Century Gothic"/>
                          <a:ea typeface="Times New Roman"/>
                          <a:cs typeface="Times New Roman"/>
                        </a:rPr>
                        <a:t>-31,63</a:t>
                      </a:r>
                      <a:endParaRPr lang="fr-FR" sz="1600" dirty="0">
                        <a:solidFill>
                          <a:schemeClr val="tx1"/>
                        </a:solidFill>
                        <a:latin typeface="Calibri"/>
                        <a:ea typeface="Calibri"/>
                        <a:cs typeface="Arial"/>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2567">
                <a:tc rowSpan="2">
                  <a:txBody>
                    <a:bodyPr/>
                    <a:lstStyle/>
                    <a:p>
                      <a:pPr marL="0" marR="0" algn="ctr">
                        <a:spcBef>
                          <a:spcPts val="0"/>
                        </a:spcBef>
                        <a:spcAft>
                          <a:spcPts val="0"/>
                        </a:spcAft>
                      </a:pPr>
                      <a:r>
                        <a:rPr lang="fr-FR" sz="1800">
                          <a:solidFill>
                            <a:schemeClr val="tx1"/>
                          </a:solidFill>
                          <a:latin typeface="Century Gothic"/>
                          <a:ea typeface="Times New Roman"/>
                          <a:cs typeface="Times New Roman"/>
                        </a:rPr>
                        <a:t>Poteau2</a:t>
                      </a:r>
                      <a:endParaRPr lang="fr-FR" sz="1600">
                        <a:solidFill>
                          <a:schemeClr val="tx1"/>
                        </a:solidFill>
                        <a:latin typeface="Calibri"/>
                        <a:ea typeface="Calibri"/>
                        <a:cs typeface="Arial"/>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600" dirty="0">
                          <a:solidFill>
                            <a:schemeClr val="tx1"/>
                          </a:solidFill>
                          <a:latin typeface="Century Gothic"/>
                          <a:ea typeface="Times New Roman"/>
                          <a:cs typeface="Times New Roman"/>
                        </a:rPr>
                        <a:t>F3</a:t>
                      </a:r>
                      <a:endParaRPr lang="fr-FR" sz="1600" dirty="0">
                        <a:solidFill>
                          <a:schemeClr val="tx1"/>
                        </a:solidFill>
                        <a:latin typeface="Calibri"/>
                        <a:ea typeface="Calibri"/>
                        <a:cs typeface="Arial"/>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a:solidFill>
                            <a:schemeClr val="tx1"/>
                          </a:solidFill>
                          <a:latin typeface="Century Gothic"/>
                          <a:ea typeface="Times New Roman"/>
                          <a:cs typeface="Times New Roman"/>
                        </a:rPr>
                        <a:t>-37,87</a:t>
                      </a:r>
                      <a:endParaRPr lang="fr-FR" sz="1600">
                        <a:solidFill>
                          <a:schemeClr val="tx1"/>
                        </a:solidFill>
                        <a:latin typeface="Calibri"/>
                        <a:ea typeface="Calibri"/>
                        <a:cs typeface="Arial"/>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a:solidFill>
                            <a:schemeClr val="tx1"/>
                          </a:solidFill>
                          <a:latin typeface="Century Gothic"/>
                          <a:ea typeface="Times New Roman"/>
                          <a:cs typeface="Times New Roman"/>
                        </a:rPr>
                        <a:t>-0,5</a:t>
                      </a:r>
                      <a:endParaRPr lang="fr-FR" sz="1600">
                        <a:solidFill>
                          <a:schemeClr val="tx1"/>
                        </a:solidFill>
                        <a:latin typeface="Calibri"/>
                        <a:ea typeface="Calibri"/>
                        <a:cs typeface="Arial"/>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dirty="0">
                          <a:solidFill>
                            <a:schemeClr val="tx1"/>
                          </a:solidFill>
                          <a:latin typeface="Century Gothic"/>
                          <a:ea typeface="Times New Roman"/>
                          <a:cs typeface="Times New Roman"/>
                        </a:rPr>
                        <a:t>-38,37</a:t>
                      </a:r>
                      <a:endParaRPr lang="fr-FR" sz="1600" dirty="0">
                        <a:solidFill>
                          <a:schemeClr val="tx1"/>
                        </a:solidFill>
                        <a:latin typeface="Calibri"/>
                        <a:ea typeface="Calibri"/>
                        <a:cs typeface="Arial"/>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2567">
                <a:tc vMerge="1">
                  <a:txBody>
                    <a:bodyPr/>
                    <a:lstStyle/>
                    <a:p>
                      <a:endParaRPr lang="fr-FR"/>
                    </a:p>
                  </a:txBody>
                  <a:tcPr/>
                </a:tc>
                <a:tc>
                  <a:txBody>
                    <a:bodyPr/>
                    <a:lstStyle/>
                    <a:p>
                      <a:pPr marL="0" marR="0" algn="ctr">
                        <a:spcBef>
                          <a:spcPts val="0"/>
                        </a:spcBef>
                        <a:spcAft>
                          <a:spcPts val="0"/>
                        </a:spcAft>
                      </a:pPr>
                      <a:r>
                        <a:rPr lang="fr-FR" sz="1600" dirty="0">
                          <a:solidFill>
                            <a:schemeClr val="tx1"/>
                          </a:solidFill>
                          <a:latin typeface="Century Gothic"/>
                          <a:ea typeface="Times New Roman"/>
                          <a:cs typeface="Times New Roman"/>
                        </a:rPr>
                        <a:t>F4</a:t>
                      </a:r>
                      <a:endParaRPr lang="fr-FR" sz="1600" dirty="0">
                        <a:solidFill>
                          <a:schemeClr val="tx1"/>
                        </a:solidFill>
                        <a:latin typeface="Calibri"/>
                        <a:ea typeface="Calibri"/>
                        <a:cs typeface="Arial"/>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a:solidFill>
                            <a:schemeClr val="tx1"/>
                          </a:solidFill>
                          <a:latin typeface="Century Gothic"/>
                          <a:ea typeface="Times New Roman"/>
                          <a:cs typeface="Times New Roman"/>
                        </a:rPr>
                        <a:t>-37,30</a:t>
                      </a:r>
                      <a:endParaRPr lang="fr-FR" sz="1600">
                        <a:solidFill>
                          <a:schemeClr val="tx1"/>
                        </a:solidFill>
                        <a:latin typeface="Calibri"/>
                        <a:ea typeface="Calibri"/>
                        <a:cs typeface="Arial"/>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a:solidFill>
                            <a:schemeClr val="tx1"/>
                          </a:solidFill>
                          <a:latin typeface="Century Gothic"/>
                          <a:ea typeface="Times New Roman"/>
                          <a:cs typeface="Times New Roman"/>
                        </a:rPr>
                        <a:t>-0,33</a:t>
                      </a:r>
                      <a:endParaRPr lang="fr-FR" sz="1600">
                        <a:solidFill>
                          <a:schemeClr val="tx1"/>
                        </a:solidFill>
                        <a:latin typeface="Calibri"/>
                        <a:ea typeface="Calibri"/>
                        <a:cs typeface="Arial"/>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dirty="0">
                          <a:solidFill>
                            <a:schemeClr val="tx1"/>
                          </a:solidFill>
                          <a:latin typeface="Century Gothic"/>
                          <a:ea typeface="Times New Roman"/>
                          <a:cs typeface="Times New Roman"/>
                        </a:rPr>
                        <a:t>-37,63</a:t>
                      </a:r>
                      <a:endParaRPr lang="fr-FR" sz="1600" dirty="0">
                        <a:solidFill>
                          <a:schemeClr val="tx1"/>
                        </a:solidFill>
                        <a:latin typeface="Calibri"/>
                        <a:ea typeface="Calibri"/>
                        <a:cs typeface="Arial"/>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2567">
                <a:tc rowSpan="3">
                  <a:txBody>
                    <a:bodyPr/>
                    <a:lstStyle/>
                    <a:p>
                      <a:pPr marL="0" marR="0" algn="ctr">
                        <a:spcBef>
                          <a:spcPts val="0"/>
                        </a:spcBef>
                        <a:spcAft>
                          <a:spcPts val="0"/>
                        </a:spcAft>
                      </a:pPr>
                      <a:r>
                        <a:rPr lang="fr-FR" sz="1800">
                          <a:solidFill>
                            <a:schemeClr val="tx1"/>
                          </a:solidFill>
                          <a:latin typeface="Century Gothic"/>
                          <a:ea typeface="Times New Roman"/>
                          <a:cs typeface="Times New Roman"/>
                        </a:rPr>
                        <a:t>Poteau3</a:t>
                      </a:r>
                      <a:endParaRPr lang="fr-FR" sz="1600">
                        <a:solidFill>
                          <a:schemeClr val="tx1"/>
                        </a:solidFill>
                        <a:latin typeface="Calibri"/>
                        <a:ea typeface="Calibri"/>
                        <a:cs typeface="Arial"/>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600" dirty="0">
                          <a:solidFill>
                            <a:schemeClr val="tx1"/>
                          </a:solidFill>
                          <a:latin typeface="Century Gothic"/>
                          <a:ea typeface="Times New Roman"/>
                          <a:cs typeface="Times New Roman"/>
                        </a:rPr>
                        <a:t>F5</a:t>
                      </a:r>
                      <a:endParaRPr lang="fr-FR" sz="1600" dirty="0">
                        <a:solidFill>
                          <a:schemeClr val="tx1"/>
                        </a:solidFill>
                        <a:latin typeface="Calibri"/>
                        <a:ea typeface="Calibri"/>
                        <a:cs typeface="Arial"/>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a:solidFill>
                            <a:schemeClr val="tx1"/>
                          </a:solidFill>
                          <a:latin typeface="Century Gothic"/>
                          <a:ea typeface="Times New Roman"/>
                          <a:cs typeface="Times New Roman"/>
                        </a:rPr>
                        <a:t>49,7</a:t>
                      </a:r>
                      <a:endParaRPr lang="fr-FR" sz="1600">
                        <a:solidFill>
                          <a:schemeClr val="tx1"/>
                        </a:solidFill>
                        <a:latin typeface="Calibri"/>
                        <a:ea typeface="Calibri"/>
                        <a:cs typeface="Arial"/>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a:solidFill>
                            <a:schemeClr val="tx1"/>
                          </a:solidFill>
                          <a:latin typeface="Century Gothic"/>
                          <a:ea typeface="Times New Roman"/>
                          <a:cs typeface="Times New Roman"/>
                        </a:rPr>
                        <a:t>0,42</a:t>
                      </a:r>
                      <a:endParaRPr lang="fr-FR" sz="1600">
                        <a:solidFill>
                          <a:schemeClr val="tx1"/>
                        </a:solidFill>
                        <a:latin typeface="Calibri"/>
                        <a:ea typeface="Calibri"/>
                        <a:cs typeface="Arial"/>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dirty="0">
                          <a:solidFill>
                            <a:schemeClr val="tx1"/>
                          </a:solidFill>
                          <a:latin typeface="Century Gothic"/>
                          <a:ea typeface="Times New Roman"/>
                          <a:cs typeface="Times New Roman"/>
                        </a:rPr>
                        <a:t>50,12</a:t>
                      </a:r>
                      <a:endParaRPr lang="fr-FR" sz="1600" dirty="0">
                        <a:solidFill>
                          <a:schemeClr val="tx1"/>
                        </a:solidFill>
                        <a:latin typeface="Calibri"/>
                        <a:ea typeface="Calibri"/>
                        <a:cs typeface="Arial"/>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2567">
                <a:tc vMerge="1">
                  <a:txBody>
                    <a:bodyPr/>
                    <a:lstStyle/>
                    <a:p>
                      <a:endParaRPr lang="fr-FR"/>
                    </a:p>
                  </a:txBody>
                  <a:tcPr/>
                </a:tc>
                <a:tc>
                  <a:txBody>
                    <a:bodyPr/>
                    <a:lstStyle/>
                    <a:p>
                      <a:pPr marL="0" marR="0" algn="ctr">
                        <a:spcBef>
                          <a:spcPts val="0"/>
                        </a:spcBef>
                        <a:spcAft>
                          <a:spcPts val="0"/>
                        </a:spcAft>
                      </a:pPr>
                      <a:r>
                        <a:rPr lang="fr-FR" sz="1600" dirty="0">
                          <a:solidFill>
                            <a:schemeClr val="tx1"/>
                          </a:solidFill>
                          <a:latin typeface="Century Gothic"/>
                          <a:ea typeface="Times New Roman"/>
                          <a:cs typeface="Times New Roman"/>
                        </a:rPr>
                        <a:t>F6</a:t>
                      </a:r>
                      <a:endParaRPr lang="fr-FR" sz="1600" dirty="0">
                        <a:solidFill>
                          <a:schemeClr val="tx1"/>
                        </a:solidFill>
                        <a:latin typeface="Calibri"/>
                        <a:ea typeface="Calibri"/>
                        <a:cs typeface="Arial"/>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a:solidFill>
                            <a:schemeClr val="tx1"/>
                          </a:solidFill>
                          <a:latin typeface="Century Gothic"/>
                          <a:ea typeface="Times New Roman"/>
                          <a:cs typeface="Times New Roman"/>
                        </a:rPr>
                        <a:t>44,46</a:t>
                      </a:r>
                      <a:endParaRPr lang="fr-FR" sz="1600">
                        <a:solidFill>
                          <a:schemeClr val="tx1"/>
                        </a:solidFill>
                        <a:latin typeface="Calibri"/>
                        <a:ea typeface="Calibri"/>
                        <a:cs typeface="Arial"/>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a:solidFill>
                            <a:schemeClr val="tx1"/>
                          </a:solidFill>
                          <a:latin typeface="Century Gothic"/>
                          <a:ea typeface="Times New Roman"/>
                          <a:cs typeface="Times New Roman"/>
                        </a:rPr>
                        <a:t>1,04</a:t>
                      </a:r>
                      <a:endParaRPr lang="fr-FR" sz="1600">
                        <a:solidFill>
                          <a:schemeClr val="tx1"/>
                        </a:solidFill>
                        <a:latin typeface="Calibri"/>
                        <a:ea typeface="Calibri"/>
                        <a:cs typeface="Arial"/>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dirty="0">
                          <a:solidFill>
                            <a:schemeClr val="tx1"/>
                          </a:solidFill>
                          <a:latin typeface="Century Gothic"/>
                          <a:ea typeface="Times New Roman"/>
                          <a:cs typeface="Times New Roman"/>
                        </a:rPr>
                        <a:t>45,50</a:t>
                      </a:r>
                      <a:endParaRPr lang="fr-FR" sz="1600" dirty="0">
                        <a:solidFill>
                          <a:schemeClr val="tx1"/>
                        </a:solidFill>
                        <a:latin typeface="Calibri"/>
                        <a:ea typeface="Calibri"/>
                        <a:cs typeface="Arial"/>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2567">
                <a:tc vMerge="1">
                  <a:txBody>
                    <a:bodyPr/>
                    <a:lstStyle/>
                    <a:p>
                      <a:endParaRPr lang="fr-FR"/>
                    </a:p>
                  </a:txBody>
                  <a:tcPr/>
                </a:tc>
                <a:tc>
                  <a:txBody>
                    <a:bodyPr/>
                    <a:lstStyle/>
                    <a:p>
                      <a:pPr marL="0" marR="0" algn="ctr">
                        <a:spcBef>
                          <a:spcPts val="0"/>
                        </a:spcBef>
                        <a:spcAft>
                          <a:spcPts val="0"/>
                        </a:spcAft>
                      </a:pPr>
                      <a:r>
                        <a:rPr lang="fr-FR" sz="1600" dirty="0">
                          <a:solidFill>
                            <a:schemeClr val="tx1"/>
                          </a:solidFill>
                          <a:latin typeface="Century Gothic"/>
                          <a:ea typeface="Times New Roman"/>
                          <a:cs typeface="Times New Roman"/>
                        </a:rPr>
                        <a:t>F7</a:t>
                      </a:r>
                      <a:endParaRPr lang="fr-FR" sz="1600" dirty="0">
                        <a:solidFill>
                          <a:schemeClr val="tx1"/>
                        </a:solidFill>
                        <a:latin typeface="Calibri"/>
                        <a:ea typeface="Calibri"/>
                        <a:cs typeface="Arial"/>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a:solidFill>
                            <a:schemeClr val="tx1"/>
                          </a:solidFill>
                          <a:latin typeface="Century Gothic"/>
                          <a:ea typeface="Times New Roman"/>
                          <a:cs typeface="Times New Roman"/>
                        </a:rPr>
                        <a:t>-37,81</a:t>
                      </a:r>
                      <a:endParaRPr lang="fr-FR" sz="1600">
                        <a:solidFill>
                          <a:schemeClr val="tx1"/>
                        </a:solidFill>
                        <a:latin typeface="Calibri"/>
                        <a:ea typeface="Calibri"/>
                        <a:cs typeface="Arial"/>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a:solidFill>
                            <a:schemeClr val="tx1"/>
                          </a:solidFill>
                          <a:latin typeface="Century Gothic"/>
                          <a:ea typeface="Times New Roman"/>
                          <a:cs typeface="Times New Roman"/>
                        </a:rPr>
                        <a:t>-2,11</a:t>
                      </a:r>
                      <a:endParaRPr lang="fr-FR" sz="1600">
                        <a:solidFill>
                          <a:schemeClr val="tx1"/>
                        </a:solidFill>
                        <a:latin typeface="Calibri"/>
                        <a:ea typeface="Calibri"/>
                        <a:cs typeface="Arial"/>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dirty="0">
                          <a:solidFill>
                            <a:schemeClr val="tx1"/>
                          </a:solidFill>
                          <a:latin typeface="Century Gothic"/>
                          <a:ea typeface="Times New Roman"/>
                          <a:cs typeface="Times New Roman"/>
                        </a:rPr>
                        <a:t>-39,92</a:t>
                      </a:r>
                      <a:endParaRPr lang="fr-FR" sz="1600" dirty="0">
                        <a:solidFill>
                          <a:schemeClr val="tx1"/>
                        </a:solidFill>
                        <a:latin typeface="Calibri"/>
                        <a:ea typeface="Calibri"/>
                        <a:cs typeface="Arial"/>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2567">
                <a:tc gridSpan="2">
                  <a:txBody>
                    <a:bodyPr/>
                    <a:lstStyle/>
                    <a:p>
                      <a:pPr marL="0" marR="0" algn="ctr">
                        <a:spcBef>
                          <a:spcPts val="0"/>
                        </a:spcBef>
                        <a:spcAft>
                          <a:spcPts val="0"/>
                        </a:spcAft>
                      </a:pPr>
                      <a:r>
                        <a:rPr lang="fr-FR" sz="1600" dirty="0">
                          <a:solidFill>
                            <a:schemeClr val="tx1"/>
                          </a:solidFill>
                          <a:latin typeface="Century Gothic"/>
                          <a:ea typeface="Times New Roman"/>
                          <a:cs typeface="Times New Roman"/>
                        </a:rPr>
                        <a:t>poutre</a:t>
                      </a:r>
                      <a:endParaRPr lang="fr-FR" sz="1600" dirty="0">
                        <a:solidFill>
                          <a:schemeClr val="tx1"/>
                        </a:solidFill>
                        <a:latin typeface="Calibri"/>
                        <a:ea typeface="Calibri"/>
                        <a:cs typeface="Arial"/>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a:txBody>
                    <a:bodyPr/>
                    <a:lstStyle/>
                    <a:p>
                      <a:pPr marL="0" marR="0" algn="ctr">
                        <a:spcBef>
                          <a:spcPts val="0"/>
                        </a:spcBef>
                        <a:spcAft>
                          <a:spcPts val="0"/>
                        </a:spcAft>
                      </a:pPr>
                      <a:r>
                        <a:rPr lang="fr-FR" sz="1800">
                          <a:solidFill>
                            <a:schemeClr val="tx1"/>
                          </a:solidFill>
                          <a:latin typeface="Century Gothic"/>
                          <a:ea typeface="Times New Roman"/>
                          <a:cs typeface="Times New Roman"/>
                        </a:rPr>
                        <a:t>-146,53</a:t>
                      </a:r>
                      <a:endParaRPr lang="fr-FR" sz="1600">
                        <a:solidFill>
                          <a:schemeClr val="tx1"/>
                        </a:solidFill>
                        <a:latin typeface="Calibri"/>
                        <a:ea typeface="Calibri"/>
                        <a:cs typeface="Arial"/>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dirty="0">
                          <a:solidFill>
                            <a:schemeClr val="tx1"/>
                          </a:solidFill>
                          <a:latin typeface="Century Gothic"/>
                          <a:ea typeface="Times New Roman"/>
                          <a:cs typeface="Times New Roman"/>
                        </a:rPr>
                        <a:t>-0,37</a:t>
                      </a:r>
                      <a:endParaRPr lang="fr-FR" sz="1600" dirty="0">
                        <a:solidFill>
                          <a:schemeClr val="tx1"/>
                        </a:solidFill>
                        <a:latin typeface="Calibri"/>
                        <a:ea typeface="Calibri"/>
                        <a:cs typeface="Arial"/>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dirty="0">
                          <a:solidFill>
                            <a:schemeClr val="tx1"/>
                          </a:solidFill>
                          <a:latin typeface="Century Gothic"/>
                          <a:ea typeface="Times New Roman"/>
                          <a:cs typeface="Times New Roman"/>
                        </a:rPr>
                        <a:t>-146,9</a:t>
                      </a:r>
                      <a:endParaRPr lang="fr-FR" sz="1600" dirty="0">
                        <a:solidFill>
                          <a:schemeClr val="tx1"/>
                        </a:solidFill>
                        <a:latin typeface="Calibri"/>
                        <a:ea typeface="Calibri"/>
                        <a:cs typeface="Arial"/>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2"/>
          <p:cNvSpPr txBox="1">
            <a:spLocks/>
          </p:cNvSpPr>
          <p:nvPr/>
        </p:nvSpPr>
        <p:spPr>
          <a:xfrm>
            <a:off x="285750" y="285750"/>
            <a:ext cx="2428875" cy="571500"/>
          </a:xfrm>
          <a:prstGeom prst="rect">
            <a:avLst/>
          </a:prstGeom>
        </p:spPr>
        <p:txBody>
          <a:bodyPr/>
          <a:lstStyle/>
          <a:p>
            <a:pPr marL="342900" indent="-342900" eaLnBrk="0" hangingPunct="0">
              <a:spcBef>
                <a:spcPct val="20000"/>
              </a:spcBef>
              <a:buClr>
                <a:schemeClr val="hlink"/>
              </a:buClr>
              <a:buSzPct val="80000"/>
              <a:buFont typeface="Wingdings" pitchFamily="2" charset="2"/>
              <a:buNone/>
              <a:defRPr/>
            </a:pPr>
            <a:r>
              <a:rPr lang="fr-FR" sz="2800" kern="0" dirty="0">
                <a:solidFill>
                  <a:srgbClr val="FFFF00"/>
                </a:solidFill>
                <a:effectLst>
                  <a:outerShdw blurRad="38100" dist="38100" dir="2700000" algn="tl">
                    <a:srgbClr val="000000"/>
                  </a:outerShdw>
                </a:effectLst>
                <a:latin typeface="+mn-lt"/>
                <a:cs typeface="+mn-cs"/>
              </a:rPr>
              <a:t>Portique n° 2</a:t>
            </a:r>
          </a:p>
        </p:txBody>
      </p:sp>
      <p:graphicFrame>
        <p:nvGraphicFramePr>
          <p:cNvPr id="3" name="Tableau 2"/>
          <p:cNvGraphicFramePr>
            <a:graphicFrameLocks noGrp="1"/>
          </p:cNvGraphicFramePr>
          <p:nvPr/>
        </p:nvGraphicFramePr>
        <p:xfrm>
          <a:off x="785813" y="1143000"/>
          <a:ext cx="7286625" cy="4357688"/>
        </p:xfrm>
        <a:graphic>
          <a:graphicData uri="http://schemas.openxmlformats.org/drawingml/2006/table">
            <a:tbl>
              <a:tblPr/>
              <a:tblGrid>
                <a:gridCol w="1711059"/>
                <a:gridCol w="1871928"/>
                <a:gridCol w="1875584"/>
                <a:gridCol w="1828054"/>
              </a:tblGrid>
              <a:tr h="622524">
                <a:tc rowSpan="3">
                  <a:txBody>
                    <a:bodyPr/>
                    <a:lstStyle/>
                    <a:p>
                      <a:pPr algn="ctr" fontAlgn="t"/>
                      <a:r>
                        <a:rPr lang="fr-FR" sz="1600" b="0" i="0" u="none" strike="noStrike" dirty="0">
                          <a:solidFill>
                            <a:schemeClr val="tx1"/>
                          </a:solidFill>
                          <a:latin typeface="Century Gothic"/>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fontAlgn="b"/>
                      <a:r>
                        <a:rPr lang="fr-FR" sz="1600" b="0" i="0" u="none" strike="noStrike" dirty="0">
                          <a:solidFill>
                            <a:schemeClr val="tx1"/>
                          </a:solidFill>
                          <a:latin typeface="Century Gothic"/>
                        </a:rPr>
                        <a:t>  </a:t>
                      </a:r>
                      <a:r>
                        <a:rPr lang="fr-FR" sz="1600" b="0" i="0" u="none" strike="noStrike" dirty="0" smtClean="0">
                          <a:solidFill>
                            <a:schemeClr val="tx1"/>
                          </a:solidFill>
                          <a:latin typeface="Century Gothic"/>
                        </a:rPr>
                        <a:t>N</a:t>
                      </a:r>
                      <a:r>
                        <a:rPr lang="fr-FR" sz="1600" b="0" i="0" u="none" strike="noStrike" baseline="-25000" dirty="0" smtClean="0">
                          <a:solidFill>
                            <a:schemeClr val="tx1"/>
                          </a:solidFill>
                          <a:latin typeface="Century Gothic"/>
                        </a:rPr>
                        <a:t>MAX                                                                       </a:t>
                      </a:r>
                      <a:r>
                        <a:rPr lang="fr-FR" sz="1600" b="0" i="0" u="none" strike="noStrike" dirty="0">
                          <a:solidFill>
                            <a:schemeClr val="tx1"/>
                          </a:solidFill>
                          <a:latin typeface="Century Gothic"/>
                        </a:rPr>
                        <a:t>M</a:t>
                      </a:r>
                      <a:r>
                        <a:rPr lang="fr-FR" sz="1600" b="0" i="0" u="none" strike="noStrike" baseline="-25000" dirty="0">
                          <a:solidFill>
                            <a:schemeClr val="tx1"/>
                          </a:solidFill>
                          <a:latin typeface="Century Gothic"/>
                        </a:rPr>
                        <a:t>CORR</a:t>
                      </a:r>
                      <a:endParaRPr lang="fr-FR" sz="1400" b="0" i="0" u="none" strike="noStrike" dirty="0">
                        <a:solidFill>
                          <a:schemeClr val="tx1"/>
                        </a:solidFill>
                        <a:latin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r>
              <a:tr h="311264">
                <a:tc vMerge="1">
                  <a:txBody>
                    <a:bodyPr/>
                    <a:lstStyle/>
                    <a:p>
                      <a:endParaRPr lang="fr-FR"/>
                    </a:p>
                  </a:txBody>
                  <a:tcPr/>
                </a:tc>
                <a:tc gridSpan="2">
                  <a:txBody>
                    <a:bodyPr/>
                    <a:lstStyle/>
                    <a:p>
                      <a:pPr algn="ctr" fontAlgn="t"/>
                      <a:r>
                        <a:rPr lang="fr-FR" sz="1600" b="0" i="0" u="none" strike="noStrike">
                          <a:solidFill>
                            <a:schemeClr val="tx1"/>
                          </a:solidFill>
                          <a:latin typeface="Century Gothic"/>
                        </a:rPr>
                        <a:t>N  +  I  (KN)</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rowSpan="2">
                  <a:txBody>
                    <a:bodyPr/>
                    <a:lstStyle/>
                    <a:p>
                      <a:pPr algn="ctr" fontAlgn="t"/>
                      <a:r>
                        <a:rPr lang="fr-FR" sz="1600" b="0" i="0" u="none" strike="noStrike">
                          <a:solidFill>
                            <a:schemeClr val="tx1"/>
                          </a:solidFill>
                          <a:latin typeface="Century Gothic"/>
                        </a:rPr>
                        <a:t>M  +  I  (KN)</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1264">
                <a:tc vMerge="1">
                  <a:txBody>
                    <a:bodyPr/>
                    <a:lstStyle/>
                    <a:p>
                      <a:endParaRPr lang="fr-FR"/>
                    </a:p>
                  </a:txBody>
                  <a:tcPr/>
                </a:tc>
                <a:tc>
                  <a:txBody>
                    <a:bodyPr/>
                    <a:lstStyle/>
                    <a:p>
                      <a:pPr algn="ctr" fontAlgn="t"/>
                      <a:r>
                        <a:rPr lang="fr-FR" sz="1600" b="0" i="0" u="none" strike="noStrike">
                          <a:solidFill>
                            <a:schemeClr val="tx1"/>
                          </a:solidFill>
                          <a:latin typeface="Century Gothic"/>
                        </a:rPr>
                        <a:t>compression</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600" b="0" i="0" u="none" strike="noStrike">
                          <a:solidFill>
                            <a:schemeClr val="tx1"/>
                          </a:solidFill>
                          <a:latin typeface="Century Gothic"/>
                        </a:rPr>
                        <a:t>traction</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fr-FR"/>
                    </a:p>
                  </a:txBody>
                  <a:tcPr/>
                </a:tc>
              </a:tr>
              <a:tr h="311264">
                <a:tc>
                  <a:txBody>
                    <a:bodyPr/>
                    <a:lstStyle/>
                    <a:p>
                      <a:pPr algn="ctr" fontAlgn="t"/>
                      <a:r>
                        <a:rPr lang="fr-FR" sz="1600" b="0" i="0" u="none" strike="noStrike">
                          <a:solidFill>
                            <a:schemeClr val="tx1"/>
                          </a:solidFill>
                          <a:latin typeface="Century Gothic"/>
                        </a:rPr>
                        <a:t>F1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600" b="0" i="0" u="none" strike="noStrike">
                          <a:solidFill>
                            <a:schemeClr val="tx1"/>
                          </a:solidFill>
                          <a:latin typeface="Century Gothic"/>
                        </a:rPr>
                        <a:t>67,24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600" b="0" i="0" u="none" strike="noStrike">
                          <a:solidFill>
                            <a:schemeClr val="tx1"/>
                          </a:solidFill>
                          <a:latin typeface="Century Gothic"/>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600" b="0" i="0" u="none" strike="noStrike">
                          <a:solidFill>
                            <a:schemeClr val="tx1"/>
                          </a:solidFill>
                          <a:latin typeface="Century Gothic"/>
                        </a:rPr>
                        <a:t>-36,74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1264">
                <a:tc>
                  <a:txBody>
                    <a:bodyPr/>
                    <a:lstStyle/>
                    <a:p>
                      <a:pPr algn="ctr" fontAlgn="t"/>
                      <a:r>
                        <a:rPr lang="fr-FR" sz="1600" b="0" i="0" u="none" strike="noStrike">
                          <a:solidFill>
                            <a:schemeClr val="tx1"/>
                          </a:solidFill>
                          <a:latin typeface="Century Gothic"/>
                        </a:rPr>
                        <a:t>F2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600" b="0" i="0" u="none" strike="noStrike" dirty="0">
                          <a:solidFill>
                            <a:schemeClr val="tx1"/>
                          </a:solidFill>
                          <a:latin typeface="Century Gothic"/>
                        </a:rPr>
                        <a:t>50,77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600" b="0" i="0" u="none" strike="noStrike">
                          <a:solidFill>
                            <a:schemeClr val="tx1"/>
                          </a:solidFill>
                          <a:latin typeface="Century Gothic"/>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600" b="0" i="0" u="none" strike="noStrike">
                          <a:solidFill>
                            <a:schemeClr val="tx1"/>
                          </a:solidFill>
                          <a:latin typeface="Century Gothic"/>
                        </a:rPr>
                        <a:t>44,57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1264">
                <a:tc>
                  <a:txBody>
                    <a:bodyPr/>
                    <a:lstStyle/>
                    <a:p>
                      <a:pPr algn="ctr" fontAlgn="t"/>
                      <a:r>
                        <a:rPr lang="fr-FR" sz="1600" b="0" i="0" u="none" strike="noStrike">
                          <a:solidFill>
                            <a:schemeClr val="tx1"/>
                          </a:solidFill>
                          <a:latin typeface="Century Gothic"/>
                        </a:rPr>
                        <a:t>F3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600" b="0" i="0" u="none" strike="noStrike">
                          <a:solidFill>
                            <a:schemeClr val="tx1"/>
                          </a:solidFill>
                          <a:latin typeface="Century Gothic"/>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600" b="0" i="0" u="none" strike="noStrike">
                          <a:solidFill>
                            <a:schemeClr val="tx1"/>
                          </a:solidFill>
                          <a:latin typeface="Century Gothic"/>
                        </a:rPr>
                        <a:t>25,5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600" b="0" i="0" u="none" strike="noStrike">
                          <a:solidFill>
                            <a:schemeClr val="tx1"/>
                          </a:solidFill>
                          <a:latin typeface="Century Gothic"/>
                        </a:rPr>
                        <a:t>-12,64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1264">
                <a:tc>
                  <a:txBody>
                    <a:bodyPr/>
                    <a:lstStyle/>
                    <a:p>
                      <a:pPr algn="ctr" fontAlgn="t"/>
                      <a:r>
                        <a:rPr lang="fr-FR" sz="1600" b="0" i="0" u="none" strike="noStrike">
                          <a:solidFill>
                            <a:schemeClr val="tx1"/>
                          </a:solidFill>
                          <a:latin typeface="Century Gothic"/>
                        </a:rPr>
                        <a:t>F4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600" b="0" i="0" u="none" strike="noStrike">
                          <a:solidFill>
                            <a:schemeClr val="tx1"/>
                          </a:solidFill>
                          <a:latin typeface="Century Gothic"/>
                        </a:rPr>
                        <a:t>302,75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600" b="0" i="0" u="none" strike="noStrike">
                          <a:solidFill>
                            <a:schemeClr val="tx1"/>
                          </a:solidFill>
                          <a:latin typeface="Century Gothic"/>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600" b="0" i="0" u="none" strike="noStrike">
                          <a:solidFill>
                            <a:schemeClr val="tx1"/>
                          </a:solidFill>
                          <a:latin typeface="Century Gothic"/>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1264">
                <a:tc>
                  <a:txBody>
                    <a:bodyPr/>
                    <a:lstStyle/>
                    <a:p>
                      <a:pPr algn="ctr" fontAlgn="t"/>
                      <a:r>
                        <a:rPr lang="fr-FR" sz="1600" b="0" i="0" u="none" strike="noStrike">
                          <a:solidFill>
                            <a:schemeClr val="tx1"/>
                          </a:solidFill>
                          <a:latin typeface="Century Gothic"/>
                        </a:rPr>
                        <a:t>F5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600" b="0" i="0" u="none" strike="noStrike">
                          <a:solidFill>
                            <a:schemeClr val="tx1"/>
                          </a:solidFill>
                          <a:latin typeface="Century Gothic"/>
                        </a:rPr>
                        <a:t>520,84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600" b="0" i="0" u="none" strike="noStrike">
                          <a:solidFill>
                            <a:schemeClr val="tx1"/>
                          </a:solidFill>
                          <a:latin typeface="Century Gothic"/>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600" b="0" i="0" u="none" strike="noStrike">
                          <a:solidFill>
                            <a:schemeClr val="tx1"/>
                          </a:solidFill>
                          <a:latin typeface="Century Gothic"/>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1264">
                <a:tc>
                  <a:txBody>
                    <a:bodyPr/>
                    <a:lstStyle/>
                    <a:p>
                      <a:pPr algn="ctr" fontAlgn="t"/>
                      <a:r>
                        <a:rPr lang="fr-FR" sz="1600" b="0" i="0" u="none" strike="noStrike">
                          <a:solidFill>
                            <a:schemeClr val="tx1"/>
                          </a:solidFill>
                          <a:latin typeface="Century Gothic"/>
                        </a:rPr>
                        <a:t>F6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600" b="0" i="0" u="none" strike="noStrike">
                          <a:solidFill>
                            <a:schemeClr val="tx1"/>
                          </a:solidFill>
                          <a:latin typeface="Century Gothic"/>
                        </a:rPr>
                        <a:t>259,85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600" b="0" i="0" u="none" strike="noStrike">
                          <a:solidFill>
                            <a:schemeClr val="tx1"/>
                          </a:solidFill>
                          <a:latin typeface="Century Gothic"/>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600" b="0" i="0" u="none" strike="noStrike">
                          <a:solidFill>
                            <a:schemeClr val="tx1"/>
                          </a:solidFill>
                          <a:latin typeface="Century Gothic"/>
                        </a:rPr>
                        <a:t>53,71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1264">
                <a:tc>
                  <a:txBody>
                    <a:bodyPr/>
                    <a:lstStyle/>
                    <a:p>
                      <a:pPr algn="ctr" fontAlgn="t"/>
                      <a:r>
                        <a:rPr lang="fr-FR" sz="1600" b="0" i="0" u="none" strike="noStrike">
                          <a:solidFill>
                            <a:schemeClr val="tx1"/>
                          </a:solidFill>
                          <a:latin typeface="Century Gothic"/>
                        </a:rPr>
                        <a:t>F7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600" b="0" i="0" u="none" strike="noStrike">
                          <a:solidFill>
                            <a:schemeClr val="tx1"/>
                          </a:solidFill>
                          <a:latin typeface="Century Gothic"/>
                        </a:rPr>
                        <a:t>57,24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600" b="0" i="0" u="none" strike="noStrike">
                          <a:solidFill>
                            <a:schemeClr val="tx1"/>
                          </a:solidFill>
                          <a:latin typeface="Century Gothic"/>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600" b="0" i="0" u="none" strike="noStrike">
                          <a:solidFill>
                            <a:schemeClr val="tx1"/>
                          </a:solidFill>
                          <a:latin typeface="Century Gothic"/>
                        </a:rPr>
                        <a:t>11,85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1264">
                <a:tc>
                  <a:txBody>
                    <a:bodyPr/>
                    <a:lstStyle/>
                    <a:p>
                      <a:pPr algn="ctr" fontAlgn="t"/>
                      <a:r>
                        <a:rPr lang="fr-FR" sz="1600" b="0" i="0" u="none" strike="noStrike">
                          <a:solidFill>
                            <a:schemeClr val="tx1"/>
                          </a:solidFill>
                          <a:latin typeface="Century Gothic"/>
                        </a:rPr>
                        <a:t>Poutre1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600" b="0" i="0" u="none" strike="noStrike">
                          <a:solidFill>
                            <a:schemeClr val="tx1"/>
                          </a:solidFill>
                          <a:latin typeface="Century Gothic"/>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600" b="0" i="0" u="none" strike="noStrike">
                          <a:solidFill>
                            <a:schemeClr val="tx1"/>
                          </a:solidFill>
                          <a:latin typeface="Century Gothic"/>
                        </a:rPr>
                        <a:t>13,38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600" b="0" i="0" u="none" strike="noStrike">
                          <a:solidFill>
                            <a:schemeClr val="tx1"/>
                          </a:solidFill>
                          <a:latin typeface="Century Gothic"/>
                        </a:rPr>
                        <a:t>-37,31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1264">
                <a:tc>
                  <a:txBody>
                    <a:bodyPr/>
                    <a:lstStyle/>
                    <a:p>
                      <a:pPr algn="ctr" fontAlgn="t"/>
                      <a:r>
                        <a:rPr lang="fr-FR" sz="1600" b="0" i="0" u="none" strike="noStrike" dirty="0">
                          <a:solidFill>
                            <a:schemeClr val="tx1"/>
                          </a:solidFill>
                          <a:latin typeface="Century Gothic"/>
                        </a:rPr>
                        <a:t>Poutre2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600" b="0" i="0" u="none" strike="noStrike">
                          <a:solidFill>
                            <a:schemeClr val="tx1"/>
                          </a:solidFill>
                          <a:latin typeface="Century Gothic"/>
                        </a:rPr>
                        <a:t>141,63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600" b="0" i="0" u="none" strike="noStrike">
                          <a:solidFill>
                            <a:schemeClr val="tx1"/>
                          </a:solidFill>
                          <a:latin typeface="Century Gothic"/>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600" b="0" i="0" u="none" strike="noStrike">
                          <a:solidFill>
                            <a:schemeClr val="tx1"/>
                          </a:solidFill>
                          <a:latin typeface="Century Gothic"/>
                        </a:rPr>
                        <a:t>-82,35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1264">
                <a:tc>
                  <a:txBody>
                    <a:bodyPr/>
                    <a:lstStyle/>
                    <a:p>
                      <a:pPr algn="ctr" fontAlgn="t"/>
                      <a:r>
                        <a:rPr lang="fr-FR" sz="1600" b="0" i="0" u="none" strike="noStrike">
                          <a:solidFill>
                            <a:schemeClr val="tx1"/>
                          </a:solidFill>
                          <a:latin typeface="Century Gothic"/>
                        </a:rPr>
                        <a:t>Poutre3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600" b="0" i="0" u="none" strike="noStrike">
                          <a:solidFill>
                            <a:schemeClr val="tx1"/>
                          </a:solidFill>
                          <a:latin typeface="Century Gothic"/>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600" b="0" i="0" u="none" strike="noStrike">
                          <a:solidFill>
                            <a:schemeClr val="tx1"/>
                          </a:solidFill>
                          <a:latin typeface="Century Gothic"/>
                        </a:rPr>
                        <a:t>6,39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600" b="0" i="0" u="none" strike="noStrike" dirty="0">
                          <a:solidFill>
                            <a:schemeClr val="tx1"/>
                          </a:solidFill>
                          <a:latin typeface="Century Gothic"/>
                        </a:rPr>
                        <a:t>-13,28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cxnSp>
        <p:nvCxnSpPr>
          <p:cNvPr id="4" name="AutoShape 1"/>
          <p:cNvCxnSpPr>
            <a:cxnSpLocks noChangeShapeType="1"/>
          </p:cNvCxnSpPr>
          <p:nvPr/>
        </p:nvCxnSpPr>
        <p:spPr bwMode="auto">
          <a:xfrm>
            <a:off x="4071938" y="1500188"/>
            <a:ext cx="2457450"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10" presetClass="entr" presetSubtype="0" fill="hold" nodeType="after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childTnLst>
                                </p:cTn>
                              </p:par>
                              <p:par>
                                <p:cTn id="13" presetID="10" presetClass="entr" presetSubtype="0"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re 1"/>
          <p:cNvSpPr>
            <a:spLocks noGrp="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0"/>
          <a:lstStyle/>
          <a:p>
            <a:pPr eaLnBrk="1" hangingPunct="1"/>
            <a:r>
              <a:rPr lang="fr-FR" sz="4000" b="1" smtClean="0">
                <a:solidFill>
                  <a:srgbClr val="FFFF00"/>
                </a:solidFill>
                <a:effectLst/>
                <a:latin typeface="Arial Unicode MS" pitchFamily="34" charset="-128"/>
                <a:ea typeface="Arial Unicode MS" pitchFamily="34" charset="-128"/>
                <a:cs typeface="Arial Unicode MS" pitchFamily="34" charset="-128"/>
              </a:rPr>
              <a:t>Présentation de l’ouvrage </a:t>
            </a:r>
            <a:endParaRPr lang="fr-FR" sz="4000" smtClean="0">
              <a:solidFill>
                <a:srgbClr val="FFFF00"/>
              </a:solidFill>
              <a:effectLst/>
              <a:latin typeface="Arial Unicode MS" pitchFamily="34" charset="-128"/>
              <a:ea typeface="Arial Unicode MS" pitchFamily="34" charset="-128"/>
              <a:cs typeface="Arial Unicode MS" pitchFamily="34" charset="-128"/>
            </a:endParaRPr>
          </a:p>
        </p:txBody>
      </p:sp>
      <p:sp>
        <p:nvSpPr>
          <p:cNvPr id="12291" name="Espace réservé du contenu 2"/>
          <p:cNvSpPr>
            <a:spLocks noGrp="1"/>
          </p:cNvSpPr>
          <p:nvPr>
            <p:ph idx="4294967295"/>
          </p:nvPr>
        </p:nvSpPr>
        <p:spPr>
          <a:xfrm>
            <a:off x="428625" y="1628775"/>
            <a:ext cx="8229600"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buFont typeface="Wingdings" pitchFamily="2" charset="2"/>
              <a:buNone/>
              <a:tabLst>
                <a:tab pos="327025" algn="l"/>
              </a:tabLst>
            </a:pPr>
            <a:r>
              <a:rPr lang="fr-FR" sz="2800" smtClean="0">
                <a:effectLst/>
                <a:latin typeface="Arial Unicode MS" pitchFamily="34" charset="-128"/>
                <a:ea typeface="Arial Unicode MS" pitchFamily="34" charset="-128"/>
                <a:cs typeface="Arial Unicode MS" pitchFamily="34" charset="-128"/>
              </a:rPr>
              <a:t>L’ouvrage est implanté à USTHB</a:t>
            </a:r>
            <a:r>
              <a:rPr lang="fr-FR" sz="2800" i="1" smtClean="0">
                <a:effectLst/>
                <a:latin typeface="Arial Unicode MS" pitchFamily="34" charset="-128"/>
                <a:ea typeface="Arial Unicode MS" pitchFamily="34" charset="-128"/>
                <a:cs typeface="Arial Unicode MS" pitchFamily="34" charset="-128"/>
              </a:rPr>
              <a:t> </a:t>
            </a:r>
            <a:r>
              <a:rPr lang="fr-FR" sz="2800" smtClean="0">
                <a:effectLst/>
                <a:latin typeface="Arial Unicode MS" pitchFamily="34" charset="-128"/>
                <a:ea typeface="Arial Unicode MS" pitchFamily="34" charset="-128"/>
                <a:cs typeface="Arial Unicode MS" pitchFamily="34" charset="-128"/>
              </a:rPr>
              <a:t>(wilaya d’Alger),situé à une altitude de 25 m du niveau de la mer. </a:t>
            </a:r>
          </a:p>
          <a:p>
            <a:pPr algn="just" eaLnBrk="1" hangingPunct="1">
              <a:buFont typeface="Wingdings" pitchFamily="2" charset="2"/>
              <a:buNone/>
              <a:tabLst>
                <a:tab pos="327025" algn="l"/>
              </a:tabLst>
            </a:pPr>
            <a:r>
              <a:rPr lang="fr-FR" sz="2800" smtClean="0">
                <a:effectLst/>
                <a:latin typeface="Arial Unicode MS" pitchFamily="34" charset="-128"/>
                <a:ea typeface="Arial Unicode MS" pitchFamily="34" charset="-128"/>
                <a:cs typeface="Arial Unicode MS" pitchFamily="34" charset="-128"/>
              </a:rPr>
              <a:t>La région est classée zone de forte séismicité (III)                      selon le RPA 99 addenda 2003.     </a:t>
            </a:r>
          </a:p>
          <a:p>
            <a:pPr algn="just" eaLnBrk="1" hangingPunct="1">
              <a:buSzPct val="65000"/>
              <a:buFont typeface="Wingdings" pitchFamily="2" charset="2"/>
              <a:buNone/>
              <a:tabLst>
                <a:tab pos="327025" algn="l"/>
              </a:tabLst>
            </a:pPr>
            <a:r>
              <a:rPr lang="fr-FR" sz="2800" smtClean="0">
                <a:effectLst/>
                <a:latin typeface="Arial Unicode MS" pitchFamily="34" charset="-128"/>
                <a:ea typeface="Arial Unicode MS" pitchFamily="34" charset="-128"/>
                <a:cs typeface="Arial Unicode MS" pitchFamily="34" charset="-128"/>
              </a:rPr>
              <a:t> Zone de vent I.</a:t>
            </a:r>
          </a:p>
          <a:p>
            <a:pPr algn="just" eaLnBrk="1" hangingPunct="1">
              <a:buSzPct val="65000"/>
              <a:buFont typeface="Wingdings" pitchFamily="2" charset="2"/>
              <a:buNone/>
              <a:tabLst>
                <a:tab pos="327025" algn="l"/>
              </a:tabLst>
            </a:pPr>
            <a:r>
              <a:rPr lang="fr-FR" sz="2800" smtClean="0">
                <a:effectLst/>
                <a:latin typeface="Arial Unicode MS" pitchFamily="34" charset="-128"/>
                <a:ea typeface="Arial Unicode MS" pitchFamily="34" charset="-128"/>
                <a:cs typeface="Arial Unicode MS" pitchFamily="34" charset="-128"/>
              </a:rPr>
              <a:t> Zone de neige B. </a:t>
            </a:r>
          </a:p>
          <a:p>
            <a:pPr algn="just" eaLnBrk="1" hangingPunct="1">
              <a:buSzPct val="65000"/>
              <a:buFont typeface="Wingdings" pitchFamily="2" charset="2"/>
              <a:buNone/>
              <a:tabLst>
                <a:tab pos="327025" algn="l"/>
              </a:tabLst>
            </a:pPr>
            <a:r>
              <a:rPr lang="fr-FR" sz="2800" smtClean="0">
                <a:effectLst/>
                <a:latin typeface="Arial Unicode MS" pitchFamily="34" charset="-128"/>
                <a:ea typeface="Arial Unicode MS" pitchFamily="34" charset="-128"/>
                <a:cs typeface="Arial Unicode MS" pitchFamily="34" charset="-128"/>
              </a:rPr>
              <a:t> Zone de sable 0.</a:t>
            </a:r>
          </a:p>
          <a:p>
            <a:pPr algn="just" eaLnBrk="1" hangingPunct="1">
              <a:buSzPct val="65000"/>
              <a:buFont typeface="Wingdings" pitchFamily="2" charset="2"/>
              <a:buNone/>
              <a:tabLst>
                <a:tab pos="327025" algn="l"/>
              </a:tabLst>
            </a:pPr>
            <a:r>
              <a:rPr lang="fr-FR" sz="2800" smtClean="0">
                <a:effectLst/>
                <a:latin typeface="Arial Unicode MS" pitchFamily="34" charset="-128"/>
                <a:ea typeface="Arial Unicode MS" pitchFamily="34" charset="-128"/>
                <a:cs typeface="Arial Unicode MS" pitchFamily="34" charset="-128"/>
              </a:rPr>
              <a:t>    selon le RNV 99</a:t>
            </a:r>
          </a:p>
          <a:p>
            <a:pPr eaLnBrk="1" hangingPunct="1">
              <a:buFont typeface="Wingdings" pitchFamily="2" charset="2"/>
              <a:buNone/>
              <a:tabLst>
                <a:tab pos="327025" algn="l"/>
              </a:tabLst>
            </a:pPr>
            <a:endParaRPr lang="fr-FR" sz="2800" smtClean="0">
              <a:effectLst/>
              <a:latin typeface="Arial Unicode MS" pitchFamily="34" charset="-128"/>
              <a:ea typeface="Arial Unicode MS" pitchFamily="34" charset="-128"/>
              <a:cs typeface="Arial Unicode MS" pitchFamily="34" charset="-12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12290"/>
                                        </p:tgtEl>
                                        <p:attrNameLst>
                                          <p:attrName>style.visibility</p:attrName>
                                        </p:attrNameLst>
                                      </p:cBhvr>
                                      <p:to>
                                        <p:strVal val="visible"/>
                                      </p:to>
                                    </p:set>
                                    <p:anim calcmode="lin" valueType="num">
                                      <p:cBhvr additive="base">
                                        <p:cTn id="7" dur="1000" fill="hold"/>
                                        <p:tgtEl>
                                          <p:spTgt spid="12290"/>
                                        </p:tgtEl>
                                        <p:attrNameLst>
                                          <p:attrName>ppt_x</p:attrName>
                                        </p:attrNameLst>
                                      </p:cBhvr>
                                      <p:tavLst>
                                        <p:tav tm="0">
                                          <p:val>
                                            <p:strVal val="0-#ppt_w/2"/>
                                          </p:val>
                                        </p:tav>
                                        <p:tav tm="100000">
                                          <p:val>
                                            <p:strVal val="#ppt_x"/>
                                          </p:val>
                                        </p:tav>
                                      </p:tavLst>
                                    </p:anim>
                                    <p:anim calcmode="lin" valueType="num">
                                      <p:cBhvr additive="base">
                                        <p:cTn id="8" dur="1000" fill="hold"/>
                                        <p:tgtEl>
                                          <p:spTgt spid="12290"/>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1000"/>
                            </p:stCondLst>
                            <p:childTnLst>
                              <p:par>
                                <p:cTn id="10" presetID="3" presetClass="entr" presetSubtype="10" fill="hold" nodeType="afterEffect">
                                  <p:stCondLst>
                                    <p:cond delay="0"/>
                                  </p:stCondLst>
                                  <p:childTnLst>
                                    <p:set>
                                      <p:cBhvr>
                                        <p:cTn id="11" dur="1" fill="hold">
                                          <p:stCondLst>
                                            <p:cond delay="0"/>
                                          </p:stCondLst>
                                        </p:cTn>
                                        <p:tgtEl>
                                          <p:spTgt spid="12291">
                                            <p:txEl>
                                              <p:pRg st="0" end="0"/>
                                            </p:txEl>
                                          </p:spTgt>
                                        </p:tgtEl>
                                        <p:attrNameLst>
                                          <p:attrName>style.visibility</p:attrName>
                                        </p:attrNameLst>
                                      </p:cBhvr>
                                      <p:to>
                                        <p:strVal val="visible"/>
                                      </p:to>
                                    </p:set>
                                    <p:animEffect transition="in" filter="blinds(horizontal)">
                                      <p:cBhvr>
                                        <p:cTn id="12" dur="500"/>
                                        <p:tgtEl>
                                          <p:spTgt spid="12291">
                                            <p:txEl>
                                              <p:pRg st="0" end="0"/>
                                            </p:txEl>
                                          </p:spTgt>
                                        </p:tgtEl>
                                      </p:cBhvr>
                                    </p:animEffect>
                                  </p:childTnLst>
                                </p:cTn>
                              </p:par>
                            </p:childTnLst>
                          </p:cTn>
                        </p:par>
                        <p:par>
                          <p:cTn id="13" fill="hold" nodeType="afterGroup">
                            <p:stCondLst>
                              <p:cond delay="1500"/>
                            </p:stCondLst>
                            <p:childTnLst>
                              <p:par>
                                <p:cTn id="14" presetID="3" presetClass="entr" presetSubtype="10" fill="hold" nodeType="afterEffect">
                                  <p:stCondLst>
                                    <p:cond delay="0"/>
                                  </p:stCondLst>
                                  <p:childTnLst>
                                    <p:set>
                                      <p:cBhvr>
                                        <p:cTn id="15" dur="1" fill="hold">
                                          <p:stCondLst>
                                            <p:cond delay="0"/>
                                          </p:stCondLst>
                                        </p:cTn>
                                        <p:tgtEl>
                                          <p:spTgt spid="12291">
                                            <p:txEl>
                                              <p:pRg st="1" end="1"/>
                                            </p:txEl>
                                          </p:spTgt>
                                        </p:tgtEl>
                                        <p:attrNameLst>
                                          <p:attrName>style.visibility</p:attrName>
                                        </p:attrNameLst>
                                      </p:cBhvr>
                                      <p:to>
                                        <p:strVal val="visible"/>
                                      </p:to>
                                    </p:set>
                                    <p:animEffect transition="in" filter="blinds(horizontal)">
                                      <p:cBhvr>
                                        <p:cTn id="16" dur="500"/>
                                        <p:tgtEl>
                                          <p:spTgt spid="12291">
                                            <p:txEl>
                                              <p:pRg st="1" end="1"/>
                                            </p:txEl>
                                          </p:spTgt>
                                        </p:tgtEl>
                                      </p:cBhvr>
                                    </p:animEffect>
                                  </p:childTnLst>
                                </p:cTn>
                              </p:par>
                            </p:childTnLst>
                          </p:cTn>
                        </p:par>
                        <p:par>
                          <p:cTn id="17" fill="hold" nodeType="afterGroup">
                            <p:stCondLst>
                              <p:cond delay="2000"/>
                            </p:stCondLst>
                            <p:childTnLst>
                              <p:par>
                                <p:cTn id="18" presetID="3" presetClass="entr" presetSubtype="10" fill="hold" nodeType="afterEffect">
                                  <p:stCondLst>
                                    <p:cond delay="0"/>
                                  </p:stCondLst>
                                  <p:childTnLst>
                                    <p:set>
                                      <p:cBhvr>
                                        <p:cTn id="19" dur="1" fill="hold">
                                          <p:stCondLst>
                                            <p:cond delay="0"/>
                                          </p:stCondLst>
                                        </p:cTn>
                                        <p:tgtEl>
                                          <p:spTgt spid="12291">
                                            <p:txEl>
                                              <p:pRg st="2" end="2"/>
                                            </p:txEl>
                                          </p:spTgt>
                                        </p:tgtEl>
                                        <p:attrNameLst>
                                          <p:attrName>style.visibility</p:attrName>
                                        </p:attrNameLst>
                                      </p:cBhvr>
                                      <p:to>
                                        <p:strVal val="visible"/>
                                      </p:to>
                                    </p:set>
                                    <p:animEffect transition="in" filter="blinds(horizontal)">
                                      <p:cBhvr>
                                        <p:cTn id="20" dur="500"/>
                                        <p:tgtEl>
                                          <p:spTgt spid="12291">
                                            <p:txEl>
                                              <p:pRg st="2" end="2"/>
                                            </p:txEl>
                                          </p:spTgt>
                                        </p:tgtEl>
                                      </p:cBhvr>
                                    </p:animEffect>
                                  </p:childTnLst>
                                </p:cTn>
                              </p:par>
                            </p:childTnLst>
                          </p:cTn>
                        </p:par>
                        <p:par>
                          <p:cTn id="21" fill="hold" nodeType="afterGroup">
                            <p:stCondLst>
                              <p:cond delay="2500"/>
                            </p:stCondLst>
                            <p:childTnLst>
                              <p:par>
                                <p:cTn id="22" presetID="3" presetClass="entr" presetSubtype="10" fill="hold" nodeType="afterEffect">
                                  <p:stCondLst>
                                    <p:cond delay="0"/>
                                  </p:stCondLst>
                                  <p:childTnLst>
                                    <p:set>
                                      <p:cBhvr>
                                        <p:cTn id="23" dur="1" fill="hold">
                                          <p:stCondLst>
                                            <p:cond delay="0"/>
                                          </p:stCondLst>
                                        </p:cTn>
                                        <p:tgtEl>
                                          <p:spTgt spid="12291">
                                            <p:txEl>
                                              <p:pRg st="3" end="3"/>
                                            </p:txEl>
                                          </p:spTgt>
                                        </p:tgtEl>
                                        <p:attrNameLst>
                                          <p:attrName>style.visibility</p:attrName>
                                        </p:attrNameLst>
                                      </p:cBhvr>
                                      <p:to>
                                        <p:strVal val="visible"/>
                                      </p:to>
                                    </p:set>
                                    <p:animEffect transition="in" filter="blinds(horizontal)">
                                      <p:cBhvr>
                                        <p:cTn id="24" dur="500"/>
                                        <p:tgtEl>
                                          <p:spTgt spid="12291">
                                            <p:txEl>
                                              <p:pRg st="3" end="3"/>
                                            </p:txEl>
                                          </p:spTgt>
                                        </p:tgtEl>
                                      </p:cBhvr>
                                    </p:animEffect>
                                  </p:childTnLst>
                                </p:cTn>
                              </p:par>
                            </p:childTnLst>
                          </p:cTn>
                        </p:par>
                        <p:par>
                          <p:cTn id="25" fill="hold" nodeType="afterGroup">
                            <p:stCondLst>
                              <p:cond delay="3000"/>
                            </p:stCondLst>
                            <p:childTnLst>
                              <p:par>
                                <p:cTn id="26" presetID="3" presetClass="entr" presetSubtype="10" fill="hold" nodeType="afterEffect">
                                  <p:stCondLst>
                                    <p:cond delay="0"/>
                                  </p:stCondLst>
                                  <p:childTnLst>
                                    <p:set>
                                      <p:cBhvr>
                                        <p:cTn id="27" dur="1" fill="hold">
                                          <p:stCondLst>
                                            <p:cond delay="0"/>
                                          </p:stCondLst>
                                        </p:cTn>
                                        <p:tgtEl>
                                          <p:spTgt spid="12291">
                                            <p:txEl>
                                              <p:pRg st="4" end="4"/>
                                            </p:txEl>
                                          </p:spTgt>
                                        </p:tgtEl>
                                        <p:attrNameLst>
                                          <p:attrName>style.visibility</p:attrName>
                                        </p:attrNameLst>
                                      </p:cBhvr>
                                      <p:to>
                                        <p:strVal val="visible"/>
                                      </p:to>
                                    </p:set>
                                    <p:animEffect transition="in" filter="blinds(horizontal)">
                                      <p:cBhvr>
                                        <p:cTn id="28" dur="500"/>
                                        <p:tgtEl>
                                          <p:spTgt spid="12291">
                                            <p:txEl>
                                              <p:pRg st="4" end="4"/>
                                            </p:txEl>
                                          </p:spTgt>
                                        </p:tgtEl>
                                      </p:cBhvr>
                                    </p:animEffect>
                                  </p:childTnLst>
                                </p:cTn>
                              </p:par>
                            </p:childTnLst>
                          </p:cTn>
                        </p:par>
                        <p:par>
                          <p:cTn id="29" fill="hold" nodeType="afterGroup">
                            <p:stCondLst>
                              <p:cond delay="3500"/>
                            </p:stCondLst>
                            <p:childTnLst>
                              <p:par>
                                <p:cTn id="30" presetID="3" presetClass="entr" presetSubtype="10" fill="hold" nodeType="afterEffect">
                                  <p:stCondLst>
                                    <p:cond delay="0"/>
                                  </p:stCondLst>
                                  <p:childTnLst>
                                    <p:set>
                                      <p:cBhvr>
                                        <p:cTn id="31" dur="1" fill="hold">
                                          <p:stCondLst>
                                            <p:cond delay="0"/>
                                          </p:stCondLst>
                                        </p:cTn>
                                        <p:tgtEl>
                                          <p:spTgt spid="12291">
                                            <p:txEl>
                                              <p:pRg st="5" end="5"/>
                                            </p:txEl>
                                          </p:spTgt>
                                        </p:tgtEl>
                                        <p:attrNameLst>
                                          <p:attrName>style.visibility</p:attrName>
                                        </p:attrNameLst>
                                      </p:cBhvr>
                                      <p:to>
                                        <p:strVal val="visible"/>
                                      </p:to>
                                    </p:set>
                                    <p:animEffect transition="in" filter="blinds(horizontal)">
                                      <p:cBhvr>
                                        <p:cTn id="32" dur="500"/>
                                        <p:tgtEl>
                                          <p:spTgt spid="1229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nvGraphicFramePr>
        <p:xfrm>
          <a:off x="928688" y="1214438"/>
          <a:ext cx="7143750" cy="4030662"/>
        </p:xfrm>
        <a:graphic>
          <a:graphicData uri="http://schemas.openxmlformats.org/drawingml/2006/table">
            <a:tbl>
              <a:tblPr/>
              <a:tblGrid>
                <a:gridCol w="1835223"/>
                <a:gridCol w="1677509"/>
                <a:gridCol w="1838808"/>
                <a:gridCol w="1792210"/>
              </a:tblGrid>
              <a:tr h="575807">
                <a:tc rowSpan="3">
                  <a:txBody>
                    <a:bodyPr/>
                    <a:lstStyle/>
                    <a:p>
                      <a:pPr algn="ctr" fontAlgn="t"/>
                      <a:r>
                        <a:rPr lang="fr-FR" sz="1800" b="0" i="0" u="none" strike="noStrike" dirty="0">
                          <a:solidFill>
                            <a:schemeClr val="tx1"/>
                          </a:solidFill>
                          <a:latin typeface="Century Gothic"/>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fontAlgn="t"/>
                      <a:r>
                        <a:rPr lang="fr-FR" sz="1800" b="0" i="0" u="none" strike="noStrike" dirty="0" smtClean="0">
                          <a:solidFill>
                            <a:schemeClr val="tx1"/>
                          </a:solidFill>
                          <a:latin typeface="Century Gothic"/>
                        </a:rPr>
                        <a:t>M</a:t>
                      </a:r>
                      <a:r>
                        <a:rPr lang="fr-FR" sz="1800" b="0" i="0" u="none" strike="noStrike" baseline="-25000" dirty="0" smtClean="0">
                          <a:solidFill>
                            <a:schemeClr val="tx1"/>
                          </a:solidFill>
                          <a:latin typeface="Century Gothic"/>
                        </a:rPr>
                        <a:t>MAX                                                 </a:t>
                      </a:r>
                      <a:r>
                        <a:rPr lang="fr-FR" sz="1800" b="0" i="0" u="none" strike="noStrike" dirty="0">
                          <a:solidFill>
                            <a:schemeClr val="tx1"/>
                          </a:solidFill>
                          <a:latin typeface="Century Gothic"/>
                        </a:rPr>
                        <a:t>N</a:t>
                      </a:r>
                      <a:r>
                        <a:rPr lang="fr-FR" sz="1800" b="0" i="0" u="none" strike="noStrike" baseline="-25000" dirty="0">
                          <a:solidFill>
                            <a:schemeClr val="tx1"/>
                          </a:solidFill>
                          <a:latin typeface="Century Gothic"/>
                        </a:rPr>
                        <a:t>CORR</a:t>
                      </a:r>
                      <a:endParaRPr lang="fr-FR" sz="1800" b="0" i="0" u="none" strike="noStrike" dirty="0">
                        <a:solidFill>
                          <a:schemeClr val="tx1"/>
                        </a:solidFill>
                        <a:latin typeface="Century Gothic"/>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r>
              <a:tr h="287905">
                <a:tc vMerge="1">
                  <a:txBody>
                    <a:bodyPr/>
                    <a:lstStyle/>
                    <a:p>
                      <a:endParaRPr lang="fr-FR"/>
                    </a:p>
                  </a:txBody>
                  <a:tcPr/>
                </a:tc>
                <a:tc rowSpan="2">
                  <a:txBody>
                    <a:bodyPr/>
                    <a:lstStyle/>
                    <a:p>
                      <a:pPr algn="ctr" fontAlgn="t"/>
                      <a:r>
                        <a:rPr lang="fr-FR" sz="1800" b="0" i="0" u="none" strike="noStrike">
                          <a:solidFill>
                            <a:schemeClr val="tx1"/>
                          </a:solidFill>
                          <a:latin typeface="Century Gothic"/>
                        </a:rPr>
                        <a:t>M  +  I  (KN)</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fontAlgn="t"/>
                      <a:r>
                        <a:rPr lang="fr-FR" sz="1800" b="0" i="0" u="none" strike="noStrike">
                          <a:solidFill>
                            <a:schemeClr val="tx1"/>
                          </a:solidFill>
                          <a:latin typeface="Century Gothic"/>
                        </a:rPr>
                        <a:t>N  +  I  (KN)</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r>
              <a:tr h="287905">
                <a:tc vMerge="1">
                  <a:txBody>
                    <a:bodyPr/>
                    <a:lstStyle/>
                    <a:p>
                      <a:endParaRPr lang="fr-FR"/>
                    </a:p>
                  </a:txBody>
                  <a:tcPr/>
                </a:tc>
                <a:tc vMerge="1">
                  <a:txBody>
                    <a:bodyPr/>
                    <a:lstStyle/>
                    <a:p>
                      <a:endParaRPr lang="fr-FR"/>
                    </a:p>
                  </a:txBody>
                  <a:tcPr/>
                </a:tc>
                <a:tc>
                  <a:txBody>
                    <a:bodyPr/>
                    <a:lstStyle/>
                    <a:p>
                      <a:pPr algn="ctr" fontAlgn="t"/>
                      <a:r>
                        <a:rPr lang="fr-FR" sz="1800" b="0" i="0" u="none" strike="noStrike">
                          <a:solidFill>
                            <a:schemeClr val="tx1"/>
                          </a:solidFill>
                          <a:latin typeface="Century Gothic"/>
                        </a:rPr>
                        <a:t>compression</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800" b="0" i="0" u="none" strike="noStrike">
                          <a:solidFill>
                            <a:schemeClr val="tx1"/>
                          </a:solidFill>
                          <a:latin typeface="Century Gothic"/>
                        </a:rPr>
                        <a:t>traction</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905">
                <a:tc>
                  <a:txBody>
                    <a:bodyPr/>
                    <a:lstStyle/>
                    <a:p>
                      <a:pPr algn="ctr" fontAlgn="t"/>
                      <a:r>
                        <a:rPr lang="fr-FR" sz="1800" b="0" i="0" u="none" strike="noStrike">
                          <a:solidFill>
                            <a:schemeClr val="tx1"/>
                          </a:solidFill>
                          <a:latin typeface="Century Gothic"/>
                        </a:rPr>
                        <a:t>F1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800" b="0" i="0" u="none" strike="noStrike">
                          <a:solidFill>
                            <a:schemeClr val="tx1"/>
                          </a:solidFill>
                          <a:latin typeface="Century Gothic"/>
                        </a:rPr>
                        <a:t>-52,85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800" b="0" i="0" u="none" strike="noStrike">
                          <a:solidFill>
                            <a:schemeClr val="tx1"/>
                          </a:solidFill>
                          <a:latin typeface="Century Gothic"/>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800" b="0" i="0" u="none" strike="noStrike">
                          <a:solidFill>
                            <a:schemeClr val="tx1"/>
                          </a:solidFill>
                          <a:latin typeface="Century Gothic"/>
                        </a:rPr>
                        <a:t>47,48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905">
                <a:tc>
                  <a:txBody>
                    <a:bodyPr/>
                    <a:lstStyle/>
                    <a:p>
                      <a:pPr algn="ctr" fontAlgn="t"/>
                      <a:r>
                        <a:rPr lang="fr-FR" sz="1800" b="0" i="0" u="none" strike="noStrike">
                          <a:solidFill>
                            <a:schemeClr val="tx1"/>
                          </a:solidFill>
                          <a:latin typeface="Century Gothic"/>
                        </a:rPr>
                        <a:t>F8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800" b="0" i="0" u="none" strike="noStrike">
                          <a:solidFill>
                            <a:schemeClr val="tx1"/>
                          </a:solidFill>
                          <a:latin typeface="Century Gothic"/>
                        </a:rPr>
                        <a:t>65,12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800" b="0" i="0" u="none" strike="noStrike">
                          <a:solidFill>
                            <a:schemeClr val="tx1"/>
                          </a:solidFill>
                          <a:latin typeface="Century Gothic"/>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800" b="0" i="0" u="none" strike="noStrike">
                          <a:solidFill>
                            <a:schemeClr val="tx1"/>
                          </a:solidFill>
                          <a:latin typeface="Century Gothic"/>
                        </a:rPr>
                        <a:t>47,02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905">
                <a:tc>
                  <a:txBody>
                    <a:bodyPr/>
                    <a:lstStyle/>
                    <a:p>
                      <a:pPr algn="ctr" fontAlgn="t"/>
                      <a:r>
                        <a:rPr lang="fr-FR" sz="1800" b="0" i="0" u="none" strike="noStrike">
                          <a:solidFill>
                            <a:schemeClr val="tx1"/>
                          </a:solidFill>
                          <a:latin typeface="Century Gothic"/>
                        </a:rPr>
                        <a:t>F3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800" b="0" i="0" u="none" strike="noStrike">
                          <a:solidFill>
                            <a:schemeClr val="tx1"/>
                          </a:solidFill>
                          <a:latin typeface="Century Gothic"/>
                        </a:rPr>
                        <a:t>-16,31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800" b="0" i="0" u="none" strike="noStrike">
                          <a:solidFill>
                            <a:schemeClr val="tx1"/>
                          </a:solidFill>
                          <a:latin typeface="Century Gothic"/>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800" b="0" i="0" u="none" strike="noStrike">
                          <a:solidFill>
                            <a:schemeClr val="tx1"/>
                          </a:solidFill>
                          <a:latin typeface="Century Gothic"/>
                        </a:rPr>
                        <a:t>23,26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905">
                <a:tc>
                  <a:txBody>
                    <a:bodyPr/>
                    <a:lstStyle/>
                    <a:p>
                      <a:pPr algn="ctr" fontAlgn="t"/>
                      <a:r>
                        <a:rPr lang="fr-FR" sz="1800" b="0" i="0" u="none" strike="noStrike">
                          <a:solidFill>
                            <a:schemeClr val="tx1"/>
                          </a:solidFill>
                          <a:latin typeface="Century Gothic"/>
                        </a:rPr>
                        <a:t>F4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800" b="0" i="0" u="none" strike="noStrike">
                          <a:solidFill>
                            <a:schemeClr val="tx1"/>
                          </a:solidFill>
                          <a:latin typeface="Century Gothic"/>
                        </a:rPr>
                        <a:t>51,14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800" b="0" i="0" u="none" strike="noStrike">
                          <a:solidFill>
                            <a:schemeClr val="tx1"/>
                          </a:solidFill>
                          <a:latin typeface="Century Gothic"/>
                        </a:rPr>
                        <a:t>301,45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800" b="0" i="0" u="none" strike="noStrike">
                          <a:solidFill>
                            <a:schemeClr val="tx1"/>
                          </a:solidFill>
                          <a:latin typeface="Century Gothic"/>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905">
                <a:tc>
                  <a:txBody>
                    <a:bodyPr/>
                    <a:lstStyle/>
                    <a:p>
                      <a:pPr algn="ctr" fontAlgn="t"/>
                      <a:r>
                        <a:rPr lang="fr-FR" sz="1800" b="0" i="0" u="none" strike="noStrike">
                          <a:solidFill>
                            <a:schemeClr val="tx1"/>
                          </a:solidFill>
                          <a:latin typeface="Century Gothic"/>
                        </a:rPr>
                        <a:t>F5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800" b="0" i="0" u="none" strike="noStrike">
                          <a:solidFill>
                            <a:schemeClr val="tx1"/>
                          </a:solidFill>
                          <a:latin typeface="Century Gothic"/>
                        </a:rPr>
                        <a:t>-13,54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800" b="0" i="0" u="none" strike="noStrike">
                          <a:solidFill>
                            <a:schemeClr val="tx1"/>
                          </a:solidFill>
                          <a:latin typeface="Century Gothic"/>
                        </a:rPr>
                        <a:t>514,72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800" b="0" i="0" u="none" strike="noStrike">
                          <a:solidFill>
                            <a:schemeClr val="tx1"/>
                          </a:solidFill>
                          <a:latin typeface="Century Gothic"/>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905">
                <a:tc>
                  <a:txBody>
                    <a:bodyPr/>
                    <a:lstStyle/>
                    <a:p>
                      <a:pPr algn="ctr" fontAlgn="t"/>
                      <a:r>
                        <a:rPr lang="fr-FR" sz="1800" b="0" i="0" u="none" strike="noStrike">
                          <a:solidFill>
                            <a:schemeClr val="tx1"/>
                          </a:solidFill>
                          <a:latin typeface="Century Gothic"/>
                        </a:rPr>
                        <a:t>F6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800" b="0" i="0" u="none" strike="noStrike">
                          <a:solidFill>
                            <a:schemeClr val="tx1"/>
                          </a:solidFill>
                          <a:latin typeface="Century Gothic"/>
                        </a:rPr>
                        <a:t>-85,07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800" b="0" i="0" u="none" strike="noStrike">
                          <a:solidFill>
                            <a:schemeClr val="tx1"/>
                          </a:solidFill>
                          <a:latin typeface="Century Gothic"/>
                        </a:rPr>
                        <a:t>244,52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800" b="0" i="0" u="none" strike="noStrike">
                          <a:solidFill>
                            <a:schemeClr val="tx1"/>
                          </a:solidFill>
                          <a:latin typeface="Century Gothic"/>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905">
                <a:tc>
                  <a:txBody>
                    <a:bodyPr/>
                    <a:lstStyle/>
                    <a:p>
                      <a:pPr algn="ctr" fontAlgn="t"/>
                      <a:r>
                        <a:rPr lang="fr-FR" sz="1800" b="0" i="0" u="none" strike="noStrike">
                          <a:solidFill>
                            <a:schemeClr val="tx1"/>
                          </a:solidFill>
                          <a:latin typeface="Century Gothic"/>
                        </a:rPr>
                        <a:t>F7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800" b="0" i="0" u="none" strike="noStrike">
                          <a:solidFill>
                            <a:schemeClr val="tx1"/>
                          </a:solidFill>
                          <a:latin typeface="Century Gothic"/>
                        </a:rPr>
                        <a:t>66,48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800" b="0" i="0" u="none" strike="noStrike">
                          <a:solidFill>
                            <a:schemeClr val="tx1"/>
                          </a:solidFill>
                          <a:latin typeface="Century Gothic"/>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800" b="0" i="0" u="none" strike="noStrike">
                          <a:solidFill>
                            <a:schemeClr val="tx1"/>
                          </a:solidFill>
                          <a:latin typeface="Century Gothic"/>
                        </a:rPr>
                        <a:t>48,29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905">
                <a:tc>
                  <a:txBody>
                    <a:bodyPr/>
                    <a:lstStyle/>
                    <a:p>
                      <a:pPr algn="ctr" fontAlgn="t"/>
                      <a:r>
                        <a:rPr lang="fr-FR" sz="1800" b="0" i="0" u="none" strike="noStrike">
                          <a:solidFill>
                            <a:schemeClr val="tx1"/>
                          </a:solidFill>
                          <a:latin typeface="Century Gothic"/>
                        </a:rPr>
                        <a:t>Poutre1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800" b="0" i="0" u="none" strike="noStrike">
                          <a:solidFill>
                            <a:schemeClr val="tx1"/>
                          </a:solidFill>
                          <a:latin typeface="Century Gothic"/>
                        </a:rPr>
                        <a:t>-37,31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800" b="0" i="0" u="none" strike="noStrike">
                          <a:solidFill>
                            <a:schemeClr val="tx1"/>
                          </a:solidFill>
                          <a:latin typeface="Century Gothic"/>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800" b="0" i="0" u="none" strike="noStrike">
                          <a:solidFill>
                            <a:schemeClr val="tx1"/>
                          </a:solidFill>
                          <a:latin typeface="Century Gothic"/>
                        </a:rPr>
                        <a:t>13,38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905">
                <a:tc>
                  <a:txBody>
                    <a:bodyPr/>
                    <a:lstStyle/>
                    <a:p>
                      <a:pPr algn="ctr" fontAlgn="t"/>
                      <a:r>
                        <a:rPr lang="fr-FR" sz="1800" b="0" i="0" u="none" strike="noStrike">
                          <a:solidFill>
                            <a:schemeClr val="tx1"/>
                          </a:solidFill>
                          <a:latin typeface="Century Gothic"/>
                        </a:rPr>
                        <a:t>Poutre2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800" b="0" i="0" u="none" strike="noStrike">
                          <a:solidFill>
                            <a:schemeClr val="tx1"/>
                          </a:solidFill>
                          <a:latin typeface="Century Gothic"/>
                        </a:rPr>
                        <a:t>-218,6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800" b="0" i="0" u="none" strike="noStrike">
                          <a:solidFill>
                            <a:schemeClr val="tx1"/>
                          </a:solidFill>
                          <a:latin typeface="Century Gothic"/>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800" b="0" i="0" u="none" strike="noStrike">
                          <a:solidFill>
                            <a:schemeClr val="tx1"/>
                          </a:solidFill>
                          <a:latin typeface="Century Gothic"/>
                        </a:rPr>
                        <a:t>-108,03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905">
                <a:tc>
                  <a:txBody>
                    <a:bodyPr/>
                    <a:lstStyle/>
                    <a:p>
                      <a:pPr algn="ctr" fontAlgn="t"/>
                      <a:r>
                        <a:rPr lang="fr-FR" sz="1800" b="0" i="0" u="none" strike="noStrike">
                          <a:solidFill>
                            <a:schemeClr val="tx1"/>
                          </a:solidFill>
                          <a:latin typeface="Century Gothic"/>
                        </a:rPr>
                        <a:t>Poutre3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800" b="0" i="0" u="none" strike="noStrike">
                          <a:solidFill>
                            <a:schemeClr val="tx1"/>
                          </a:solidFill>
                          <a:latin typeface="Century Gothic"/>
                        </a:rPr>
                        <a:t>-110,53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800" b="0" i="0" u="none" strike="noStrike">
                          <a:solidFill>
                            <a:schemeClr val="tx1"/>
                          </a:solidFill>
                          <a:latin typeface="Century Gothic"/>
                        </a:rPr>
                        <a:t>52,34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800" b="0" i="0" u="none" strike="noStrike" dirty="0">
                          <a:solidFill>
                            <a:schemeClr val="tx1"/>
                          </a:solidFill>
                          <a:latin typeface="Century Gothic"/>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cxnSp>
        <p:nvCxnSpPr>
          <p:cNvPr id="3" name="AutoShape 5"/>
          <p:cNvCxnSpPr>
            <a:cxnSpLocks noChangeShapeType="1"/>
          </p:cNvCxnSpPr>
          <p:nvPr/>
        </p:nvCxnSpPr>
        <p:spPr bwMode="auto">
          <a:xfrm>
            <a:off x="4714875" y="1500188"/>
            <a:ext cx="1366838" cy="1587"/>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8"/>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r-FR"/>
          </a:p>
        </p:txBody>
      </p:sp>
      <p:graphicFrame>
        <p:nvGraphicFramePr>
          <p:cNvPr id="6" name="Tableau 5"/>
          <p:cNvGraphicFramePr>
            <a:graphicFrameLocks noGrp="1"/>
          </p:cNvGraphicFramePr>
          <p:nvPr/>
        </p:nvGraphicFramePr>
        <p:xfrm>
          <a:off x="928688" y="1285875"/>
          <a:ext cx="7188200" cy="4286250"/>
        </p:xfrm>
        <a:graphic>
          <a:graphicData uri="http://schemas.openxmlformats.org/drawingml/2006/table">
            <a:tbl>
              <a:tblPr/>
              <a:tblGrid>
                <a:gridCol w="1449793"/>
                <a:gridCol w="1212850"/>
                <a:gridCol w="1353140"/>
                <a:gridCol w="1353140"/>
                <a:gridCol w="1819277"/>
              </a:tblGrid>
              <a:tr h="667993">
                <a:tc>
                  <a:txBody>
                    <a:bodyPr/>
                    <a:lstStyle/>
                    <a:p>
                      <a:pPr marL="0" marR="0" algn="ctr">
                        <a:spcBef>
                          <a:spcPts val="0"/>
                        </a:spcBef>
                        <a:spcAft>
                          <a:spcPts val="0"/>
                        </a:spcAft>
                      </a:pPr>
                      <a:r>
                        <a:rPr lang="fr-FR" sz="1800" dirty="0">
                          <a:solidFill>
                            <a:schemeClr val="tx1"/>
                          </a:solidFill>
                          <a:latin typeface="Century Gothic"/>
                          <a:ea typeface="Times New Roman"/>
                          <a:cs typeface="Times New Roman"/>
                        </a:rPr>
                        <a:t> </a:t>
                      </a:r>
                      <a:endParaRPr lang="fr-FR" sz="1600" dirty="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dirty="0">
                          <a:solidFill>
                            <a:schemeClr val="tx1"/>
                          </a:solidFill>
                          <a:latin typeface="Century Gothic"/>
                          <a:ea typeface="Times New Roman"/>
                          <a:cs typeface="Times New Roman"/>
                        </a:rPr>
                        <a:t>éléments</a:t>
                      </a:r>
                      <a:endParaRPr lang="fr-FR" sz="1600" dirty="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dirty="0">
                          <a:solidFill>
                            <a:schemeClr val="tx1"/>
                          </a:solidFill>
                          <a:latin typeface="Century Gothic"/>
                          <a:ea typeface="Times New Roman"/>
                          <a:cs typeface="Times New Roman"/>
                        </a:rPr>
                        <a:t>V</a:t>
                      </a:r>
                      <a:r>
                        <a:rPr lang="fr-FR" sz="1800" baseline="-25000" dirty="0">
                          <a:solidFill>
                            <a:schemeClr val="tx1"/>
                          </a:solidFill>
                          <a:latin typeface="Century Gothic"/>
                          <a:ea typeface="Times New Roman"/>
                          <a:cs typeface="Times New Roman"/>
                        </a:rPr>
                        <a:t>MAX</a:t>
                      </a:r>
                      <a:endParaRPr lang="fr-FR" sz="1600" dirty="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dirty="0">
                          <a:solidFill>
                            <a:schemeClr val="tx1"/>
                          </a:solidFill>
                          <a:latin typeface="Century Gothic"/>
                          <a:ea typeface="Times New Roman"/>
                          <a:cs typeface="Times New Roman"/>
                        </a:rPr>
                        <a:t>V</a:t>
                      </a:r>
                      <a:r>
                        <a:rPr lang="fr-FR" sz="1800" baseline="-25000" dirty="0">
                          <a:solidFill>
                            <a:schemeClr val="tx1"/>
                          </a:solidFill>
                          <a:latin typeface="Century Gothic"/>
                          <a:ea typeface="Times New Roman"/>
                          <a:cs typeface="Times New Roman"/>
                        </a:rPr>
                        <a:t>IMP</a:t>
                      </a:r>
                      <a:endParaRPr lang="fr-FR" sz="1600" dirty="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dirty="0" smtClean="0">
                          <a:solidFill>
                            <a:schemeClr val="tx1"/>
                          </a:solidFill>
                          <a:latin typeface="Century Gothic"/>
                          <a:ea typeface="Times New Roman"/>
                          <a:cs typeface="Times New Roman"/>
                        </a:rPr>
                        <a:t>V</a:t>
                      </a:r>
                      <a:r>
                        <a:rPr lang="fr-FR" sz="1800" baseline="-25000" dirty="0" smtClean="0">
                          <a:solidFill>
                            <a:schemeClr val="tx1"/>
                          </a:solidFill>
                          <a:latin typeface="Century Gothic"/>
                          <a:ea typeface="Times New Roman"/>
                          <a:cs typeface="Times New Roman"/>
                        </a:rPr>
                        <a:t>MAX</a:t>
                      </a:r>
                      <a:r>
                        <a:rPr lang="fr-FR" sz="1800" dirty="0" smtClean="0">
                          <a:solidFill>
                            <a:schemeClr val="tx1"/>
                          </a:solidFill>
                          <a:latin typeface="Century Gothic"/>
                          <a:ea typeface="Times New Roman"/>
                          <a:cs typeface="Times New Roman"/>
                        </a:rPr>
                        <a:t>+V</a:t>
                      </a:r>
                      <a:r>
                        <a:rPr lang="fr-FR" sz="1800" baseline="-25000" dirty="0" smtClean="0">
                          <a:solidFill>
                            <a:schemeClr val="tx1"/>
                          </a:solidFill>
                          <a:latin typeface="Century Gothic"/>
                          <a:ea typeface="Times New Roman"/>
                          <a:cs typeface="Times New Roman"/>
                        </a:rPr>
                        <a:t>IMP</a:t>
                      </a:r>
                      <a:r>
                        <a:rPr lang="fr-FR" sz="1800" dirty="0" smtClean="0">
                          <a:solidFill>
                            <a:schemeClr val="tx1"/>
                          </a:solidFill>
                          <a:latin typeface="Century Gothic"/>
                          <a:ea typeface="Times New Roman"/>
                          <a:cs typeface="Times New Roman"/>
                        </a:rPr>
                        <a:t>(KN</a:t>
                      </a:r>
                      <a:r>
                        <a:rPr lang="fr-FR" sz="1800" dirty="0">
                          <a:solidFill>
                            <a:schemeClr val="tx1"/>
                          </a:solidFill>
                          <a:latin typeface="Century Gothic"/>
                          <a:ea typeface="Times New Roman"/>
                          <a:cs typeface="Times New Roman"/>
                        </a:rPr>
                        <a:t>)</a:t>
                      </a:r>
                      <a:endParaRPr lang="fr-FR" sz="1600" dirty="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3997">
                <a:tc rowSpan="2">
                  <a:txBody>
                    <a:bodyPr/>
                    <a:lstStyle/>
                    <a:p>
                      <a:pPr marL="0" marR="0" algn="ctr">
                        <a:spcBef>
                          <a:spcPts val="0"/>
                        </a:spcBef>
                        <a:spcAft>
                          <a:spcPts val="0"/>
                        </a:spcAft>
                      </a:pPr>
                      <a:r>
                        <a:rPr lang="fr-FR" sz="1800" dirty="0">
                          <a:solidFill>
                            <a:schemeClr val="tx1"/>
                          </a:solidFill>
                          <a:latin typeface="Century Gothic"/>
                          <a:ea typeface="Times New Roman"/>
                          <a:cs typeface="Times New Roman"/>
                        </a:rPr>
                        <a:t>Poteau1</a:t>
                      </a:r>
                      <a:endParaRPr lang="fr-FR" sz="1600" dirty="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dirty="0">
                          <a:solidFill>
                            <a:schemeClr val="tx1"/>
                          </a:solidFill>
                          <a:latin typeface="Century Gothic"/>
                          <a:ea typeface="Times New Roman"/>
                          <a:cs typeface="Times New Roman"/>
                        </a:rPr>
                        <a:t>F1</a:t>
                      </a:r>
                      <a:endParaRPr lang="fr-FR" sz="1600" dirty="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a:solidFill>
                            <a:schemeClr val="tx1"/>
                          </a:solidFill>
                          <a:latin typeface="Century Gothic"/>
                          <a:ea typeface="Times New Roman"/>
                          <a:cs typeface="Times New Roman"/>
                        </a:rPr>
                        <a:t>30,27</a:t>
                      </a:r>
                      <a:endParaRPr lang="fr-FR" sz="160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dirty="0">
                          <a:solidFill>
                            <a:schemeClr val="tx1"/>
                          </a:solidFill>
                          <a:latin typeface="Century Gothic"/>
                          <a:ea typeface="Times New Roman"/>
                          <a:cs typeface="Times New Roman"/>
                        </a:rPr>
                        <a:t>0,6</a:t>
                      </a:r>
                      <a:endParaRPr lang="fr-FR" sz="1600" dirty="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dirty="0">
                          <a:solidFill>
                            <a:schemeClr val="tx1"/>
                          </a:solidFill>
                          <a:latin typeface="Century Gothic"/>
                          <a:ea typeface="Times New Roman"/>
                          <a:cs typeface="Times New Roman"/>
                        </a:rPr>
                        <a:t>30,87</a:t>
                      </a:r>
                      <a:endParaRPr lang="fr-FR" sz="1600" dirty="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3997">
                <a:tc vMerge="1">
                  <a:txBody>
                    <a:bodyPr/>
                    <a:lstStyle/>
                    <a:p>
                      <a:endParaRPr lang="fr-FR"/>
                    </a:p>
                  </a:txBody>
                  <a:tcPr/>
                </a:tc>
                <a:tc>
                  <a:txBody>
                    <a:bodyPr/>
                    <a:lstStyle/>
                    <a:p>
                      <a:pPr marL="0" marR="0" algn="ctr">
                        <a:spcBef>
                          <a:spcPts val="0"/>
                        </a:spcBef>
                        <a:spcAft>
                          <a:spcPts val="0"/>
                        </a:spcAft>
                      </a:pPr>
                      <a:r>
                        <a:rPr lang="fr-FR" sz="1800" dirty="0">
                          <a:solidFill>
                            <a:schemeClr val="tx1"/>
                          </a:solidFill>
                          <a:latin typeface="Century Gothic"/>
                          <a:ea typeface="Times New Roman"/>
                          <a:cs typeface="Times New Roman"/>
                        </a:rPr>
                        <a:t>F2</a:t>
                      </a:r>
                      <a:endParaRPr lang="fr-FR" sz="1600" dirty="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a:solidFill>
                            <a:schemeClr val="tx1"/>
                          </a:solidFill>
                          <a:latin typeface="Century Gothic"/>
                          <a:ea typeface="Times New Roman"/>
                          <a:cs typeface="Times New Roman"/>
                        </a:rPr>
                        <a:t>56,02</a:t>
                      </a:r>
                      <a:endParaRPr lang="fr-FR" sz="160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dirty="0">
                          <a:solidFill>
                            <a:schemeClr val="tx1"/>
                          </a:solidFill>
                          <a:latin typeface="Century Gothic"/>
                          <a:ea typeface="Times New Roman"/>
                          <a:cs typeface="Times New Roman"/>
                        </a:rPr>
                        <a:t>2,1</a:t>
                      </a:r>
                      <a:endParaRPr lang="fr-FR" sz="1600" dirty="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dirty="0">
                          <a:solidFill>
                            <a:schemeClr val="tx1"/>
                          </a:solidFill>
                          <a:latin typeface="Century Gothic"/>
                          <a:ea typeface="Times New Roman"/>
                          <a:cs typeface="Times New Roman"/>
                        </a:rPr>
                        <a:t>58,12</a:t>
                      </a:r>
                      <a:endParaRPr lang="fr-FR" sz="1600" dirty="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3997">
                <a:tc>
                  <a:txBody>
                    <a:bodyPr/>
                    <a:lstStyle/>
                    <a:p>
                      <a:pPr marL="0" marR="0" algn="ctr">
                        <a:spcBef>
                          <a:spcPts val="0"/>
                        </a:spcBef>
                        <a:spcAft>
                          <a:spcPts val="0"/>
                        </a:spcAft>
                      </a:pPr>
                      <a:r>
                        <a:rPr lang="fr-FR" sz="1800">
                          <a:solidFill>
                            <a:schemeClr val="tx1"/>
                          </a:solidFill>
                          <a:latin typeface="Century Gothic"/>
                          <a:ea typeface="Times New Roman"/>
                          <a:cs typeface="Times New Roman"/>
                        </a:rPr>
                        <a:t>Poteau2</a:t>
                      </a:r>
                      <a:endParaRPr lang="fr-FR" sz="160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dirty="0">
                          <a:solidFill>
                            <a:schemeClr val="tx1"/>
                          </a:solidFill>
                          <a:latin typeface="Century Gothic"/>
                          <a:ea typeface="Times New Roman"/>
                          <a:cs typeface="Times New Roman"/>
                        </a:rPr>
                        <a:t>F3</a:t>
                      </a:r>
                      <a:endParaRPr lang="fr-FR" sz="1600" dirty="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a:solidFill>
                            <a:schemeClr val="tx1"/>
                          </a:solidFill>
                          <a:latin typeface="Century Gothic"/>
                          <a:ea typeface="Times New Roman"/>
                          <a:cs typeface="Times New Roman"/>
                        </a:rPr>
                        <a:t>11,27</a:t>
                      </a:r>
                      <a:endParaRPr lang="fr-FR" sz="160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dirty="0">
                          <a:solidFill>
                            <a:schemeClr val="tx1"/>
                          </a:solidFill>
                          <a:latin typeface="Century Gothic"/>
                          <a:ea typeface="Times New Roman"/>
                          <a:cs typeface="Times New Roman"/>
                        </a:rPr>
                        <a:t>3,17</a:t>
                      </a:r>
                      <a:endParaRPr lang="fr-FR" sz="1600" dirty="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dirty="0">
                          <a:solidFill>
                            <a:schemeClr val="tx1"/>
                          </a:solidFill>
                          <a:latin typeface="Century Gothic"/>
                          <a:ea typeface="Times New Roman"/>
                          <a:cs typeface="Times New Roman"/>
                        </a:rPr>
                        <a:t>14,44</a:t>
                      </a:r>
                      <a:endParaRPr lang="fr-FR" sz="1600" dirty="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3997">
                <a:tc>
                  <a:txBody>
                    <a:bodyPr/>
                    <a:lstStyle/>
                    <a:p>
                      <a:pPr marL="0" marR="0" algn="ctr">
                        <a:spcBef>
                          <a:spcPts val="0"/>
                        </a:spcBef>
                        <a:spcAft>
                          <a:spcPts val="0"/>
                        </a:spcAft>
                      </a:pPr>
                      <a:r>
                        <a:rPr lang="fr-FR" sz="1800">
                          <a:solidFill>
                            <a:schemeClr val="tx1"/>
                          </a:solidFill>
                          <a:latin typeface="Century Gothic"/>
                          <a:ea typeface="Times New Roman"/>
                          <a:cs typeface="Times New Roman"/>
                        </a:rPr>
                        <a:t>Poteau3</a:t>
                      </a:r>
                      <a:endParaRPr lang="fr-FR" sz="160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dirty="0">
                          <a:solidFill>
                            <a:schemeClr val="tx1"/>
                          </a:solidFill>
                          <a:latin typeface="Century Gothic"/>
                          <a:ea typeface="Times New Roman"/>
                          <a:cs typeface="Times New Roman"/>
                        </a:rPr>
                        <a:t>F4</a:t>
                      </a:r>
                      <a:endParaRPr lang="fr-FR" sz="1600" dirty="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a:solidFill>
                            <a:schemeClr val="tx1"/>
                          </a:solidFill>
                          <a:latin typeface="Century Gothic"/>
                          <a:ea typeface="Times New Roman"/>
                          <a:cs typeface="Times New Roman"/>
                        </a:rPr>
                        <a:t>38,21</a:t>
                      </a:r>
                      <a:endParaRPr lang="fr-FR" sz="160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dirty="0">
                          <a:solidFill>
                            <a:schemeClr val="tx1"/>
                          </a:solidFill>
                          <a:latin typeface="Century Gothic"/>
                          <a:ea typeface="Times New Roman"/>
                          <a:cs typeface="Times New Roman"/>
                        </a:rPr>
                        <a:t>0,69</a:t>
                      </a:r>
                      <a:endParaRPr lang="fr-FR" sz="1600" dirty="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dirty="0">
                          <a:solidFill>
                            <a:schemeClr val="tx1"/>
                          </a:solidFill>
                          <a:latin typeface="Century Gothic"/>
                          <a:ea typeface="Times New Roman"/>
                          <a:cs typeface="Times New Roman"/>
                        </a:rPr>
                        <a:t>38,9</a:t>
                      </a:r>
                      <a:endParaRPr lang="fr-FR" sz="1600" dirty="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3997">
                <a:tc>
                  <a:txBody>
                    <a:bodyPr/>
                    <a:lstStyle/>
                    <a:p>
                      <a:pPr marL="0" marR="0" algn="ctr">
                        <a:spcBef>
                          <a:spcPts val="0"/>
                        </a:spcBef>
                        <a:spcAft>
                          <a:spcPts val="0"/>
                        </a:spcAft>
                      </a:pPr>
                      <a:r>
                        <a:rPr lang="fr-FR" sz="1800">
                          <a:solidFill>
                            <a:schemeClr val="tx1"/>
                          </a:solidFill>
                          <a:latin typeface="Century Gothic"/>
                          <a:ea typeface="Times New Roman"/>
                          <a:cs typeface="Times New Roman"/>
                        </a:rPr>
                        <a:t>Poteau4</a:t>
                      </a:r>
                      <a:endParaRPr lang="fr-FR" sz="160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dirty="0">
                          <a:solidFill>
                            <a:schemeClr val="tx1"/>
                          </a:solidFill>
                          <a:latin typeface="Century Gothic"/>
                          <a:ea typeface="Times New Roman"/>
                          <a:cs typeface="Times New Roman"/>
                        </a:rPr>
                        <a:t>F5</a:t>
                      </a:r>
                      <a:endParaRPr lang="fr-FR" sz="1600" dirty="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a:solidFill>
                            <a:schemeClr val="tx1"/>
                          </a:solidFill>
                          <a:latin typeface="Century Gothic"/>
                          <a:ea typeface="Times New Roman"/>
                          <a:cs typeface="Times New Roman"/>
                        </a:rPr>
                        <a:t>3,26</a:t>
                      </a:r>
                      <a:endParaRPr lang="fr-FR" sz="160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dirty="0">
                          <a:solidFill>
                            <a:schemeClr val="tx1"/>
                          </a:solidFill>
                          <a:latin typeface="Century Gothic"/>
                          <a:ea typeface="Times New Roman"/>
                          <a:cs typeface="Times New Roman"/>
                        </a:rPr>
                        <a:t>0,08</a:t>
                      </a:r>
                      <a:endParaRPr lang="fr-FR" sz="1600" dirty="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dirty="0">
                          <a:solidFill>
                            <a:schemeClr val="tx1"/>
                          </a:solidFill>
                          <a:latin typeface="Century Gothic"/>
                          <a:ea typeface="Times New Roman"/>
                          <a:cs typeface="Times New Roman"/>
                        </a:rPr>
                        <a:t>3,34</a:t>
                      </a:r>
                      <a:endParaRPr lang="fr-FR" sz="1600" dirty="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8288">
                <a:tc rowSpan="3">
                  <a:txBody>
                    <a:bodyPr/>
                    <a:lstStyle/>
                    <a:p>
                      <a:pPr marL="0" marR="0" algn="ctr">
                        <a:spcBef>
                          <a:spcPts val="0"/>
                        </a:spcBef>
                        <a:spcAft>
                          <a:spcPts val="0"/>
                        </a:spcAft>
                      </a:pPr>
                      <a:r>
                        <a:rPr lang="fr-FR" sz="1800">
                          <a:solidFill>
                            <a:schemeClr val="tx1"/>
                          </a:solidFill>
                          <a:latin typeface="Century Gothic"/>
                          <a:ea typeface="Times New Roman"/>
                          <a:cs typeface="Times New Roman"/>
                        </a:rPr>
                        <a:t>Poteau5</a:t>
                      </a:r>
                      <a:endParaRPr lang="fr-FR" sz="160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dirty="0">
                          <a:solidFill>
                            <a:schemeClr val="tx1"/>
                          </a:solidFill>
                          <a:latin typeface="Century Gothic"/>
                          <a:ea typeface="Times New Roman"/>
                          <a:cs typeface="Times New Roman"/>
                        </a:rPr>
                        <a:t>F6</a:t>
                      </a:r>
                      <a:endParaRPr lang="fr-FR" sz="1600" dirty="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a:solidFill>
                            <a:schemeClr val="tx1"/>
                          </a:solidFill>
                          <a:latin typeface="Century Gothic"/>
                          <a:ea typeface="Times New Roman"/>
                          <a:cs typeface="Times New Roman"/>
                        </a:rPr>
                        <a:t>41</a:t>
                      </a:r>
                      <a:endParaRPr lang="fr-FR" sz="160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dirty="0">
                          <a:solidFill>
                            <a:schemeClr val="tx1"/>
                          </a:solidFill>
                          <a:latin typeface="Century Gothic"/>
                          <a:ea typeface="Times New Roman"/>
                          <a:cs typeface="Times New Roman"/>
                        </a:rPr>
                        <a:t>0,05</a:t>
                      </a:r>
                      <a:endParaRPr lang="fr-FR" sz="1600" dirty="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dirty="0">
                          <a:solidFill>
                            <a:schemeClr val="tx1"/>
                          </a:solidFill>
                          <a:latin typeface="Century Gothic"/>
                          <a:ea typeface="Times New Roman"/>
                          <a:cs typeface="Times New Roman"/>
                        </a:rPr>
                        <a:t>41,05</a:t>
                      </a:r>
                      <a:endParaRPr lang="fr-FR" sz="1600" dirty="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3997">
                <a:tc vMerge="1">
                  <a:txBody>
                    <a:bodyPr/>
                    <a:lstStyle/>
                    <a:p>
                      <a:endParaRPr lang="fr-FR"/>
                    </a:p>
                  </a:txBody>
                  <a:tcPr/>
                </a:tc>
                <a:tc>
                  <a:txBody>
                    <a:bodyPr/>
                    <a:lstStyle/>
                    <a:p>
                      <a:pPr marL="0" marR="0" algn="ctr">
                        <a:spcBef>
                          <a:spcPts val="0"/>
                        </a:spcBef>
                        <a:spcAft>
                          <a:spcPts val="0"/>
                        </a:spcAft>
                      </a:pPr>
                      <a:r>
                        <a:rPr lang="fr-FR" sz="1800" dirty="0">
                          <a:solidFill>
                            <a:schemeClr val="tx1"/>
                          </a:solidFill>
                          <a:latin typeface="Century Gothic"/>
                          <a:ea typeface="Times New Roman"/>
                          <a:cs typeface="Times New Roman"/>
                        </a:rPr>
                        <a:t>F7</a:t>
                      </a:r>
                      <a:endParaRPr lang="fr-FR" sz="1600" dirty="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a:solidFill>
                            <a:schemeClr val="tx1"/>
                          </a:solidFill>
                          <a:latin typeface="Century Gothic"/>
                          <a:ea typeface="Times New Roman"/>
                          <a:cs typeface="Times New Roman"/>
                        </a:rPr>
                        <a:t>30,26</a:t>
                      </a:r>
                      <a:endParaRPr lang="fr-FR" sz="160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dirty="0">
                          <a:solidFill>
                            <a:schemeClr val="tx1"/>
                          </a:solidFill>
                          <a:latin typeface="Century Gothic"/>
                          <a:ea typeface="Times New Roman"/>
                          <a:cs typeface="Times New Roman"/>
                        </a:rPr>
                        <a:t>0,28</a:t>
                      </a:r>
                      <a:endParaRPr lang="fr-FR" sz="1600" dirty="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dirty="0">
                          <a:solidFill>
                            <a:schemeClr val="tx1"/>
                          </a:solidFill>
                          <a:latin typeface="Century Gothic"/>
                          <a:ea typeface="Times New Roman"/>
                          <a:cs typeface="Times New Roman"/>
                        </a:rPr>
                        <a:t>30,54</a:t>
                      </a:r>
                      <a:endParaRPr lang="fr-FR" sz="1600" dirty="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3997">
                <a:tc vMerge="1">
                  <a:txBody>
                    <a:bodyPr/>
                    <a:lstStyle/>
                    <a:p>
                      <a:endParaRPr lang="fr-FR"/>
                    </a:p>
                  </a:txBody>
                  <a:tcPr/>
                </a:tc>
                <a:tc>
                  <a:txBody>
                    <a:bodyPr/>
                    <a:lstStyle/>
                    <a:p>
                      <a:pPr marL="0" marR="0" algn="ctr">
                        <a:spcBef>
                          <a:spcPts val="0"/>
                        </a:spcBef>
                        <a:spcAft>
                          <a:spcPts val="0"/>
                        </a:spcAft>
                      </a:pPr>
                      <a:r>
                        <a:rPr lang="fr-FR" sz="1800" dirty="0">
                          <a:solidFill>
                            <a:schemeClr val="tx1"/>
                          </a:solidFill>
                          <a:latin typeface="Century Gothic"/>
                          <a:ea typeface="Times New Roman"/>
                          <a:cs typeface="Times New Roman"/>
                        </a:rPr>
                        <a:t>F8</a:t>
                      </a:r>
                      <a:endParaRPr lang="fr-FR" sz="1600" dirty="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a:solidFill>
                            <a:schemeClr val="tx1"/>
                          </a:solidFill>
                          <a:latin typeface="Century Gothic"/>
                          <a:ea typeface="Times New Roman"/>
                          <a:cs typeface="Times New Roman"/>
                        </a:rPr>
                        <a:t>43,71</a:t>
                      </a:r>
                      <a:endParaRPr lang="fr-FR" sz="160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dirty="0">
                          <a:solidFill>
                            <a:schemeClr val="tx1"/>
                          </a:solidFill>
                          <a:latin typeface="Century Gothic"/>
                          <a:ea typeface="Times New Roman"/>
                          <a:cs typeface="Times New Roman"/>
                        </a:rPr>
                        <a:t>0,47</a:t>
                      </a:r>
                      <a:endParaRPr lang="fr-FR" sz="1600" dirty="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dirty="0">
                          <a:solidFill>
                            <a:schemeClr val="tx1"/>
                          </a:solidFill>
                          <a:latin typeface="Century Gothic"/>
                          <a:ea typeface="Times New Roman"/>
                          <a:cs typeface="Times New Roman"/>
                        </a:rPr>
                        <a:t>44,18</a:t>
                      </a:r>
                      <a:endParaRPr lang="fr-FR" sz="1600" dirty="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3997">
                <a:tc gridSpan="2">
                  <a:txBody>
                    <a:bodyPr/>
                    <a:lstStyle/>
                    <a:p>
                      <a:pPr marL="0" marR="0" algn="ctr">
                        <a:spcBef>
                          <a:spcPts val="0"/>
                        </a:spcBef>
                        <a:spcAft>
                          <a:spcPts val="0"/>
                        </a:spcAft>
                      </a:pPr>
                      <a:r>
                        <a:rPr lang="fr-FR" sz="1800" dirty="0">
                          <a:solidFill>
                            <a:schemeClr val="tx1"/>
                          </a:solidFill>
                          <a:latin typeface="Century Gothic"/>
                          <a:ea typeface="Times New Roman"/>
                          <a:cs typeface="Times New Roman"/>
                        </a:rPr>
                        <a:t>Poutre1</a:t>
                      </a:r>
                      <a:endParaRPr lang="fr-FR" sz="1600" dirty="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a:txBody>
                    <a:bodyPr/>
                    <a:lstStyle/>
                    <a:p>
                      <a:pPr marL="0" marR="0" algn="ctr">
                        <a:spcBef>
                          <a:spcPts val="0"/>
                        </a:spcBef>
                        <a:spcAft>
                          <a:spcPts val="0"/>
                        </a:spcAft>
                      </a:pPr>
                      <a:r>
                        <a:rPr lang="fr-FR" sz="1800">
                          <a:solidFill>
                            <a:schemeClr val="tx1"/>
                          </a:solidFill>
                          <a:latin typeface="Century Gothic"/>
                          <a:ea typeface="Times New Roman"/>
                          <a:cs typeface="Times New Roman"/>
                        </a:rPr>
                        <a:t>77,38</a:t>
                      </a:r>
                      <a:endParaRPr lang="fr-FR" sz="160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dirty="0">
                          <a:solidFill>
                            <a:schemeClr val="tx1"/>
                          </a:solidFill>
                          <a:latin typeface="Century Gothic"/>
                          <a:ea typeface="Times New Roman"/>
                          <a:cs typeface="Times New Roman"/>
                        </a:rPr>
                        <a:t>0,66</a:t>
                      </a:r>
                      <a:endParaRPr lang="fr-FR" sz="1600" dirty="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dirty="0">
                          <a:solidFill>
                            <a:schemeClr val="tx1"/>
                          </a:solidFill>
                          <a:latin typeface="Century Gothic"/>
                          <a:ea typeface="Times New Roman"/>
                          <a:cs typeface="Times New Roman"/>
                        </a:rPr>
                        <a:t>78,04</a:t>
                      </a:r>
                      <a:endParaRPr lang="fr-FR" sz="1600" dirty="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3997">
                <a:tc gridSpan="2">
                  <a:txBody>
                    <a:bodyPr/>
                    <a:lstStyle/>
                    <a:p>
                      <a:pPr marL="0" marR="0" algn="ctr">
                        <a:spcBef>
                          <a:spcPts val="0"/>
                        </a:spcBef>
                        <a:spcAft>
                          <a:spcPts val="0"/>
                        </a:spcAft>
                      </a:pPr>
                      <a:r>
                        <a:rPr lang="fr-FR" sz="1800" dirty="0">
                          <a:solidFill>
                            <a:schemeClr val="tx1"/>
                          </a:solidFill>
                          <a:latin typeface="Century Gothic"/>
                          <a:ea typeface="Times New Roman"/>
                          <a:cs typeface="Times New Roman"/>
                        </a:rPr>
                        <a:t>Poutre2</a:t>
                      </a:r>
                      <a:endParaRPr lang="fr-FR" sz="1600" dirty="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a:txBody>
                    <a:bodyPr/>
                    <a:lstStyle/>
                    <a:p>
                      <a:pPr marL="0" marR="0" algn="ctr">
                        <a:spcBef>
                          <a:spcPts val="0"/>
                        </a:spcBef>
                        <a:spcAft>
                          <a:spcPts val="0"/>
                        </a:spcAft>
                      </a:pPr>
                      <a:r>
                        <a:rPr lang="fr-FR" sz="1800">
                          <a:solidFill>
                            <a:schemeClr val="tx1"/>
                          </a:solidFill>
                          <a:latin typeface="Century Gothic"/>
                          <a:ea typeface="Times New Roman"/>
                          <a:cs typeface="Times New Roman"/>
                        </a:rPr>
                        <a:t>230,21</a:t>
                      </a:r>
                      <a:endParaRPr lang="fr-FR" sz="160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dirty="0">
                          <a:solidFill>
                            <a:schemeClr val="tx1"/>
                          </a:solidFill>
                          <a:latin typeface="Century Gothic"/>
                          <a:ea typeface="Times New Roman"/>
                          <a:cs typeface="Times New Roman"/>
                        </a:rPr>
                        <a:t>0,12</a:t>
                      </a:r>
                      <a:endParaRPr lang="fr-FR" sz="1600" dirty="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dirty="0">
                          <a:solidFill>
                            <a:schemeClr val="tx1"/>
                          </a:solidFill>
                          <a:latin typeface="Century Gothic"/>
                          <a:ea typeface="Times New Roman"/>
                          <a:cs typeface="Times New Roman"/>
                        </a:rPr>
                        <a:t>230,33</a:t>
                      </a:r>
                      <a:endParaRPr lang="fr-FR" sz="1600" dirty="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3997">
                <a:tc gridSpan="2">
                  <a:txBody>
                    <a:bodyPr/>
                    <a:lstStyle/>
                    <a:p>
                      <a:pPr marL="0" marR="0" algn="ctr">
                        <a:spcBef>
                          <a:spcPts val="0"/>
                        </a:spcBef>
                        <a:spcAft>
                          <a:spcPts val="0"/>
                        </a:spcAft>
                      </a:pPr>
                      <a:r>
                        <a:rPr lang="fr-FR" sz="1800" dirty="0">
                          <a:solidFill>
                            <a:schemeClr val="tx1"/>
                          </a:solidFill>
                          <a:latin typeface="Century Gothic"/>
                          <a:ea typeface="Times New Roman"/>
                          <a:cs typeface="Times New Roman"/>
                        </a:rPr>
                        <a:t>Poutre3</a:t>
                      </a:r>
                      <a:endParaRPr lang="fr-FR" sz="1600" dirty="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a:txBody>
                    <a:bodyPr/>
                    <a:lstStyle/>
                    <a:p>
                      <a:pPr marL="0" marR="0" algn="ctr">
                        <a:spcBef>
                          <a:spcPts val="0"/>
                        </a:spcBef>
                        <a:spcAft>
                          <a:spcPts val="0"/>
                        </a:spcAft>
                      </a:pPr>
                      <a:r>
                        <a:rPr lang="fr-FR" sz="1800">
                          <a:solidFill>
                            <a:schemeClr val="tx1"/>
                          </a:solidFill>
                          <a:latin typeface="Century Gothic"/>
                          <a:ea typeface="Times New Roman"/>
                          <a:cs typeface="Times New Roman"/>
                        </a:rPr>
                        <a:t>226,61</a:t>
                      </a:r>
                      <a:endParaRPr lang="fr-FR" sz="160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a:solidFill>
                            <a:schemeClr val="tx1"/>
                          </a:solidFill>
                          <a:latin typeface="Century Gothic"/>
                          <a:ea typeface="Times New Roman"/>
                          <a:cs typeface="Times New Roman"/>
                        </a:rPr>
                        <a:t>0,28</a:t>
                      </a:r>
                      <a:endParaRPr lang="fr-FR" sz="160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800" dirty="0">
                          <a:solidFill>
                            <a:schemeClr val="tx1"/>
                          </a:solidFill>
                          <a:latin typeface="Century Gothic"/>
                          <a:ea typeface="Times New Roman"/>
                          <a:cs typeface="Times New Roman"/>
                        </a:rPr>
                        <a:t>226,89</a:t>
                      </a:r>
                      <a:endParaRPr lang="fr-FR" sz="1600" dirty="0">
                        <a:solidFill>
                          <a:schemeClr val="tx1"/>
                        </a:solidFill>
                        <a:latin typeface="Calibri"/>
                        <a:ea typeface="Calibri"/>
                        <a:cs typeface="Arial"/>
                      </a:endParaRPr>
                    </a:p>
                  </a:txBody>
                  <a:tcPr marL="38233" marR="382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9"/>
          <p:cNvSpPr txBox="1">
            <a:spLocks/>
          </p:cNvSpPr>
          <p:nvPr/>
        </p:nvSpPr>
        <p:spPr>
          <a:xfrm>
            <a:off x="142875" y="1000125"/>
            <a:ext cx="9001125" cy="2286000"/>
          </a:xfrm>
          <a:prstGeom prst="rect">
            <a:avLst/>
          </a:prstGeom>
        </p:spPr>
        <p:txBody>
          <a:bodyPr/>
          <a:lstStyle/>
          <a:p>
            <a:pPr marL="342900" indent="-342900" eaLnBrk="0" hangingPunct="0">
              <a:spcBef>
                <a:spcPct val="20000"/>
              </a:spcBef>
              <a:buClr>
                <a:schemeClr val="hlink"/>
              </a:buClr>
              <a:buSzPct val="80000"/>
              <a:buFont typeface="Wingdings" pitchFamily="2" charset="2"/>
              <a:buChar char="Ø"/>
              <a:defRPr/>
            </a:pPr>
            <a:r>
              <a:rPr lang="fr-FR" sz="2800" kern="0" dirty="0">
                <a:latin typeface="+mn-lt"/>
                <a:cs typeface="+mn-cs"/>
              </a:rPr>
              <a:t>La structure étant classée rigide, la longueur de flambement des poteaux sera calculée en considérant un mode d’instabilité à nœuds fixes :</a:t>
            </a:r>
          </a:p>
          <a:p>
            <a:pPr marL="342900" indent="-342900" eaLnBrk="0" hangingPunct="0">
              <a:spcBef>
                <a:spcPct val="20000"/>
              </a:spcBef>
              <a:buClr>
                <a:schemeClr val="hlink"/>
              </a:buClr>
              <a:buSzPct val="80000"/>
              <a:buFont typeface="Wingdings" pitchFamily="2" charset="2"/>
              <a:buNone/>
              <a:defRPr/>
            </a:pPr>
            <a:endParaRPr lang="fr-FR" sz="3200" kern="0" dirty="0">
              <a:latin typeface="+mn-lt"/>
              <a:cs typeface="+mn-cs"/>
            </a:endParaRPr>
          </a:p>
        </p:txBody>
      </p:sp>
      <p:sp>
        <p:nvSpPr>
          <p:cNvPr id="103425" name="Object 7"/>
          <p:cNvSpPr>
            <a:spLocks noChangeAspect="1" noChangeArrowheads="1"/>
          </p:cNvSpPr>
          <p:nvPr/>
        </p:nvSpPr>
        <p:spPr bwMode="auto">
          <a:xfrm>
            <a:off x="2357438" y="3286125"/>
            <a:ext cx="4786312" cy="92551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fr-FR"/>
          </a:p>
        </p:txBody>
      </p:sp>
      <p:sp>
        <p:nvSpPr>
          <p:cNvPr id="4" name="Rectangle 3"/>
          <p:cNvSpPr>
            <a:spLocks noChangeArrowheads="1"/>
          </p:cNvSpPr>
          <p:nvPr/>
        </p:nvSpPr>
        <p:spPr bwMode="auto">
          <a:xfrm>
            <a:off x="2214563" y="5214938"/>
            <a:ext cx="50006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fr-FR" sz="2400"/>
              <a:t>η</a:t>
            </a:r>
            <a:r>
              <a:rPr lang="fr-FR" sz="2400" baseline="-25000"/>
              <a:t>1 </a:t>
            </a:r>
            <a:r>
              <a:rPr lang="fr-FR" sz="2400"/>
              <a:t>et η</a:t>
            </a:r>
            <a:r>
              <a:rPr lang="fr-FR" sz="2400" baseline="-25000"/>
              <a:t>2</a:t>
            </a:r>
            <a:r>
              <a:rPr lang="fr-FR" sz="2400"/>
              <a:t>   : Facteurs de distribution.</a:t>
            </a:r>
            <a:endParaRPr lang="ar-DZ" sz="2400"/>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3425"/>
                                        </p:tgtEl>
                                        <p:attrNameLst>
                                          <p:attrName>style.visibility</p:attrName>
                                        </p:attrNameLst>
                                      </p:cBhvr>
                                      <p:to>
                                        <p:strVal val="visible"/>
                                      </p:to>
                                    </p:set>
                                    <p:animEffect transition="in" filter="fade">
                                      <p:cBhvr>
                                        <p:cTn id="10" dur="500"/>
                                        <p:tgtEl>
                                          <p:spTgt spid="103425"/>
                                        </p:tgtEl>
                                      </p:cBhvr>
                                    </p:animEffect>
                                  </p:childTnLst>
                                </p:cTn>
                              </p:par>
                            </p:childTnLst>
                          </p:cTn>
                        </p:par>
                        <p:par>
                          <p:cTn id="11" fill="hold" nodeType="afterGroup">
                            <p:stCondLst>
                              <p:cond delay="500"/>
                            </p:stCondLst>
                            <p:childTnLst>
                              <p:par>
                                <p:cTn id="12" presetID="3" presetClass="entr" presetSubtype="10" fill="hold" grpId="0"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blinds(horizontal)">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03425" grpId="0" animBg="1"/>
      <p:bldP spid="4"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2"/>
          <p:cNvSpPr txBox="1">
            <a:spLocks/>
          </p:cNvSpPr>
          <p:nvPr/>
        </p:nvSpPr>
        <p:spPr>
          <a:xfrm>
            <a:off x="428625" y="0"/>
            <a:ext cx="8286750" cy="6429375"/>
          </a:xfrm>
          <a:prstGeom prst="rect">
            <a:avLst/>
          </a:prstGeom>
        </p:spPr>
        <p:txBody>
          <a:bodyPr/>
          <a:lstStyle/>
          <a:p>
            <a:pPr marL="342900" indent="-342900" eaLnBrk="0" hangingPunct="0">
              <a:spcBef>
                <a:spcPct val="20000"/>
              </a:spcBef>
              <a:buClr>
                <a:schemeClr val="hlink"/>
              </a:buClr>
              <a:buSzPct val="80000"/>
              <a:buFont typeface="Wingdings" pitchFamily="2" charset="2"/>
              <a:buChar char="Ø"/>
              <a:defRPr/>
            </a:pPr>
            <a:r>
              <a:rPr lang="fr-FR" sz="3200" kern="0" dirty="0">
                <a:solidFill>
                  <a:srgbClr val="FFFF00"/>
                </a:solidFill>
                <a:latin typeface="+mn-lt"/>
                <a:cs typeface="+mn-cs"/>
              </a:rPr>
              <a:t>Portique de calcul</a:t>
            </a:r>
          </a:p>
        </p:txBody>
      </p:sp>
      <p:pic>
        <p:nvPicPr>
          <p:cNvPr id="3" name="Imag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71500" y="785813"/>
            <a:ext cx="7942263" cy="36401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4" name="Imag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29375" y="4714875"/>
            <a:ext cx="1927225" cy="1566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5" name="Rectangle 5"/>
          <p:cNvSpPr>
            <a:spLocks noChangeArrowheads="1"/>
          </p:cNvSpPr>
          <p:nvPr/>
        </p:nvSpPr>
        <p:spPr bwMode="auto">
          <a:xfrm>
            <a:off x="6667500" y="6429375"/>
            <a:ext cx="15478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fr-FR" b="1" i="1"/>
              <a:t>(coupe A-A) </a:t>
            </a:r>
            <a:endParaRPr lang="fr-F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10" presetClass="entr" presetSubtype="0" fill="hold" nodeType="after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par>
                          <p:cTn id="13" fill="hold" nodeType="afterGroup">
                            <p:stCondLst>
                              <p:cond delay="1000"/>
                            </p:stCondLst>
                            <p:childTnLst>
                              <p:par>
                                <p:cTn id="14" presetID="10" presetClass="entr" presetSubtype="0" fill="hold" nodeType="after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par>
                          <p:cTn id="17" fill="hold" nodeType="afterGroup">
                            <p:stCondLst>
                              <p:cond delay="1500"/>
                            </p:stCondLst>
                            <p:childTnLst>
                              <p:par>
                                <p:cTn id="18" presetID="2" presetClass="entr" presetSubtype="4" fill="hold" grpId="0" nodeType="after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additive="base">
                                        <p:cTn id="20" dur="500" fill="hold"/>
                                        <p:tgtEl>
                                          <p:spTgt spid="5"/>
                                        </p:tgtEl>
                                        <p:attrNameLst>
                                          <p:attrName>ppt_x</p:attrName>
                                        </p:attrNameLst>
                                      </p:cBhvr>
                                      <p:tavLst>
                                        <p:tav tm="0">
                                          <p:val>
                                            <p:strVal val="#ppt_x"/>
                                          </p:val>
                                        </p:tav>
                                        <p:tav tm="100000">
                                          <p:val>
                                            <p:strVal val="#ppt_x"/>
                                          </p:val>
                                        </p:tav>
                                      </p:tavLst>
                                    </p:anim>
                                    <p:anim calcmode="lin" valueType="num">
                                      <p:cBhvr additive="base">
                                        <p:cTn id="21"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2"/>
          <p:cNvSpPr txBox="1">
            <a:spLocks/>
          </p:cNvSpPr>
          <p:nvPr/>
        </p:nvSpPr>
        <p:spPr>
          <a:xfrm>
            <a:off x="142875" y="303213"/>
            <a:ext cx="8929688" cy="6126162"/>
          </a:xfrm>
          <a:prstGeom prst="rect">
            <a:avLst/>
          </a:prstGeom>
        </p:spPr>
        <p:txBody>
          <a:bodyPr/>
          <a:lstStyle/>
          <a:p>
            <a:pPr marL="342900" indent="-342900">
              <a:spcBef>
                <a:spcPct val="20000"/>
              </a:spcBef>
              <a:buClr>
                <a:schemeClr val="hlink"/>
              </a:buClr>
              <a:buSzPct val="80000"/>
              <a:defRPr/>
            </a:pPr>
            <a:r>
              <a:rPr lang="fr-FR" sz="3200" b="1" kern="0" dirty="0">
                <a:solidFill>
                  <a:srgbClr val="FFFF00"/>
                </a:solidFill>
                <a:latin typeface="Arial Unicode MS" pitchFamily="34" charset="-128"/>
                <a:ea typeface="Arial Unicode MS" pitchFamily="34" charset="-128"/>
                <a:cs typeface="Arial Unicode MS" pitchFamily="34" charset="-128"/>
              </a:rPr>
              <a:t>Vérification à l’ELU : </a:t>
            </a:r>
          </a:p>
          <a:p>
            <a:pPr marL="342900" indent="-342900">
              <a:spcBef>
                <a:spcPct val="20000"/>
              </a:spcBef>
              <a:buClr>
                <a:schemeClr val="hlink"/>
              </a:buClr>
              <a:buSzPct val="80000"/>
              <a:defRPr/>
            </a:pPr>
            <a:r>
              <a:rPr lang="fr-FR" sz="3200" kern="0" dirty="0">
                <a:latin typeface="+mn-lt"/>
                <a:cs typeface="+mn-cs"/>
              </a:rPr>
              <a:t> </a:t>
            </a:r>
            <a:r>
              <a:rPr lang="fr-FR" sz="2800" kern="0" dirty="0">
                <a:latin typeface="+mn-lt"/>
                <a:cs typeface="+mn-cs"/>
              </a:rPr>
              <a:t>L’effort tranchant (poteaux et poutres).</a:t>
            </a:r>
          </a:p>
          <a:p>
            <a:pPr marL="342900" indent="-342900">
              <a:spcBef>
                <a:spcPct val="20000"/>
              </a:spcBef>
              <a:buClr>
                <a:schemeClr val="hlink"/>
              </a:buClr>
              <a:buSzPct val="80000"/>
              <a:buFont typeface="Wingdings" pitchFamily="2" charset="2"/>
              <a:buNone/>
              <a:defRPr/>
            </a:pPr>
            <a:r>
              <a:rPr lang="fr-FR" sz="2800" kern="0" dirty="0">
                <a:latin typeface="+mn-lt"/>
                <a:cs typeface="+mn-cs"/>
              </a:rPr>
              <a:t> La flexion composée (poteaux).</a:t>
            </a:r>
          </a:p>
          <a:p>
            <a:pPr marL="342900" indent="-342900">
              <a:spcBef>
                <a:spcPct val="20000"/>
              </a:spcBef>
              <a:buClr>
                <a:schemeClr val="hlink"/>
              </a:buClr>
              <a:buSzPct val="80000"/>
              <a:buFont typeface="Wingdings" pitchFamily="2" charset="2"/>
              <a:buNone/>
              <a:defRPr/>
            </a:pPr>
            <a:r>
              <a:rPr lang="fr-FR" sz="2800" kern="0" dirty="0">
                <a:latin typeface="+mn-lt"/>
                <a:cs typeface="+mn-cs"/>
              </a:rPr>
              <a:t> Moment fléchissant plus traction (poutres) .</a:t>
            </a:r>
          </a:p>
          <a:p>
            <a:pPr marL="342900" indent="-342900">
              <a:spcBef>
                <a:spcPct val="20000"/>
              </a:spcBef>
              <a:buClr>
                <a:schemeClr val="hlink"/>
              </a:buClr>
              <a:buSzPct val="80000"/>
              <a:buFont typeface="Wingdings" pitchFamily="2" charset="2"/>
              <a:buNone/>
              <a:defRPr/>
            </a:pPr>
            <a:r>
              <a:rPr lang="fr-FR" sz="2800" kern="0" dirty="0">
                <a:latin typeface="Arial Unicode MS" pitchFamily="34" charset="-128"/>
                <a:ea typeface="Arial Unicode MS" pitchFamily="34" charset="-128"/>
                <a:cs typeface="Arial Unicode MS" pitchFamily="34" charset="-128"/>
              </a:rPr>
              <a:t> Le flambement ( la ferme).</a:t>
            </a:r>
          </a:p>
          <a:p>
            <a:pPr marL="342900" indent="-342900">
              <a:spcBef>
                <a:spcPct val="20000"/>
              </a:spcBef>
              <a:buClr>
                <a:schemeClr val="hlink"/>
              </a:buClr>
              <a:buSzPct val="80000"/>
              <a:buFont typeface="Wingdings" pitchFamily="2" charset="2"/>
              <a:buNone/>
              <a:defRPr/>
            </a:pPr>
            <a:r>
              <a:rPr lang="fr-FR" sz="3200" b="1" kern="0" dirty="0">
                <a:solidFill>
                  <a:srgbClr val="FFFF00"/>
                </a:solidFill>
                <a:latin typeface="Arial Unicode MS" pitchFamily="34" charset="-128"/>
                <a:ea typeface="Arial Unicode MS" pitchFamily="34" charset="-128"/>
                <a:cs typeface="Arial Unicode MS" pitchFamily="34" charset="-128"/>
              </a:rPr>
              <a:t> Vérification à l’ELS :</a:t>
            </a:r>
          </a:p>
          <a:p>
            <a:pPr marL="342900" indent="-342900">
              <a:spcBef>
                <a:spcPct val="20000"/>
              </a:spcBef>
              <a:buClr>
                <a:schemeClr val="hlink"/>
              </a:buClr>
              <a:buSzPct val="80000"/>
              <a:buFont typeface="Wingdings" pitchFamily="2" charset="2"/>
              <a:buNone/>
              <a:defRPr/>
            </a:pPr>
            <a:r>
              <a:rPr lang="fr-FR" sz="2800" kern="0" dirty="0">
                <a:latin typeface="+mn-lt"/>
                <a:cs typeface="+mn-cs"/>
              </a:rPr>
              <a:t>La flèche horizontale.</a:t>
            </a:r>
          </a:p>
          <a:p>
            <a:pPr marL="342900" indent="-342900">
              <a:spcBef>
                <a:spcPct val="20000"/>
              </a:spcBef>
              <a:buClr>
                <a:schemeClr val="hlink"/>
              </a:buClr>
              <a:buSzPct val="80000"/>
              <a:buFont typeface="Wingdings" pitchFamily="2" charset="2"/>
              <a:buNone/>
              <a:defRPr/>
            </a:pPr>
            <a:r>
              <a:rPr lang="fr-FR" sz="2800" kern="0" dirty="0">
                <a:latin typeface="+mn-lt"/>
                <a:cs typeface="+mn-cs"/>
              </a:rPr>
              <a:t>La flèche verticale.</a:t>
            </a:r>
          </a:p>
          <a:p>
            <a:pPr marL="342900" indent="-342900">
              <a:spcBef>
                <a:spcPct val="20000"/>
              </a:spcBef>
              <a:buClr>
                <a:schemeClr val="hlink"/>
              </a:buClr>
              <a:buSzPct val="80000"/>
              <a:buFont typeface="Wingdings" pitchFamily="2" charset="2"/>
              <a:buNone/>
              <a:defRPr/>
            </a:pPr>
            <a:r>
              <a:rPr lang="fr-FR" sz="2800" kern="0" dirty="0">
                <a:latin typeface="+mn-lt"/>
                <a:cs typeface="+mn-cs"/>
              </a:rPr>
              <a:t>Les vibrations.</a:t>
            </a:r>
          </a:p>
          <a:p>
            <a:pPr marL="342900" indent="-342900">
              <a:spcBef>
                <a:spcPct val="20000"/>
              </a:spcBef>
              <a:buClr>
                <a:schemeClr val="hlink"/>
              </a:buClr>
              <a:buSzPct val="80000"/>
              <a:buFont typeface="Wingdings" pitchFamily="2" charset="2"/>
              <a:buNone/>
              <a:defRPr/>
            </a:pPr>
            <a:endParaRPr lang="fr-FR" sz="3200" b="1" kern="0" dirty="0">
              <a:solidFill>
                <a:srgbClr val="FFFF00"/>
              </a:solidFill>
              <a:latin typeface="Arial Unicode MS" pitchFamily="34" charset="-128"/>
              <a:ea typeface="Arial Unicode MS" pitchFamily="34" charset="-128"/>
              <a:cs typeface="Arial Unicode MS" pitchFamily="34" charset="-128"/>
            </a:endParaRPr>
          </a:p>
          <a:p>
            <a:pPr marL="342900" indent="-342900">
              <a:spcBef>
                <a:spcPct val="20000"/>
              </a:spcBef>
              <a:buClr>
                <a:schemeClr val="hlink"/>
              </a:buClr>
              <a:buSzPct val="80000"/>
              <a:buFont typeface="Wingdings" pitchFamily="2" charset="2"/>
              <a:buNone/>
              <a:defRPr/>
            </a:pPr>
            <a:endParaRPr lang="fr-FR" sz="3200" b="1" kern="0" dirty="0">
              <a:solidFill>
                <a:srgbClr val="FFFF00"/>
              </a:solidFill>
              <a:latin typeface="Arial Unicode MS" pitchFamily="34" charset="-128"/>
              <a:ea typeface="Arial Unicode MS" pitchFamily="34" charset="-128"/>
              <a:cs typeface="Arial Unicode MS" pitchFamily="34" charset="-128"/>
            </a:endParaRPr>
          </a:p>
          <a:p>
            <a:pPr marL="342900" indent="-342900">
              <a:spcBef>
                <a:spcPct val="20000"/>
              </a:spcBef>
              <a:buClr>
                <a:schemeClr val="hlink"/>
              </a:buClr>
              <a:buSzPct val="80000"/>
              <a:buFont typeface="Wingdings" pitchFamily="2" charset="2"/>
              <a:buNone/>
              <a:defRPr/>
            </a:pPr>
            <a:r>
              <a:rPr lang="fr-FR" sz="3200" b="1" kern="0" dirty="0">
                <a:latin typeface="+mn-lt"/>
                <a:cs typeface="+mn-cs"/>
              </a:rPr>
              <a:t>  </a:t>
            </a:r>
            <a:endParaRPr lang="fr-FR" sz="3200" kern="0" dirty="0">
              <a:latin typeface="+mn-lt"/>
              <a:cs typeface="+mn-cs"/>
            </a:endParaRPr>
          </a:p>
          <a:p>
            <a:pPr marL="342900" indent="-342900">
              <a:spcBef>
                <a:spcPct val="20000"/>
              </a:spcBef>
              <a:buClr>
                <a:schemeClr val="hlink"/>
              </a:buClr>
              <a:buSzPct val="80000"/>
              <a:defRPr/>
            </a:pPr>
            <a:endParaRPr lang="fr-FR" sz="3200" kern="0" dirty="0">
              <a:latin typeface="+mn-lt"/>
              <a:cs typeface="+mn-cs"/>
            </a:endParaRPr>
          </a:p>
          <a:p>
            <a:pPr marL="342900" indent="-342900" eaLnBrk="0" hangingPunct="0">
              <a:spcBef>
                <a:spcPct val="20000"/>
              </a:spcBef>
              <a:buClr>
                <a:schemeClr val="hlink"/>
              </a:buClr>
              <a:buSzPct val="80000"/>
              <a:buFont typeface="Wingdings" pitchFamily="2" charset="2"/>
              <a:buNone/>
              <a:defRPr/>
            </a:pPr>
            <a:endParaRPr lang="fr-FR" sz="3200" kern="0" dirty="0">
              <a:latin typeface="+mn-lt"/>
              <a:cs typeface="+mn-cs"/>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3" presetClass="entr" presetSubtype="10" fill="hold"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blinds(horizontal)">
                                      <p:cBhvr>
                                        <p:cTn id="15" dur="500"/>
                                        <p:tgtEl>
                                          <p:spTgt spid="2">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2">
                                            <p:txEl>
                                              <p:pRg st="3" end="3"/>
                                            </p:txEl>
                                          </p:spTgt>
                                        </p:tgtEl>
                                        <p:attrNameLst>
                                          <p:attrName>style.visibility</p:attrName>
                                        </p:attrNameLst>
                                      </p:cBhvr>
                                      <p:to>
                                        <p:strVal val="visible"/>
                                      </p:to>
                                    </p:set>
                                    <p:animEffect transition="in" filter="blinds(horizontal)">
                                      <p:cBhvr>
                                        <p:cTn id="18" dur="500"/>
                                        <p:tgtEl>
                                          <p:spTgt spid="2">
                                            <p:txEl>
                                              <p:pRg st="3" end="3"/>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blinds(horizontal)">
                                      <p:cBhvr>
                                        <p:cTn id="21" dur="500"/>
                                        <p:tgtEl>
                                          <p:spTgt spid="2">
                                            <p:txEl>
                                              <p:pRg st="4" end="4"/>
                                            </p:txEl>
                                          </p:spTgt>
                                        </p:tgtEl>
                                      </p:cBhvr>
                                    </p:animEffect>
                                  </p:childTnLst>
                                </p:cTn>
                              </p:par>
                            </p:childTnLst>
                          </p:cTn>
                        </p:par>
                        <p:par>
                          <p:cTn id="22" fill="hold" nodeType="afterGroup">
                            <p:stCondLst>
                              <p:cond delay="1000"/>
                            </p:stCondLst>
                            <p:childTnLst>
                              <p:par>
                                <p:cTn id="23" presetID="2" presetClass="entr" presetSubtype="8" fill="hold" nodeType="after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 calcmode="lin" valueType="num">
                                      <p:cBhvr additive="base">
                                        <p:cTn id="25" dur="500" fill="hold"/>
                                        <p:tgtEl>
                                          <p:spTgt spid="2">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
                                            <p:txEl>
                                              <p:pRg st="5" end="5"/>
                                            </p:txEl>
                                          </p:spTgt>
                                        </p:tgtEl>
                                        <p:attrNameLst>
                                          <p:attrName>ppt_y</p:attrName>
                                        </p:attrNameLst>
                                      </p:cBhvr>
                                      <p:tavLst>
                                        <p:tav tm="0">
                                          <p:val>
                                            <p:strVal val="#ppt_y"/>
                                          </p:val>
                                        </p:tav>
                                        <p:tav tm="100000">
                                          <p:val>
                                            <p:strVal val="#ppt_y"/>
                                          </p:val>
                                        </p:tav>
                                      </p:tavLst>
                                    </p:anim>
                                  </p:childTnLst>
                                </p:cTn>
                              </p:par>
                            </p:childTnLst>
                          </p:cTn>
                        </p:par>
                        <p:par>
                          <p:cTn id="27" fill="hold" nodeType="afterGroup">
                            <p:stCondLst>
                              <p:cond delay="1500"/>
                            </p:stCondLst>
                            <p:childTnLst>
                              <p:par>
                                <p:cTn id="28" presetID="3" presetClass="entr" presetSubtype="10" fill="hold" nodeType="afterEffect">
                                  <p:stCondLst>
                                    <p:cond delay="0"/>
                                  </p:stCondLst>
                                  <p:childTnLst>
                                    <p:set>
                                      <p:cBhvr>
                                        <p:cTn id="29" dur="1" fill="hold">
                                          <p:stCondLst>
                                            <p:cond delay="0"/>
                                          </p:stCondLst>
                                        </p:cTn>
                                        <p:tgtEl>
                                          <p:spTgt spid="2">
                                            <p:txEl>
                                              <p:pRg st="6" end="6"/>
                                            </p:txEl>
                                          </p:spTgt>
                                        </p:tgtEl>
                                        <p:attrNameLst>
                                          <p:attrName>style.visibility</p:attrName>
                                        </p:attrNameLst>
                                      </p:cBhvr>
                                      <p:to>
                                        <p:strVal val="visible"/>
                                      </p:to>
                                    </p:set>
                                    <p:animEffect transition="in" filter="blinds(horizontal)">
                                      <p:cBhvr>
                                        <p:cTn id="30" dur="500"/>
                                        <p:tgtEl>
                                          <p:spTgt spid="2">
                                            <p:txEl>
                                              <p:pRg st="6" end="6"/>
                                            </p:txEl>
                                          </p:spTgt>
                                        </p:tgtEl>
                                      </p:cBhvr>
                                    </p:animEffect>
                                  </p:childTnLst>
                                </p:cTn>
                              </p:par>
                              <p:par>
                                <p:cTn id="31" presetID="3" presetClass="entr" presetSubtype="10" fill="hold" nodeType="withEffect">
                                  <p:stCondLst>
                                    <p:cond delay="0"/>
                                  </p:stCondLst>
                                  <p:childTnLst>
                                    <p:set>
                                      <p:cBhvr>
                                        <p:cTn id="32" dur="1" fill="hold">
                                          <p:stCondLst>
                                            <p:cond delay="0"/>
                                          </p:stCondLst>
                                        </p:cTn>
                                        <p:tgtEl>
                                          <p:spTgt spid="2">
                                            <p:txEl>
                                              <p:pRg st="7" end="7"/>
                                            </p:txEl>
                                          </p:spTgt>
                                        </p:tgtEl>
                                        <p:attrNameLst>
                                          <p:attrName>style.visibility</p:attrName>
                                        </p:attrNameLst>
                                      </p:cBhvr>
                                      <p:to>
                                        <p:strVal val="visible"/>
                                      </p:to>
                                    </p:set>
                                    <p:animEffect transition="in" filter="blinds(horizontal)">
                                      <p:cBhvr>
                                        <p:cTn id="33" dur="500"/>
                                        <p:tgtEl>
                                          <p:spTgt spid="2">
                                            <p:txEl>
                                              <p:pRg st="7" end="7"/>
                                            </p:txEl>
                                          </p:spTgt>
                                        </p:tgtEl>
                                      </p:cBhvr>
                                    </p:animEffect>
                                  </p:childTnLst>
                                </p:cTn>
                              </p:par>
                              <p:par>
                                <p:cTn id="34" presetID="3" presetClass="entr" presetSubtype="10" fill="hold" nodeType="withEffect">
                                  <p:stCondLst>
                                    <p:cond delay="0"/>
                                  </p:stCondLst>
                                  <p:childTnLst>
                                    <p:set>
                                      <p:cBhvr>
                                        <p:cTn id="35" dur="1" fill="hold">
                                          <p:stCondLst>
                                            <p:cond delay="0"/>
                                          </p:stCondLst>
                                        </p:cTn>
                                        <p:tgtEl>
                                          <p:spTgt spid="2">
                                            <p:txEl>
                                              <p:pRg st="8" end="8"/>
                                            </p:txEl>
                                          </p:spTgt>
                                        </p:tgtEl>
                                        <p:attrNameLst>
                                          <p:attrName>style.visibility</p:attrName>
                                        </p:attrNameLst>
                                      </p:cBhvr>
                                      <p:to>
                                        <p:strVal val="visible"/>
                                      </p:to>
                                    </p:set>
                                    <p:animEffect transition="in" filter="blinds(horizontal)">
                                      <p:cBhvr>
                                        <p:cTn id="36"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bwMode="auto">
          <a:xfrm>
            <a:off x="500063" y="2143125"/>
            <a:ext cx="8229600" cy="1139825"/>
          </a:xfrm>
          <a:prstGeom prst="rect">
            <a:avLst/>
          </a:prstGeom>
          <a:noFill/>
          <a:ln w="9525">
            <a:noFill/>
            <a:miter lim="800000"/>
            <a:headEnd/>
            <a:tailEnd/>
          </a:ln>
          <a:effectLst/>
        </p:spPr>
        <p:txBody>
          <a:bodyPr anchor="ctr">
            <a:normAutofit/>
          </a:bodyPr>
          <a:lstStyle/>
          <a:p>
            <a:pPr algn="ctr">
              <a:defRPr/>
            </a:pPr>
            <a:r>
              <a:rPr lang="fr-FR" sz="3600" kern="0" dirty="0">
                <a:solidFill>
                  <a:schemeClr val="tx2"/>
                </a:solidFill>
                <a:latin typeface="Arial Unicode MS" pitchFamily="34" charset="-128"/>
                <a:ea typeface="Arial Unicode MS" pitchFamily="34" charset="-128"/>
                <a:cs typeface="Arial Unicode MS" pitchFamily="34" charset="-128"/>
              </a:rPr>
              <a:t> </a:t>
            </a:r>
            <a:r>
              <a:rPr lang="fr-FR" sz="4000" b="1" kern="0" dirty="0">
                <a:latin typeface="Arial Unicode MS" pitchFamily="34" charset="-128"/>
                <a:ea typeface="Arial Unicode MS" pitchFamily="34" charset="-128"/>
                <a:cs typeface="Arial Unicode MS" pitchFamily="34" charset="-128"/>
              </a:rPr>
              <a:t>Chapitre VIII</a:t>
            </a:r>
            <a:r>
              <a:rPr lang="fr-FR" sz="4000" b="1" i="1" kern="0" dirty="0">
                <a:latin typeface="Arial Unicode MS" pitchFamily="34" charset="-128"/>
                <a:ea typeface="Arial Unicode MS" pitchFamily="34" charset="-128"/>
                <a:cs typeface="Arial Unicode MS" pitchFamily="34" charset="-128"/>
              </a:rPr>
              <a:t> </a:t>
            </a:r>
            <a:endParaRPr lang="fr-FR" sz="4000" kern="0" dirty="0">
              <a:latin typeface="Arial Unicode MS" pitchFamily="34" charset="-128"/>
              <a:ea typeface="Arial Unicode MS" pitchFamily="34" charset="-128"/>
              <a:cs typeface="Arial Unicode MS" pitchFamily="34" charset="-128"/>
            </a:endParaRPr>
          </a:p>
        </p:txBody>
      </p:sp>
      <p:sp>
        <p:nvSpPr>
          <p:cNvPr id="5" name="Espace réservé du contenu 2"/>
          <p:cNvSpPr txBox="1">
            <a:spLocks/>
          </p:cNvSpPr>
          <p:nvPr/>
        </p:nvSpPr>
        <p:spPr bwMode="auto">
          <a:xfrm>
            <a:off x="428625" y="3357563"/>
            <a:ext cx="8229600" cy="1441450"/>
          </a:xfrm>
          <a:prstGeom prst="rect">
            <a:avLst/>
          </a:prstGeom>
          <a:noFill/>
          <a:ln w="9525">
            <a:noFill/>
            <a:miter lim="800000"/>
            <a:headEnd/>
            <a:tailEnd/>
          </a:ln>
          <a:effectLst/>
        </p:spPr>
        <p:txBody>
          <a:bodyPr/>
          <a:lstStyle/>
          <a:p>
            <a:pPr marL="342900" indent="-342900" algn="ctr">
              <a:spcBef>
                <a:spcPct val="20000"/>
              </a:spcBef>
              <a:buClr>
                <a:schemeClr val="hlink"/>
              </a:buClr>
              <a:buSzPct val="80000"/>
              <a:buFont typeface="Wingdings" pitchFamily="2" charset="2"/>
              <a:buNone/>
              <a:defRPr/>
            </a:pPr>
            <a:r>
              <a:rPr lang="fr-FR" sz="6600" b="1" i="1" kern="0" dirty="0">
                <a:latin typeface="Arial Unicode MS" pitchFamily="34" charset="-128"/>
                <a:ea typeface="Arial Unicode MS" pitchFamily="34" charset="-128"/>
                <a:cs typeface="Arial Unicode MS" pitchFamily="34" charset="-128"/>
              </a:rPr>
              <a:t>Etude sismique</a:t>
            </a:r>
            <a:endParaRPr lang="fr-FR" sz="6600" kern="0" dirty="0">
              <a:latin typeface="Arial Unicode MS" pitchFamily="34" charset="-128"/>
              <a:ea typeface="Arial Unicode MS" pitchFamily="34" charset="-128"/>
              <a:cs typeface="Arial Unicode MS" pitchFamily="34" charset="-128"/>
            </a:endParaRPr>
          </a:p>
        </p:txBody>
      </p:sp>
    </p:spTree>
  </p:cSld>
  <p:clrMapOvr>
    <a:masterClrMapping/>
  </p:clrMapOvr>
  <p:transition spd="slow"/>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Espace réservé du contenu 2"/>
          <p:cNvSpPr>
            <a:spLocks noGrp="1"/>
          </p:cNvSpPr>
          <p:nvPr>
            <p:ph idx="1"/>
          </p:nvPr>
        </p:nvSpPr>
        <p:spPr>
          <a:xfrm>
            <a:off x="500063" y="285750"/>
            <a:ext cx="8115300" cy="6286500"/>
          </a:xfrm>
        </p:spPr>
        <p:txBody>
          <a:bodyPr/>
          <a:lstStyle/>
          <a:p>
            <a:pPr eaLnBrk="1" hangingPunct="1">
              <a:buFont typeface="Wingdings" pitchFamily="2" charset="2"/>
              <a:buNone/>
            </a:pPr>
            <a:r>
              <a:rPr lang="fr-FR" sz="2800" b="1" smtClean="0">
                <a:solidFill>
                  <a:srgbClr val="FFFF00"/>
                </a:solidFill>
                <a:effectLst/>
                <a:latin typeface="Arial Unicode MS" pitchFamily="34" charset="-128"/>
                <a:ea typeface="Arial Unicode MS" pitchFamily="34" charset="-128"/>
                <a:cs typeface="Arial Unicode MS" pitchFamily="34" charset="-128"/>
              </a:rPr>
              <a:t>Introduction:</a:t>
            </a:r>
          </a:p>
          <a:p>
            <a:pPr eaLnBrk="1" hangingPunct="1">
              <a:buFont typeface="Wingdings" pitchFamily="2" charset="2"/>
              <a:buNone/>
            </a:pPr>
            <a:r>
              <a:rPr lang="fr-FR" sz="2800" smtClean="0">
                <a:effectLst/>
              </a:rPr>
              <a:t>      Le but de cette étude est d’évaluer les forces horizontales extérieures engendrées par un séisme pour chaque niveau de la structure.</a:t>
            </a:r>
          </a:p>
          <a:p>
            <a:pPr eaLnBrk="1" hangingPunct="1">
              <a:buFont typeface="Wingdings" pitchFamily="2" charset="2"/>
              <a:buNone/>
            </a:pPr>
            <a:r>
              <a:rPr lang="fr-FR" sz="2800" smtClean="0">
                <a:effectLst/>
              </a:rPr>
              <a:t>      Pour cela nous avons utilisée La Méthode statique équivalente qui est l’une des méthode proposées par le RPA99 /version 2003</a:t>
            </a:r>
          </a:p>
          <a:p>
            <a:pPr algn="just" eaLnBrk="1" hangingPunct="1">
              <a:buFont typeface="Wingdings" pitchFamily="2" charset="2"/>
              <a:buNone/>
            </a:pPr>
            <a:endParaRPr lang="fr-FR" sz="2800" b="1" smtClean="0">
              <a:solidFill>
                <a:srgbClr val="FFFF00"/>
              </a:solidFill>
              <a:effectLst/>
            </a:endParaRPr>
          </a:p>
          <a:p>
            <a:pPr algn="just" eaLnBrk="1" hangingPunct="1">
              <a:buFont typeface="Wingdings" pitchFamily="2" charset="2"/>
              <a:buNone/>
            </a:pPr>
            <a:r>
              <a:rPr lang="fr-FR" sz="2800" b="1" smtClean="0">
                <a:solidFill>
                  <a:srgbClr val="FFFF00"/>
                </a:solidFill>
                <a:effectLst/>
              </a:rPr>
              <a:t>Principe de la méthode:</a:t>
            </a:r>
          </a:p>
          <a:p>
            <a:pPr algn="just" eaLnBrk="1" hangingPunct="1">
              <a:buFont typeface="Wingdings" pitchFamily="2" charset="2"/>
              <a:buNone/>
            </a:pPr>
            <a:r>
              <a:rPr lang="fr-FR" sz="2800" smtClean="0">
                <a:effectLst/>
              </a:rPr>
              <a:t>    l’effet sismique est remplacé a chaque niveau par une force horizontale statique fictive. </a:t>
            </a:r>
          </a:p>
          <a:p>
            <a:pPr algn="just" eaLnBrk="1" hangingPunct="1">
              <a:buFont typeface="Wingdings" pitchFamily="2" charset="2"/>
              <a:buNone/>
            </a:pPr>
            <a:endParaRPr lang="fr-FR" sz="2800" smtClean="0">
              <a:solidFill>
                <a:srgbClr val="FFFF00"/>
              </a:solidFill>
              <a:effectLst/>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with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additive="base">
                                        <p:cTn id="7" dur="500" fill="hold"/>
                                        <p:tgtEl>
                                          <p:spTgt spid="61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147">
                                            <p:txEl>
                                              <p:pRg st="0" end="0"/>
                                            </p:txEl>
                                          </p:spTgt>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3" presetClass="entr" presetSubtype="10" fill="hold" nodeType="after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blinds(horizontal)">
                                      <p:cBhvr>
                                        <p:cTn id="12" dur="500"/>
                                        <p:tgtEl>
                                          <p:spTgt spid="6147">
                                            <p:txEl>
                                              <p:pRg st="1" end="1"/>
                                            </p:txEl>
                                          </p:spTgt>
                                        </p:tgtEl>
                                      </p:cBhvr>
                                    </p:animEffect>
                                  </p:childTnLst>
                                </p:cTn>
                              </p:par>
                            </p:childTnLst>
                          </p:cTn>
                        </p:par>
                        <p:par>
                          <p:cTn id="13" fill="hold" nodeType="afterGroup">
                            <p:stCondLst>
                              <p:cond delay="1000"/>
                            </p:stCondLst>
                            <p:childTnLst>
                              <p:par>
                                <p:cTn id="14" presetID="3" presetClass="entr" presetSubtype="10" fill="hold" nodeType="afterEffect">
                                  <p:stCondLst>
                                    <p:cond delay="0"/>
                                  </p:stCondLst>
                                  <p:childTnLst>
                                    <p:set>
                                      <p:cBhvr>
                                        <p:cTn id="15" dur="1" fill="hold">
                                          <p:stCondLst>
                                            <p:cond delay="0"/>
                                          </p:stCondLst>
                                        </p:cTn>
                                        <p:tgtEl>
                                          <p:spTgt spid="6147">
                                            <p:txEl>
                                              <p:pRg st="2" end="2"/>
                                            </p:txEl>
                                          </p:spTgt>
                                        </p:tgtEl>
                                        <p:attrNameLst>
                                          <p:attrName>style.visibility</p:attrName>
                                        </p:attrNameLst>
                                      </p:cBhvr>
                                      <p:to>
                                        <p:strVal val="visible"/>
                                      </p:to>
                                    </p:set>
                                    <p:animEffect transition="in" filter="blinds(horizontal)">
                                      <p:cBhvr>
                                        <p:cTn id="16" dur="500"/>
                                        <p:tgtEl>
                                          <p:spTgt spid="6147">
                                            <p:txEl>
                                              <p:pRg st="2" end="2"/>
                                            </p:txEl>
                                          </p:spTgt>
                                        </p:tgtEl>
                                      </p:cBhvr>
                                    </p:animEffect>
                                  </p:childTnLst>
                                </p:cTn>
                              </p:par>
                            </p:childTnLst>
                          </p:cTn>
                        </p:par>
                        <p:par>
                          <p:cTn id="17" fill="hold" nodeType="afterGroup">
                            <p:stCondLst>
                              <p:cond delay="1500"/>
                            </p:stCondLst>
                            <p:childTnLst>
                              <p:par>
                                <p:cTn id="18" presetID="2" presetClass="entr" presetSubtype="8" fill="hold" nodeType="afterEffect">
                                  <p:stCondLst>
                                    <p:cond delay="0"/>
                                  </p:stCondLst>
                                  <p:childTnLst>
                                    <p:set>
                                      <p:cBhvr>
                                        <p:cTn id="19" dur="1" fill="hold">
                                          <p:stCondLst>
                                            <p:cond delay="0"/>
                                          </p:stCondLst>
                                        </p:cTn>
                                        <p:tgtEl>
                                          <p:spTgt spid="6147">
                                            <p:txEl>
                                              <p:pRg st="4" end="4"/>
                                            </p:txEl>
                                          </p:spTgt>
                                        </p:tgtEl>
                                        <p:attrNameLst>
                                          <p:attrName>style.visibility</p:attrName>
                                        </p:attrNameLst>
                                      </p:cBhvr>
                                      <p:to>
                                        <p:strVal val="visible"/>
                                      </p:to>
                                    </p:set>
                                    <p:anim calcmode="lin" valueType="num">
                                      <p:cBhvr additive="base">
                                        <p:cTn id="20" dur="500" fill="hold"/>
                                        <p:tgtEl>
                                          <p:spTgt spid="6147">
                                            <p:txEl>
                                              <p:pRg st="4" end="4"/>
                                            </p:tx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6147">
                                            <p:txEl>
                                              <p:pRg st="4" end="4"/>
                                            </p:txEl>
                                          </p:spTgt>
                                        </p:tgtEl>
                                        <p:attrNameLst>
                                          <p:attrName>ppt_y</p:attrName>
                                        </p:attrNameLst>
                                      </p:cBhvr>
                                      <p:tavLst>
                                        <p:tav tm="0">
                                          <p:val>
                                            <p:strVal val="#ppt_y"/>
                                          </p:val>
                                        </p:tav>
                                        <p:tav tm="100000">
                                          <p:val>
                                            <p:strVal val="#ppt_y"/>
                                          </p:val>
                                        </p:tav>
                                      </p:tavLst>
                                    </p:anim>
                                  </p:childTnLst>
                                </p:cTn>
                              </p:par>
                            </p:childTnLst>
                          </p:cTn>
                        </p:par>
                        <p:par>
                          <p:cTn id="22" fill="hold" nodeType="afterGroup">
                            <p:stCondLst>
                              <p:cond delay="2000"/>
                            </p:stCondLst>
                            <p:childTnLst>
                              <p:par>
                                <p:cTn id="23" presetID="3" presetClass="entr" presetSubtype="10" fill="hold" nodeType="afterEffect">
                                  <p:stCondLst>
                                    <p:cond delay="0"/>
                                  </p:stCondLst>
                                  <p:childTnLst>
                                    <p:set>
                                      <p:cBhvr>
                                        <p:cTn id="24" dur="1" fill="hold">
                                          <p:stCondLst>
                                            <p:cond delay="0"/>
                                          </p:stCondLst>
                                        </p:cTn>
                                        <p:tgtEl>
                                          <p:spTgt spid="6147">
                                            <p:txEl>
                                              <p:pRg st="5" end="5"/>
                                            </p:txEl>
                                          </p:spTgt>
                                        </p:tgtEl>
                                        <p:attrNameLst>
                                          <p:attrName>style.visibility</p:attrName>
                                        </p:attrNameLst>
                                      </p:cBhvr>
                                      <p:to>
                                        <p:strVal val="visible"/>
                                      </p:to>
                                    </p:set>
                                    <p:animEffect transition="in" filter="blinds(horizontal)">
                                      <p:cBhvr>
                                        <p:cTn id="25" dur="500"/>
                                        <p:tgtEl>
                                          <p:spTgt spid="614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1"/>
          <p:cNvSpPr>
            <a:spLocks noChangeArrowheads="1"/>
          </p:cNvSpPr>
          <p:nvPr/>
        </p:nvSpPr>
        <p:spPr bwMode="auto">
          <a:xfrm>
            <a:off x="357188" y="500063"/>
            <a:ext cx="91440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fr-FR" sz="2800" b="1">
                <a:solidFill>
                  <a:srgbClr val="FFFF00"/>
                </a:solidFill>
                <a:latin typeface="Arial Unicode MS" pitchFamily="34" charset="-128"/>
                <a:ea typeface="Arial Unicode MS" pitchFamily="34" charset="-128"/>
                <a:cs typeface="Arial Unicode MS" pitchFamily="34" charset="-128"/>
              </a:rPr>
              <a:t>Modélisation de la structure :</a:t>
            </a:r>
          </a:p>
          <a:p>
            <a:endParaRPr lang="fr-FR">
              <a:solidFill>
                <a:srgbClr val="FFFF00"/>
              </a:solidFill>
              <a:latin typeface="Century Gothic" pitchFamily="34" charset="0"/>
            </a:endParaRPr>
          </a:p>
        </p:txBody>
      </p:sp>
      <p:pic>
        <p:nvPicPr>
          <p:cNvPr id="47107" name="Image 3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625" y="1785938"/>
            <a:ext cx="7954963" cy="3214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47106"/>
                                        </p:tgtEl>
                                        <p:attrNameLst>
                                          <p:attrName>style.visibility</p:attrName>
                                        </p:attrNameLst>
                                      </p:cBhvr>
                                      <p:to>
                                        <p:strVal val="visible"/>
                                      </p:to>
                                    </p:set>
                                    <p:anim calcmode="lin" valueType="num">
                                      <p:cBhvr additive="base">
                                        <p:cTn id="7" dur="500" fill="hold"/>
                                        <p:tgtEl>
                                          <p:spTgt spid="47106"/>
                                        </p:tgtEl>
                                        <p:attrNameLst>
                                          <p:attrName>ppt_x</p:attrName>
                                        </p:attrNameLst>
                                      </p:cBhvr>
                                      <p:tavLst>
                                        <p:tav tm="0">
                                          <p:val>
                                            <p:strVal val="0-#ppt_w/2"/>
                                          </p:val>
                                        </p:tav>
                                        <p:tav tm="100000">
                                          <p:val>
                                            <p:strVal val="#ppt_x"/>
                                          </p:val>
                                        </p:tav>
                                      </p:tavLst>
                                    </p:anim>
                                    <p:anim calcmode="lin" valueType="num">
                                      <p:cBhvr additive="base">
                                        <p:cTn id="8" dur="500" fill="hold"/>
                                        <p:tgtEl>
                                          <p:spTgt spid="47106"/>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10" presetClass="entr" presetSubtype="0" fill="hold" nodeType="afterEffect">
                                  <p:stCondLst>
                                    <p:cond delay="0"/>
                                  </p:stCondLst>
                                  <p:childTnLst>
                                    <p:set>
                                      <p:cBhvr>
                                        <p:cTn id="11" dur="1" fill="hold">
                                          <p:stCondLst>
                                            <p:cond delay="0"/>
                                          </p:stCondLst>
                                        </p:cTn>
                                        <p:tgtEl>
                                          <p:spTgt spid="47107"/>
                                        </p:tgtEl>
                                        <p:attrNameLst>
                                          <p:attrName>style.visibility</p:attrName>
                                        </p:attrNameLst>
                                      </p:cBhvr>
                                      <p:to>
                                        <p:strVal val="visible"/>
                                      </p:to>
                                    </p:set>
                                    <p:animEffect transition="in" filter="fade">
                                      <p:cBhvr>
                                        <p:cTn id="12" dur="500"/>
                                        <p:tgtEl>
                                          <p:spTgt spid="471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63" y="1150938"/>
            <a:ext cx="7929562" cy="1816100"/>
          </a:xfrm>
          <a:prstGeom prst="rect">
            <a:avLst/>
          </a:prstGeom>
        </p:spPr>
        <p:txBody>
          <a:bodyPr>
            <a:spAutoFit/>
          </a:bodyPr>
          <a:lstStyle/>
          <a:p>
            <a:pPr algn="just">
              <a:defRPr/>
            </a:pPr>
            <a:r>
              <a:rPr lang="fr-FR" sz="2800" kern="0" dirty="0">
                <a:solidFill>
                  <a:srgbClr val="FFFFFF"/>
                </a:solidFill>
                <a:latin typeface="Arial"/>
                <a:cs typeface="+mn-cs"/>
              </a:rPr>
              <a:t>La force sismique totale « V » appliquée à la base de la structure, doit être calculée dans les deux directions horizontales et orthogonales selon la formule :</a:t>
            </a:r>
            <a:endParaRPr lang="fr-FR" dirty="0">
              <a:cs typeface="+mn-cs"/>
            </a:endParaRPr>
          </a:p>
        </p:txBody>
      </p:sp>
      <p:sp>
        <p:nvSpPr>
          <p:cNvPr id="151554" name="Object 2"/>
          <p:cNvSpPr>
            <a:spLocks noChangeAspect="1" noChangeArrowheads="1"/>
          </p:cNvSpPr>
          <p:nvPr/>
        </p:nvSpPr>
        <p:spPr bwMode="auto">
          <a:xfrm>
            <a:off x="4357688" y="3151188"/>
            <a:ext cx="1928812" cy="6350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fr-F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151554"/>
                                        </p:tgtEl>
                                        <p:attrNameLst>
                                          <p:attrName>style.visibility</p:attrName>
                                        </p:attrNameLst>
                                      </p:cBhvr>
                                      <p:to>
                                        <p:strVal val="visible"/>
                                      </p:to>
                                    </p:set>
                                    <p:animEffect transition="in" filter="blinds(horizontal)">
                                      <p:cBhvr>
                                        <p:cTn id="7" dur="500"/>
                                        <p:tgtEl>
                                          <p:spTgt spid="151554"/>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linds(horizont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51554"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571500" y="500063"/>
            <a:ext cx="47228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fr-FR" sz="2000">
                <a:solidFill>
                  <a:srgbClr val="FFFF00"/>
                </a:solidFill>
              </a:rPr>
              <a:t>1-Efforts sismiques dans Les portiques</a:t>
            </a:r>
          </a:p>
        </p:txBody>
      </p:sp>
      <p:pic>
        <p:nvPicPr>
          <p:cNvPr id="48131" name="Image 8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 y="928688"/>
            <a:ext cx="5857875" cy="23939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48132" name="Rectangle 4"/>
          <p:cNvSpPr>
            <a:spLocks noChangeArrowheads="1"/>
          </p:cNvSpPr>
          <p:nvPr/>
        </p:nvSpPr>
        <p:spPr bwMode="auto">
          <a:xfrm>
            <a:off x="642938" y="3500438"/>
            <a:ext cx="58578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fr-FR" sz="2000">
                <a:solidFill>
                  <a:srgbClr val="FFFF00"/>
                </a:solidFill>
              </a:rPr>
              <a:t>2-Efforts sismiques dans Les palées de stabilités </a:t>
            </a:r>
          </a:p>
        </p:txBody>
      </p:sp>
      <p:pic>
        <p:nvPicPr>
          <p:cNvPr id="48133"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4375" y="3929063"/>
            <a:ext cx="6983413" cy="2571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48130"/>
                                        </p:tgtEl>
                                        <p:attrNameLst>
                                          <p:attrName>style.visibility</p:attrName>
                                        </p:attrNameLst>
                                      </p:cBhvr>
                                      <p:to>
                                        <p:strVal val="visible"/>
                                      </p:to>
                                    </p:set>
                                    <p:anim calcmode="lin" valueType="num">
                                      <p:cBhvr additive="base">
                                        <p:cTn id="7" dur="500" fill="hold"/>
                                        <p:tgtEl>
                                          <p:spTgt spid="48130"/>
                                        </p:tgtEl>
                                        <p:attrNameLst>
                                          <p:attrName>ppt_x</p:attrName>
                                        </p:attrNameLst>
                                      </p:cBhvr>
                                      <p:tavLst>
                                        <p:tav tm="0">
                                          <p:val>
                                            <p:strVal val="0-#ppt_w/2"/>
                                          </p:val>
                                        </p:tav>
                                        <p:tav tm="100000">
                                          <p:val>
                                            <p:strVal val="#ppt_x"/>
                                          </p:val>
                                        </p:tav>
                                      </p:tavLst>
                                    </p:anim>
                                    <p:anim calcmode="lin" valueType="num">
                                      <p:cBhvr additive="base">
                                        <p:cTn id="8" dur="500" fill="hold"/>
                                        <p:tgtEl>
                                          <p:spTgt spid="48130"/>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10" presetClass="entr" presetSubtype="0" fill="hold" nodeType="afterEffect">
                                  <p:stCondLst>
                                    <p:cond delay="0"/>
                                  </p:stCondLst>
                                  <p:childTnLst>
                                    <p:set>
                                      <p:cBhvr>
                                        <p:cTn id="11" dur="1" fill="hold">
                                          <p:stCondLst>
                                            <p:cond delay="0"/>
                                          </p:stCondLst>
                                        </p:cTn>
                                        <p:tgtEl>
                                          <p:spTgt spid="48131"/>
                                        </p:tgtEl>
                                        <p:attrNameLst>
                                          <p:attrName>style.visibility</p:attrName>
                                        </p:attrNameLst>
                                      </p:cBhvr>
                                      <p:to>
                                        <p:strVal val="visible"/>
                                      </p:to>
                                    </p:set>
                                    <p:animEffect transition="in" filter="fade">
                                      <p:cBhvr>
                                        <p:cTn id="12" dur="500"/>
                                        <p:tgtEl>
                                          <p:spTgt spid="48131"/>
                                        </p:tgtEl>
                                      </p:cBhvr>
                                    </p:animEffect>
                                  </p:childTnLst>
                                </p:cTn>
                              </p:par>
                            </p:childTnLst>
                          </p:cTn>
                        </p:par>
                        <p:par>
                          <p:cTn id="13" fill="hold" nodeType="afterGroup">
                            <p:stCondLst>
                              <p:cond delay="1000"/>
                            </p:stCondLst>
                            <p:childTnLst>
                              <p:par>
                                <p:cTn id="14" presetID="2" presetClass="entr" presetSubtype="8" fill="hold" grpId="0" nodeType="afterEffect">
                                  <p:stCondLst>
                                    <p:cond delay="0"/>
                                  </p:stCondLst>
                                  <p:childTnLst>
                                    <p:set>
                                      <p:cBhvr>
                                        <p:cTn id="15" dur="1" fill="hold">
                                          <p:stCondLst>
                                            <p:cond delay="0"/>
                                          </p:stCondLst>
                                        </p:cTn>
                                        <p:tgtEl>
                                          <p:spTgt spid="48132"/>
                                        </p:tgtEl>
                                        <p:attrNameLst>
                                          <p:attrName>style.visibility</p:attrName>
                                        </p:attrNameLst>
                                      </p:cBhvr>
                                      <p:to>
                                        <p:strVal val="visible"/>
                                      </p:to>
                                    </p:set>
                                    <p:anim calcmode="lin" valueType="num">
                                      <p:cBhvr additive="base">
                                        <p:cTn id="16" dur="500" fill="hold"/>
                                        <p:tgtEl>
                                          <p:spTgt spid="48132"/>
                                        </p:tgtEl>
                                        <p:attrNameLst>
                                          <p:attrName>ppt_x</p:attrName>
                                        </p:attrNameLst>
                                      </p:cBhvr>
                                      <p:tavLst>
                                        <p:tav tm="0">
                                          <p:val>
                                            <p:strVal val="0-#ppt_w/2"/>
                                          </p:val>
                                        </p:tav>
                                        <p:tav tm="100000">
                                          <p:val>
                                            <p:strVal val="#ppt_x"/>
                                          </p:val>
                                        </p:tav>
                                      </p:tavLst>
                                    </p:anim>
                                    <p:anim calcmode="lin" valueType="num">
                                      <p:cBhvr additive="base">
                                        <p:cTn id="17" dur="500" fill="hold"/>
                                        <p:tgtEl>
                                          <p:spTgt spid="48132"/>
                                        </p:tgtEl>
                                        <p:attrNameLst>
                                          <p:attrName>ppt_y</p:attrName>
                                        </p:attrNameLst>
                                      </p:cBhvr>
                                      <p:tavLst>
                                        <p:tav tm="0">
                                          <p:val>
                                            <p:strVal val="#ppt_y"/>
                                          </p:val>
                                        </p:tav>
                                        <p:tav tm="100000">
                                          <p:val>
                                            <p:strVal val="#ppt_y"/>
                                          </p:val>
                                        </p:tav>
                                      </p:tavLst>
                                    </p:anim>
                                  </p:childTnLst>
                                </p:cTn>
                              </p:par>
                            </p:childTnLst>
                          </p:cTn>
                        </p:par>
                        <p:par>
                          <p:cTn id="18" fill="hold" nodeType="afterGroup">
                            <p:stCondLst>
                              <p:cond delay="1500"/>
                            </p:stCondLst>
                            <p:childTnLst>
                              <p:par>
                                <p:cTn id="19" presetID="10" presetClass="entr" presetSubtype="0" fill="hold" nodeType="afterEffect">
                                  <p:stCondLst>
                                    <p:cond delay="0"/>
                                  </p:stCondLst>
                                  <p:childTnLst>
                                    <p:set>
                                      <p:cBhvr>
                                        <p:cTn id="20" dur="1" fill="hold">
                                          <p:stCondLst>
                                            <p:cond delay="0"/>
                                          </p:stCondLst>
                                        </p:cTn>
                                        <p:tgtEl>
                                          <p:spTgt spid="48133"/>
                                        </p:tgtEl>
                                        <p:attrNameLst>
                                          <p:attrName>style.visibility</p:attrName>
                                        </p:attrNameLst>
                                      </p:cBhvr>
                                      <p:to>
                                        <p:strVal val="visible"/>
                                      </p:to>
                                    </p:set>
                                    <p:animEffect transition="in" filter="fade">
                                      <p:cBhvr>
                                        <p:cTn id="21" dur="500"/>
                                        <p:tgtEl>
                                          <p:spTgt spid="481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p:bldP spid="4813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Espace réservé du contenu 2"/>
          <p:cNvSpPr>
            <a:spLocks noGrp="1"/>
          </p:cNvSpPr>
          <p:nvPr>
            <p:ph idx="4294967295"/>
          </p:nvPr>
        </p:nvSpPr>
        <p:spPr>
          <a:xfrm>
            <a:off x="468313" y="1341438"/>
            <a:ext cx="8229600" cy="36528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971550" lvl="1" indent="-514350" algn="just" eaLnBrk="1" hangingPunct="1">
              <a:buSzPct val="65000"/>
              <a:buFont typeface="Wingdings" pitchFamily="2" charset="2"/>
              <a:buChar char="Ø"/>
              <a:tabLst>
                <a:tab pos="901700" algn="l"/>
              </a:tabLst>
            </a:pPr>
            <a:r>
              <a:rPr lang="fr-FR" smtClean="0">
                <a:effectLst/>
                <a:latin typeface="Arial Unicode MS" pitchFamily="34" charset="-128"/>
                <a:ea typeface="Arial Unicode MS" pitchFamily="34" charset="-128"/>
                <a:cs typeface="Arial Unicode MS" pitchFamily="34" charset="-128"/>
              </a:rPr>
              <a:t>La longueur est de 50m suivant le long pan.</a:t>
            </a:r>
          </a:p>
          <a:p>
            <a:pPr marL="971550" lvl="1" indent="-514350" eaLnBrk="1" hangingPunct="1">
              <a:buSzPct val="65000"/>
              <a:buFont typeface="Wingdings" pitchFamily="2" charset="2"/>
              <a:buChar char="w"/>
              <a:tabLst>
                <a:tab pos="901700" algn="l"/>
              </a:tabLst>
            </a:pPr>
            <a:endParaRPr lang="fr-FR" smtClean="0">
              <a:effectLst/>
              <a:latin typeface="Arial Unicode MS" pitchFamily="34" charset="-128"/>
              <a:ea typeface="Arial Unicode MS" pitchFamily="34" charset="-128"/>
              <a:cs typeface="Arial Unicode MS" pitchFamily="34" charset="-128"/>
            </a:endParaRPr>
          </a:p>
          <a:p>
            <a:pPr marL="971550" lvl="1" indent="-514350" algn="just" eaLnBrk="1" hangingPunct="1">
              <a:buSzPct val="65000"/>
              <a:buFont typeface="Wingdings" pitchFamily="2" charset="2"/>
              <a:buChar char="Ø"/>
              <a:tabLst>
                <a:tab pos="901700" algn="l"/>
              </a:tabLst>
            </a:pPr>
            <a:r>
              <a:rPr lang="fr-FR" smtClean="0">
                <a:effectLst/>
                <a:latin typeface="Arial Unicode MS" pitchFamily="34" charset="-128"/>
                <a:ea typeface="Arial Unicode MS" pitchFamily="34" charset="-128"/>
                <a:cs typeface="Arial Unicode MS" pitchFamily="34" charset="-128"/>
              </a:rPr>
              <a:t>  La largeur est de 28 m suivant le        pignon.</a:t>
            </a:r>
          </a:p>
          <a:p>
            <a:pPr marL="971550" lvl="1" indent="-514350" eaLnBrk="1" hangingPunct="1">
              <a:tabLst>
                <a:tab pos="901700" algn="l"/>
              </a:tabLst>
            </a:pPr>
            <a:endParaRPr lang="fr-FR" smtClean="0">
              <a:effectLst/>
              <a:latin typeface="Arial Unicode MS" pitchFamily="34" charset="-128"/>
              <a:ea typeface="Arial Unicode MS" pitchFamily="34" charset="-128"/>
              <a:cs typeface="Arial Unicode MS" pitchFamily="34" charset="-128"/>
            </a:endParaRPr>
          </a:p>
          <a:p>
            <a:pPr marL="971550" lvl="1" indent="-514350" algn="just" eaLnBrk="1" hangingPunct="1">
              <a:buSzPct val="65000"/>
              <a:buFont typeface="Wingdings" pitchFamily="2" charset="2"/>
              <a:buChar char="Ø"/>
              <a:tabLst>
                <a:tab pos="901700" algn="l"/>
              </a:tabLst>
            </a:pPr>
            <a:r>
              <a:rPr lang="fr-FR" smtClean="0">
                <a:effectLst/>
                <a:latin typeface="Arial Unicode MS" pitchFamily="34" charset="-128"/>
                <a:ea typeface="Arial Unicode MS" pitchFamily="34" charset="-128"/>
                <a:cs typeface="Arial Unicode MS" pitchFamily="34" charset="-128"/>
              </a:rPr>
              <a:t>  La hauteur totale jusqu’au faîtage    est de    10,6 m.</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withEffect">
                                  <p:stCondLst>
                                    <p:cond delay="0"/>
                                  </p:stCondLst>
                                  <p:childTnLst>
                                    <p:set>
                                      <p:cBhvr>
                                        <p:cTn id="6" dur="1" fill="hold">
                                          <p:stCondLst>
                                            <p:cond delay="0"/>
                                          </p:stCondLst>
                                        </p:cTn>
                                        <p:tgtEl>
                                          <p:spTgt spid="13314">
                                            <p:txEl>
                                              <p:pRg st="0" end="0"/>
                                            </p:txEl>
                                          </p:spTgt>
                                        </p:tgtEl>
                                        <p:attrNameLst>
                                          <p:attrName>style.visibility</p:attrName>
                                        </p:attrNameLst>
                                      </p:cBhvr>
                                      <p:to>
                                        <p:strVal val="visible"/>
                                      </p:to>
                                    </p:set>
                                    <p:animEffect transition="in" filter="blinds(horizontal)">
                                      <p:cBhvr>
                                        <p:cTn id="7" dur="500"/>
                                        <p:tgtEl>
                                          <p:spTgt spid="13314">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3314">
                                            <p:txEl>
                                              <p:pRg st="2" end="2"/>
                                            </p:txEl>
                                          </p:spTgt>
                                        </p:tgtEl>
                                        <p:attrNameLst>
                                          <p:attrName>style.visibility</p:attrName>
                                        </p:attrNameLst>
                                      </p:cBhvr>
                                      <p:to>
                                        <p:strVal val="visible"/>
                                      </p:to>
                                    </p:set>
                                    <p:animEffect transition="in" filter="blinds(horizontal)">
                                      <p:cBhvr>
                                        <p:cTn id="10" dur="500"/>
                                        <p:tgtEl>
                                          <p:spTgt spid="13314">
                                            <p:txEl>
                                              <p:pRg st="2" end="2"/>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3314">
                                            <p:txEl>
                                              <p:pRg st="4" end="4"/>
                                            </p:txEl>
                                          </p:spTgt>
                                        </p:tgtEl>
                                        <p:attrNameLst>
                                          <p:attrName>style.visibility</p:attrName>
                                        </p:attrNameLst>
                                      </p:cBhvr>
                                      <p:to>
                                        <p:strVal val="visible"/>
                                      </p:to>
                                    </p:set>
                                    <p:animEffect transition="in" filter="blinds(horizontal)">
                                      <p:cBhvr>
                                        <p:cTn id="13" dur="500"/>
                                        <p:tgtEl>
                                          <p:spTgt spid="1331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Espace réservé du contenu 5"/>
          <p:cNvSpPr>
            <a:spLocks noGrp="1"/>
          </p:cNvSpPr>
          <p:nvPr>
            <p:ph idx="1"/>
          </p:nvPr>
        </p:nvSpPr>
        <p:spPr>
          <a:xfrm>
            <a:off x="285750" y="0"/>
            <a:ext cx="8229600" cy="6286500"/>
          </a:xfrm>
        </p:spPr>
        <p:txBody>
          <a:bodyPr/>
          <a:lstStyle/>
          <a:p>
            <a:pPr algn="just" eaLnBrk="1" hangingPunct="1">
              <a:lnSpc>
                <a:spcPct val="200000"/>
              </a:lnSpc>
              <a:buFont typeface="Wingdings" pitchFamily="2" charset="2"/>
              <a:buNone/>
            </a:pPr>
            <a:r>
              <a:rPr lang="fr-FR" sz="2800" smtClean="0">
                <a:solidFill>
                  <a:srgbClr val="FFFF00"/>
                </a:solidFill>
                <a:effectLst/>
              </a:rPr>
              <a:t>Résultats obtenus:</a:t>
            </a:r>
          </a:p>
          <a:p>
            <a:pPr algn="just" eaLnBrk="1" hangingPunct="1">
              <a:buFont typeface="Wingdings" pitchFamily="2" charset="2"/>
              <a:buNone/>
            </a:pPr>
            <a:r>
              <a:rPr lang="fr-FR" sz="2800" smtClean="0">
                <a:effectLst/>
              </a:rPr>
              <a:t>Palée 1:</a:t>
            </a:r>
          </a:p>
          <a:p>
            <a:pPr algn="just" eaLnBrk="1" hangingPunct="1">
              <a:spcBef>
                <a:spcPct val="0"/>
              </a:spcBef>
              <a:buFont typeface="Wingdings" pitchFamily="2" charset="2"/>
              <a:buNone/>
            </a:pPr>
            <a:r>
              <a:rPr lang="fr-FR" sz="2400" smtClean="0">
                <a:solidFill>
                  <a:srgbClr val="FF0000"/>
                </a:solidFill>
                <a:effectLst/>
              </a:rPr>
              <a:t>HEA 180 </a:t>
            </a:r>
            <a:r>
              <a:rPr lang="fr-FR" sz="2400" smtClean="0">
                <a:effectLst/>
              </a:rPr>
              <a:t>pour la sablière S1</a:t>
            </a:r>
          </a:p>
          <a:p>
            <a:pPr algn="just" eaLnBrk="1" hangingPunct="1">
              <a:spcBef>
                <a:spcPct val="0"/>
              </a:spcBef>
              <a:buFont typeface="Wingdings" pitchFamily="2" charset="2"/>
              <a:buNone/>
            </a:pPr>
            <a:r>
              <a:rPr lang="fr-FR" sz="2400" smtClean="0">
                <a:solidFill>
                  <a:srgbClr val="FF0000"/>
                </a:solidFill>
                <a:effectLst/>
              </a:rPr>
              <a:t>HEA 160 </a:t>
            </a:r>
            <a:r>
              <a:rPr lang="fr-FR" sz="2400" smtClean="0">
                <a:effectLst/>
              </a:rPr>
              <a:t>pour la sablière S2</a:t>
            </a:r>
          </a:p>
          <a:p>
            <a:pPr algn="just" eaLnBrk="1" hangingPunct="1">
              <a:spcBef>
                <a:spcPct val="0"/>
              </a:spcBef>
              <a:buFont typeface="Wingdings" pitchFamily="2" charset="2"/>
              <a:buNone/>
            </a:pPr>
            <a:r>
              <a:rPr lang="fr-FR" sz="2400" smtClean="0">
                <a:effectLst/>
              </a:rPr>
              <a:t>Des </a:t>
            </a:r>
            <a:r>
              <a:rPr lang="fr-FR" sz="2400" smtClean="0">
                <a:solidFill>
                  <a:srgbClr val="FF0000"/>
                </a:solidFill>
                <a:effectLst/>
              </a:rPr>
              <a:t>HEA 200 </a:t>
            </a:r>
            <a:r>
              <a:rPr lang="fr-FR" sz="2400" smtClean="0">
                <a:effectLst/>
              </a:rPr>
              <a:t>pour les diagonales D1,D2</a:t>
            </a:r>
          </a:p>
          <a:p>
            <a:pPr algn="just" eaLnBrk="1" hangingPunct="1">
              <a:spcBef>
                <a:spcPct val="0"/>
              </a:spcBef>
              <a:buFont typeface="Wingdings" pitchFamily="2" charset="2"/>
              <a:buNone/>
            </a:pPr>
            <a:r>
              <a:rPr lang="fr-FR" sz="2400" smtClean="0">
                <a:effectLst/>
              </a:rPr>
              <a:t>Des </a:t>
            </a:r>
            <a:r>
              <a:rPr lang="fr-FR" sz="2400" smtClean="0">
                <a:solidFill>
                  <a:srgbClr val="FF0000"/>
                </a:solidFill>
                <a:effectLst/>
              </a:rPr>
              <a:t>HEA 140 </a:t>
            </a:r>
            <a:r>
              <a:rPr lang="fr-FR" sz="2400" smtClean="0">
                <a:effectLst/>
              </a:rPr>
              <a:t>pour les diagonales D3,D4</a:t>
            </a:r>
          </a:p>
          <a:p>
            <a:pPr algn="just" eaLnBrk="1" hangingPunct="1">
              <a:lnSpc>
                <a:spcPct val="150000"/>
              </a:lnSpc>
              <a:buFont typeface="Wingdings" pitchFamily="2" charset="2"/>
              <a:buNone/>
            </a:pPr>
            <a:r>
              <a:rPr lang="fr-FR" sz="2800" smtClean="0">
                <a:effectLst/>
              </a:rPr>
              <a:t>Palée 2:</a:t>
            </a:r>
          </a:p>
          <a:p>
            <a:pPr algn="just" eaLnBrk="1" hangingPunct="1">
              <a:spcBef>
                <a:spcPct val="0"/>
              </a:spcBef>
              <a:buFont typeface="Wingdings" pitchFamily="2" charset="2"/>
              <a:buNone/>
            </a:pPr>
            <a:r>
              <a:rPr lang="fr-FR" sz="2400" smtClean="0">
                <a:solidFill>
                  <a:srgbClr val="FF0000"/>
                </a:solidFill>
                <a:effectLst/>
              </a:rPr>
              <a:t>HEA 160 </a:t>
            </a:r>
            <a:r>
              <a:rPr lang="fr-FR" sz="2400" smtClean="0">
                <a:effectLst/>
              </a:rPr>
              <a:t>pour la sablière</a:t>
            </a:r>
          </a:p>
          <a:p>
            <a:pPr algn="just" eaLnBrk="1" hangingPunct="1">
              <a:spcBef>
                <a:spcPct val="0"/>
              </a:spcBef>
              <a:buFont typeface="Wingdings" pitchFamily="2" charset="2"/>
              <a:buNone/>
            </a:pPr>
            <a:r>
              <a:rPr lang="fr-FR" sz="2400" smtClean="0">
                <a:effectLst/>
              </a:rPr>
              <a:t>Des </a:t>
            </a:r>
            <a:r>
              <a:rPr lang="fr-FR" sz="2400" smtClean="0">
                <a:solidFill>
                  <a:srgbClr val="FF0000"/>
                </a:solidFill>
                <a:effectLst/>
              </a:rPr>
              <a:t>HEA 140 </a:t>
            </a:r>
            <a:r>
              <a:rPr lang="fr-FR" sz="2400" smtClean="0">
                <a:effectLst/>
              </a:rPr>
              <a:t>pour les diagonales</a:t>
            </a:r>
          </a:p>
          <a:p>
            <a:pPr algn="just" eaLnBrk="1" hangingPunct="1">
              <a:lnSpc>
                <a:spcPct val="150000"/>
              </a:lnSpc>
              <a:buFont typeface="Wingdings" pitchFamily="2" charset="2"/>
              <a:buNone/>
            </a:pPr>
            <a:r>
              <a:rPr lang="fr-FR" sz="2800" smtClean="0">
                <a:effectLst/>
              </a:rPr>
              <a:t>Palée 3:</a:t>
            </a:r>
          </a:p>
          <a:p>
            <a:pPr algn="just" eaLnBrk="1" hangingPunct="1">
              <a:spcBef>
                <a:spcPct val="0"/>
              </a:spcBef>
              <a:buFont typeface="Wingdings" pitchFamily="2" charset="2"/>
              <a:buNone/>
            </a:pPr>
            <a:r>
              <a:rPr lang="fr-FR" sz="2400" smtClean="0">
                <a:solidFill>
                  <a:srgbClr val="FF0000"/>
                </a:solidFill>
                <a:effectLst/>
              </a:rPr>
              <a:t>HEA 160 </a:t>
            </a:r>
            <a:r>
              <a:rPr lang="fr-FR" sz="2400" smtClean="0">
                <a:effectLst/>
              </a:rPr>
              <a:t>pour la sablière</a:t>
            </a:r>
          </a:p>
          <a:p>
            <a:pPr algn="just" eaLnBrk="1" hangingPunct="1">
              <a:spcBef>
                <a:spcPct val="0"/>
              </a:spcBef>
              <a:buFont typeface="Wingdings" pitchFamily="2" charset="2"/>
              <a:buNone/>
            </a:pPr>
            <a:r>
              <a:rPr lang="fr-FR" sz="2400" smtClean="0">
                <a:effectLst/>
              </a:rPr>
              <a:t>Des doubles cornières de </a:t>
            </a:r>
            <a:r>
              <a:rPr lang="fr-FR" sz="2400" smtClean="0">
                <a:solidFill>
                  <a:srgbClr val="FF0000"/>
                </a:solidFill>
                <a:effectLst/>
              </a:rPr>
              <a:t>60.60.6</a:t>
            </a:r>
            <a:r>
              <a:rPr lang="fr-FR" sz="2400" smtClean="0">
                <a:effectLst/>
              </a:rPr>
              <a:t> pour les diagonales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withEffect">
                                  <p:stCondLst>
                                    <p:cond delay="0"/>
                                  </p:stCondLst>
                                  <p:childTnLst>
                                    <p:set>
                                      <p:cBhvr>
                                        <p:cTn id="6" dur="1" fill="hold">
                                          <p:stCondLst>
                                            <p:cond delay="0"/>
                                          </p:stCondLst>
                                        </p:cTn>
                                        <p:tgtEl>
                                          <p:spTgt spid="49154">
                                            <p:txEl>
                                              <p:pRg st="0" end="0"/>
                                            </p:txEl>
                                          </p:spTgt>
                                        </p:tgtEl>
                                        <p:attrNameLst>
                                          <p:attrName>style.visibility</p:attrName>
                                        </p:attrNameLst>
                                      </p:cBhvr>
                                      <p:to>
                                        <p:strVal val="visible"/>
                                      </p:to>
                                    </p:set>
                                    <p:anim calcmode="lin" valueType="num">
                                      <p:cBhvr additive="base">
                                        <p:cTn id="7" dur="500" fill="hold"/>
                                        <p:tgtEl>
                                          <p:spTgt spid="4915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9154">
                                            <p:txEl>
                                              <p:pRg st="0" end="0"/>
                                            </p:txEl>
                                          </p:spTgt>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3" presetClass="entr" presetSubtype="10" fill="hold" nodeType="afterEffect">
                                  <p:stCondLst>
                                    <p:cond delay="0"/>
                                  </p:stCondLst>
                                  <p:childTnLst>
                                    <p:set>
                                      <p:cBhvr>
                                        <p:cTn id="11" dur="1" fill="hold">
                                          <p:stCondLst>
                                            <p:cond delay="0"/>
                                          </p:stCondLst>
                                        </p:cTn>
                                        <p:tgtEl>
                                          <p:spTgt spid="49154">
                                            <p:txEl>
                                              <p:pRg st="1" end="1"/>
                                            </p:txEl>
                                          </p:spTgt>
                                        </p:tgtEl>
                                        <p:attrNameLst>
                                          <p:attrName>style.visibility</p:attrName>
                                        </p:attrNameLst>
                                      </p:cBhvr>
                                      <p:to>
                                        <p:strVal val="visible"/>
                                      </p:to>
                                    </p:set>
                                    <p:animEffect transition="in" filter="blinds(horizontal)">
                                      <p:cBhvr>
                                        <p:cTn id="12" dur="500"/>
                                        <p:tgtEl>
                                          <p:spTgt spid="49154">
                                            <p:txEl>
                                              <p:pRg st="1" end="1"/>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49154">
                                            <p:txEl>
                                              <p:pRg st="2" end="2"/>
                                            </p:txEl>
                                          </p:spTgt>
                                        </p:tgtEl>
                                        <p:attrNameLst>
                                          <p:attrName>style.visibility</p:attrName>
                                        </p:attrNameLst>
                                      </p:cBhvr>
                                      <p:to>
                                        <p:strVal val="visible"/>
                                      </p:to>
                                    </p:set>
                                    <p:animEffect transition="in" filter="blinds(horizontal)">
                                      <p:cBhvr>
                                        <p:cTn id="15" dur="500"/>
                                        <p:tgtEl>
                                          <p:spTgt spid="49154">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49154">
                                            <p:txEl>
                                              <p:pRg st="3" end="3"/>
                                            </p:txEl>
                                          </p:spTgt>
                                        </p:tgtEl>
                                        <p:attrNameLst>
                                          <p:attrName>style.visibility</p:attrName>
                                        </p:attrNameLst>
                                      </p:cBhvr>
                                      <p:to>
                                        <p:strVal val="visible"/>
                                      </p:to>
                                    </p:set>
                                    <p:animEffect transition="in" filter="blinds(horizontal)">
                                      <p:cBhvr>
                                        <p:cTn id="18" dur="500"/>
                                        <p:tgtEl>
                                          <p:spTgt spid="49154">
                                            <p:txEl>
                                              <p:pRg st="3" end="3"/>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49154">
                                            <p:txEl>
                                              <p:pRg st="4" end="4"/>
                                            </p:txEl>
                                          </p:spTgt>
                                        </p:tgtEl>
                                        <p:attrNameLst>
                                          <p:attrName>style.visibility</p:attrName>
                                        </p:attrNameLst>
                                      </p:cBhvr>
                                      <p:to>
                                        <p:strVal val="visible"/>
                                      </p:to>
                                    </p:set>
                                    <p:animEffect transition="in" filter="blinds(horizontal)">
                                      <p:cBhvr>
                                        <p:cTn id="21" dur="500"/>
                                        <p:tgtEl>
                                          <p:spTgt spid="49154">
                                            <p:txEl>
                                              <p:pRg st="4" end="4"/>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49154">
                                            <p:txEl>
                                              <p:pRg st="5" end="5"/>
                                            </p:txEl>
                                          </p:spTgt>
                                        </p:tgtEl>
                                        <p:attrNameLst>
                                          <p:attrName>style.visibility</p:attrName>
                                        </p:attrNameLst>
                                      </p:cBhvr>
                                      <p:to>
                                        <p:strVal val="visible"/>
                                      </p:to>
                                    </p:set>
                                    <p:animEffect transition="in" filter="blinds(horizontal)">
                                      <p:cBhvr>
                                        <p:cTn id="24" dur="500"/>
                                        <p:tgtEl>
                                          <p:spTgt spid="49154">
                                            <p:txEl>
                                              <p:pRg st="5" end="5"/>
                                            </p:txEl>
                                          </p:spTgt>
                                        </p:tgtEl>
                                      </p:cBhvr>
                                    </p:animEffect>
                                  </p:childTnLst>
                                </p:cTn>
                              </p:par>
                              <p:par>
                                <p:cTn id="25" presetID="3" presetClass="entr" presetSubtype="10" fill="hold" nodeType="withEffect">
                                  <p:stCondLst>
                                    <p:cond delay="0"/>
                                  </p:stCondLst>
                                  <p:childTnLst>
                                    <p:set>
                                      <p:cBhvr>
                                        <p:cTn id="26" dur="1" fill="hold">
                                          <p:stCondLst>
                                            <p:cond delay="0"/>
                                          </p:stCondLst>
                                        </p:cTn>
                                        <p:tgtEl>
                                          <p:spTgt spid="49154">
                                            <p:txEl>
                                              <p:pRg st="6" end="6"/>
                                            </p:txEl>
                                          </p:spTgt>
                                        </p:tgtEl>
                                        <p:attrNameLst>
                                          <p:attrName>style.visibility</p:attrName>
                                        </p:attrNameLst>
                                      </p:cBhvr>
                                      <p:to>
                                        <p:strVal val="visible"/>
                                      </p:to>
                                    </p:set>
                                    <p:animEffect transition="in" filter="blinds(horizontal)">
                                      <p:cBhvr>
                                        <p:cTn id="27" dur="500"/>
                                        <p:tgtEl>
                                          <p:spTgt spid="49154">
                                            <p:txEl>
                                              <p:pRg st="6" end="6"/>
                                            </p:txEl>
                                          </p:spTgt>
                                        </p:tgtEl>
                                      </p:cBhvr>
                                    </p:animEffect>
                                  </p:childTnLst>
                                </p:cTn>
                              </p:par>
                              <p:par>
                                <p:cTn id="28" presetID="3" presetClass="entr" presetSubtype="10" fill="hold" nodeType="withEffect">
                                  <p:stCondLst>
                                    <p:cond delay="0"/>
                                  </p:stCondLst>
                                  <p:childTnLst>
                                    <p:set>
                                      <p:cBhvr>
                                        <p:cTn id="29" dur="1" fill="hold">
                                          <p:stCondLst>
                                            <p:cond delay="0"/>
                                          </p:stCondLst>
                                        </p:cTn>
                                        <p:tgtEl>
                                          <p:spTgt spid="49154">
                                            <p:txEl>
                                              <p:pRg st="7" end="7"/>
                                            </p:txEl>
                                          </p:spTgt>
                                        </p:tgtEl>
                                        <p:attrNameLst>
                                          <p:attrName>style.visibility</p:attrName>
                                        </p:attrNameLst>
                                      </p:cBhvr>
                                      <p:to>
                                        <p:strVal val="visible"/>
                                      </p:to>
                                    </p:set>
                                    <p:animEffect transition="in" filter="blinds(horizontal)">
                                      <p:cBhvr>
                                        <p:cTn id="30" dur="500"/>
                                        <p:tgtEl>
                                          <p:spTgt spid="49154">
                                            <p:txEl>
                                              <p:pRg st="7" end="7"/>
                                            </p:txEl>
                                          </p:spTgt>
                                        </p:tgtEl>
                                      </p:cBhvr>
                                    </p:animEffect>
                                  </p:childTnLst>
                                </p:cTn>
                              </p:par>
                              <p:par>
                                <p:cTn id="31" presetID="3" presetClass="entr" presetSubtype="10" fill="hold" nodeType="withEffect">
                                  <p:stCondLst>
                                    <p:cond delay="0"/>
                                  </p:stCondLst>
                                  <p:childTnLst>
                                    <p:set>
                                      <p:cBhvr>
                                        <p:cTn id="32" dur="1" fill="hold">
                                          <p:stCondLst>
                                            <p:cond delay="0"/>
                                          </p:stCondLst>
                                        </p:cTn>
                                        <p:tgtEl>
                                          <p:spTgt spid="49154">
                                            <p:txEl>
                                              <p:pRg st="8" end="8"/>
                                            </p:txEl>
                                          </p:spTgt>
                                        </p:tgtEl>
                                        <p:attrNameLst>
                                          <p:attrName>style.visibility</p:attrName>
                                        </p:attrNameLst>
                                      </p:cBhvr>
                                      <p:to>
                                        <p:strVal val="visible"/>
                                      </p:to>
                                    </p:set>
                                    <p:animEffect transition="in" filter="blinds(horizontal)">
                                      <p:cBhvr>
                                        <p:cTn id="33" dur="500"/>
                                        <p:tgtEl>
                                          <p:spTgt spid="49154">
                                            <p:txEl>
                                              <p:pRg st="8" end="8"/>
                                            </p:txEl>
                                          </p:spTgt>
                                        </p:tgtEl>
                                      </p:cBhvr>
                                    </p:animEffect>
                                  </p:childTnLst>
                                </p:cTn>
                              </p:par>
                              <p:par>
                                <p:cTn id="34" presetID="3" presetClass="entr" presetSubtype="10" fill="hold" nodeType="withEffect">
                                  <p:stCondLst>
                                    <p:cond delay="0"/>
                                  </p:stCondLst>
                                  <p:childTnLst>
                                    <p:set>
                                      <p:cBhvr>
                                        <p:cTn id="35" dur="1" fill="hold">
                                          <p:stCondLst>
                                            <p:cond delay="0"/>
                                          </p:stCondLst>
                                        </p:cTn>
                                        <p:tgtEl>
                                          <p:spTgt spid="49154">
                                            <p:txEl>
                                              <p:pRg st="9" end="9"/>
                                            </p:txEl>
                                          </p:spTgt>
                                        </p:tgtEl>
                                        <p:attrNameLst>
                                          <p:attrName>style.visibility</p:attrName>
                                        </p:attrNameLst>
                                      </p:cBhvr>
                                      <p:to>
                                        <p:strVal val="visible"/>
                                      </p:to>
                                    </p:set>
                                    <p:animEffect transition="in" filter="blinds(horizontal)">
                                      <p:cBhvr>
                                        <p:cTn id="36" dur="500"/>
                                        <p:tgtEl>
                                          <p:spTgt spid="49154">
                                            <p:txEl>
                                              <p:pRg st="9" end="9"/>
                                            </p:txEl>
                                          </p:spTgt>
                                        </p:tgtEl>
                                      </p:cBhvr>
                                    </p:animEffect>
                                  </p:childTnLst>
                                </p:cTn>
                              </p:par>
                              <p:par>
                                <p:cTn id="37" presetID="3" presetClass="entr" presetSubtype="10" fill="hold" nodeType="withEffect">
                                  <p:stCondLst>
                                    <p:cond delay="0"/>
                                  </p:stCondLst>
                                  <p:childTnLst>
                                    <p:set>
                                      <p:cBhvr>
                                        <p:cTn id="38" dur="1" fill="hold">
                                          <p:stCondLst>
                                            <p:cond delay="0"/>
                                          </p:stCondLst>
                                        </p:cTn>
                                        <p:tgtEl>
                                          <p:spTgt spid="49154">
                                            <p:txEl>
                                              <p:pRg st="10" end="10"/>
                                            </p:txEl>
                                          </p:spTgt>
                                        </p:tgtEl>
                                        <p:attrNameLst>
                                          <p:attrName>style.visibility</p:attrName>
                                        </p:attrNameLst>
                                      </p:cBhvr>
                                      <p:to>
                                        <p:strVal val="visible"/>
                                      </p:to>
                                    </p:set>
                                    <p:animEffect transition="in" filter="blinds(horizontal)">
                                      <p:cBhvr>
                                        <p:cTn id="39" dur="500"/>
                                        <p:tgtEl>
                                          <p:spTgt spid="49154">
                                            <p:txEl>
                                              <p:pRg st="10" end="10"/>
                                            </p:txEl>
                                          </p:spTgt>
                                        </p:tgtEl>
                                      </p:cBhvr>
                                    </p:animEffect>
                                  </p:childTnLst>
                                </p:cTn>
                              </p:par>
                              <p:par>
                                <p:cTn id="40" presetID="3" presetClass="entr" presetSubtype="10" fill="hold" nodeType="withEffect">
                                  <p:stCondLst>
                                    <p:cond delay="0"/>
                                  </p:stCondLst>
                                  <p:childTnLst>
                                    <p:set>
                                      <p:cBhvr>
                                        <p:cTn id="41" dur="1" fill="hold">
                                          <p:stCondLst>
                                            <p:cond delay="0"/>
                                          </p:stCondLst>
                                        </p:cTn>
                                        <p:tgtEl>
                                          <p:spTgt spid="49154">
                                            <p:txEl>
                                              <p:pRg st="11" end="11"/>
                                            </p:txEl>
                                          </p:spTgt>
                                        </p:tgtEl>
                                        <p:attrNameLst>
                                          <p:attrName>style.visibility</p:attrName>
                                        </p:attrNameLst>
                                      </p:cBhvr>
                                      <p:to>
                                        <p:strVal val="visible"/>
                                      </p:to>
                                    </p:set>
                                    <p:animEffect transition="in" filter="blinds(horizontal)">
                                      <p:cBhvr>
                                        <p:cTn id="42" dur="500"/>
                                        <p:tgtEl>
                                          <p:spTgt spid="4915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bwMode="auto">
          <a:xfrm>
            <a:off x="500063" y="2143125"/>
            <a:ext cx="8229600" cy="1139825"/>
          </a:xfrm>
          <a:prstGeom prst="rect">
            <a:avLst/>
          </a:prstGeom>
          <a:noFill/>
          <a:ln w="9525">
            <a:noFill/>
            <a:miter lim="800000"/>
            <a:headEnd/>
            <a:tailEnd/>
          </a:ln>
          <a:effectLst/>
        </p:spPr>
        <p:txBody>
          <a:bodyPr anchor="ctr">
            <a:normAutofit/>
          </a:bodyPr>
          <a:lstStyle/>
          <a:p>
            <a:pPr algn="ctr">
              <a:defRPr/>
            </a:pPr>
            <a:r>
              <a:rPr lang="fr-FR" sz="3600" kern="0" dirty="0">
                <a:solidFill>
                  <a:schemeClr val="tx2"/>
                </a:solidFill>
                <a:latin typeface="Arial Unicode MS" pitchFamily="34" charset="-128"/>
                <a:ea typeface="Arial Unicode MS" pitchFamily="34" charset="-128"/>
                <a:cs typeface="Arial Unicode MS" pitchFamily="34" charset="-128"/>
              </a:rPr>
              <a:t> </a:t>
            </a:r>
            <a:r>
              <a:rPr lang="fr-FR" sz="4000" b="1" kern="0" dirty="0">
                <a:latin typeface="Arial Unicode MS" pitchFamily="34" charset="-128"/>
                <a:ea typeface="Arial Unicode MS" pitchFamily="34" charset="-128"/>
                <a:cs typeface="Arial Unicode MS" pitchFamily="34" charset="-128"/>
              </a:rPr>
              <a:t>Chapitre IX</a:t>
            </a:r>
            <a:r>
              <a:rPr lang="fr-FR" sz="4000" b="1" i="1" kern="0" dirty="0">
                <a:latin typeface="Arial Unicode MS" pitchFamily="34" charset="-128"/>
                <a:ea typeface="Arial Unicode MS" pitchFamily="34" charset="-128"/>
                <a:cs typeface="Arial Unicode MS" pitchFamily="34" charset="-128"/>
              </a:rPr>
              <a:t> </a:t>
            </a:r>
            <a:endParaRPr lang="fr-FR" sz="4000" kern="0" dirty="0">
              <a:latin typeface="Arial Unicode MS" pitchFamily="34" charset="-128"/>
              <a:ea typeface="Arial Unicode MS" pitchFamily="34" charset="-128"/>
              <a:cs typeface="Arial Unicode MS" pitchFamily="34" charset="-128"/>
            </a:endParaRPr>
          </a:p>
        </p:txBody>
      </p:sp>
      <p:sp>
        <p:nvSpPr>
          <p:cNvPr id="3" name="Espace réservé du contenu 2"/>
          <p:cNvSpPr txBox="1">
            <a:spLocks/>
          </p:cNvSpPr>
          <p:nvPr/>
        </p:nvSpPr>
        <p:spPr bwMode="auto">
          <a:xfrm>
            <a:off x="428625" y="3357563"/>
            <a:ext cx="8229600" cy="1441450"/>
          </a:xfrm>
          <a:prstGeom prst="rect">
            <a:avLst/>
          </a:prstGeom>
          <a:noFill/>
          <a:ln w="9525">
            <a:noFill/>
            <a:miter lim="800000"/>
            <a:headEnd/>
            <a:tailEnd/>
          </a:ln>
          <a:effectLst/>
        </p:spPr>
        <p:txBody>
          <a:bodyPr/>
          <a:lstStyle/>
          <a:p>
            <a:pPr marL="342900" indent="-342900" algn="ctr">
              <a:spcBef>
                <a:spcPct val="20000"/>
              </a:spcBef>
              <a:buClr>
                <a:schemeClr val="hlink"/>
              </a:buClr>
              <a:buSzPct val="80000"/>
              <a:buFont typeface="Wingdings" pitchFamily="2" charset="2"/>
              <a:buNone/>
              <a:defRPr/>
            </a:pPr>
            <a:r>
              <a:rPr lang="fr-FR" sz="6600" b="1" i="1" kern="0" dirty="0">
                <a:latin typeface="Arial Unicode MS" pitchFamily="34" charset="-128"/>
                <a:ea typeface="Arial Unicode MS" pitchFamily="34" charset="-128"/>
                <a:cs typeface="Arial Unicode MS" pitchFamily="34" charset="-128"/>
              </a:rPr>
              <a:t>Assemblages</a:t>
            </a:r>
            <a:endParaRPr lang="fr-FR" sz="6600" kern="0" dirty="0">
              <a:latin typeface="Arial Unicode MS" pitchFamily="34" charset="-128"/>
              <a:ea typeface="Arial Unicode MS" pitchFamily="34" charset="-128"/>
              <a:cs typeface="Arial Unicode MS" pitchFamily="34" charset="-128"/>
            </a:endParaRPr>
          </a:p>
        </p:txBody>
      </p:sp>
    </p:spTree>
  </p:cSld>
  <p:clrMapOvr>
    <a:masterClrMapping/>
  </p:clrMapOvr>
  <p:transition spd="slow"/>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Espace réservé du contenu 2"/>
          <p:cNvSpPr>
            <a:spLocks noGrp="1"/>
          </p:cNvSpPr>
          <p:nvPr>
            <p:ph idx="1"/>
          </p:nvPr>
        </p:nvSpPr>
        <p:spPr>
          <a:xfrm>
            <a:off x="214313" y="214313"/>
            <a:ext cx="8286750" cy="6357937"/>
          </a:xfrm>
        </p:spPr>
        <p:txBody>
          <a:bodyPr anchor="ctr"/>
          <a:lstStyle/>
          <a:p>
            <a:pPr eaLnBrk="1" hangingPunct="1">
              <a:buFont typeface="Wingdings" pitchFamily="2" charset="2"/>
              <a:buNone/>
            </a:pPr>
            <a:r>
              <a:rPr lang="fr-FR" sz="2800" b="1" smtClean="0">
                <a:solidFill>
                  <a:srgbClr val="FFFF00"/>
                </a:solidFill>
                <a:effectLst/>
              </a:rPr>
              <a:t>Définition:</a:t>
            </a:r>
          </a:p>
          <a:p>
            <a:pPr algn="just" eaLnBrk="1" hangingPunct="1">
              <a:buFont typeface="Wingdings" pitchFamily="2" charset="2"/>
              <a:buNone/>
            </a:pPr>
            <a:r>
              <a:rPr lang="fr-FR" sz="2800" smtClean="0">
                <a:effectLst/>
              </a:rPr>
              <a:t>  Un assemblage  est un  dispositif ayant pour but</a:t>
            </a:r>
          </a:p>
          <a:p>
            <a:pPr algn="just" eaLnBrk="1" hangingPunct="1">
              <a:buFont typeface="Wingdings" pitchFamily="2" charset="2"/>
              <a:buNone/>
            </a:pPr>
            <a:r>
              <a:rPr lang="fr-FR" sz="2800" smtClean="0">
                <a:effectLst/>
              </a:rPr>
              <a:t>d’assurer la continuité mécanique de plusieurs</a:t>
            </a:r>
          </a:p>
          <a:p>
            <a:pPr algn="just" eaLnBrk="1" hangingPunct="1">
              <a:buFont typeface="Wingdings" pitchFamily="2" charset="2"/>
              <a:buNone/>
            </a:pPr>
            <a:r>
              <a:rPr lang="fr-FR" sz="2800" smtClean="0">
                <a:effectLst/>
              </a:rPr>
              <a:t>pièces, en assurant   la  transmission  et la </a:t>
            </a:r>
          </a:p>
          <a:p>
            <a:pPr algn="just" eaLnBrk="1" hangingPunct="1">
              <a:buFont typeface="Wingdings" pitchFamily="2" charset="2"/>
              <a:buNone/>
            </a:pPr>
            <a:r>
              <a:rPr lang="fr-FR" sz="2800" smtClean="0">
                <a:effectLst/>
              </a:rPr>
              <a:t>réparation  des diverses  sollicitations  entre elles.</a:t>
            </a:r>
          </a:p>
          <a:p>
            <a:pPr eaLnBrk="1" hangingPunct="1">
              <a:buFont typeface="Wingdings" pitchFamily="2" charset="2"/>
              <a:buNone/>
            </a:pPr>
            <a:endParaRPr lang="fr-FR" sz="2800" smtClean="0">
              <a:effectLst/>
            </a:endParaRPr>
          </a:p>
          <a:p>
            <a:pPr eaLnBrk="1" hangingPunct="1">
              <a:buFont typeface="Wingdings" pitchFamily="2" charset="2"/>
              <a:buNone/>
            </a:pPr>
            <a:r>
              <a:rPr lang="fr-FR" sz="2800" smtClean="0">
                <a:effectLst/>
              </a:rPr>
              <a:t>Nous avons utilisés trois types d’assemblages :</a:t>
            </a:r>
          </a:p>
          <a:p>
            <a:pPr eaLnBrk="1" hangingPunct="1"/>
            <a:r>
              <a:rPr lang="fr-FR" sz="2800" smtClean="0">
                <a:effectLst/>
              </a:rPr>
              <a:t>Assemblages soudés.</a:t>
            </a:r>
          </a:p>
          <a:p>
            <a:pPr eaLnBrk="1" hangingPunct="1"/>
            <a:r>
              <a:rPr lang="fr-FR" sz="2800" smtClean="0">
                <a:effectLst/>
              </a:rPr>
              <a:t>Assemblages par boulons ordinaires.	</a:t>
            </a:r>
          </a:p>
          <a:p>
            <a:pPr eaLnBrk="1" hangingPunct="1"/>
            <a:r>
              <a:rPr lang="fr-FR" sz="2800" smtClean="0">
                <a:effectLst/>
              </a:rPr>
              <a:t>Assemblages par boulons H.R</a:t>
            </a:r>
          </a:p>
          <a:p>
            <a:pPr algn="just" eaLnBrk="1" hangingPunct="1">
              <a:buFont typeface="Wingdings" pitchFamily="2" charset="2"/>
              <a:buNone/>
            </a:pPr>
            <a:endParaRPr lang="fr-FR" sz="2800" smtClean="0">
              <a:effectLst/>
            </a:endParaRPr>
          </a:p>
          <a:p>
            <a:pPr eaLnBrk="1" hangingPunct="1">
              <a:buFont typeface="Wingdings" pitchFamily="2" charset="2"/>
              <a:buNone/>
            </a:pPr>
            <a:endParaRPr lang="fr-FR" sz="3600" smtClean="0">
              <a:solidFill>
                <a:srgbClr val="FFFF00"/>
              </a:solidFill>
              <a:effectLst/>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withEffect">
                                  <p:stCondLst>
                                    <p:cond delay="0"/>
                                  </p:stCondLst>
                                  <p:childTnLst>
                                    <p:set>
                                      <p:cBhvr>
                                        <p:cTn id="6" dur="1" fill="hold">
                                          <p:stCondLst>
                                            <p:cond delay="0"/>
                                          </p:stCondLst>
                                        </p:cTn>
                                        <p:tgtEl>
                                          <p:spTgt spid="51202">
                                            <p:txEl>
                                              <p:pRg st="0" end="0"/>
                                            </p:txEl>
                                          </p:spTgt>
                                        </p:tgtEl>
                                        <p:attrNameLst>
                                          <p:attrName>style.visibility</p:attrName>
                                        </p:attrNameLst>
                                      </p:cBhvr>
                                      <p:to>
                                        <p:strVal val="visible"/>
                                      </p:to>
                                    </p:set>
                                    <p:anim calcmode="lin" valueType="num">
                                      <p:cBhvr additive="base">
                                        <p:cTn id="7" dur="500" fill="hold"/>
                                        <p:tgtEl>
                                          <p:spTgt spid="5120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1202">
                                            <p:txEl>
                                              <p:pRg st="0" end="0"/>
                                            </p:txEl>
                                          </p:spTgt>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3" presetClass="entr" presetSubtype="10" fill="hold" nodeType="afterEffect">
                                  <p:stCondLst>
                                    <p:cond delay="0"/>
                                  </p:stCondLst>
                                  <p:childTnLst>
                                    <p:set>
                                      <p:cBhvr>
                                        <p:cTn id="11" dur="1" fill="hold">
                                          <p:stCondLst>
                                            <p:cond delay="0"/>
                                          </p:stCondLst>
                                        </p:cTn>
                                        <p:tgtEl>
                                          <p:spTgt spid="51202">
                                            <p:txEl>
                                              <p:pRg st="1" end="1"/>
                                            </p:txEl>
                                          </p:spTgt>
                                        </p:tgtEl>
                                        <p:attrNameLst>
                                          <p:attrName>style.visibility</p:attrName>
                                        </p:attrNameLst>
                                      </p:cBhvr>
                                      <p:to>
                                        <p:strVal val="visible"/>
                                      </p:to>
                                    </p:set>
                                    <p:animEffect transition="in" filter="blinds(horizontal)">
                                      <p:cBhvr>
                                        <p:cTn id="12" dur="500"/>
                                        <p:tgtEl>
                                          <p:spTgt spid="51202">
                                            <p:txEl>
                                              <p:pRg st="1" end="1"/>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51202">
                                            <p:txEl>
                                              <p:pRg st="2" end="2"/>
                                            </p:txEl>
                                          </p:spTgt>
                                        </p:tgtEl>
                                        <p:attrNameLst>
                                          <p:attrName>style.visibility</p:attrName>
                                        </p:attrNameLst>
                                      </p:cBhvr>
                                      <p:to>
                                        <p:strVal val="visible"/>
                                      </p:to>
                                    </p:set>
                                    <p:animEffect transition="in" filter="blinds(horizontal)">
                                      <p:cBhvr>
                                        <p:cTn id="15" dur="500"/>
                                        <p:tgtEl>
                                          <p:spTgt spid="51202">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51202">
                                            <p:txEl>
                                              <p:pRg st="3" end="3"/>
                                            </p:txEl>
                                          </p:spTgt>
                                        </p:tgtEl>
                                        <p:attrNameLst>
                                          <p:attrName>style.visibility</p:attrName>
                                        </p:attrNameLst>
                                      </p:cBhvr>
                                      <p:to>
                                        <p:strVal val="visible"/>
                                      </p:to>
                                    </p:set>
                                    <p:animEffect transition="in" filter="blinds(horizontal)">
                                      <p:cBhvr>
                                        <p:cTn id="18" dur="500"/>
                                        <p:tgtEl>
                                          <p:spTgt spid="51202">
                                            <p:txEl>
                                              <p:pRg st="3" end="3"/>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51202">
                                            <p:txEl>
                                              <p:pRg st="4" end="4"/>
                                            </p:txEl>
                                          </p:spTgt>
                                        </p:tgtEl>
                                        <p:attrNameLst>
                                          <p:attrName>style.visibility</p:attrName>
                                        </p:attrNameLst>
                                      </p:cBhvr>
                                      <p:to>
                                        <p:strVal val="visible"/>
                                      </p:to>
                                    </p:set>
                                    <p:animEffect transition="in" filter="blinds(horizontal)">
                                      <p:cBhvr>
                                        <p:cTn id="21" dur="500"/>
                                        <p:tgtEl>
                                          <p:spTgt spid="51202">
                                            <p:txEl>
                                              <p:pRg st="4" end="4"/>
                                            </p:txEl>
                                          </p:spTgt>
                                        </p:tgtEl>
                                      </p:cBhvr>
                                    </p:animEffect>
                                  </p:childTnLst>
                                </p:cTn>
                              </p:par>
                            </p:childTnLst>
                          </p:cTn>
                        </p:par>
                        <p:par>
                          <p:cTn id="22" fill="hold" nodeType="afterGroup">
                            <p:stCondLst>
                              <p:cond delay="1000"/>
                            </p:stCondLst>
                            <p:childTnLst>
                              <p:par>
                                <p:cTn id="23" presetID="3" presetClass="entr" presetSubtype="10" fill="hold" nodeType="afterEffect">
                                  <p:stCondLst>
                                    <p:cond delay="500"/>
                                  </p:stCondLst>
                                  <p:childTnLst>
                                    <p:set>
                                      <p:cBhvr>
                                        <p:cTn id="24" dur="1" fill="hold">
                                          <p:stCondLst>
                                            <p:cond delay="0"/>
                                          </p:stCondLst>
                                        </p:cTn>
                                        <p:tgtEl>
                                          <p:spTgt spid="51202">
                                            <p:txEl>
                                              <p:pRg st="6" end="6"/>
                                            </p:txEl>
                                          </p:spTgt>
                                        </p:tgtEl>
                                        <p:attrNameLst>
                                          <p:attrName>style.visibility</p:attrName>
                                        </p:attrNameLst>
                                      </p:cBhvr>
                                      <p:to>
                                        <p:strVal val="visible"/>
                                      </p:to>
                                    </p:set>
                                    <p:animEffect transition="in" filter="blinds(horizontal)">
                                      <p:cBhvr>
                                        <p:cTn id="25" dur="500"/>
                                        <p:tgtEl>
                                          <p:spTgt spid="51202">
                                            <p:txEl>
                                              <p:pRg st="6" end="6"/>
                                            </p:txEl>
                                          </p:spTgt>
                                        </p:tgtEl>
                                      </p:cBhvr>
                                    </p:animEffect>
                                  </p:childTnLst>
                                </p:cTn>
                              </p:par>
                            </p:childTnLst>
                          </p:cTn>
                        </p:par>
                        <p:par>
                          <p:cTn id="26" fill="hold" nodeType="afterGroup">
                            <p:stCondLst>
                              <p:cond delay="2000"/>
                            </p:stCondLst>
                            <p:childTnLst>
                              <p:par>
                                <p:cTn id="27" presetID="2" presetClass="entr" presetSubtype="8" fill="hold" nodeType="afterEffect">
                                  <p:stCondLst>
                                    <p:cond delay="0"/>
                                  </p:stCondLst>
                                  <p:childTnLst>
                                    <p:set>
                                      <p:cBhvr>
                                        <p:cTn id="28" dur="1" fill="hold">
                                          <p:stCondLst>
                                            <p:cond delay="0"/>
                                          </p:stCondLst>
                                        </p:cTn>
                                        <p:tgtEl>
                                          <p:spTgt spid="51202">
                                            <p:txEl>
                                              <p:pRg st="7" end="7"/>
                                            </p:txEl>
                                          </p:spTgt>
                                        </p:tgtEl>
                                        <p:attrNameLst>
                                          <p:attrName>style.visibility</p:attrName>
                                        </p:attrNameLst>
                                      </p:cBhvr>
                                      <p:to>
                                        <p:strVal val="visible"/>
                                      </p:to>
                                    </p:set>
                                    <p:anim calcmode="lin" valueType="num">
                                      <p:cBhvr additive="base">
                                        <p:cTn id="29" dur="500" fill="hold"/>
                                        <p:tgtEl>
                                          <p:spTgt spid="51202">
                                            <p:txEl>
                                              <p:pRg st="7" end="7"/>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51202">
                                            <p:txEl>
                                              <p:pRg st="7" end="7"/>
                                            </p:txEl>
                                          </p:spTgt>
                                        </p:tgtEl>
                                        <p:attrNameLst>
                                          <p:attrName>ppt_y</p:attrName>
                                        </p:attrNameLst>
                                      </p:cBhvr>
                                      <p:tavLst>
                                        <p:tav tm="0">
                                          <p:val>
                                            <p:strVal val="#ppt_y"/>
                                          </p:val>
                                        </p:tav>
                                        <p:tav tm="100000">
                                          <p:val>
                                            <p:strVal val="#ppt_y"/>
                                          </p:val>
                                        </p:tav>
                                      </p:tavLst>
                                    </p:anim>
                                  </p:childTnLst>
                                </p:cTn>
                              </p:par>
                              <p:par>
                                <p:cTn id="31" presetID="2" presetClass="entr" presetSubtype="8" fill="hold" nodeType="withEffect">
                                  <p:stCondLst>
                                    <p:cond delay="0"/>
                                  </p:stCondLst>
                                  <p:childTnLst>
                                    <p:set>
                                      <p:cBhvr>
                                        <p:cTn id="32" dur="1" fill="hold">
                                          <p:stCondLst>
                                            <p:cond delay="0"/>
                                          </p:stCondLst>
                                        </p:cTn>
                                        <p:tgtEl>
                                          <p:spTgt spid="51202">
                                            <p:txEl>
                                              <p:pRg st="8" end="8"/>
                                            </p:txEl>
                                          </p:spTgt>
                                        </p:tgtEl>
                                        <p:attrNameLst>
                                          <p:attrName>style.visibility</p:attrName>
                                        </p:attrNameLst>
                                      </p:cBhvr>
                                      <p:to>
                                        <p:strVal val="visible"/>
                                      </p:to>
                                    </p:set>
                                    <p:anim calcmode="lin" valueType="num">
                                      <p:cBhvr additive="base">
                                        <p:cTn id="33" dur="500" fill="hold"/>
                                        <p:tgtEl>
                                          <p:spTgt spid="51202">
                                            <p:txEl>
                                              <p:pRg st="8" end="8"/>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51202">
                                            <p:txEl>
                                              <p:pRg st="8" end="8"/>
                                            </p:txEl>
                                          </p:spTgt>
                                        </p:tgtEl>
                                        <p:attrNameLst>
                                          <p:attrName>ppt_y</p:attrName>
                                        </p:attrNameLst>
                                      </p:cBhvr>
                                      <p:tavLst>
                                        <p:tav tm="0">
                                          <p:val>
                                            <p:strVal val="#ppt_y"/>
                                          </p:val>
                                        </p:tav>
                                        <p:tav tm="100000">
                                          <p:val>
                                            <p:strVal val="#ppt_y"/>
                                          </p:val>
                                        </p:tav>
                                      </p:tavLst>
                                    </p:anim>
                                  </p:childTnLst>
                                </p:cTn>
                              </p:par>
                              <p:par>
                                <p:cTn id="35" presetID="2" presetClass="entr" presetSubtype="8" fill="hold" nodeType="withEffect">
                                  <p:stCondLst>
                                    <p:cond delay="0"/>
                                  </p:stCondLst>
                                  <p:childTnLst>
                                    <p:set>
                                      <p:cBhvr>
                                        <p:cTn id="36" dur="1" fill="hold">
                                          <p:stCondLst>
                                            <p:cond delay="0"/>
                                          </p:stCondLst>
                                        </p:cTn>
                                        <p:tgtEl>
                                          <p:spTgt spid="51202">
                                            <p:txEl>
                                              <p:pRg st="9" end="9"/>
                                            </p:txEl>
                                          </p:spTgt>
                                        </p:tgtEl>
                                        <p:attrNameLst>
                                          <p:attrName>style.visibility</p:attrName>
                                        </p:attrNameLst>
                                      </p:cBhvr>
                                      <p:to>
                                        <p:strVal val="visible"/>
                                      </p:to>
                                    </p:set>
                                    <p:anim calcmode="lin" valueType="num">
                                      <p:cBhvr additive="base">
                                        <p:cTn id="37" dur="500" fill="hold"/>
                                        <p:tgtEl>
                                          <p:spTgt spid="51202">
                                            <p:txEl>
                                              <p:pRg st="9" end="9"/>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51202">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Espace réservé du contenu 2"/>
          <p:cNvSpPr>
            <a:spLocks noGrp="1"/>
          </p:cNvSpPr>
          <p:nvPr>
            <p:ph idx="1"/>
          </p:nvPr>
        </p:nvSpPr>
        <p:spPr>
          <a:xfrm>
            <a:off x="500063" y="214313"/>
            <a:ext cx="8229600" cy="5429250"/>
          </a:xfrm>
        </p:spPr>
        <p:txBody>
          <a:bodyPr/>
          <a:lstStyle/>
          <a:p>
            <a:pPr eaLnBrk="1" hangingPunct="1">
              <a:lnSpc>
                <a:spcPct val="200000"/>
              </a:lnSpc>
              <a:buFont typeface="Wingdings" pitchFamily="2" charset="2"/>
              <a:buNone/>
            </a:pPr>
            <a:r>
              <a:rPr lang="fr-FR" b="1" smtClean="0">
                <a:solidFill>
                  <a:srgbClr val="FFFF00"/>
                </a:solidFill>
                <a:effectLst/>
                <a:latin typeface="Arial Unicode MS" pitchFamily="34" charset="-128"/>
                <a:ea typeface="Arial Unicode MS" pitchFamily="34" charset="-128"/>
                <a:cs typeface="Arial Unicode MS" pitchFamily="34" charset="-128"/>
              </a:rPr>
              <a:t>Assemblages soudés : </a:t>
            </a:r>
            <a:endParaRPr lang="fr-FR" smtClean="0">
              <a:solidFill>
                <a:srgbClr val="FFFF00"/>
              </a:solidFill>
              <a:effectLst/>
              <a:latin typeface="Arial Unicode MS" pitchFamily="34" charset="-128"/>
              <a:ea typeface="Arial Unicode MS" pitchFamily="34" charset="-128"/>
              <a:cs typeface="Arial Unicode MS" pitchFamily="34" charset="-128"/>
            </a:endParaRPr>
          </a:p>
          <a:p>
            <a:pPr eaLnBrk="1" hangingPunct="1">
              <a:spcBef>
                <a:spcPct val="0"/>
              </a:spcBef>
              <a:buFont typeface="Wingdings" pitchFamily="2" charset="2"/>
              <a:buNone/>
            </a:pPr>
            <a:r>
              <a:rPr lang="fr-FR" sz="2800" smtClean="0">
                <a:effectLst/>
                <a:latin typeface="Arial Unicode MS" pitchFamily="34" charset="-128"/>
                <a:ea typeface="Arial Unicode MS" pitchFamily="34" charset="-128"/>
                <a:cs typeface="Arial Unicode MS" pitchFamily="34" charset="-128"/>
              </a:rPr>
              <a:t>    On a utilisé le procédé de soudage pour assurer</a:t>
            </a:r>
          </a:p>
          <a:p>
            <a:pPr eaLnBrk="1" hangingPunct="1">
              <a:spcBef>
                <a:spcPct val="0"/>
              </a:spcBef>
              <a:buFont typeface="Wingdings" pitchFamily="2" charset="2"/>
              <a:buNone/>
            </a:pPr>
            <a:r>
              <a:rPr lang="fr-FR" sz="2800" smtClean="0">
                <a:effectLst/>
                <a:latin typeface="Arial Unicode MS" pitchFamily="34" charset="-128"/>
                <a:ea typeface="Arial Unicode MS" pitchFamily="34" charset="-128"/>
                <a:cs typeface="Arial Unicode MS" pitchFamily="34" charset="-128"/>
              </a:rPr>
              <a:t>la jonction des pièces suivantes :</a:t>
            </a:r>
          </a:p>
          <a:p>
            <a:pPr eaLnBrk="1" hangingPunct="1"/>
            <a:r>
              <a:rPr lang="fr-FR" sz="2800" smtClean="0">
                <a:effectLst/>
                <a:latin typeface="Arial Unicode MS" pitchFamily="34" charset="-128"/>
                <a:ea typeface="Arial Unicode MS" pitchFamily="34" charset="-128"/>
                <a:cs typeface="Arial Unicode MS" pitchFamily="34" charset="-128"/>
              </a:rPr>
              <a:t>UAP-panne sablière</a:t>
            </a:r>
          </a:p>
          <a:p>
            <a:pPr eaLnBrk="1" hangingPunct="1"/>
            <a:r>
              <a:rPr lang="fr-FR" sz="2800" smtClean="0">
                <a:effectLst/>
                <a:latin typeface="Arial Unicode MS" pitchFamily="34" charset="-128"/>
                <a:ea typeface="Arial Unicode MS" pitchFamily="34" charset="-128"/>
                <a:cs typeface="Arial Unicode MS" pitchFamily="34" charset="-128"/>
              </a:rPr>
              <a:t>Diagonales -  goussets (la ferme)</a:t>
            </a:r>
          </a:p>
          <a:p>
            <a:pPr eaLnBrk="1" hangingPunct="1"/>
            <a:r>
              <a:rPr lang="fr-FR" sz="2800" smtClean="0">
                <a:effectLst/>
                <a:latin typeface="Arial Unicode MS" pitchFamily="34" charset="-128"/>
                <a:ea typeface="Arial Unicode MS" pitchFamily="34" charset="-128"/>
                <a:cs typeface="Arial Unicode MS" pitchFamily="34" charset="-128"/>
              </a:rPr>
              <a:t>Poteau - Plaque d’assise</a:t>
            </a:r>
          </a:p>
          <a:p>
            <a:pPr eaLnBrk="1" hangingPunct="1"/>
            <a:r>
              <a:rPr lang="fr-FR" sz="2800" smtClean="0">
                <a:effectLst/>
                <a:latin typeface="Arial Unicode MS" pitchFamily="34" charset="-128"/>
                <a:ea typeface="Arial Unicode MS" pitchFamily="34" charset="-128"/>
                <a:cs typeface="Arial Unicode MS" pitchFamily="34" charset="-128"/>
              </a:rPr>
              <a:t>Potelet -Plaque d’assise</a:t>
            </a:r>
          </a:p>
          <a:p>
            <a:pPr eaLnBrk="1" hangingPunct="1"/>
            <a:r>
              <a:rPr lang="fr-FR" sz="2800" smtClean="0">
                <a:effectLst/>
                <a:latin typeface="Arial Unicode MS" pitchFamily="34" charset="-128"/>
                <a:ea typeface="Arial Unicode MS" pitchFamily="34" charset="-128"/>
                <a:cs typeface="Arial Unicode MS" pitchFamily="34" charset="-128"/>
              </a:rPr>
              <a:t>Poutre -platine</a:t>
            </a:r>
          </a:p>
          <a:p>
            <a:pPr eaLnBrk="1" hangingPunct="1">
              <a:buFont typeface="Wingdings" pitchFamily="2" charset="2"/>
              <a:buNone/>
            </a:pPr>
            <a:endParaRPr lang="fr-FR" smtClean="0">
              <a:effectLst/>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withEffect">
                                  <p:stCondLst>
                                    <p:cond delay="0"/>
                                  </p:stCondLst>
                                  <p:childTnLst>
                                    <p:set>
                                      <p:cBhvr>
                                        <p:cTn id="6" dur="1" fill="hold">
                                          <p:stCondLst>
                                            <p:cond delay="0"/>
                                          </p:stCondLst>
                                        </p:cTn>
                                        <p:tgtEl>
                                          <p:spTgt spid="52226">
                                            <p:txEl>
                                              <p:pRg st="0" end="0"/>
                                            </p:txEl>
                                          </p:spTgt>
                                        </p:tgtEl>
                                        <p:attrNameLst>
                                          <p:attrName>style.visibility</p:attrName>
                                        </p:attrNameLst>
                                      </p:cBhvr>
                                      <p:to>
                                        <p:strVal val="visible"/>
                                      </p:to>
                                    </p:set>
                                    <p:anim calcmode="lin" valueType="num">
                                      <p:cBhvr additive="base">
                                        <p:cTn id="7" dur="500" fill="hold"/>
                                        <p:tgtEl>
                                          <p:spTgt spid="5222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2226">
                                            <p:txEl>
                                              <p:pRg st="0" end="0"/>
                                            </p:txEl>
                                          </p:spTgt>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3" presetClass="entr" presetSubtype="10" fill="hold" nodeType="afterEffect">
                                  <p:stCondLst>
                                    <p:cond delay="0"/>
                                  </p:stCondLst>
                                  <p:childTnLst>
                                    <p:set>
                                      <p:cBhvr>
                                        <p:cTn id="11" dur="1" fill="hold">
                                          <p:stCondLst>
                                            <p:cond delay="0"/>
                                          </p:stCondLst>
                                        </p:cTn>
                                        <p:tgtEl>
                                          <p:spTgt spid="52226">
                                            <p:txEl>
                                              <p:pRg st="1" end="1"/>
                                            </p:txEl>
                                          </p:spTgt>
                                        </p:tgtEl>
                                        <p:attrNameLst>
                                          <p:attrName>style.visibility</p:attrName>
                                        </p:attrNameLst>
                                      </p:cBhvr>
                                      <p:to>
                                        <p:strVal val="visible"/>
                                      </p:to>
                                    </p:set>
                                    <p:animEffect transition="in" filter="blinds(horizontal)">
                                      <p:cBhvr>
                                        <p:cTn id="12" dur="500"/>
                                        <p:tgtEl>
                                          <p:spTgt spid="52226">
                                            <p:txEl>
                                              <p:pRg st="1" end="1"/>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52226">
                                            <p:txEl>
                                              <p:pRg st="2" end="2"/>
                                            </p:txEl>
                                          </p:spTgt>
                                        </p:tgtEl>
                                        <p:attrNameLst>
                                          <p:attrName>style.visibility</p:attrName>
                                        </p:attrNameLst>
                                      </p:cBhvr>
                                      <p:to>
                                        <p:strVal val="visible"/>
                                      </p:to>
                                    </p:set>
                                    <p:animEffect transition="in" filter="blinds(horizontal)">
                                      <p:cBhvr>
                                        <p:cTn id="15" dur="500"/>
                                        <p:tgtEl>
                                          <p:spTgt spid="52226">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52226">
                                            <p:txEl>
                                              <p:pRg st="3" end="3"/>
                                            </p:txEl>
                                          </p:spTgt>
                                        </p:tgtEl>
                                        <p:attrNameLst>
                                          <p:attrName>style.visibility</p:attrName>
                                        </p:attrNameLst>
                                      </p:cBhvr>
                                      <p:to>
                                        <p:strVal val="visible"/>
                                      </p:to>
                                    </p:set>
                                    <p:animEffect transition="in" filter="blinds(horizontal)">
                                      <p:cBhvr>
                                        <p:cTn id="18" dur="500"/>
                                        <p:tgtEl>
                                          <p:spTgt spid="52226">
                                            <p:txEl>
                                              <p:pRg st="3" end="3"/>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52226">
                                            <p:txEl>
                                              <p:pRg st="4" end="4"/>
                                            </p:txEl>
                                          </p:spTgt>
                                        </p:tgtEl>
                                        <p:attrNameLst>
                                          <p:attrName>style.visibility</p:attrName>
                                        </p:attrNameLst>
                                      </p:cBhvr>
                                      <p:to>
                                        <p:strVal val="visible"/>
                                      </p:to>
                                    </p:set>
                                    <p:animEffect transition="in" filter="blinds(horizontal)">
                                      <p:cBhvr>
                                        <p:cTn id="21" dur="500"/>
                                        <p:tgtEl>
                                          <p:spTgt spid="52226">
                                            <p:txEl>
                                              <p:pRg st="4" end="4"/>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52226">
                                            <p:txEl>
                                              <p:pRg st="5" end="5"/>
                                            </p:txEl>
                                          </p:spTgt>
                                        </p:tgtEl>
                                        <p:attrNameLst>
                                          <p:attrName>style.visibility</p:attrName>
                                        </p:attrNameLst>
                                      </p:cBhvr>
                                      <p:to>
                                        <p:strVal val="visible"/>
                                      </p:to>
                                    </p:set>
                                    <p:animEffect transition="in" filter="blinds(horizontal)">
                                      <p:cBhvr>
                                        <p:cTn id="24" dur="500"/>
                                        <p:tgtEl>
                                          <p:spTgt spid="52226">
                                            <p:txEl>
                                              <p:pRg st="5" end="5"/>
                                            </p:txEl>
                                          </p:spTgt>
                                        </p:tgtEl>
                                      </p:cBhvr>
                                    </p:animEffect>
                                  </p:childTnLst>
                                </p:cTn>
                              </p:par>
                              <p:par>
                                <p:cTn id="25" presetID="3" presetClass="entr" presetSubtype="10" fill="hold" nodeType="withEffect">
                                  <p:stCondLst>
                                    <p:cond delay="0"/>
                                  </p:stCondLst>
                                  <p:childTnLst>
                                    <p:set>
                                      <p:cBhvr>
                                        <p:cTn id="26" dur="1" fill="hold">
                                          <p:stCondLst>
                                            <p:cond delay="0"/>
                                          </p:stCondLst>
                                        </p:cTn>
                                        <p:tgtEl>
                                          <p:spTgt spid="52226">
                                            <p:txEl>
                                              <p:pRg st="6" end="6"/>
                                            </p:txEl>
                                          </p:spTgt>
                                        </p:tgtEl>
                                        <p:attrNameLst>
                                          <p:attrName>style.visibility</p:attrName>
                                        </p:attrNameLst>
                                      </p:cBhvr>
                                      <p:to>
                                        <p:strVal val="visible"/>
                                      </p:to>
                                    </p:set>
                                    <p:animEffect transition="in" filter="blinds(horizontal)">
                                      <p:cBhvr>
                                        <p:cTn id="27" dur="500"/>
                                        <p:tgtEl>
                                          <p:spTgt spid="52226">
                                            <p:txEl>
                                              <p:pRg st="6" end="6"/>
                                            </p:txEl>
                                          </p:spTgt>
                                        </p:tgtEl>
                                      </p:cBhvr>
                                    </p:animEffect>
                                  </p:childTnLst>
                                </p:cTn>
                              </p:par>
                              <p:par>
                                <p:cTn id="28" presetID="3" presetClass="entr" presetSubtype="10" fill="hold" nodeType="withEffect">
                                  <p:stCondLst>
                                    <p:cond delay="0"/>
                                  </p:stCondLst>
                                  <p:childTnLst>
                                    <p:set>
                                      <p:cBhvr>
                                        <p:cTn id="29" dur="1" fill="hold">
                                          <p:stCondLst>
                                            <p:cond delay="0"/>
                                          </p:stCondLst>
                                        </p:cTn>
                                        <p:tgtEl>
                                          <p:spTgt spid="52226">
                                            <p:txEl>
                                              <p:pRg st="7" end="7"/>
                                            </p:txEl>
                                          </p:spTgt>
                                        </p:tgtEl>
                                        <p:attrNameLst>
                                          <p:attrName>style.visibility</p:attrName>
                                        </p:attrNameLst>
                                      </p:cBhvr>
                                      <p:to>
                                        <p:strVal val="visible"/>
                                      </p:to>
                                    </p:set>
                                    <p:animEffect transition="in" filter="blinds(horizontal)">
                                      <p:cBhvr>
                                        <p:cTn id="30" dur="500"/>
                                        <p:tgtEl>
                                          <p:spTgt spid="5222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Espace réservé du contenu 2"/>
          <p:cNvSpPr>
            <a:spLocks noGrp="1"/>
          </p:cNvSpPr>
          <p:nvPr>
            <p:ph idx="1"/>
          </p:nvPr>
        </p:nvSpPr>
        <p:spPr>
          <a:xfrm>
            <a:off x="500063" y="214313"/>
            <a:ext cx="8229600" cy="6286500"/>
          </a:xfrm>
        </p:spPr>
        <p:txBody>
          <a:bodyPr/>
          <a:lstStyle/>
          <a:p>
            <a:pPr eaLnBrk="1" hangingPunct="1">
              <a:lnSpc>
                <a:spcPct val="200000"/>
              </a:lnSpc>
              <a:buFont typeface="Wingdings" pitchFamily="2" charset="2"/>
              <a:buNone/>
            </a:pPr>
            <a:r>
              <a:rPr lang="fr-FR" sz="3000" b="1" smtClean="0">
                <a:solidFill>
                  <a:srgbClr val="FFFF00"/>
                </a:solidFill>
                <a:effectLst/>
                <a:latin typeface="Arial Unicode MS" pitchFamily="34" charset="-128"/>
                <a:ea typeface="Arial Unicode MS" pitchFamily="34" charset="-128"/>
                <a:cs typeface="Arial Unicode MS" pitchFamily="34" charset="-128"/>
              </a:rPr>
              <a:t>Assemblage par boulons ordinaire : </a:t>
            </a:r>
            <a:endParaRPr lang="fr-FR" sz="3000" smtClean="0">
              <a:solidFill>
                <a:srgbClr val="FFFF00"/>
              </a:solidFill>
              <a:effectLst/>
              <a:latin typeface="Arial Unicode MS" pitchFamily="34" charset="-128"/>
              <a:ea typeface="Arial Unicode MS" pitchFamily="34" charset="-128"/>
              <a:cs typeface="Arial Unicode MS" pitchFamily="34" charset="-128"/>
            </a:endParaRPr>
          </a:p>
          <a:p>
            <a:pPr eaLnBrk="1" hangingPunct="1">
              <a:spcBef>
                <a:spcPct val="0"/>
              </a:spcBef>
              <a:buFont typeface="Wingdings" pitchFamily="2" charset="2"/>
              <a:buNone/>
            </a:pPr>
            <a:r>
              <a:rPr lang="fr-FR" sz="2800" smtClean="0">
                <a:effectLst/>
                <a:latin typeface="Arial Unicode MS" pitchFamily="34" charset="-128"/>
                <a:ea typeface="Arial Unicode MS" pitchFamily="34" charset="-128"/>
                <a:cs typeface="Arial Unicode MS" pitchFamily="34" charset="-128"/>
              </a:rPr>
              <a:t>   On a utilisés ce type d’assemblage pour attacher</a:t>
            </a:r>
          </a:p>
          <a:p>
            <a:pPr eaLnBrk="1" hangingPunct="1">
              <a:spcBef>
                <a:spcPct val="0"/>
              </a:spcBef>
              <a:buFont typeface="Wingdings" pitchFamily="2" charset="2"/>
              <a:buNone/>
            </a:pPr>
            <a:r>
              <a:rPr lang="fr-FR" sz="2800" smtClean="0">
                <a:effectLst/>
                <a:latin typeface="Arial Unicode MS" pitchFamily="34" charset="-128"/>
                <a:ea typeface="Arial Unicode MS" pitchFamily="34" charset="-128"/>
                <a:cs typeface="Arial Unicode MS" pitchFamily="34" charset="-128"/>
              </a:rPr>
              <a:t>les pièces suivantes :</a:t>
            </a:r>
          </a:p>
          <a:p>
            <a:pPr eaLnBrk="1" hangingPunct="1">
              <a:lnSpc>
                <a:spcPct val="150000"/>
              </a:lnSpc>
            </a:pPr>
            <a:r>
              <a:rPr lang="fr-FR" sz="2400" smtClean="0">
                <a:effectLst/>
                <a:latin typeface="Arial Unicode MS" pitchFamily="34" charset="-128"/>
                <a:ea typeface="Arial Unicode MS" pitchFamily="34" charset="-128"/>
                <a:cs typeface="Arial Unicode MS" pitchFamily="34" charset="-128"/>
              </a:rPr>
              <a:t>Diagonales -  goussets  (Poutre au vent)</a:t>
            </a:r>
          </a:p>
          <a:p>
            <a:pPr eaLnBrk="1" hangingPunct="1"/>
            <a:endParaRPr lang="fr-FR" sz="2800" smtClean="0">
              <a:effectLst/>
              <a:latin typeface="Arial Unicode MS" pitchFamily="34" charset="-128"/>
              <a:ea typeface="Arial Unicode MS" pitchFamily="34" charset="-128"/>
              <a:cs typeface="Arial Unicode MS" pitchFamily="34" charset="-128"/>
            </a:endParaRPr>
          </a:p>
          <a:p>
            <a:pPr eaLnBrk="1" hangingPunct="1">
              <a:buFont typeface="Wingdings" pitchFamily="2" charset="2"/>
              <a:buNone/>
            </a:pPr>
            <a:endParaRPr lang="fr-FR" smtClean="0">
              <a:effectLst/>
            </a:endParaRPr>
          </a:p>
        </p:txBody>
      </p:sp>
      <p:pic>
        <p:nvPicPr>
          <p:cNvPr id="6349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0" y="2860675"/>
            <a:ext cx="3786188" cy="34972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withEffect">
                                  <p:stCondLst>
                                    <p:cond delay="0"/>
                                  </p:stCondLst>
                                  <p:childTnLst>
                                    <p:set>
                                      <p:cBhvr>
                                        <p:cTn id="6" dur="1" fill="hold">
                                          <p:stCondLst>
                                            <p:cond delay="0"/>
                                          </p:stCondLst>
                                        </p:cTn>
                                        <p:tgtEl>
                                          <p:spTgt spid="53250">
                                            <p:txEl>
                                              <p:pRg st="0" end="0"/>
                                            </p:txEl>
                                          </p:spTgt>
                                        </p:tgtEl>
                                        <p:attrNameLst>
                                          <p:attrName>style.visibility</p:attrName>
                                        </p:attrNameLst>
                                      </p:cBhvr>
                                      <p:to>
                                        <p:strVal val="visible"/>
                                      </p:to>
                                    </p:set>
                                    <p:anim calcmode="lin" valueType="num">
                                      <p:cBhvr additive="base">
                                        <p:cTn id="7" dur="500" fill="hold"/>
                                        <p:tgtEl>
                                          <p:spTgt spid="53250">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3250">
                                            <p:txEl>
                                              <p:pRg st="0" end="0"/>
                                            </p:txEl>
                                          </p:spTgt>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3" presetClass="entr" presetSubtype="10" fill="hold" nodeType="afterEffect">
                                  <p:stCondLst>
                                    <p:cond delay="500"/>
                                  </p:stCondLst>
                                  <p:childTnLst>
                                    <p:set>
                                      <p:cBhvr>
                                        <p:cTn id="11" dur="1" fill="hold">
                                          <p:stCondLst>
                                            <p:cond delay="0"/>
                                          </p:stCondLst>
                                        </p:cTn>
                                        <p:tgtEl>
                                          <p:spTgt spid="53250">
                                            <p:txEl>
                                              <p:pRg st="1" end="1"/>
                                            </p:txEl>
                                          </p:spTgt>
                                        </p:tgtEl>
                                        <p:attrNameLst>
                                          <p:attrName>style.visibility</p:attrName>
                                        </p:attrNameLst>
                                      </p:cBhvr>
                                      <p:to>
                                        <p:strVal val="visible"/>
                                      </p:to>
                                    </p:set>
                                    <p:animEffect transition="in" filter="blinds(horizontal)">
                                      <p:cBhvr>
                                        <p:cTn id="12" dur="500"/>
                                        <p:tgtEl>
                                          <p:spTgt spid="53250">
                                            <p:txEl>
                                              <p:pRg st="1" end="1"/>
                                            </p:txEl>
                                          </p:spTgt>
                                        </p:tgtEl>
                                      </p:cBhvr>
                                    </p:animEffect>
                                  </p:childTnLst>
                                </p:cTn>
                              </p:par>
                              <p:par>
                                <p:cTn id="13" presetID="3" presetClass="entr" presetSubtype="10" fill="hold" nodeType="withEffect">
                                  <p:stCondLst>
                                    <p:cond delay="500"/>
                                  </p:stCondLst>
                                  <p:childTnLst>
                                    <p:set>
                                      <p:cBhvr>
                                        <p:cTn id="14" dur="1" fill="hold">
                                          <p:stCondLst>
                                            <p:cond delay="0"/>
                                          </p:stCondLst>
                                        </p:cTn>
                                        <p:tgtEl>
                                          <p:spTgt spid="53250">
                                            <p:txEl>
                                              <p:pRg st="2" end="2"/>
                                            </p:txEl>
                                          </p:spTgt>
                                        </p:tgtEl>
                                        <p:attrNameLst>
                                          <p:attrName>style.visibility</p:attrName>
                                        </p:attrNameLst>
                                      </p:cBhvr>
                                      <p:to>
                                        <p:strVal val="visible"/>
                                      </p:to>
                                    </p:set>
                                    <p:animEffect transition="in" filter="blinds(horizontal)">
                                      <p:cBhvr>
                                        <p:cTn id="15" dur="500"/>
                                        <p:tgtEl>
                                          <p:spTgt spid="53250">
                                            <p:txEl>
                                              <p:pRg st="2" end="2"/>
                                            </p:txEl>
                                          </p:spTgt>
                                        </p:tgtEl>
                                      </p:cBhvr>
                                    </p:animEffect>
                                  </p:childTnLst>
                                </p:cTn>
                              </p:par>
                            </p:childTnLst>
                          </p:cTn>
                        </p:par>
                        <p:par>
                          <p:cTn id="16" fill="hold" nodeType="afterGroup">
                            <p:stCondLst>
                              <p:cond delay="1500"/>
                            </p:stCondLst>
                            <p:childTnLst>
                              <p:par>
                                <p:cTn id="17" presetID="2" presetClass="entr" presetSubtype="8" fill="hold" nodeType="afterEffect">
                                  <p:stCondLst>
                                    <p:cond delay="0"/>
                                  </p:stCondLst>
                                  <p:childTnLst>
                                    <p:set>
                                      <p:cBhvr>
                                        <p:cTn id="18" dur="1" fill="hold">
                                          <p:stCondLst>
                                            <p:cond delay="0"/>
                                          </p:stCondLst>
                                        </p:cTn>
                                        <p:tgtEl>
                                          <p:spTgt spid="53250">
                                            <p:txEl>
                                              <p:pRg st="3" end="3"/>
                                            </p:txEl>
                                          </p:spTgt>
                                        </p:tgtEl>
                                        <p:attrNameLst>
                                          <p:attrName>style.visibility</p:attrName>
                                        </p:attrNameLst>
                                      </p:cBhvr>
                                      <p:to>
                                        <p:strVal val="visible"/>
                                      </p:to>
                                    </p:set>
                                    <p:anim calcmode="lin" valueType="num">
                                      <p:cBhvr additive="base">
                                        <p:cTn id="19" dur="500" fill="hold"/>
                                        <p:tgtEl>
                                          <p:spTgt spid="53250">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3250">
                                            <p:txEl>
                                              <p:pRg st="3" end="3"/>
                                            </p:txEl>
                                          </p:spTgt>
                                        </p:tgtEl>
                                        <p:attrNameLst>
                                          <p:attrName>ppt_y</p:attrName>
                                        </p:attrNameLst>
                                      </p:cBhvr>
                                      <p:tavLst>
                                        <p:tav tm="0">
                                          <p:val>
                                            <p:strVal val="#ppt_y"/>
                                          </p:val>
                                        </p:tav>
                                        <p:tav tm="100000">
                                          <p:val>
                                            <p:strVal val="#ppt_y"/>
                                          </p:val>
                                        </p:tav>
                                      </p:tavLst>
                                    </p:anim>
                                  </p:childTnLst>
                                </p:cTn>
                              </p:par>
                            </p:childTnLst>
                          </p:cTn>
                        </p:par>
                        <p:par>
                          <p:cTn id="21" fill="hold" nodeType="afterGroup">
                            <p:stCondLst>
                              <p:cond delay="2000"/>
                            </p:stCondLst>
                            <p:childTnLst>
                              <p:par>
                                <p:cTn id="22" presetID="10" presetClass="entr" presetSubtype="0" fill="hold" nodeType="afterEffect">
                                  <p:stCondLst>
                                    <p:cond delay="0"/>
                                  </p:stCondLst>
                                  <p:childTnLst>
                                    <p:set>
                                      <p:cBhvr>
                                        <p:cTn id="23" dur="1" fill="hold">
                                          <p:stCondLst>
                                            <p:cond delay="0"/>
                                          </p:stCondLst>
                                        </p:cTn>
                                        <p:tgtEl>
                                          <p:spTgt spid="63491"/>
                                        </p:tgtEl>
                                        <p:attrNameLst>
                                          <p:attrName>style.visibility</p:attrName>
                                        </p:attrNameLst>
                                      </p:cBhvr>
                                      <p:to>
                                        <p:strVal val="visible"/>
                                      </p:to>
                                    </p:set>
                                    <p:animEffect transition="in" filter="fade">
                                      <p:cBhvr>
                                        <p:cTn id="24" dur="500"/>
                                        <p:tgtEl>
                                          <p:spTgt spid="634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50" y="500063"/>
            <a:ext cx="7429500" cy="461962"/>
          </a:xfrm>
          <a:prstGeom prst="rect">
            <a:avLst/>
          </a:prstGeom>
        </p:spPr>
        <p:txBody>
          <a:bodyPr>
            <a:spAutoFit/>
          </a:bodyPr>
          <a:lstStyle/>
          <a:p>
            <a:pPr marL="342900" indent="-342900">
              <a:spcBef>
                <a:spcPct val="20000"/>
              </a:spcBef>
              <a:buClr>
                <a:srgbClr val="99FF99"/>
              </a:buClr>
              <a:buSzPct val="80000"/>
              <a:buFont typeface="Wingdings" pitchFamily="2" charset="2"/>
              <a:buChar char="Ø"/>
              <a:defRPr/>
            </a:pPr>
            <a:r>
              <a:rPr lang="fr-FR" sz="2400" kern="0" dirty="0">
                <a:solidFill>
                  <a:srgbClr val="FFFFFF"/>
                </a:solidFill>
                <a:latin typeface="Arial Unicode MS" pitchFamily="34" charset="-128"/>
                <a:ea typeface="Arial Unicode MS" pitchFamily="34" charset="-128"/>
                <a:cs typeface="Arial Unicode MS" pitchFamily="34" charset="-128"/>
              </a:rPr>
              <a:t>Diagonales - gousset - UAP (palées de stabilité)</a:t>
            </a:r>
          </a:p>
        </p:txBody>
      </p:sp>
      <p:pic>
        <p:nvPicPr>
          <p:cNvPr id="686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5813" y="1492250"/>
            <a:ext cx="7072312" cy="35083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10" presetClass="entr" presetSubtype="0" fill="hold" nodeType="afterEffect">
                                  <p:stCondLst>
                                    <p:cond delay="0"/>
                                  </p:stCondLst>
                                  <p:childTnLst>
                                    <p:set>
                                      <p:cBhvr>
                                        <p:cTn id="11" dur="1" fill="hold">
                                          <p:stCondLst>
                                            <p:cond delay="0"/>
                                          </p:stCondLst>
                                        </p:cTn>
                                        <p:tgtEl>
                                          <p:spTgt spid="68610"/>
                                        </p:tgtEl>
                                        <p:attrNameLst>
                                          <p:attrName>style.visibility</p:attrName>
                                        </p:attrNameLst>
                                      </p:cBhvr>
                                      <p:to>
                                        <p:strVal val="visible"/>
                                      </p:to>
                                    </p:set>
                                    <p:animEffect transition="in" filter="fade">
                                      <p:cBhvr>
                                        <p:cTn id="12" dur="500"/>
                                        <p:tgtEl>
                                          <p:spTgt spid="686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625" y="428625"/>
            <a:ext cx="6786563" cy="461963"/>
          </a:xfrm>
          <a:prstGeom prst="rect">
            <a:avLst/>
          </a:prstGeom>
        </p:spPr>
        <p:txBody>
          <a:bodyPr>
            <a:spAutoFit/>
          </a:bodyPr>
          <a:lstStyle/>
          <a:p>
            <a:pPr marL="342900" indent="-342900">
              <a:spcBef>
                <a:spcPct val="20000"/>
              </a:spcBef>
              <a:buClr>
                <a:srgbClr val="99FF99"/>
              </a:buClr>
              <a:buSzPct val="80000"/>
              <a:buFont typeface="Wingdings" pitchFamily="2" charset="2"/>
              <a:buChar char="Ø"/>
              <a:defRPr/>
            </a:pPr>
            <a:r>
              <a:rPr lang="fr-FR" sz="2400" kern="0" dirty="0">
                <a:solidFill>
                  <a:srgbClr val="FFFFFF"/>
                </a:solidFill>
                <a:latin typeface="Arial Unicode MS" pitchFamily="34" charset="-128"/>
                <a:ea typeface="Arial Unicode MS" pitchFamily="34" charset="-128"/>
                <a:cs typeface="Arial Unicode MS" pitchFamily="34" charset="-128"/>
              </a:rPr>
              <a:t>Solive – poutre principale du plancher</a:t>
            </a:r>
          </a:p>
        </p:txBody>
      </p:sp>
      <p:pic>
        <p:nvPicPr>
          <p:cNvPr id="655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7625" y="928688"/>
            <a:ext cx="3856038" cy="2286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4" name="Rectangle 3"/>
          <p:cNvSpPr/>
          <p:nvPr/>
        </p:nvSpPr>
        <p:spPr>
          <a:xfrm>
            <a:off x="428625" y="3286125"/>
            <a:ext cx="4572000" cy="461963"/>
          </a:xfrm>
          <a:prstGeom prst="rect">
            <a:avLst/>
          </a:prstGeom>
        </p:spPr>
        <p:txBody>
          <a:bodyPr>
            <a:spAutoFit/>
          </a:bodyPr>
          <a:lstStyle/>
          <a:p>
            <a:pPr marL="342900" indent="-342900">
              <a:spcBef>
                <a:spcPct val="20000"/>
              </a:spcBef>
              <a:buClr>
                <a:srgbClr val="99FF99"/>
              </a:buClr>
              <a:buSzPct val="80000"/>
              <a:buFont typeface="Wingdings" pitchFamily="2" charset="2"/>
              <a:buChar char="Ø"/>
              <a:defRPr/>
            </a:pPr>
            <a:r>
              <a:rPr lang="fr-FR" sz="2400" kern="0" dirty="0">
                <a:solidFill>
                  <a:srgbClr val="FFFFFF"/>
                </a:solidFill>
                <a:latin typeface="Arial Unicode MS" pitchFamily="34" charset="-128"/>
                <a:ea typeface="Arial Unicode MS" pitchFamily="34" charset="-128"/>
                <a:cs typeface="Arial Unicode MS" pitchFamily="34" charset="-128"/>
              </a:rPr>
              <a:t>Panne sablière- poteau</a:t>
            </a:r>
          </a:p>
        </p:txBody>
      </p:sp>
      <p:pic>
        <p:nvPicPr>
          <p:cNvPr id="5" name="Imag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2063" y="3857625"/>
            <a:ext cx="2571750" cy="28051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0-#ppt_w/2"/>
                                          </p:val>
                                        </p:tav>
                                        <p:tav tm="100000">
                                          <p:val>
                                            <p:strVal val="#ppt_x"/>
                                          </p:val>
                                        </p:tav>
                                      </p:tavLst>
                                    </p:anim>
                                    <p:anim calcmode="lin" valueType="num">
                                      <p:cBhvr additive="base">
                                        <p:cTn id="12" dur="500" fill="hold"/>
                                        <p:tgtEl>
                                          <p:spTgt spid="4"/>
                                        </p:tgtEl>
                                        <p:attrNameLst>
                                          <p:attrName>ppt_y</p:attrName>
                                        </p:attrNameLst>
                                      </p:cBhvr>
                                      <p:tavLst>
                                        <p:tav tm="0">
                                          <p:val>
                                            <p:strVal val="#ppt_y"/>
                                          </p:val>
                                        </p:tav>
                                        <p:tav tm="100000">
                                          <p:val>
                                            <p:strVal val="#ppt_y"/>
                                          </p:val>
                                        </p:tav>
                                      </p:tavLst>
                                    </p:anim>
                                  </p:childTnLst>
                                </p:cTn>
                              </p:par>
                            </p:childTnLst>
                          </p:cTn>
                        </p:par>
                        <p:par>
                          <p:cTn id="13" fill="hold" nodeType="afterGroup">
                            <p:stCondLst>
                              <p:cond delay="500"/>
                            </p:stCondLst>
                            <p:childTnLst>
                              <p:par>
                                <p:cTn id="14" presetID="10" presetClass="entr" presetSubtype="0" fill="hold" nodeType="afterEffect">
                                  <p:stCondLst>
                                    <p:cond delay="0"/>
                                  </p:stCondLst>
                                  <p:childTnLst>
                                    <p:set>
                                      <p:cBhvr>
                                        <p:cTn id="15" dur="1" fill="hold">
                                          <p:stCondLst>
                                            <p:cond delay="0"/>
                                          </p:stCondLst>
                                        </p:cTn>
                                        <p:tgtEl>
                                          <p:spTgt spid="65538"/>
                                        </p:tgtEl>
                                        <p:attrNameLst>
                                          <p:attrName>style.visibility</p:attrName>
                                        </p:attrNameLst>
                                      </p:cBhvr>
                                      <p:to>
                                        <p:strVal val="visible"/>
                                      </p:to>
                                    </p:set>
                                    <p:animEffect transition="in" filter="fade">
                                      <p:cBhvr>
                                        <p:cTn id="16" dur="500"/>
                                        <p:tgtEl>
                                          <p:spTgt spid="65538"/>
                                        </p:tgtEl>
                                      </p:cBhvr>
                                    </p:animEffect>
                                  </p:childTnLst>
                                </p:cTn>
                              </p:par>
                              <p:par>
                                <p:cTn id="17" presetID="10" presetClass="entr" presetSubtype="0" fill="hold" nodeType="with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00063" y="214313"/>
            <a:ext cx="7858125" cy="830262"/>
          </a:xfrm>
          <a:prstGeom prst="rect">
            <a:avLst/>
          </a:prstGeom>
        </p:spPr>
        <p:txBody>
          <a:bodyPr>
            <a:spAutoFit/>
          </a:bodyPr>
          <a:lstStyle/>
          <a:p>
            <a:pPr marL="342900" indent="-342900">
              <a:spcBef>
                <a:spcPct val="20000"/>
              </a:spcBef>
              <a:buClr>
                <a:srgbClr val="99FF99"/>
              </a:buClr>
              <a:buSzPct val="80000"/>
              <a:buFont typeface="Wingdings" pitchFamily="2" charset="2"/>
              <a:buChar char="Ø"/>
              <a:defRPr/>
            </a:pPr>
            <a:r>
              <a:rPr lang="fr-FR" sz="2400" kern="0" dirty="0">
                <a:solidFill>
                  <a:srgbClr val="FFFFFF"/>
                </a:solidFill>
                <a:latin typeface="Arial Unicode MS" pitchFamily="34" charset="-128"/>
                <a:ea typeface="Arial Unicode MS" pitchFamily="34" charset="-128"/>
                <a:cs typeface="Arial Unicode MS" pitchFamily="34" charset="-128"/>
              </a:rPr>
              <a:t>Pannes – membrures  supérieures de la ferme  par un échantignolle</a:t>
            </a:r>
          </a:p>
        </p:txBody>
      </p:sp>
      <p:sp>
        <p:nvSpPr>
          <p:cNvPr id="4" name="Rectangle 3"/>
          <p:cNvSpPr/>
          <p:nvPr/>
        </p:nvSpPr>
        <p:spPr>
          <a:xfrm>
            <a:off x="857250" y="2786063"/>
            <a:ext cx="2481263" cy="461962"/>
          </a:xfrm>
          <a:prstGeom prst="rect">
            <a:avLst/>
          </a:prstGeom>
        </p:spPr>
        <p:txBody>
          <a:bodyPr wrap="none">
            <a:spAutoFit/>
          </a:bodyPr>
          <a:lstStyle/>
          <a:p>
            <a:pPr marL="342900" indent="-342900">
              <a:spcBef>
                <a:spcPct val="20000"/>
              </a:spcBef>
              <a:buClr>
                <a:srgbClr val="99FF99"/>
              </a:buClr>
              <a:buSzPct val="80000"/>
              <a:buFont typeface="Wingdings" pitchFamily="2" charset="2"/>
              <a:buChar char="Ø"/>
              <a:defRPr/>
            </a:pPr>
            <a:r>
              <a:rPr lang="fr-FR" sz="2400" kern="0" dirty="0">
                <a:solidFill>
                  <a:srgbClr val="FFFFFF"/>
                </a:solidFill>
                <a:latin typeface="Arial Unicode MS" pitchFamily="34" charset="-128"/>
                <a:ea typeface="Arial Unicode MS" pitchFamily="34" charset="-128"/>
                <a:cs typeface="Arial Unicode MS" pitchFamily="34" charset="-128"/>
              </a:rPr>
              <a:t>Poteau- ferme</a:t>
            </a:r>
            <a:endParaRPr lang="fr-FR" sz="1600" dirty="0">
              <a:solidFill>
                <a:srgbClr val="FFFFFF"/>
              </a:solidFill>
              <a:cs typeface="+mn-cs"/>
            </a:endParaRPr>
          </a:p>
        </p:txBody>
      </p:sp>
      <p:pic>
        <p:nvPicPr>
          <p:cNvPr id="665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4875" y="1000125"/>
            <a:ext cx="3143250" cy="17049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6656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14813" y="3189288"/>
            <a:ext cx="3643312" cy="338296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0-#ppt_w/2"/>
                                          </p:val>
                                        </p:tav>
                                        <p:tav tm="100000">
                                          <p:val>
                                            <p:strVal val="#ppt_x"/>
                                          </p:val>
                                        </p:tav>
                                      </p:tavLst>
                                    </p:anim>
                                    <p:anim calcmode="lin" valueType="num">
                                      <p:cBhvr additive="base">
                                        <p:cTn id="12" dur="500" fill="hold"/>
                                        <p:tgtEl>
                                          <p:spTgt spid="4"/>
                                        </p:tgtEl>
                                        <p:attrNameLst>
                                          <p:attrName>ppt_y</p:attrName>
                                        </p:attrNameLst>
                                      </p:cBhvr>
                                      <p:tavLst>
                                        <p:tav tm="0">
                                          <p:val>
                                            <p:strVal val="#ppt_y"/>
                                          </p:val>
                                        </p:tav>
                                        <p:tav tm="100000">
                                          <p:val>
                                            <p:strVal val="#ppt_y"/>
                                          </p:val>
                                        </p:tav>
                                      </p:tavLst>
                                    </p:anim>
                                  </p:childTnLst>
                                </p:cTn>
                              </p:par>
                            </p:childTnLst>
                          </p:cTn>
                        </p:par>
                        <p:par>
                          <p:cTn id="13" fill="hold" nodeType="afterGroup">
                            <p:stCondLst>
                              <p:cond delay="500"/>
                            </p:stCondLst>
                            <p:childTnLst>
                              <p:par>
                                <p:cTn id="14" presetID="10" presetClass="entr" presetSubtype="0" fill="hold" nodeType="afterEffect">
                                  <p:stCondLst>
                                    <p:cond delay="0"/>
                                  </p:stCondLst>
                                  <p:childTnLst>
                                    <p:set>
                                      <p:cBhvr>
                                        <p:cTn id="15" dur="1" fill="hold">
                                          <p:stCondLst>
                                            <p:cond delay="0"/>
                                          </p:stCondLst>
                                        </p:cTn>
                                        <p:tgtEl>
                                          <p:spTgt spid="66562"/>
                                        </p:tgtEl>
                                        <p:attrNameLst>
                                          <p:attrName>style.visibility</p:attrName>
                                        </p:attrNameLst>
                                      </p:cBhvr>
                                      <p:to>
                                        <p:strVal val="visible"/>
                                      </p:to>
                                    </p:set>
                                    <p:animEffect transition="in" filter="fade">
                                      <p:cBhvr>
                                        <p:cTn id="16" dur="500"/>
                                        <p:tgtEl>
                                          <p:spTgt spid="66562"/>
                                        </p:tgtEl>
                                      </p:cBhvr>
                                    </p:animEffect>
                                  </p:childTnLst>
                                </p:cTn>
                              </p:par>
                              <p:par>
                                <p:cTn id="17" presetID="10" presetClass="entr" presetSubtype="0" fill="hold" nodeType="withEffect">
                                  <p:stCondLst>
                                    <p:cond delay="0"/>
                                  </p:stCondLst>
                                  <p:childTnLst>
                                    <p:set>
                                      <p:cBhvr>
                                        <p:cTn id="18" dur="1" fill="hold">
                                          <p:stCondLst>
                                            <p:cond delay="0"/>
                                          </p:stCondLst>
                                        </p:cTn>
                                        <p:tgtEl>
                                          <p:spTgt spid="66563"/>
                                        </p:tgtEl>
                                        <p:attrNameLst>
                                          <p:attrName>style.visibility</p:attrName>
                                        </p:attrNameLst>
                                      </p:cBhvr>
                                      <p:to>
                                        <p:strVal val="visible"/>
                                      </p:to>
                                    </p:set>
                                    <p:animEffect transition="in" filter="fade">
                                      <p:cBhvr>
                                        <p:cTn id="19" dur="500"/>
                                        <p:tgtEl>
                                          <p:spTgt spid="665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Espace réservé du contenu 2"/>
          <p:cNvSpPr>
            <a:spLocks noGrp="1"/>
          </p:cNvSpPr>
          <p:nvPr>
            <p:ph idx="1"/>
          </p:nvPr>
        </p:nvSpPr>
        <p:spPr>
          <a:xfrm>
            <a:off x="428625" y="214313"/>
            <a:ext cx="8229600" cy="6215062"/>
          </a:xfrm>
        </p:spPr>
        <p:txBody>
          <a:bodyPr/>
          <a:lstStyle/>
          <a:p>
            <a:pPr eaLnBrk="1" hangingPunct="1">
              <a:lnSpc>
                <a:spcPct val="200000"/>
              </a:lnSpc>
              <a:buFont typeface="Wingdings" pitchFamily="2" charset="2"/>
              <a:buNone/>
            </a:pPr>
            <a:r>
              <a:rPr lang="fr-FR" b="1" smtClean="0">
                <a:solidFill>
                  <a:srgbClr val="FFFF00"/>
                </a:solidFill>
                <a:effectLst/>
                <a:latin typeface="Arial Unicode MS" pitchFamily="34" charset="-128"/>
                <a:ea typeface="Arial Unicode MS" pitchFamily="34" charset="-128"/>
                <a:cs typeface="Arial Unicode MS" pitchFamily="34" charset="-128"/>
              </a:rPr>
              <a:t> Assemblage par boulon HR :</a:t>
            </a:r>
            <a:endParaRPr lang="fr-FR" smtClean="0">
              <a:solidFill>
                <a:srgbClr val="FFFF00"/>
              </a:solidFill>
              <a:effectLst/>
              <a:latin typeface="Arial Unicode MS" pitchFamily="34" charset="-128"/>
              <a:ea typeface="Arial Unicode MS" pitchFamily="34" charset="-128"/>
              <a:cs typeface="Arial Unicode MS" pitchFamily="34" charset="-128"/>
            </a:endParaRPr>
          </a:p>
          <a:p>
            <a:pPr eaLnBrk="1" hangingPunct="1">
              <a:buFont typeface="Wingdings" pitchFamily="2" charset="2"/>
              <a:buNone/>
            </a:pPr>
            <a:r>
              <a:rPr lang="fr-FR" sz="2800" smtClean="0">
                <a:effectLst/>
                <a:latin typeface="Arial Unicode MS" pitchFamily="34" charset="-128"/>
                <a:ea typeface="Arial Unicode MS" pitchFamily="34" charset="-128"/>
                <a:cs typeface="Arial Unicode MS" pitchFamily="34" charset="-128"/>
              </a:rPr>
              <a:t> assemblage poteau- poutre.</a:t>
            </a:r>
          </a:p>
          <a:p>
            <a:pPr eaLnBrk="1" hangingPunct="1">
              <a:buFont typeface="Wingdings" pitchFamily="2" charset="2"/>
              <a:buNone/>
            </a:pPr>
            <a:endParaRPr lang="fr-FR" smtClean="0">
              <a:effectLst/>
            </a:endParaRPr>
          </a:p>
        </p:txBody>
      </p:sp>
      <p:pic>
        <p:nvPicPr>
          <p:cNvPr id="675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 y="2611438"/>
            <a:ext cx="7429500" cy="360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withEffect">
                                  <p:stCondLst>
                                    <p:cond delay="0"/>
                                  </p:stCondLst>
                                  <p:childTnLst>
                                    <p:set>
                                      <p:cBhvr>
                                        <p:cTn id="6" dur="1" fill="hold">
                                          <p:stCondLst>
                                            <p:cond delay="0"/>
                                          </p:stCondLst>
                                        </p:cTn>
                                        <p:tgtEl>
                                          <p:spTgt spid="54274">
                                            <p:txEl>
                                              <p:pRg st="0" end="0"/>
                                            </p:txEl>
                                          </p:spTgt>
                                        </p:tgtEl>
                                        <p:attrNameLst>
                                          <p:attrName>style.visibility</p:attrName>
                                        </p:attrNameLst>
                                      </p:cBhvr>
                                      <p:to>
                                        <p:strVal val="visible"/>
                                      </p:to>
                                    </p:set>
                                    <p:anim calcmode="lin" valueType="num">
                                      <p:cBhvr additive="base">
                                        <p:cTn id="7" dur="500" fill="hold"/>
                                        <p:tgtEl>
                                          <p:spTgt spid="5427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4274">
                                            <p:txEl>
                                              <p:pRg st="0" end="0"/>
                                            </p:txEl>
                                          </p:spTgt>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3" presetClass="entr" presetSubtype="10" fill="hold" nodeType="afterEffect">
                                  <p:stCondLst>
                                    <p:cond delay="0"/>
                                  </p:stCondLst>
                                  <p:childTnLst>
                                    <p:set>
                                      <p:cBhvr>
                                        <p:cTn id="11" dur="1" fill="hold">
                                          <p:stCondLst>
                                            <p:cond delay="0"/>
                                          </p:stCondLst>
                                        </p:cTn>
                                        <p:tgtEl>
                                          <p:spTgt spid="54274">
                                            <p:txEl>
                                              <p:pRg st="1" end="1"/>
                                            </p:txEl>
                                          </p:spTgt>
                                        </p:tgtEl>
                                        <p:attrNameLst>
                                          <p:attrName>style.visibility</p:attrName>
                                        </p:attrNameLst>
                                      </p:cBhvr>
                                      <p:to>
                                        <p:strVal val="visible"/>
                                      </p:to>
                                    </p:set>
                                    <p:animEffect transition="in" filter="blinds(horizontal)">
                                      <p:cBhvr>
                                        <p:cTn id="12" dur="500"/>
                                        <p:tgtEl>
                                          <p:spTgt spid="54274">
                                            <p:txEl>
                                              <p:pRg st="1" end="1"/>
                                            </p:txEl>
                                          </p:spTgt>
                                        </p:tgtEl>
                                      </p:cBhvr>
                                    </p:animEffect>
                                  </p:childTnLst>
                                </p:cTn>
                              </p:par>
                            </p:childTnLst>
                          </p:cTn>
                        </p:par>
                        <p:par>
                          <p:cTn id="13" fill="hold" nodeType="afterGroup">
                            <p:stCondLst>
                              <p:cond delay="1000"/>
                            </p:stCondLst>
                            <p:childTnLst>
                              <p:par>
                                <p:cTn id="14" presetID="10" presetClass="entr" presetSubtype="0" fill="hold" nodeType="afterEffect">
                                  <p:stCondLst>
                                    <p:cond delay="0"/>
                                  </p:stCondLst>
                                  <p:childTnLst>
                                    <p:set>
                                      <p:cBhvr>
                                        <p:cTn id="15" dur="1" fill="hold">
                                          <p:stCondLst>
                                            <p:cond delay="0"/>
                                          </p:stCondLst>
                                        </p:cTn>
                                        <p:tgtEl>
                                          <p:spTgt spid="67586"/>
                                        </p:tgtEl>
                                        <p:attrNameLst>
                                          <p:attrName>style.visibility</p:attrName>
                                        </p:attrNameLst>
                                      </p:cBhvr>
                                      <p:to>
                                        <p:strVal val="visible"/>
                                      </p:to>
                                    </p:set>
                                    <p:animEffect transition="in" filter="fade">
                                      <p:cBhvr>
                                        <p:cTn id="16" dur="500"/>
                                        <p:tgtEl>
                                          <p:spTgt spid="675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bwMode="auto">
          <a:xfrm>
            <a:off x="428625" y="2143125"/>
            <a:ext cx="8229600" cy="1139825"/>
          </a:xfrm>
          <a:prstGeom prst="rect">
            <a:avLst/>
          </a:prstGeom>
          <a:noFill/>
          <a:ln w="9525">
            <a:noFill/>
            <a:miter lim="800000"/>
            <a:headEnd/>
            <a:tailEnd/>
          </a:ln>
          <a:effectLst/>
        </p:spPr>
        <p:txBody>
          <a:bodyPr anchor="ctr">
            <a:normAutofit/>
          </a:bodyPr>
          <a:lstStyle/>
          <a:p>
            <a:pPr algn="ctr">
              <a:defRPr/>
            </a:pPr>
            <a:r>
              <a:rPr lang="fr-FR" sz="4000" b="1" kern="0" dirty="0">
                <a:latin typeface="Arial Unicode MS" pitchFamily="34" charset="-128"/>
                <a:ea typeface="Arial Unicode MS" pitchFamily="34" charset="-128"/>
                <a:cs typeface="Arial Unicode MS" pitchFamily="34" charset="-128"/>
              </a:rPr>
              <a:t>Chapitre X</a:t>
            </a:r>
            <a:r>
              <a:rPr lang="fr-FR" sz="4000" b="1" i="1" kern="0" dirty="0">
                <a:latin typeface="Arial Unicode MS" pitchFamily="34" charset="-128"/>
                <a:ea typeface="Arial Unicode MS" pitchFamily="34" charset="-128"/>
                <a:cs typeface="Arial Unicode MS" pitchFamily="34" charset="-128"/>
              </a:rPr>
              <a:t> </a:t>
            </a:r>
            <a:endParaRPr lang="fr-FR" sz="4000" kern="0" dirty="0">
              <a:latin typeface="Arial Unicode MS" pitchFamily="34" charset="-128"/>
              <a:ea typeface="Arial Unicode MS" pitchFamily="34" charset="-128"/>
              <a:cs typeface="Arial Unicode MS" pitchFamily="34" charset="-128"/>
            </a:endParaRPr>
          </a:p>
        </p:txBody>
      </p:sp>
      <p:sp>
        <p:nvSpPr>
          <p:cNvPr id="5" name="Espace réservé du contenu 2"/>
          <p:cNvSpPr txBox="1">
            <a:spLocks/>
          </p:cNvSpPr>
          <p:nvPr/>
        </p:nvSpPr>
        <p:spPr bwMode="auto">
          <a:xfrm>
            <a:off x="357188" y="3357563"/>
            <a:ext cx="8229600" cy="1441450"/>
          </a:xfrm>
          <a:prstGeom prst="rect">
            <a:avLst/>
          </a:prstGeom>
          <a:noFill/>
          <a:ln w="9525">
            <a:noFill/>
            <a:miter lim="800000"/>
            <a:headEnd/>
            <a:tailEnd/>
          </a:ln>
          <a:effectLst/>
        </p:spPr>
        <p:txBody>
          <a:bodyPr/>
          <a:lstStyle/>
          <a:p>
            <a:pPr marL="342900" indent="-342900" algn="ctr">
              <a:spcBef>
                <a:spcPct val="20000"/>
              </a:spcBef>
              <a:buClr>
                <a:schemeClr val="hlink"/>
              </a:buClr>
              <a:buSzPct val="80000"/>
              <a:buFont typeface="Wingdings" pitchFamily="2" charset="2"/>
              <a:buNone/>
              <a:defRPr/>
            </a:pPr>
            <a:r>
              <a:rPr lang="fr-FR" sz="6600" b="1" i="1" kern="0" dirty="0">
                <a:latin typeface="Arial Unicode MS" pitchFamily="34" charset="-128"/>
                <a:ea typeface="Arial Unicode MS" pitchFamily="34" charset="-128"/>
                <a:cs typeface="Arial Unicode MS" pitchFamily="34" charset="-128"/>
              </a:rPr>
              <a:t>Pieds de poteaux</a:t>
            </a:r>
            <a:endParaRPr lang="fr-FR" sz="6600" kern="0" dirty="0">
              <a:latin typeface="Arial Unicode MS" pitchFamily="34" charset="-128"/>
              <a:ea typeface="Arial Unicode MS" pitchFamily="34" charset="-128"/>
              <a:cs typeface="Arial Unicode MS" pitchFamily="34" charset="-128"/>
            </a:endParaRPr>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Espace réservé du contenu 2"/>
          <p:cNvSpPr>
            <a:spLocks noGrp="1"/>
          </p:cNvSpPr>
          <p:nvPr>
            <p:ph idx="4294967295"/>
          </p:nvPr>
        </p:nvSpPr>
        <p:spPr>
          <a:xfrm>
            <a:off x="468313" y="765175"/>
            <a:ext cx="8258175" cy="45354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r>
              <a:rPr lang="fr-FR" sz="2800" b="1" smtClean="0">
                <a:effectLst/>
                <a:latin typeface="Arial Unicode MS" pitchFamily="34" charset="-128"/>
                <a:ea typeface="Arial Unicode MS" pitchFamily="34" charset="-128"/>
                <a:cs typeface="Arial Unicode MS" pitchFamily="34" charset="-128"/>
              </a:rPr>
              <a:t> </a:t>
            </a:r>
            <a:r>
              <a:rPr lang="fr-FR" sz="2800" smtClean="0">
                <a:effectLst/>
                <a:latin typeface="Arial Unicode MS" pitchFamily="34" charset="-128"/>
                <a:ea typeface="Arial Unicode MS" pitchFamily="34" charset="-128"/>
                <a:cs typeface="Arial Unicode MS" pitchFamily="34" charset="-128"/>
              </a:rPr>
              <a:t>La toiture est en double versant d’une pente de 10 </a:t>
            </a:r>
            <a:r>
              <a:rPr lang="fr-FR" sz="2800" smtClean="0">
                <a:effectLst/>
                <a:latin typeface="Arial Unicode MS" pitchFamily="34" charset="-128"/>
                <a:ea typeface="Arial Unicode MS" pitchFamily="34" charset="-128"/>
                <a:cs typeface="Arial Unicode MS" pitchFamily="34" charset="-128"/>
                <a:sym typeface="Symbol" pitchFamily="18" charset="2"/>
              </a:rPr>
              <a:t></a:t>
            </a:r>
            <a:r>
              <a:rPr lang="fr-FR" sz="2800" smtClean="0">
                <a:effectLst/>
                <a:latin typeface="Arial Unicode MS" pitchFamily="34" charset="-128"/>
                <a:ea typeface="Arial Unicode MS" pitchFamily="34" charset="-128"/>
                <a:cs typeface="Arial Unicode MS" pitchFamily="34" charset="-128"/>
              </a:rPr>
              <a:t> conçue en panneaux sandwiches (TL75) fixés sur des pannes en</a:t>
            </a:r>
            <a:r>
              <a:rPr lang="fr-FR" sz="2800" smtClean="0">
                <a:effectLst/>
                <a:latin typeface="Arial Unicode MS" pitchFamily="34" charset="-128"/>
                <a:ea typeface="Arial Unicode MS" pitchFamily="34" charset="-128"/>
                <a:cs typeface="Arial Unicode MS" pitchFamily="34" charset="-128"/>
                <a:sym typeface="Symbol" pitchFamily="18" charset="2"/>
              </a:rPr>
              <a:t>  </a:t>
            </a:r>
            <a:r>
              <a:rPr lang="fr-FR" sz="2800" b="1" smtClean="0">
                <a:effectLst/>
                <a:latin typeface="Arial Unicode MS" pitchFamily="34" charset="-128"/>
                <a:ea typeface="Arial Unicode MS" pitchFamily="34" charset="-128"/>
                <a:cs typeface="Arial Unicode MS" pitchFamily="34" charset="-128"/>
                <a:sym typeface="Symbol" pitchFamily="18" charset="2"/>
              </a:rPr>
              <a:t>I</a:t>
            </a:r>
            <a:r>
              <a:rPr lang="fr-FR" sz="2800" smtClean="0">
                <a:effectLst/>
                <a:latin typeface="Arial Unicode MS" pitchFamily="34" charset="-128"/>
                <a:ea typeface="Arial Unicode MS" pitchFamily="34" charset="-128"/>
                <a:cs typeface="Arial Unicode MS" pitchFamily="34" charset="-128"/>
                <a:sym typeface="Symbol" pitchFamily="18" charset="2"/>
              </a:rPr>
              <a:t>  disposées parallèlement à la génératrice .</a:t>
            </a:r>
            <a:endParaRPr lang="fr-FR" smtClean="0">
              <a:effectLst/>
              <a:latin typeface="Arial Unicode MS" pitchFamily="34" charset="-128"/>
              <a:ea typeface="Arial Unicode MS" pitchFamily="34" charset="-128"/>
              <a:cs typeface="Arial Unicode MS" pitchFamily="34" charset="-128"/>
              <a:sym typeface="Symbol" pitchFamily="18" charset="2"/>
            </a:endParaRPr>
          </a:p>
          <a:p>
            <a:pPr algn="just" eaLnBrk="1" hangingPunct="1">
              <a:buFont typeface="Wingdings" pitchFamily="2" charset="2"/>
              <a:buNone/>
            </a:pPr>
            <a:endParaRPr lang="fr-FR" smtClean="0">
              <a:effectLst/>
              <a:latin typeface="Arial Unicode MS" pitchFamily="34" charset="-128"/>
              <a:ea typeface="Arial Unicode MS" pitchFamily="34" charset="-128"/>
              <a:cs typeface="Arial Unicode MS" pitchFamily="34" charset="-128"/>
              <a:sym typeface="Symbol" pitchFamily="18" charset="2"/>
            </a:endParaRPr>
          </a:p>
          <a:p>
            <a:pPr algn="just" eaLnBrk="1" hangingPunct="1"/>
            <a:r>
              <a:rPr lang="fr-FR" sz="2800" smtClean="0">
                <a:effectLst/>
                <a:latin typeface="Arial Unicode MS" pitchFamily="34" charset="-128"/>
                <a:ea typeface="Arial Unicode MS" pitchFamily="34" charset="-128"/>
                <a:cs typeface="Arial Unicode MS" pitchFamily="34" charset="-128"/>
              </a:rPr>
              <a:t>Le parapet est conçue en bardage PSLL35 fixé sur des IPE disposés periphiriquement, encastrés au niveau de la limite supérieure des poteaux et potelets.</a:t>
            </a:r>
          </a:p>
          <a:p>
            <a:pPr algn="just" eaLnBrk="1" hangingPunct="1">
              <a:buFont typeface="Wingdings" pitchFamily="2" charset="2"/>
              <a:buNone/>
            </a:pPr>
            <a:endParaRPr lang="fr-FR" sz="2800" smtClean="0">
              <a:effectLst/>
              <a:latin typeface="Arial Unicode MS" pitchFamily="34" charset="-128"/>
              <a:ea typeface="Arial Unicode MS" pitchFamily="34" charset="-128"/>
              <a:cs typeface="Arial Unicode MS" pitchFamily="34" charset="-12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14338">
                                            <p:txEl>
                                              <p:pRg st="0" end="0"/>
                                            </p:txEl>
                                          </p:spTgt>
                                        </p:tgtEl>
                                        <p:attrNameLst>
                                          <p:attrName>style.visibility</p:attrName>
                                        </p:attrNameLst>
                                      </p:cBhvr>
                                      <p:to>
                                        <p:strVal val="visible"/>
                                      </p:to>
                                    </p:set>
                                    <p:animEffect transition="in" filter="blinds(horizontal)">
                                      <p:cBhvr>
                                        <p:cTn id="7" dur="500"/>
                                        <p:tgtEl>
                                          <p:spTgt spid="14338">
                                            <p:txEl>
                                              <p:pRg st="0" end="0"/>
                                            </p:txEl>
                                          </p:spTgt>
                                        </p:tgtEl>
                                      </p:cBhvr>
                                    </p:animEffect>
                                  </p:childTnLst>
                                </p:cTn>
                              </p:par>
                            </p:childTnLst>
                          </p:cTn>
                        </p:par>
                        <p:par>
                          <p:cTn id="8" fill="hold" nodeType="afterGroup">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14338">
                                            <p:txEl>
                                              <p:pRg st="2" end="2"/>
                                            </p:txEl>
                                          </p:spTgt>
                                        </p:tgtEl>
                                        <p:attrNameLst>
                                          <p:attrName>style.visibility</p:attrName>
                                        </p:attrNameLst>
                                      </p:cBhvr>
                                      <p:to>
                                        <p:strVal val="visible"/>
                                      </p:to>
                                    </p:set>
                                    <p:animEffect transition="in" filter="blinds(horizontal)">
                                      <p:cBhvr>
                                        <p:cTn id="11" dur="500"/>
                                        <p:tgtEl>
                                          <p:spTgt spid="1433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Espace réservé du contenu 2"/>
          <p:cNvSpPr>
            <a:spLocks noGrp="1"/>
          </p:cNvSpPr>
          <p:nvPr>
            <p:ph idx="1"/>
          </p:nvPr>
        </p:nvSpPr>
        <p:spPr>
          <a:xfrm>
            <a:off x="214313" y="285750"/>
            <a:ext cx="8215312" cy="6286500"/>
          </a:xfrm>
        </p:spPr>
        <p:txBody>
          <a:bodyPr/>
          <a:lstStyle/>
          <a:p>
            <a:pPr eaLnBrk="1" hangingPunct="1">
              <a:buFont typeface="Wingdings" pitchFamily="2" charset="2"/>
              <a:buNone/>
            </a:pPr>
            <a:r>
              <a:rPr lang="fr-FR" b="1" smtClean="0">
                <a:solidFill>
                  <a:srgbClr val="FFFF00"/>
                </a:solidFill>
                <a:effectLst/>
                <a:latin typeface="Arial Unicode MS" pitchFamily="34" charset="-128"/>
                <a:ea typeface="Arial Unicode MS" pitchFamily="34" charset="-128"/>
                <a:cs typeface="Arial Unicode MS" pitchFamily="34" charset="-128"/>
              </a:rPr>
              <a:t>  </a:t>
            </a:r>
            <a:r>
              <a:rPr lang="fr-FR" sz="2800" b="1" smtClean="0">
                <a:solidFill>
                  <a:srgbClr val="FFFF00"/>
                </a:solidFill>
                <a:effectLst/>
                <a:latin typeface="Arial Unicode MS" pitchFamily="34" charset="-128"/>
                <a:ea typeface="Arial Unicode MS" pitchFamily="34" charset="-128"/>
                <a:cs typeface="Arial Unicode MS" pitchFamily="34" charset="-128"/>
              </a:rPr>
              <a:t> Introduction:</a:t>
            </a:r>
            <a:endParaRPr lang="fr-FR" b="1" smtClean="0">
              <a:solidFill>
                <a:srgbClr val="FFFF00"/>
              </a:solidFill>
              <a:effectLst/>
              <a:latin typeface="Arial Unicode MS" pitchFamily="34" charset="-128"/>
              <a:ea typeface="Arial Unicode MS" pitchFamily="34" charset="-128"/>
              <a:cs typeface="Arial Unicode MS" pitchFamily="34" charset="-128"/>
            </a:endParaRPr>
          </a:p>
          <a:p>
            <a:pPr algn="just" eaLnBrk="1" hangingPunct="1">
              <a:buFont typeface="Wingdings" pitchFamily="2" charset="2"/>
              <a:buNone/>
            </a:pPr>
            <a:r>
              <a:rPr lang="fr-FR" smtClean="0">
                <a:effectLst/>
              </a:rPr>
              <a:t>     </a:t>
            </a:r>
            <a:r>
              <a:rPr lang="fr-FR" sz="2800" smtClean="0">
                <a:effectLst/>
              </a:rPr>
              <a:t>Un ouvrage en charpente métallique repose sur des fondations en béton armé, ceci donne une liaison acier béton qui doit assurer la transmission des efforts de la superstructure aux fondations, pour cela un dispositif d’ancrage (pied de poteau) est mis en place constitué par une platine soudée au poteau et des tiges noyées dans le béton.  </a:t>
            </a:r>
          </a:p>
          <a:p>
            <a:pPr algn="just" eaLnBrk="1" hangingPunct="1">
              <a:lnSpc>
                <a:spcPct val="150000"/>
              </a:lnSpc>
              <a:buFont typeface="Wingdings" pitchFamily="2" charset="2"/>
              <a:buNone/>
            </a:pPr>
            <a:r>
              <a:rPr lang="fr-FR" sz="2800" smtClean="0">
                <a:effectLst/>
              </a:rPr>
              <a:t>      On a deux types de pieds de poteaux :</a:t>
            </a:r>
          </a:p>
          <a:p>
            <a:pPr algn="just" eaLnBrk="1" hangingPunct="1">
              <a:spcBef>
                <a:spcPct val="0"/>
              </a:spcBef>
            </a:pPr>
            <a:r>
              <a:rPr lang="fr-FR" sz="2800" smtClean="0">
                <a:effectLst/>
              </a:rPr>
              <a:t>Encastrés  pour les poteaux HEB300</a:t>
            </a:r>
          </a:p>
          <a:p>
            <a:pPr algn="just" eaLnBrk="1" hangingPunct="1"/>
            <a:r>
              <a:rPr lang="fr-FR" sz="2800" smtClean="0">
                <a:effectLst/>
              </a:rPr>
              <a:t>Articulés Pour les poteaux HEB220 et les potelets.</a:t>
            </a:r>
            <a:endParaRPr lang="fr-FR" smtClean="0">
              <a:effectLst/>
            </a:endParaRPr>
          </a:p>
          <a:p>
            <a:pPr eaLnBrk="1" hangingPunct="1">
              <a:buFont typeface="Wingdings" pitchFamily="2" charset="2"/>
              <a:buNone/>
            </a:pPr>
            <a:endParaRPr lang="fr-FR" b="1" smtClean="0">
              <a:solidFill>
                <a:srgbClr val="FFFF00"/>
              </a:solidFill>
              <a:effectLst/>
              <a:latin typeface="Arial Unicode MS" pitchFamily="34" charset="-128"/>
              <a:ea typeface="Arial Unicode MS" pitchFamily="34" charset="-128"/>
              <a:cs typeface="Arial Unicode MS" pitchFamily="34" charset="-128"/>
            </a:endParaRPr>
          </a:p>
          <a:p>
            <a:pPr eaLnBrk="1" hangingPunct="1">
              <a:buFont typeface="Wingdings" pitchFamily="2" charset="2"/>
              <a:buNone/>
            </a:pPr>
            <a:endParaRPr lang="fr-FR" smtClean="0">
              <a:effectLst/>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withEffect">
                                  <p:stCondLst>
                                    <p:cond delay="0"/>
                                  </p:stCondLst>
                                  <p:childTnLst>
                                    <p:set>
                                      <p:cBhvr>
                                        <p:cTn id="6" dur="1" fill="hold">
                                          <p:stCondLst>
                                            <p:cond delay="0"/>
                                          </p:stCondLst>
                                        </p:cTn>
                                        <p:tgtEl>
                                          <p:spTgt spid="56322">
                                            <p:txEl>
                                              <p:pRg st="0" end="0"/>
                                            </p:txEl>
                                          </p:spTgt>
                                        </p:tgtEl>
                                        <p:attrNameLst>
                                          <p:attrName>style.visibility</p:attrName>
                                        </p:attrNameLst>
                                      </p:cBhvr>
                                      <p:to>
                                        <p:strVal val="visible"/>
                                      </p:to>
                                    </p:set>
                                    <p:anim calcmode="lin" valueType="num">
                                      <p:cBhvr additive="base">
                                        <p:cTn id="7" dur="500" fill="hold"/>
                                        <p:tgtEl>
                                          <p:spTgt spid="5632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6322">
                                            <p:txEl>
                                              <p:pRg st="0" end="0"/>
                                            </p:txEl>
                                          </p:spTgt>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3" presetClass="entr" presetSubtype="10" fill="hold" nodeType="afterEffect">
                                  <p:stCondLst>
                                    <p:cond delay="500"/>
                                  </p:stCondLst>
                                  <p:childTnLst>
                                    <p:set>
                                      <p:cBhvr>
                                        <p:cTn id="11" dur="1" fill="hold">
                                          <p:stCondLst>
                                            <p:cond delay="0"/>
                                          </p:stCondLst>
                                        </p:cTn>
                                        <p:tgtEl>
                                          <p:spTgt spid="56322">
                                            <p:txEl>
                                              <p:pRg st="1" end="1"/>
                                            </p:txEl>
                                          </p:spTgt>
                                        </p:tgtEl>
                                        <p:attrNameLst>
                                          <p:attrName>style.visibility</p:attrName>
                                        </p:attrNameLst>
                                      </p:cBhvr>
                                      <p:to>
                                        <p:strVal val="visible"/>
                                      </p:to>
                                    </p:set>
                                    <p:animEffect transition="in" filter="blinds(horizontal)">
                                      <p:cBhvr>
                                        <p:cTn id="12" dur="500"/>
                                        <p:tgtEl>
                                          <p:spTgt spid="56322">
                                            <p:txEl>
                                              <p:pRg st="1" end="1"/>
                                            </p:txEl>
                                          </p:spTgt>
                                        </p:tgtEl>
                                      </p:cBhvr>
                                    </p:animEffect>
                                  </p:childTnLst>
                                </p:cTn>
                              </p:par>
                              <p:par>
                                <p:cTn id="13" presetID="3" presetClass="entr" presetSubtype="10" fill="hold" nodeType="withEffect">
                                  <p:stCondLst>
                                    <p:cond delay="500"/>
                                  </p:stCondLst>
                                  <p:childTnLst>
                                    <p:set>
                                      <p:cBhvr>
                                        <p:cTn id="14" dur="1" fill="hold">
                                          <p:stCondLst>
                                            <p:cond delay="0"/>
                                          </p:stCondLst>
                                        </p:cTn>
                                        <p:tgtEl>
                                          <p:spTgt spid="56322">
                                            <p:txEl>
                                              <p:pRg st="2" end="2"/>
                                            </p:txEl>
                                          </p:spTgt>
                                        </p:tgtEl>
                                        <p:attrNameLst>
                                          <p:attrName>style.visibility</p:attrName>
                                        </p:attrNameLst>
                                      </p:cBhvr>
                                      <p:to>
                                        <p:strVal val="visible"/>
                                      </p:to>
                                    </p:set>
                                    <p:animEffect transition="in" filter="blinds(horizontal)">
                                      <p:cBhvr>
                                        <p:cTn id="15" dur="500"/>
                                        <p:tgtEl>
                                          <p:spTgt spid="56322">
                                            <p:txEl>
                                              <p:pRg st="2" end="2"/>
                                            </p:txEl>
                                          </p:spTgt>
                                        </p:tgtEl>
                                      </p:cBhvr>
                                    </p:animEffect>
                                  </p:childTnLst>
                                </p:cTn>
                              </p:par>
                              <p:par>
                                <p:cTn id="16" presetID="3" presetClass="entr" presetSubtype="10" fill="hold" nodeType="withEffect">
                                  <p:stCondLst>
                                    <p:cond delay="500"/>
                                  </p:stCondLst>
                                  <p:childTnLst>
                                    <p:set>
                                      <p:cBhvr>
                                        <p:cTn id="17" dur="1" fill="hold">
                                          <p:stCondLst>
                                            <p:cond delay="0"/>
                                          </p:stCondLst>
                                        </p:cTn>
                                        <p:tgtEl>
                                          <p:spTgt spid="56322">
                                            <p:txEl>
                                              <p:pRg st="3" end="3"/>
                                            </p:txEl>
                                          </p:spTgt>
                                        </p:tgtEl>
                                        <p:attrNameLst>
                                          <p:attrName>style.visibility</p:attrName>
                                        </p:attrNameLst>
                                      </p:cBhvr>
                                      <p:to>
                                        <p:strVal val="visible"/>
                                      </p:to>
                                    </p:set>
                                    <p:animEffect transition="in" filter="blinds(horizontal)">
                                      <p:cBhvr>
                                        <p:cTn id="18" dur="500"/>
                                        <p:tgtEl>
                                          <p:spTgt spid="56322">
                                            <p:txEl>
                                              <p:pRg st="3" end="3"/>
                                            </p:txEl>
                                          </p:spTgt>
                                        </p:tgtEl>
                                      </p:cBhvr>
                                    </p:animEffect>
                                  </p:childTnLst>
                                </p:cTn>
                              </p:par>
                              <p:par>
                                <p:cTn id="19" presetID="3" presetClass="entr" presetSubtype="10" fill="hold" nodeType="withEffect">
                                  <p:stCondLst>
                                    <p:cond delay="500"/>
                                  </p:stCondLst>
                                  <p:childTnLst>
                                    <p:set>
                                      <p:cBhvr>
                                        <p:cTn id="20" dur="1" fill="hold">
                                          <p:stCondLst>
                                            <p:cond delay="0"/>
                                          </p:stCondLst>
                                        </p:cTn>
                                        <p:tgtEl>
                                          <p:spTgt spid="56322">
                                            <p:txEl>
                                              <p:pRg st="4" end="4"/>
                                            </p:txEl>
                                          </p:spTgt>
                                        </p:tgtEl>
                                        <p:attrNameLst>
                                          <p:attrName>style.visibility</p:attrName>
                                        </p:attrNameLst>
                                      </p:cBhvr>
                                      <p:to>
                                        <p:strVal val="visible"/>
                                      </p:to>
                                    </p:set>
                                    <p:animEffect transition="in" filter="blinds(horizontal)">
                                      <p:cBhvr>
                                        <p:cTn id="21" dur="500"/>
                                        <p:tgtEl>
                                          <p:spTgt spid="5632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063" y="1071563"/>
            <a:ext cx="3786187" cy="37861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5734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9250" y="1071563"/>
            <a:ext cx="2643188" cy="37941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57348" name="Rectangle 4"/>
          <p:cNvSpPr>
            <a:spLocks noChangeArrowheads="1"/>
          </p:cNvSpPr>
          <p:nvPr/>
        </p:nvSpPr>
        <p:spPr bwMode="auto">
          <a:xfrm>
            <a:off x="1071563" y="5143500"/>
            <a:ext cx="26590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fr-FR"/>
              <a:t>pied de poteau encastré</a:t>
            </a:r>
          </a:p>
        </p:txBody>
      </p:sp>
      <p:sp>
        <p:nvSpPr>
          <p:cNvPr id="57349" name="Rectangle 5"/>
          <p:cNvSpPr>
            <a:spLocks noChangeArrowheads="1"/>
          </p:cNvSpPr>
          <p:nvPr/>
        </p:nvSpPr>
        <p:spPr bwMode="auto">
          <a:xfrm>
            <a:off x="5500688" y="5143500"/>
            <a:ext cx="25193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fr-FR"/>
              <a:t>pied de poteau articulé</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57348"/>
                                        </p:tgtEl>
                                        <p:attrNameLst>
                                          <p:attrName>style.visibility</p:attrName>
                                        </p:attrNameLst>
                                      </p:cBhvr>
                                      <p:to>
                                        <p:strVal val="visible"/>
                                      </p:to>
                                    </p:set>
                                    <p:anim calcmode="lin" valueType="num">
                                      <p:cBhvr additive="base">
                                        <p:cTn id="7" dur="500" fill="hold"/>
                                        <p:tgtEl>
                                          <p:spTgt spid="57348"/>
                                        </p:tgtEl>
                                        <p:attrNameLst>
                                          <p:attrName>ppt_x</p:attrName>
                                        </p:attrNameLst>
                                      </p:cBhvr>
                                      <p:tavLst>
                                        <p:tav tm="0">
                                          <p:val>
                                            <p:strVal val="#ppt_x"/>
                                          </p:val>
                                        </p:tav>
                                        <p:tav tm="100000">
                                          <p:val>
                                            <p:strVal val="#ppt_x"/>
                                          </p:val>
                                        </p:tav>
                                      </p:tavLst>
                                    </p:anim>
                                    <p:anim calcmode="lin" valueType="num">
                                      <p:cBhvr additive="base">
                                        <p:cTn id="8" dur="500" fill="hold"/>
                                        <p:tgtEl>
                                          <p:spTgt spid="5734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7349"/>
                                        </p:tgtEl>
                                        <p:attrNameLst>
                                          <p:attrName>style.visibility</p:attrName>
                                        </p:attrNameLst>
                                      </p:cBhvr>
                                      <p:to>
                                        <p:strVal val="visible"/>
                                      </p:to>
                                    </p:set>
                                    <p:anim calcmode="lin" valueType="num">
                                      <p:cBhvr additive="base">
                                        <p:cTn id="11" dur="500" fill="hold"/>
                                        <p:tgtEl>
                                          <p:spTgt spid="57349"/>
                                        </p:tgtEl>
                                        <p:attrNameLst>
                                          <p:attrName>ppt_x</p:attrName>
                                        </p:attrNameLst>
                                      </p:cBhvr>
                                      <p:tavLst>
                                        <p:tav tm="0">
                                          <p:val>
                                            <p:strVal val="#ppt_x"/>
                                          </p:val>
                                        </p:tav>
                                        <p:tav tm="100000">
                                          <p:val>
                                            <p:strVal val="#ppt_x"/>
                                          </p:val>
                                        </p:tav>
                                      </p:tavLst>
                                    </p:anim>
                                    <p:anim calcmode="lin" valueType="num">
                                      <p:cBhvr additive="base">
                                        <p:cTn id="12" dur="500" fill="hold"/>
                                        <p:tgtEl>
                                          <p:spTgt spid="57349"/>
                                        </p:tgtEl>
                                        <p:attrNameLst>
                                          <p:attrName>ppt_y</p:attrName>
                                        </p:attrNameLst>
                                      </p:cBhvr>
                                      <p:tavLst>
                                        <p:tav tm="0">
                                          <p:val>
                                            <p:strVal val="1+#ppt_h/2"/>
                                          </p:val>
                                        </p:tav>
                                        <p:tav tm="100000">
                                          <p:val>
                                            <p:strVal val="#ppt_y"/>
                                          </p:val>
                                        </p:tav>
                                      </p:tavLst>
                                    </p:anim>
                                  </p:childTnLst>
                                </p:cTn>
                              </p:par>
                            </p:childTnLst>
                          </p:cTn>
                        </p:par>
                        <p:par>
                          <p:cTn id="13" fill="hold" nodeType="afterGroup">
                            <p:stCondLst>
                              <p:cond delay="500"/>
                            </p:stCondLst>
                            <p:childTnLst>
                              <p:par>
                                <p:cTn id="14" presetID="10" presetClass="entr" presetSubtype="0" fill="hold" nodeType="afterEffect">
                                  <p:stCondLst>
                                    <p:cond delay="0"/>
                                  </p:stCondLst>
                                  <p:childTnLst>
                                    <p:set>
                                      <p:cBhvr>
                                        <p:cTn id="15" dur="1" fill="hold">
                                          <p:stCondLst>
                                            <p:cond delay="0"/>
                                          </p:stCondLst>
                                        </p:cTn>
                                        <p:tgtEl>
                                          <p:spTgt spid="57346"/>
                                        </p:tgtEl>
                                        <p:attrNameLst>
                                          <p:attrName>style.visibility</p:attrName>
                                        </p:attrNameLst>
                                      </p:cBhvr>
                                      <p:to>
                                        <p:strVal val="visible"/>
                                      </p:to>
                                    </p:set>
                                    <p:animEffect transition="in" filter="fade">
                                      <p:cBhvr>
                                        <p:cTn id="16" dur="500"/>
                                        <p:tgtEl>
                                          <p:spTgt spid="57346"/>
                                        </p:tgtEl>
                                      </p:cBhvr>
                                    </p:animEffect>
                                  </p:childTnLst>
                                </p:cTn>
                              </p:par>
                              <p:par>
                                <p:cTn id="17" presetID="10" presetClass="entr" presetSubtype="0" fill="hold" nodeType="withEffect">
                                  <p:stCondLst>
                                    <p:cond delay="0"/>
                                  </p:stCondLst>
                                  <p:childTnLst>
                                    <p:set>
                                      <p:cBhvr>
                                        <p:cTn id="18" dur="1" fill="hold">
                                          <p:stCondLst>
                                            <p:cond delay="0"/>
                                          </p:stCondLst>
                                        </p:cTn>
                                        <p:tgtEl>
                                          <p:spTgt spid="57347"/>
                                        </p:tgtEl>
                                        <p:attrNameLst>
                                          <p:attrName>style.visibility</p:attrName>
                                        </p:attrNameLst>
                                      </p:cBhvr>
                                      <p:to>
                                        <p:strVal val="visible"/>
                                      </p:to>
                                    </p:set>
                                    <p:animEffect transition="in" filter="fade">
                                      <p:cBhvr>
                                        <p:cTn id="19" dur="500"/>
                                        <p:tgtEl>
                                          <p:spTgt spid="573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8" grpId="0"/>
      <p:bldP spid="57349"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bwMode="auto">
          <a:xfrm>
            <a:off x="428625" y="2143125"/>
            <a:ext cx="8229600" cy="1139825"/>
          </a:xfrm>
          <a:prstGeom prst="rect">
            <a:avLst/>
          </a:prstGeom>
          <a:noFill/>
          <a:ln w="9525">
            <a:noFill/>
            <a:miter lim="800000"/>
            <a:headEnd/>
            <a:tailEnd/>
          </a:ln>
          <a:effectLst/>
        </p:spPr>
        <p:txBody>
          <a:bodyPr anchor="ctr">
            <a:normAutofit/>
          </a:bodyPr>
          <a:lstStyle/>
          <a:p>
            <a:pPr algn="ctr">
              <a:defRPr/>
            </a:pPr>
            <a:r>
              <a:rPr lang="fr-FR" sz="4000" b="1" kern="0" dirty="0">
                <a:latin typeface="Arial Unicode MS" pitchFamily="34" charset="-128"/>
                <a:ea typeface="Arial Unicode MS" pitchFamily="34" charset="-128"/>
                <a:cs typeface="Arial Unicode MS" pitchFamily="34" charset="-128"/>
              </a:rPr>
              <a:t>Chapitre XI</a:t>
            </a:r>
            <a:r>
              <a:rPr lang="fr-FR" sz="4000" b="1" i="1" kern="0" dirty="0">
                <a:latin typeface="Arial Unicode MS" pitchFamily="34" charset="-128"/>
                <a:ea typeface="Arial Unicode MS" pitchFamily="34" charset="-128"/>
                <a:cs typeface="Arial Unicode MS" pitchFamily="34" charset="-128"/>
              </a:rPr>
              <a:t> </a:t>
            </a:r>
            <a:endParaRPr lang="fr-FR" sz="4000" kern="0" dirty="0">
              <a:latin typeface="Arial Unicode MS" pitchFamily="34" charset="-128"/>
              <a:ea typeface="Arial Unicode MS" pitchFamily="34" charset="-128"/>
              <a:cs typeface="Arial Unicode MS" pitchFamily="34" charset="-128"/>
            </a:endParaRPr>
          </a:p>
        </p:txBody>
      </p:sp>
      <p:sp>
        <p:nvSpPr>
          <p:cNvPr id="3" name="Espace réservé du contenu 2"/>
          <p:cNvSpPr txBox="1">
            <a:spLocks/>
          </p:cNvSpPr>
          <p:nvPr/>
        </p:nvSpPr>
        <p:spPr bwMode="auto">
          <a:xfrm>
            <a:off x="357188" y="3357563"/>
            <a:ext cx="8229600" cy="1441450"/>
          </a:xfrm>
          <a:prstGeom prst="rect">
            <a:avLst/>
          </a:prstGeom>
          <a:noFill/>
          <a:ln w="9525">
            <a:noFill/>
            <a:miter lim="800000"/>
            <a:headEnd/>
            <a:tailEnd/>
          </a:ln>
          <a:effectLst/>
        </p:spPr>
        <p:txBody>
          <a:bodyPr/>
          <a:lstStyle/>
          <a:p>
            <a:pPr marL="342900" indent="-342900" algn="ctr">
              <a:spcBef>
                <a:spcPct val="20000"/>
              </a:spcBef>
              <a:buClr>
                <a:schemeClr val="hlink"/>
              </a:buClr>
              <a:buSzPct val="80000"/>
              <a:buFont typeface="Wingdings" pitchFamily="2" charset="2"/>
              <a:buNone/>
              <a:defRPr/>
            </a:pPr>
            <a:r>
              <a:rPr lang="fr-FR" sz="6600" b="1" i="1" kern="0" dirty="0">
                <a:latin typeface="Arial Unicode MS" pitchFamily="34" charset="-128"/>
                <a:ea typeface="Arial Unicode MS" pitchFamily="34" charset="-128"/>
                <a:cs typeface="Arial Unicode MS" pitchFamily="34" charset="-128"/>
              </a:rPr>
              <a:t>Infrastructure</a:t>
            </a:r>
            <a:endParaRPr lang="fr-FR" sz="6600" kern="0" dirty="0">
              <a:latin typeface="Arial Unicode MS" pitchFamily="34" charset="-128"/>
              <a:ea typeface="Arial Unicode MS" pitchFamily="34" charset="-128"/>
              <a:cs typeface="Arial Unicode MS" pitchFamily="34" charset="-128"/>
            </a:endParaRPr>
          </a:p>
        </p:txBody>
      </p:sp>
    </p:spTree>
  </p:cSld>
  <p:clrMapOvr>
    <a:masterClrMapping/>
  </p:clrMapOvr>
  <p:transition spd="slow"/>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63" y="428625"/>
            <a:ext cx="2381250" cy="523875"/>
          </a:xfrm>
          <a:prstGeom prst="rect">
            <a:avLst/>
          </a:prstGeom>
        </p:spPr>
        <p:txBody>
          <a:bodyPr wrap="none">
            <a:spAutoFit/>
          </a:bodyPr>
          <a:lstStyle/>
          <a:p>
            <a:pPr>
              <a:defRPr/>
            </a:pPr>
            <a:r>
              <a:rPr lang="fr-FR" sz="2800" b="1" kern="0" dirty="0">
                <a:solidFill>
                  <a:srgbClr val="FFFF00"/>
                </a:solidFill>
                <a:latin typeface="+mn-lt"/>
                <a:ea typeface="Arial Unicode MS" pitchFamily="34" charset="-128"/>
                <a:cs typeface="Arial Unicode MS" pitchFamily="34" charset="-128"/>
              </a:rPr>
              <a:t>Introduction</a:t>
            </a:r>
            <a:r>
              <a:rPr lang="fr-FR" sz="2800" b="1" kern="0" dirty="0">
                <a:solidFill>
                  <a:srgbClr val="FFFF00"/>
                </a:solidFill>
                <a:latin typeface="Arial Unicode MS" pitchFamily="34" charset="-128"/>
                <a:ea typeface="Arial Unicode MS" pitchFamily="34" charset="-128"/>
                <a:cs typeface="Arial Unicode MS" pitchFamily="34" charset="-128"/>
              </a:rPr>
              <a:t>:</a:t>
            </a:r>
            <a:endParaRPr lang="fr-FR" dirty="0">
              <a:cs typeface="+mn-cs"/>
            </a:endParaRPr>
          </a:p>
        </p:txBody>
      </p:sp>
      <p:sp>
        <p:nvSpPr>
          <p:cNvPr id="7" name="ZoneTexte 6"/>
          <p:cNvSpPr txBox="1"/>
          <p:nvPr/>
        </p:nvSpPr>
        <p:spPr>
          <a:xfrm>
            <a:off x="500063" y="928688"/>
            <a:ext cx="8215312" cy="5016500"/>
          </a:xfrm>
          <a:prstGeom prst="rect">
            <a:avLst/>
          </a:prstGeom>
          <a:noFill/>
        </p:spPr>
        <p:txBody>
          <a:bodyPr>
            <a:spAutoFit/>
          </a:bodyPr>
          <a:lstStyle/>
          <a:p>
            <a:pPr algn="just">
              <a:defRPr/>
            </a:pPr>
            <a:r>
              <a:rPr lang="fr-FR" sz="2800" dirty="0">
                <a:latin typeface="Arial Unicode MS" pitchFamily="34" charset="-128"/>
                <a:ea typeface="Arial Unicode MS" pitchFamily="34" charset="-128"/>
                <a:cs typeface="Arial Unicode MS" pitchFamily="34" charset="-128"/>
              </a:rPr>
              <a:t>Les fondations doivent non seulement reprendre les charges et surcharges supportées par la structure mais aussi les transmettre au sol dans de bonnes conditions, de façon à assurer la stabilité de l’ouvrage.</a:t>
            </a:r>
          </a:p>
          <a:p>
            <a:pPr algn="just">
              <a:defRPr/>
            </a:pPr>
            <a:endParaRPr lang="fr-FR" sz="3200" dirty="0">
              <a:latin typeface="Arial Unicode MS" pitchFamily="34" charset="-128"/>
              <a:ea typeface="Arial Unicode MS" pitchFamily="34" charset="-128"/>
              <a:cs typeface="Arial Unicode MS" pitchFamily="34" charset="-128"/>
            </a:endParaRPr>
          </a:p>
          <a:p>
            <a:pPr algn="just">
              <a:defRPr/>
            </a:pPr>
            <a:r>
              <a:rPr lang="fr-FR" sz="2800" dirty="0">
                <a:latin typeface="Arial Unicode MS" pitchFamily="34" charset="-128"/>
                <a:ea typeface="Arial Unicode MS" pitchFamily="34" charset="-128"/>
                <a:cs typeface="Arial Unicode MS" pitchFamily="34" charset="-128"/>
              </a:rPr>
              <a:t>On prendra :              </a:t>
            </a:r>
            <a:r>
              <a:rPr lang="fr-FR" sz="3200" dirty="0">
                <a:latin typeface="Arial Unicode MS" pitchFamily="34" charset="-128"/>
                <a:ea typeface="Arial Unicode MS" pitchFamily="34" charset="-128"/>
                <a:cs typeface="Arial Unicode MS" pitchFamily="34" charset="-128"/>
              </a:rPr>
              <a:t>-</a:t>
            </a:r>
          </a:p>
          <a:p>
            <a:pPr algn="just">
              <a:defRPr/>
            </a:pPr>
            <a:r>
              <a:rPr lang="fr-CH" sz="3200" dirty="0">
                <a:latin typeface="Arial Unicode MS" pitchFamily="34" charset="-128"/>
                <a:ea typeface="Arial Unicode MS" pitchFamily="34" charset="-128"/>
                <a:cs typeface="Arial Unicode MS" pitchFamily="34" charset="-128"/>
              </a:rPr>
              <a:t>                              -</a:t>
            </a:r>
          </a:p>
          <a:p>
            <a:pPr marL="223838" indent="-176213" algn="just">
              <a:defRPr/>
            </a:pPr>
            <a:endParaRPr lang="fr-FR" sz="2800" dirty="0">
              <a:latin typeface="Arial Unicode MS" pitchFamily="34" charset="-128"/>
              <a:ea typeface="Arial Unicode MS" pitchFamily="34" charset="-128"/>
              <a:cs typeface="Arial Unicode MS" pitchFamily="34" charset="-128"/>
            </a:endParaRPr>
          </a:p>
          <a:p>
            <a:pPr marL="223838" indent="-176213" algn="just">
              <a:defRPr/>
            </a:pPr>
            <a:r>
              <a:rPr lang="fr-FR" sz="2800" dirty="0">
                <a:latin typeface="Arial Unicode MS" pitchFamily="34" charset="-128"/>
                <a:ea typeface="Arial Unicode MS" pitchFamily="34" charset="-128"/>
                <a:cs typeface="Arial Unicode MS" pitchFamily="34" charset="-128"/>
              </a:rPr>
              <a:t>- une profondeur d’encrage égale à 1,5 m à partir  de la surface du terrain naturel.</a:t>
            </a:r>
            <a:endParaRPr lang="fr-FR" sz="3200" dirty="0">
              <a:latin typeface="Arial Unicode MS" pitchFamily="34" charset="-128"/>
              <a:ea typeface="Arial Unicode MS" pitchFamily="34" charset="-128"/>
              <a:cs typeface="Arial Unicode MS" pitchFamily="34" charset="-128"/>
            </a:endParaRPr>
          </a:p>
        </p:txBody>
      </p:sp>
      <p:sp>
        <p:nvSpPr>
          <p:cNvPr id="76804"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r-FR"/>
          </a:p>
        </p:txBody>
      </p:sp>
      <p:sp>
        <p:nvSpPr>
          <p:cNvPr id="69635" name="Object 3"/>
          <p:cNvSpPr>
            <a:spLocks noChangeAspect="1" noChangeArrowheads="1"/>
          </p:cNvSpPr>
          <p:nvPr/>
        </p:nvSpPr>
        <p:spPr bwMode="auto">
          <a:xfrm>
            <a:off x="4286250" y="3571875"/>
            <a:ext cx="2211388" cy="50006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fr-FR"/>
          </a:p>
        </p:txBody>
      </p:sp>
      <p:sp>
        <p:nvSpPr>
          <p:cNvPr id="76806" name="Rectangle 7"/>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r-FR"/>
          </a:p>
        </p:txBody>
      </p:sp>
      <p:sp>
        <p:nvSpPr>
          <p:cNvPr id="69638" name="Object 6"/>
          <p:cNvSpPr>
            <a:spLocks noChangeAspect="1" noChangeArrowheads="1"/>
          </p:cNvSpPr>
          <p:nvPr/>
        </p:nvSpPr>
        <p:spPr bwMode="auto">
          <a:xfrm>
            <a:off x="4286250" y="4143375"/>
            <a:ext cx="2316163" cy="50006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fr-F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3" presetClass="entr" presetSubtype="10"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69635"/>
                                        </p:tgtEl>
                                        <p:attrNameLst>
                                          <p:attrName>style.visibility</p:attrName>
                                        </p:attrNameLst>
                                      </p:cBhvr>
                                      <p:to>
                                        <p:strVal val="visible"/>
                                      </p:to>
                                    </p:set>
                                    <p:animEffect transition="in" filter="blinds(horizontal)">
                                      <p:cBhvr>
                                        <p:cTn id="15" dur="500"/>
                                        <p:tgtEl>
                                          <p:spTgt spid="69635"/>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69638"/>
                                        </p:tgtEl>
                                        <p:attrNameLst>
                                          <p:attrName>style.visibility</p:attrName>
                                        </p:attrNameLst>
                                      </p:cBhvr>
                                      <p:to>
                                        <p:strVal val="visible"/>
                                      </p:to>
                                    </p:set>
                                    <p:animEffect transition="in" filter="blinds(horizontal)">
                                      <p:cBhvr>
                                        <p:cTn id="18" dur="500"/>
                                        <p:tgtEl>
                                          <p:spTgt spid="696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69635" grpId="0" animBg="1"/>
      <p:bldP spid="69638" grpId="0" animBg="1"/>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a:spLocks noChangeArrowheads="1"/>
          </p:cNvSpPr>
          <p:nvPr/>
        </p:nvSpPr>
        <p:spPr bwMode="auto">
          <a:xfrm>
            <a:off x="642938" y="3714750"/>
            <a:ext cx="8072437"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fr-CH" sz="2800"/>
              <a:t>Les ferraillages et les coffrages sont donnés dans les tableaux suivants:</a:t>
            </a:r>
            <a:endParaRPr lang="fr-FR" sz="2800"/>
          </a:p>
        </p:txBody>
      </p:sp>
      <p:sp>
        <p:nvSpPr>
          <p:cNvPr id="3" name="ZoneTexte 2"/>
          <p:cNvSpPr txBox="1">
            <a:spLocks noChangeArrowheads="1"/>
          </p:cNvSpPr>
          <p:nvPr/>
        </p:nvSpPr>
        <p:spPr bwMode="auto">
          <a:xfrm>
            <a:off x="642938" y="428625"/>
            <a:ext cx="7715250"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200000"/>
              </a:lnSpc>
            </a:pPr>
            <a:r>
              <a:rPr lang="fr-CH" sz="2800"/>
              <a:t>On a optés pour:</a:t>
            </a:r>
          </a:p>
          <a:p>
            <a:pPr eaLnBrk="1" hangingPunct="1"/>
            <a:r>
              <a:rPr lang="fr-CH" sz="2800"/>
              <a:t>- Des semelles filantes sous poteaux HEB 220 situés au niveau des gradins.</a:t>
            </a:r>
          </a:p>
          <a:p>
            <a:pPr eaLnBrk="1" hangingPunct="1"/>
            <a:r>
              <a:rPr lang="fr-CH" sz="2800"/>
              <a:t>- Des semelles isolées pour les autres poteaux.</a:t>
            </a:r>
            <a:endParaRPr lang="fr-FR" sz="2800"/>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par>
                          <p:cTn id="8" fill="hold" nodeType="afterGroup">
                            <p:stCondLst>
                              <p:cond delay="500"/>
                            </p:stCondLst>
                            <p:childTnLst>
                              <p:par>
                                <p:cTn id="9" presetID="3" presetClass="entr" presetSubtype="10" fill="hold" grpId="0" nodeType="afterEffect">
                                  <p:stCondLst>
                                    <p:cond delay="500"/>
                                  </p:stCondLst>
                                  <p:childTnLst>
                                    <p:set>
                                      <p:cBhvr>
                                        <p:cTn id="10" dur="1" fill="hold">
                                          <p:stCondLst>
                                            <p:cond delay="0"/>
                                          </p:stCondLst>
                                        </p:cTn>
                                        <p:tgtEl>
                                          <p:spTgt spid="2"/>
                                        </p:tgtEl>
                                        <p:attrNameLst>
                                          <p:attrName>style.visibility</p:attrName>
                                        </p:attrNameLst>
                                      </p:cBhvr>
                                      <p:to>
                                        <p:strVal val="visible"/>
                                      </p:to>
                                    </p:set>
                                    <p:animEffect transition="in" filter="blinds(horizontal)">
                                      <p:cBhvr>
                                        <p:cTn id="1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nvGraphicFramePr>
        <p:xfrm>
          <a:off x="428625" y="1071563"/>
          <a:ext cx="8143875" cy="3000375"/>
        </p:xfrm>
        <a:graphic>
          <a:graphicData uri="http://schemas.openxmlformats.org/drawingml/2006/table">
            <a:tbl>
              <a:tblPr firstRow="1" bandRow="1">
                <a:tableStyleId>{2D5ABB26-0587-4C30-8999-92F81FD0307C}</a:tableStyleId>
              </a:tblPr>
              <a:tblGrid>
                <a:gridCol w="1386122"/>
                <a:gridCol w="730568"/>
                <a:gridCol w="730568"/>
                <a:gridCol w="730568"/>
                <a:gridCol w="730568"/>
                <a:gridCol w="730568"/>
                <a:gridCol w="821889"/>
                <a:gridCol w="821889"/>
                <a:gridCol w="1461136"/>
              </a:tblGrid>
              <a:tr h="827689">
                <a:tc rowSpan="2">
                  <a:txBody>
                    <a:bodyPr/>
                    <a:lstStyle/>
                    <a:p>
                      <a:pPr algn="ctr"/>
                      <a:endParaRPr lang="fr-FR" sz="1800" dirty="0"/>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5">
                  <a:txBody>
                    <a:bodyPr/>
                    <a:lstStyle/>
                    <a:p>
                      <a:pPr algn="ctr"/>
                      <a:r>
                        <a:rPr lang="fr-CH" sz="1800" dirty="0" smtClean="0"/>
                        <a:t>coffrage</a:t>
                      </a:r>
                      <a:endParaRPr lang="fr-FR" sz="1800" dirty="0"/>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fr-CH" sz="1800" dirty="0" smtClean="0"/>
                        <a:t>ferraillage</a:t>
                      </a:r>
                    </a:p>
                    <a:p>
                      <a:pPr algn="ctr"/>
                      <a:r>
                        <a:rPr lang="fr-CH" sz="1800" dirty="0" smtClean="0"/>
                        <a:t>longitudinale</a:t>
                      </a:r>
                      <a:endParaRPr lang="fr-FR" sz="1800" dirty="0"/>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CH" sz="1800" dirty="0" smtClean="0"/>
                        <a:t>ferraillage</a:t>
                      </a:r>
                      <a:endParaRPr lang="fr-FR" sz="1800" dirty="0" smtClean="0"/>
                    </a:p>
                    <a:p>
                      <a:pPr algn="ctr"/>
                      <a:r>
                        <a:rPr lang="fr-CH" sz="1800" dirty="0" smtClean="0"/>
                        <a:t>transversale</a:t>
                      </a:r>
                      <a:endParaRPr lang="fr-FR" sz="1800" dirty="0"/>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24229">
                <a:tc vMerge="1">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CH" sz="1800" dirty="0" smtClean="0"/>
                        <a:t>L(m)</a:t>
                      </a:r>
                      <a:endParaRPr lang="fr-FR" sz="1800" dirty="0"/>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CH" sz="1800" dirty="0" smtClean="0"/>
                        <a:t>b(m)</a:t>
                      </a:r>
                      <a:endParaRPr lang="fr-FR" sz="1800" dirty="0"/>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CH" sz="1800" dirty="0" smtClean="0"/>
                        <a:t>H(m)</a:t>
                      </a:r>
                      <a:endParaRPr lang="fr-FR" sz="1800" dirty="0"/>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CH" sz="1800" dirty="0" smtClean="0"/>
                        <a:t>h(m)</a:t>
                      </a:r>
                      <a:endParaRPr lang="fr-FR" sz="1800" dirty="0"/>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CH" sz="1800" dirty="0" smtClean="0"/>
                        <a:t>a(m)</a:t>
                      </a:r>
                      <a:endParaRPr lang="fr-FR" sz="1800" dirty="0"/>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CH" sz="1800" dirty="0" smtClean="0"/>
                        <a:t>A</a:t>
                      </a:r>
                      <a:r>
                        <a:rPr lang="fr-CH" sz="1400" dirty="0" smtClean="0"/>
                        <a:t>sup</a:t>
                      </a:r>
                    </a:p>
                    <a:p>
                      <a:pPr algn="ctr"/>
                      <a:r>
                        <a:rPr lang="fr-CH" sz="1800" dirty="0" smtClean="0"/>
                        <a:t>(</a:t>
                      </a:r>
                      <a:r>
                        <a:rPr lang="fr-FR" sz="1800" kern="1200" dirty="0" smtClean="0">
                          <a:solidFill>
                            <a:schemeClr val="tx1"/>
                          </a:solidFill>
                          <a:latin typeface="+mn-lt"/>
                          <a:ea typeface="+mn-ea"/>
                          <a:cs typeface="+mn-cs"/>
                        </a:rPr>
                        <a:t>cm</a:t>
                      </a:r>
                      <a:r>
                        <a:rPr lang="fr-FR" sz="1800" kern="1200" baseline="30000" dirty="0" smtClean="0">
                          <a:solidFill>
                            <a:schemeClr val="tx1"/>
                          </a:solidFill>
                          <a:latin typeface="+mn-lt"/>
                          <a:ea typeface="+mn-ea"/>
                          <a:cs typeface="+mn-cs"/>
                        </a:rPr>
                        <a:t>2</a:t>
                      </a:r>
                      <a:r>
                        <a:rPr lang="fr-CH" sz="1800" dirty="0" smtClean="0"/>
                        <a:t>)</a:t>
                      </a:r>
                      <a:endParaRPr lang="fr-FR" sz="1800" dirty="0"/>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CH" sz="1800" dirty="0" smtClean="0"/>
                        <a:t>A</a:t>
                      </a:r>
                      <a:r>
                        <a:rPr lang="fr-CH" sz="1400" dirty="0" smtClean="0"/>
                        <a:t>inf</a:t>
                      </a:r>
                    </a:p>
                    <a:p>
                      <a:pPr marL="0" marR="0" indent="0" algn="ctr" defTabSz="914400" rtl="0" eaLnBrk="1" fontAlgn="auto" latinLnBrk="0" hangingPunct="1">
                        <a:lnSpc>
                          <a:spcPct val="100000"/>
                        </a:lnSpc>
                        <a:spcBef>
                          <a:spcPts val="0"/>
                        </a:spcBef>
                        <a:spcAft>
                          <a:spcPts val="0"/>
                        </a:spcAft>
                        <a:buClrTx/>
                        <a:buSzTx/>
                        <a:buFontTx/>
                        <a:buNone/>
                        <a:tabLst/>
                        <a:defRPr/>
                      </a:pPr>
                      <a:r>
                        <a:rPr lang="fr-CH" sz="1800" dirty="0" smtClean="0"/>
                        <a:t>(</a:t>
                      </a:r>
                      <a:r>
                        <a:rPr lang="fr-FR" sz="1800" kern="1200" dirty="0" smtClean="0">
                          <a:solidFill>
                            <a:schemeClr val="tx1"/>
                          </a:solidFill>
                          <a:latin typeface="+mn-lt"/>
                          <a:ea typeface="+mn-ea"/>
                          <a:cs typeface="+mn-cs"/>
                        </a:rPr>
                        <a:t>cm</a:t>
                      </a:r>
                      <a:r>
                        <a:rPr lang="fr-FR" sz="1800" kern="1200" baseline="30000" dirty="0" smtClean="0">
                          <a:solidFill>
                            <a:schemeClr val="tx1"/>
                          </a:solidFill>
                          <a:latin typeface="+mn-lt"/>
                          <a:ea typeface="+mn-ea"/>
                          <a:cs typeface="+mn-cs"/>
                        </a:rPr>
                        <a:t>2</a:t>
                      </a:r>
                      <a:r>
                        <a:rPr lang="fr-CH" sz="1800" dirty="0" smtClean="0"/>
                        <a:t>)</a:t>
                      </a:r>
                      <a:endParaRPr lang="fr-FR" sz="2400" dirty="0"/>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CH" sz="1800" dirty="0" smtClean="0"/>
                        <a:t>A(</a:t>
                      </a:r>
                      <a:r>
                        <a:rPr lang="fr-FR" sz="1800" kern="1200" dirty="0" smtClean="0">
                          <a:solidFill>
                            <a:schemeClr val="tx1"/>
                          </a:solidFill>
                          <a:latin typeface="+mn-lt"/>
                          <a:ea typeface="+mn-ea"/>
                          <a:cs typeface="+mn-cs"/>
                        </a:rPr>
                        <a:t>cm</a:t>
                      </a:r>
                      <a:r>
                        <a:rPr lang="fr-FR" sz="1800" kern="1200" baseline="30000" dirty="0" smtClean="0">
                          <a:solidFill>
                            <a:schemeClr val="tx1"/>
                          </a:solidFill>
                          <a:latin typeface="+mn-lt"/>
                          <a:ea typeface="+mn-ea"/>
                          <a:cs typeface="+mn-cs"/>
                        </a:rPr>
                        <a:t>2</a:t>
                      </a:r>
                      <a:r>
                        <a:rPr lang="fr-CH" sz="1800" dirty="0" smtClean="0"/>
                        <a:t>/ml</a:t>
                      </a:r>
                      <a:r>
                        <a:rPr kumimoji="0" lang="fr-CH" sz="1800" b="0" i="0" u="none" strike="noStrike" kern="1200" cap="none" spc="0" normalizeH="0" baseline="0" noProof="0" dirty="0" smtClean="0">
                          <a:ln>
                            <a:noFill/>
                          </a:ln>
                          <a:solidFill>
                            <a:srgbClr val="FFFFFF"/>
                          </a:solidFill>
                          <a:effectLst/>
                          <a:uLnTx/>
                          <a:uFillTx/>
                          <a:latin typeface="+mn-lt"/>
                          <a:ea typeface="+mn-ea"/>
                          <a:cs typeface="+mn-cs"/>
                        </a:rPr>
                        <a:t>)</a:t>
                      </a:r>
                      <a:endParaRPr lang="fr-FR" sz="2400" dirty="0" smtClean="0"/>
                    </a:p>
                    <a:p>
                      <a:pPr marL="0" marR="0" indent="0" algn="ctr" defTabSz="914400" rtl="0" eaLnBrk="1" fontAlgn="auto" latinLnBrk="0" hangingPunct="1">
                        <a:lnSpc>
                          <a:spcPct val="100000"/>
                        </a:lnSpc>
                        <a:spcBef>
                          <a:spcPts val="0"/>
                        </a:spcBef>
                        <a:spcAft>
                          <a:spcPts val="0"/>
                        </a:spcAft>
                        <a:buClrTx/>
                        <a:buSzTx/>
                        <a:buFontTx/>
                        <a:buNone/>
                        <a:tabLst/>
                        <a:defRPr/>
                      </a:pPr>
                      <a:endParaRPr lang="fr-FR" sz="1800" dirty="0"/>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24229">
                <a:tc>
                  <a:txBody>
                    <a:bodyPr/>
                    <a:lstStyle/>
                    <a:p>
                      <a:pPr algn="ctr"/>
                      <a:r>
                        <a:rPr lang="fr-CH" sz="1800" dirty="0" smtClean="0"/>
                        <a:t>Sans palée de stabilité</a:t>
                      </a:r>
                      <a:endParaRPr lang="fr-FR" sz="1800" dirty="0"/>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CH" sz="1800" dirty="0" smtClean="0"/>
                        <a:t>3</a:t>
                      </a:r>
                      <a:endParaRPr lang="fr-FR" sz="1800" dirty="0"/>
                    </a:p>
                  </a:txBody>
                  <a:tcPr marL="91439" marR="914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CH" sz="1800" dirty="0" smtClean="0"/>
                        <a:t>1.6</a:t>
                      </a:r>
                      <a:endParaRPr lang="fr-FR" sz="1800" dirty="0"/>
                    </a:p>
                  </a:txBody>
                  <a:tcPr marL="91439" marR="914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CH" sz="1800" dirty="0" smtClean="0"/>
                        <a:t>1.5</a:t>
                      </a:r>
                      <a:endParaRPr lang="fr-FR" sz="1800" dirty="0"/>
                    </a:p>
                  </a:txBody>
                  <a:tcPr marL="91439" marR="914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CH" sz="1800" dirty="0" smtClean="0"/>
                        <a:t>0.5</a:t>
                      </a:r>
                      <a:endParaRPr lang="fr-FR" sz="1800" dirty="0"/>
                    </a:p>
                  </a:txBody>
                  <a:tcPr marL="91439" marR="914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CH" sz="1800" dirty="0" smtClean="0"/>
                        <a:t>0.6</a:t>
                      </a:r>
                      <a:endParaRPr lang="fr-FR" sz="1800" dirty="0"/>
                    </a:p>
                  </a:txBody>
                  <a:tcPr marL="91439" marR="914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1800" b="0" kern="1200" dirty="0" smtClean="0">
                          <a:solidFill>
                            <a:schemeClr val="tx1"/>
                          </a:solidFill>
                          <a:latin typeface="+mn-lt"/>
                          <a:ea typeface="+mn-ea"/>
                          <a:cs typeface="+mn-cs"/>
                        </a:rPr>
                        <a:t>6 T 20</a:t>
                      </a:r>
                      <a:endParaRPr lang="fr-FR" sz="1800" b="0" dirty="0"/>
                    </a:p>
                  </a:txBody>
                  <a:tcPr marL="91439" marR="914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1800" b="0" kern="1200" dirty="0" smtClean="0">
                          <a:solidFill>
                            <a:schemeClr val="tx1"/>
                          </a:solidFill>
                          <a:latin typeface="+mn-lt"/>
                          <a:ea typeface="+mn-ea"/>
                          <a:cs typeface="+mn-cs"/>
                        </a:rPr>
                        <a:t>6 T 16</a:t>
                      </a:r>
                      <a:endParaRPr lang="fr-FR" sz="1800" b="0" dirty="0"/>
                    </a:p>
                  </a:txBody>
                  <a:tcPr marL="91439" marR="914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0" kern="1200" dirty="0" smtClean="0">
                          <a:solidFill>
                            <a:schemeClr val="tx1"/>
                          </a:solidFill>
                          <a:latin typeface="+mn-lt"/>
                          <a:ea typeface="+mn-ea"/>
                          <a:cs typeface="+mn-cs"/>
                        </a:rPr>
                        <a:t>4 T 10</a:t>
                      </a:r>
                      <a:endParaRPr lang="fr-FR" sz="1800" b="0" dirty="0"/>
                    </a:p>
                  </a:txBody>
                  <a:tcPr marL="91439" marR="914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24229">
                <a:tc>
                  <a:txBody>
                    <a:bodyPr/>
                    <a:lstStyle/>
                    <a:p>
                      <a:pPr algn="ctr"/>
                      <a:r>
                        <a:rPr lang="fr-CH" sz="1800" dirty="0" smtClean="0"/>
                        <a:t>Avec palée de stabilité</a:t>
                      </a:r>
                      <a:endParaRPr lang="fr-FR" sz="1800" dirty="0"/>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CH" sz="1800" dirty="0" smtClean="0"/>
                        <a:t>3</a:t>
                      </a:r>
                      <a:endParaRPr lang="fr-FR" sz="1800" dirty="0"/>
                    </a:p>
                  </a:txBody>
                  <a:tcPr marL="91439" marR="914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CH" sz="1800" dirty="0" smtClean="0"/>
                        <a:t>1.8</a:t>
                      </a:r>
                      <a:endParaRPr lang="fr-FR" sz="1800" dirty="0"/>
                    </a:p>
                  </a:txBody>
                  <a:tcPr marL="91439" marR="914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CH" sz="1800" dirty="0" smtClean="0"/>
                        <a:t>1.5</a:t>
                      </a:r>
                      <a:endParaRPr lang="fr-FR" sz="1800" dirty="0" smtClean="0"/>
                    </a:p>
                  </a:txBody>
                  <a:tcPr marL="91439" marR="914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CH" sz="1800" dirty="0" smtClean="0"/>
                        <a:t>0.5</a:t>
                      </a:r>
                      <a:endParaRPr lang="fr-FR" sz="1800" dirty="0" smtClean="0"/>
                    </a:p>
                  </a:txBody>
                  <a:tcPr marL="91439" marR="914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CH" sz="1800" dirty="0" smtClean="0"/>
                        <a:t>0.6</a:t>
                      </a:r>
                      <a:endParaRPr lang="fr-FR" sz="1800" dirty="0" smtClean="0"/>
                    </a:p>
                  </a:txBody>
                  <a:tcPr marL="91439" marR="914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dirty="0" smtClean="0"/>
                        <a:t>8 T 20</a:t>
                      </a:r>
                      <a:endParaRPr lang="fr-FR" sz="1800" dirty="0"/>
                    </a:p>
                  </a:txBody>
                  <a:tcPr marL="91439" marR="914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dirty="0" smtClean="0"/>
                        <a:t>4 T 10</a:t>
                      </a:r>
                      <a:endParaRPr lang="fr-FR" sz="1800" dirty="0"/>
                    </a:p>
                  </a:txBody>
                  <a:tcPr marL="91439" marR="914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dirty="0" smtClean="0"/>
                        <a:t>6 T 20</a:t>
                      </a:r>
                      <a:endParaRPr lang="fr-FR" sz="1800" dirty="0"/>
                    </a:p>
                  </a:txBody>
                  <a:tcPr marL="91439" marR="914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8896"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r-FR"/>
          </a:p>
        </p:txBody>
      </p:sp>
      <p:sp>
        <p:nvSpPr>
          <p:cNvPr id="78897"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r-FR"/>
          </a:p>
        </p:txBody>
      </p:sp>
      <p:sp>
        <p:nvSpPr>
          <p:cNvPr id="9" name="Rectangle 8"/>
          <p:cNvSpPr>
            <a:spLocks noChangeArrowheads="1"/>
          </p:cNvSpPr>
          <p:nvPr/>
        </p:nvSpPr>
        <p:spPr bwMode="auto">
          <a:xfrm>
            <a:off x="428625" y="285750"/>
            <a:ext cx="30003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fr-CH" sz="2400">
                <a:solidFill>
                  <a:srgbClr val="FFFF00"/>
                </a:solidFill>
              </a:rPr>
              <a:t>semelles filantes: </a:t>
            </a:r>
            <a:endParaRPr lang="fr-FR" sz="2400">
              <a:solidFill>
                <a:srgbClr val="FFFF00"/>
              </a:solidFill>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0-#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10" presetClass="entr" presetSubtype="0" fill="hold"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428625" y="285750"/>
            <a:ext cx="30003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fr-CH" sz="2400">
                <a:solidFill>
                  <a:srgbClr val="FFFF00"/>
                </a:solidFill>
              </a:rPr>
              <a:t>semelles isolées: </a:t>
            </a:r>
            <a:endParaRPr lang="fr-FR" sz="2400">
              <a:solidFill>
                <a:srgbClr val="FFFF00"/>
              </a:solidFill>
            </a:endParaRPr>
          </a:p>
        </p:txBody>
      </p:sp>
      <p:graphicFrame>
        <p:nvGraphicFramePr>
          <p:cNvPr id="5" name="Tableau 4"/>
          <p:cNvGraphicFramePr>
            <a:graphicFrameLocks noGrp="1"/>
          </p:cNvGraphicFramePr>
          <p:nvPr/>
        </p:nvGraphicFramePr>
        <p:xfrm>
          <a:off x="357188" y="928688"/>
          <a:ext cx="8143875" cy="4143375"/>
        </p:xfrm>
        <a:graphic>
          <a:graphicData uri="http://schemas.openxmlformats.org/drawingml/2006/table">
            <a:tbl>
              <a:tblPr firstRow="1" bandRow="1">
                <a:tableStyleId>{2D5ABB26-0587-4C30-8999-92F81FD0307C}</a:tableStyleId>
              </a:tblPr>
              <a:tblGrid>
                <a:gridCol w="3182664"/>
                <a:gridCol w="1123293"/>
                <a:gridCol w="1123293"/>
                <a:gridCol w="748862"/>
                <a:gridCol w="748862"/>
                <a:gridCol w="1216901"/>
              </a:tblGrid>
              <a:tr h="484917">
                <a:tc rowSpan="2">
                  <a:txBody>
                    <a:bodyPr/>
                    <a:lstStyle/>
                    <a:p>
                      <a:endParaRPr lang="fr-FR" sz="1800" dirty="0"/>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CH" sz="1800" dirty="0" smtClean="0"/>
                        <a:t>coffrage</a:t>
                      </a:r>
                      <a:endParaRPr lang="fr-FR" sz="1800" dirty="0" smtClean="0"/>
                    </a:p>
                  </a:txBody>
                  <a:tcPr marL="91439" marR="914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H" sz="1800" dirty="0" smtClean="0"/>
                        <a:t>ferraillage</a:t>
                      </a:r>
                      <a:endParaRPr lang="fr-FR" sz="1800" dirty="0" smtClean="0"/>
                    </a:p>
                  </a:txBody>
                  <a:tcPr marL="91439" marR="914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6556">
                <a:tc vMerge="1">
                  <a:txBody>
                    <a:bodyPr/>
                    <a:lstStyle/>
                    <a:p>
                      <a:pPr algn="ct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CH" sz="1800" dirty="0" smtClean="0"/>
                        <a:t>A=B (m)</a:t>
                      </a:r>
                      <a:endParaRPr lang="fr-FR" sz="1800" dirty="0" smtClean="0"/>
                    </a:p>
                  </a:txBody>
                  <a:tcPr marL="91439" marR="914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CH" sz="1800" dirty="0" smtClean="0"/>
                        <a:t>a=b (m)</a:t>
                      </a:r>
                      <a:endParaRPr lang="fr-FR" sz="1800" dirty="0" smtClean="0"/>
                    </a:p>
                  </a:txBody>
                  <a:tcPr marL="91439" marR="914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CH" sz="1800" dirty="0" smtClean="0"/>
                        <a:t>H(m)</a:t>
                      </a:r>
                      <a:endParaRPr lang="fr-FR" sz="1800" dirty="0" smtClean="0"/>
                    </a:p>
                  </a:txBody>
                  <a:tcPr marL="91439" marR="914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CH" sz="1800" dirty="0" smtClean="0"/>
                        <a:t>h(m)</a:t>
                      </a:r>
                      <a:endParaRPr lang="fr-FR" sz="1800" dirty="0" smtClean="0"/>
                    </a:p>
                  </a:txBody>
                  <a:tcPr marL="91439" marR="914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CH" sz="1800" dirty="0" smtClean="0"/>
                        <a:t>A</a:t>
                      </a:r>
                      <a:r>
                        <a:rPr lang="fr-CH" sz="1400" dirty="0" smtClean="0"/>
                        <a:t>x </a:t>
                      </a:r>
                      <a:r>
                        <a:rPr lang="fr-CH" sz="1600" dirty="0" smtClean="0"/>
                        <a:t>=</a:t>
                      </a:r>
                      <a:r>
                        <a:rPr lang="fr-CH" sz="1800" dirty="0" smtClean="0"/>
                        <a:t>A</a:t>
                      </a:r>
                      <a:r>
                        <a:rPr lang="fr-CH" sz="1400" dirty="0" smtClean="0"/>
                        <a:t>y </a:t>
                      </a:r>
                      <a:r>
                        <a:rPr lang="fr-CH" sz="1600" dirty="0" smtClean="0"/>
                        <a:t>(</a:t>
                      </a:r>
                      <a:r>
                        <a:rPr lang="fr-FR" sz="1600" kern="1200" dirty="0" smtClean="0">
                          <a:solidFill>
                            <a:schemeClr val="tx1"/>
                          </a:solidFill>
                          <a:latin typeface="+mn-lt"/>
                          <a:ea typeface="+mn-ea"/>
                          <a:cs typeface="+mn-cs"/>
                        </a:rPr>
                        <a:t>cm</a:t>
                      </a:r>
                      <a:r>
                        <a:rPr lang="fr-FR" sz="1600" kern="1200" baseline="30000" dirty="0" smtClean="0">
                          <a:solidFill>
                            <a:schemeClr val="tx1"/>
                          </a:solidFill>
                          <a:latin typeface="+mn-lt"/>
                          <a:ea typeface="+mn-ea"/>
                          <a:cs typeface="+mn-cs"/>
                        </a:rPr>
                        <a:t>2</a:t>
                      </a:r>
                      <a:r>
                        <a:rPr lang="fr-CH" sz="1600" dirty="0" smtClean="0"/>
                        <a:t>)</a:t>
                      </a:r>
                      <a:r>
                        <a:rPr lang="fr-CH" sz="1400" dirty="0" smtClean="0"/>
                        <a:t> </a:t>
                      </a:r>
                      <a:endParaRPr lang="fr-FR" sz="1800" dirty="0"/>
                    </a:p>
                  </a:txBody>
                  <a:tcPr marL="91439" marR="914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6681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dirty="0" smtClean="0"/>
                        <a:t>sous poteau HEB 300 </a:t>
                      </a:r>
                      <a:endParaRPr lang="fr-FR" sz="1800" dirty="0"/>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H" sz="1800" dirty="0" smtClean="0"/>
                        <a:t>2</a:t>
                      </a:r>
                      <a:endParaRPr lang="fr-FR" sz="1800" dirty="0"/>
                    </a:p>
                  </a:txBody>
                  <a:tcPr marL="91439" marR="914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H" sz="1800" dirty="0" smtClean="0"/>
                        <a:t>1.2</a:t>
                      </a:r>
                      <a:endParaRPr lang="fr-FR" sz="1800" dirty="0"/>
                    </a:p>
                  </a:txBody>
                  <a:tcPr marL="91439" marR="914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H" sz="1800" dirty="0" smtClean="0"/>
                        <a:t>1.5</a:t>
                      </a:r>
                      <a:endParaRPr lang="fr-FR" sz="1800" dirty="0"/>
                    </a:p>
                  </a:txBody>
                  <a:tcPr marL="91439" marR="914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H" sz="1800" dirty="0" smtClean="0"/>
                        <a:t>0.5</a:t>
                      </a:r>
                      <a:endParaRPr lang="fr-FR" sz="1800" dirty="0"/>
                    </a:p>
                  </a:txBody>
                  <a:tcPr marL="91439" marR="914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dirty="0" smtClean="0"/>
                        <a:t>10 T 14 </a:t>
                      </a:r>
                      <a:endParaRPr lang="fr-FR" sz="1800" dirty="0"/>
                    </a:p>
                  </a:txBody>
                  <a:tcPr marL="91439" marR="914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057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dirty="0" smtClean="0"/>
                        <a:t>sous poteau HEB 300 avec palée de stabilité</a:t>
                      </a:r>
                      <a:endParaRPr lang="fr-FR" sz="1800" dirty="0"/>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H" sz="1800" dirty="0" smtClean="0"/>
                        <a:t>2.5</a:t>
                      </a:r>
                      <a:endParaRPr lang="fr-FR" sz="1800" dirty="0"/>
                    </a:p>
                  </a:txBody>
                  <a:tcPr marL="91439" marR="914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H" sz="1800" dirty="0" smtClean="0"/>
                        <a:t>1.2</a:t>
                      </a:r>
                      <a:endParaRPr lang="fr-FR" sz="1800" dirty="0"/>
                    </a:p>
                  </a:txBody>
                  <a:tcPr marL="91439" marR="914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CH" sz="1800" dirty="0" smtClean="0"/>
                        <a:t>1.5</a:t>
                      </a:r>
                      <a:endParaRPr lang="fr-FR" sz="1800" dirty="0" smtClean="0"/>
                    </a:p>
                  </a:txBody>
                  <a:tcPr marL="91439" marR="914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H" sz="1800" dirty="0" smtClean="0"/>
                        <a:t>0.5</a:t>
                      </a:r>
                      <a:endParaRPr lang="fr-FR" sz="1800" dirty="0"/>
                    </a:p>
                  </a:txBody>
                  <a:tcPr marL="91439" marR="914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dirty="0" smtClean="0"/>
                        <a:t>14T16</a:t>
                      </a:r>
                      <a:endParaRPr lang="fr-FR" sz="1800" dirty="0"/>
                    </a:p>
                  </a:txBody>
                  <a:tcPr marL="91439" marR="914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6681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dirty="0" smtClean="0"/>
                        <a:t>sous poteau HEB 220</a:t>
                      </a:r>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H" sz="1800" dirty="0" smtClean="0"/>
                        <a:t>1.6</a:t>
                      </a:r>
                      <a:endParaRPr lang="fr-FR" sz="1800" dirty="0"/>
                    </a:p>
                  </a:txBody>
                  <a:tcPr marL="91439" marR="914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H" sz="1800" dirty="0" smtClean="0"/>
                        <a:t>0.6</a:t>
                      </a:r>
                      <a:endParaRPr lang="fr-FR" sz="1800" dirty="0"/>
                    </a:p>
                  </a:txBody>
                  <a:tcPr marL="91439" marR="914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CH" sz="1800" dirty="0" smtClean="0"/>
                        <a:t>1.5</a:t>
                      </a:r>
                      <a:endParaRPr lang="fr-FR" sz="1800" dirty="0" smtClean="0"/>
                    </a:p>
                  </a:txBody>
                  <a:tcPr marL="91439" marR="914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H" sz="1800" dirty="0" smtClean="0"/>
                        <a:t>0.5</a:t>
                      </a:r>
                      <a:endParaRPr lang="fr-FR" sz="1800" dirty="0"/>
                    </a:p>
                  </a:txBody>
                  <a:tcPr marL="91439" marR="914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dirty="0" smtClean="0"/>
                        <a:t>8 T 14 </a:t>
                      </a:r>
                    </a:p>
                  </a:txBody>
                  <a:tcPr marL="91439" marR="914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057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dirty="0" smtClean="0"/>
                        <a:t>sous poteau HEB 220 avec palée de stabilité</a:t>
                      </a:r>
                      <a:endParaRPr lang="fr-FR" sz="1800" dirty="0"/>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H" sz="1800" dirty="0" smtClean="0"/>
                        <a:t>1.8</a:t>
                      </a:r>
                      <a:endParaRPr lang="fr-FR" sz="1800" dirty="0"/>
                    </a:p>
                  </a:txBody>
                  <a:tcPr marL="91439" marR="914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H" sz="1800" dirty="0" smtClean="0"/>
                        <a:t>0.8</a:t>
                      </a:r>
                      <a:endParaRPr lang="fr-FR" sz="1800" dirty="0"/>
                    </a:p>
                  </a:txBody>
                  <a:tcPr marL="91439" marR="914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CH" sz="1800" dirty="0" smtClean="0"/>
                        <a:t>1.5</a:t>
                      </a:r>
                      <a:endParaRPr lang="fr-FR" sz="1800" dirty="0" smtClean="0"/>
                    </a:p>
                  </a:txBody>
                  <a:tcPr marL="91439" marR="914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CH" sz="1800" dirty="0" smtClean="0"/>
                        <a:t>0.5</a:t>
                      </a:r>
                      <a:endParaRPr lang="fr-FR" sz="1800" dirty="0" smtClean="0"/>
                    </a:p>
                  </a:txBody>
                  <a:tcPr marL="91439" marR="914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dirty="0" smtClean="0"/>
                        <a:t>12 T16</a:t>
                      </a:r>
                      <a:endParaRPr lang="fr-FR" sz="1800" dirty="0"/>
                    </a:p>
                  </a:txBody>
                  <a:tcPr marL="91439" marR="914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6681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dirty="0" smtClean="0"/>
                        <a:t>sous potelets </a:t>
                      </a:r>
                      <a:endParaRPr lang="fr-FR" sz="1800" dirty="0"/>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H" sz="1800" dirty="0" smtClean="0"/>
                        <a:t>1</a:t>
                      </a:r>
                      <a:endParaRPr lang="fr-FR" sz="1800" dirty="0"/>
                    </a:p>
                  </a:txBody>
                  <a:tcPr marL="91439" marR="914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H" sz="1800" dirty="0" smtClean="0"/>
                        <a:t>0.4</a:t>
                      </a:r>
                      <a:endParaRPr lang="fr-FR" sz="1800" dirty="0"/>
                    </a:p>
                  </a:txBody>
                  <a:tcPr marL="91439" marR="914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CH" sz="1800" dirty="0" smtClean="0"/>
                        <a:t>1.5</a:t>
                      </a:r>
                      <a:endParaRPr lang="fr-FR" sz="1800" dirty="0" smtClean="0"/>
                    </a:p>
                  </a:txBody>
                  <a:tcPr marL="91439" marR="914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CH" sz="1800" dirty="0" smtClean="0"/>
                        <a:t>0.5</a:t>
                      </a:r>
                      <a:endParaRPr lang="fr-FR" sz="1800" dirty="0" smtClean="0"/>
                    </a:p>
                  </a:txBody>
                  <a:tcPr marL="91439" marR="914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dirty="0" smtClean="0"/>
                        <a:t>5T14</a:t>
                      </a:r>
                      <a:endParaRPr lang="fr-FR" sz="1800" dirty="0"/>
                    </a:p>
                  </a:txBody>
                  <a:tcPr marL="91439" marR="914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1" name="Rectangle 10"/>
          <p:cNvSpPr>
            <a:spLocks noChangeArrowheads="1"/>
          </p:cNvSpPr>
          <p:nvPr/>
        </p:nvSpPr>
        <p:spPr bwMode="auto">
          <a:xfrm>
            <a:off x="571500" y="5214938"/>
            <a:ext cx="21891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fr-FR" sz="2400">
                <a:solidFill>
                  <a:srgbClr val="FFFF00"/>
                </a:solidFill>
              </a:rPr>
              <a:t>Les longrines :</a:t>
            </a:r>
          </a:p>
        </p:txBody>
      </p:sp>
      <p:sp>
        <p:nvSpPr>
          <p:cNvPr id="12" name="Rectangle 11"/>
          <p:cNvSpPr>
            <a:spLocks noChangeArrowheads="1"/>
          </p:cNvSpPr>
          <p:nvPr/>
        </p:nvSpPr>
        <p:spPr bwMode="auto">
          <a:xfrm>
            <a:off x="642938" y="5857875"/>
            <a:ext cx="5146675"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fr-CH" sz="2000">
                <a:latin typeface="Arial Unicode MS" pitchFamily="34" charset="-128"/>
                <a:ea typeface="Arial Unicode MS" pitchFamily="34" charset="-128"/>
                <a:cs typeface="Arial Unicode MS" pitchFamily="34" charset="-128"/>
              </a:rPr>
              <a:t>coffrage:  (30*30) </a:t>
            </a:r>
            <a:r>
              <a:rPr lang="fr-FR" sz="2000">
                <a:latin typeface="Arial Unicode MS" pitchFamily="34" charset="-128"/>
                <a:ea typeface="Arial Unicode MS" pitchFamily="34" charset="-128"/>
                <a:cs typeface="Arial Unicode MS" pitchFamily="34" charset="-128"/>
              </a:rPr>
              <a:t>cm² </a:t>
            </a:r>
            <a:r>
              <a:rPr lang="fr-CH" sz="2000">
                <a:latin typeface="Arial Unicode MS" pitchFamily="34" charset="-128"/>
                <a:ea typeface="Arial Unicode MS" pitchFamily="34" charset="-128"/>
                <a:cs typeface="Arial Unicode MS" pitchFamily="34" charset="-128"/>
              </a:rPr>
              <a:t>    ; ferraillage: 6 T 12</a:t>
            </a:r>
            <a:endParaRPr lang="fr-FR" sz="2000">
              <a:latin typeface="Arial Unicode MS" pitchFamily="34" charset="-128"/>
              <a:ea typeface="Arial Unicode MS" pitchFamily="34" charset="-128"/>
              <a:cs typeface="Arial Unicode MS" pitchFamily="34" charset="-128"/>
            </a:endParaRPr>
          </a:p>
          <a:p>
            <a:pPr algn="ctr"/>
            <a:endParaRPr lang="fr-F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10" presetClass="entr" presetSubtype="0" fill="hold" nodeType="after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par>
                          <p:cTn id="13" fill="hold" nodeType="afterGroup">
                            <p:stCondLst>
                              <p:cond delay="1000"/>
                            </p:stCondLst>
                            <p:childTnLst>
                              <p:par>
                                <p:cTn id="14" presetID="2" presetClass="entr" presetSubtype="8" fill="hold" grpId="0" nodeType="afterEffect">
                                  <p:stCondLst>
                                    <p:cond delay="500"/>
                                  </p:stCondLst>
                                  <p:childTnLst>
                                    <p:set>
                                      <p:cBhvr>
                                        <p:cTn id="15" dur="1" fill="hold">
                                          <p:stCondLst>
                                            <p:cond delay="0"/>
                                          </p:stCondLst>
                                        </p:cTn>
                                        <p:tgtEl>
                                          <p:spTgt spid="11"/>
                                        </p:tgtEl>
                                        <p:attrNameLst>
                                          <p:attrName>style.visibility</p:attrName>
                                        </p:attrNameLst>
                                      </p:cBhvr>
                                      <p:to>
                                        <p:strVal val="visible"/>
                                      </p:to>
                                    </p:set>
                                    <p:anim calcmode="lin" valueType="num">
                                      <p:cBhvr additive="base">
                                        <p:cTn id="16" dur="500" fill="hold"/>
                                        <p:tgtEl>
                                          <p:spTgt spid="11"/>
                                        </p:tgtEl>
                                        <p:attrNameLst>
                                          <p:attrName>ppt_x</p:attrName>
                                        </p:attrNameLst>
                                      </p:cBhvr>
                                      <p:tavLst>
                                        <p:tav tm="0">
                                          <p:val>
                                            <p:strVal val="0-#ppt_w/2"/>
                                          </p:val>
                                        </p:tav>
                                        <p:tav tm="100000">
                                          <p:val>
                                            <p:strVal val="#ppt_x"/>
                                          </p:val>
                                        </p:tav>
                                      </p:tavLst>
                                    </p:anim>
                                    <p:anim calcmode="lin" valueType="num">
                                      <p:cBhvr additive="base">
                                        <p:cTn id="17" dur="500" fill="hold"/>
                                        <p:tgtEl>
                                          <p:spTgt spid="11"/>
                                        </p:tgtEl>
                                        <p:attrNameLst>
                                          <p:attrName>ppt_y</p:attrName>
                                        </p:attrNameLst>
                                      </p:cBhvr>
                                      <p:tavLst>
                                        <p:tav tm="0">
                                          <p:val>
                                            <p:strVal val="#ppt_y"/>
                                          </p:val>
                                        </p:tav>
                                        <p:tav tm="100000">
                                          <p:val>
                                            <p:strVal val="#ppt_y"/>
                                          </p:val>
                                        </p:tav>
                                      </p:tavLst>
                                    </p:anim>
                                  </p:childTnLst>
                                </p:cTn>
                              </p:par>
                            </p:childTnLst>
                          </p:cTn>
                        </p:par>
                        <p:par>
                          <p:cTn id="18" fill="hold" nodeType="afterGroup">
                            <p:stCondLst>
                              <p:cond delay="2000"/>
                            </p:stCondLst>
                            <p:childTnLst>
                              <p:par>
                                <p:cTn id="19" presetID="3" presetClass="entr" presetSubtype="10" fill="hold" grpId="0" nodeType="after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blinds(horizontal)">
                                      <p:cBhvr>
                                        <p:cTn id="2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1" grpId="0"/>
      <p:bldP spid="12"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57188" y="285750"/>
            <a:ext cx="638016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fr-FR" sz="3200">
                <a:solidFill>
                  <a:srgbClr val="FFFF00"/>
                </a:solidFill>
                <a:latin typeface="Arial Unicode MS" pitchFamily="34" charset="-128"/>
                <a:ea typeface="Arial Unicode MS" pitchFamily="34" charset="-128"/>
                <a:cs typeface="Arial Unicode MS" pitchFamily="34" charset="-128"/>
              </a:rPr>
              <a:t>Vérification de la stabilité globale </a:t>
            </a:r>
            <a:r>
              <a:rPr lang="fr-FR" sz="2800">
                <a:solidFill>
                  <a:srgbClr val="FFFF00"/>
                </a:solidFill>
                <a:latin typeface="Arial Unicode MS" pitchFamily="34" charset="-128"/>
                <a:ea typeface="Arial Unicode MS" pitchFamily="34" charset="-128"/>
                <a:cs typeface="Arial Unicode MS" pitchFamily="34" charset="-128"/>
              </a:rPr>
              <a:t>:</a:t>
            </a:r>
          </a:p>
        </p:txBody>
      </p:sp>
      <p:sp>
        <p:nvSpPr>
          <p:cNvPr id="8" name="ZoneTexte 7"/>
          <p:cNvSpPr txBox="1">
            <a:spLocks noChangeArrowheads="1"/>
          </p:cNvSpPr>
          <p:nvPr/>
        </p:nvSpPr>
        <p:spPr bwMode="auto">
          <a:xfrm>
            <a:off x="500063" y="1357313"/>
            <a:ext cx="7858125" cy="2646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fr-FR" sz="2800">
                <a:latin typeface="Arial Unicode MS" pitchFamily="34" charset="-128"/>
                <a:ea typeface="Arial Unicode MS" pitchFamily="34" charset="-128"/>
                <a:cs typeface="Arial Unicode MS" pitchFamily="34" charset="-128"/>
              </a:rPr>
              <a:t>Moments stabilisants :</a:t>
            </a:r>
          </a:p>
          <a:p>
            <a:pPr eaLnBrk="1" hangingPunct="1"/>
            <a:endParaRPr lang="fr-CH" sz="2000">
              <a:latin typeface="Arial Unicode MS" pitchFamily="34" charset="-128"/>
              <a:ea typeface="Arial Unicode MS" pitchFamily="34" charset="-128"/>
              <a:cs typeface="Arial Unicode MS" pitchFamily="34" charset="-128"/>
            </a:endParaRPr>
          </a:p>
          <a:p>
            <a:pPr eaLnBrk="1" hangingPunct="1"/>
            <a:r>
              <a:rPr lang="fr-FR" sz="2800">
                <a:latin typeface="Arial Unicode MS" pitchFamily="34" charset="-128"/>
                <a:ea typeface="Arial Unicode MS" pitchFamily="34" charset="-128"/>
                <a:cs typeface="Arial Unicode MS" pitchFamily="34" charset="-128"/>
              </a:rPr>
              <a:t>Moments renversants :</a:t>
            </a:r>
          </a:p>
          <a:p>
            <a:pPr eaLnBrk="1" hangingPunct="1"/>
            <a:endParaRPr lang="fr-CH" sz="2400" b="1">
              <a:latin typeface="Arial Unicode MS" pitchFamily="34" charset="-128"/>
              <a:ea typeface="Arial Unicode MS" pitchFamily="34" charset="-128"/>
              <a:cs typeface="Arial Unicode MS" pitchFamily="34" charset="-128"/>
            </a:endParaRPr>
          </a:p>
          <a:p>
            <a:pPr eaLnBrk="1" hangingPunct="1"/>
            <a:endParaRPr lang="fr-CH" sz="2400" b="1">
              <a:latin typeface="Arial Unicode MS" pitchFamily="34" charset="-128"/>
              <a:ea typeface="Arial Unicode MS" pitchFamily="34" charset="-128"/>
              <a:cs typeface="Arial Unicode MS" pitchFamily="34" charset="-128"/>
            </a:endParaRPr>
          </a:p>
          <a:p>
            <a:pPr eaLnBrk="1" hangingPunct="1"/>
            <a:r>
              <a:rPr lang="fr-FR" sz="2400">
                <a:latin typeface="Arial Unicode MS" pitchFamily="34" charset="-128"/>
                <a:ea typeface="Arial Unicode MS" pitchFamily="34" charset="-128"/>
                <a:cs typeface="Arial Unicode MS" pitchFamily="34" charset="-128"/>
              </a:rPr>
              <a:t>M</a:t>
            </a:r>
            <a:r>
              <a:rPr lang="fr-FR" sz="2400" baseline="-25000">
                <a:latin typeface="Arial Unicode MS" pitchFamily="34" charset="-128"/>
                <a:ea typeface="Arial Unicode MS" pitchFamily="34" charset="-128"/>
                <a:cs typeface="Arial Unicode MS" pitchFamily="34" charset="-128"/>
              </a:rPr>
              <a:t>s </a:t>
            </a:r>
            <a:r>
              <a:rPr lang="fr-FR" sz="2400">
                <a:latin typeface="Arial Unicode MS" pitchFamily="34" charset="-128"/>
                <a:ea typeface="Arial Unicode MS" pitchFamily="34" charset="-128"/>
                <a:cs typeface="Arial Unicode MS" pitchFamily="34" charset="-128"/>
              </a:rPr>
              <a:t>&gt; M</a:t>
            </a:r>
            <a:r>
              <a:rPr lang="fr-FR" sz="2400" baseline="-25000">
                <a:latin typeface="Arial Unicode MS" pitchFamily="34" charset="-128"/>
                <a:ea typeface="Arial Unicode MS" pitchFamily="34" charset="-128"/>
                <a:cs typeface="Arial Unicode MS" pitchFamily="34" charset="-128"/>
              </a:rPr>
              <a:t>R   </a:t>
            </a:r>
            <a:r>
              <a:rPr lang="fr-FR" sz="2400">
                <a:latin typeface="Arial Unicode MS" pitchFamily="34" charset="-128"/>
                <a:ea typeface="Arial Unicode MS" pitchFamily="34" charset="-128"/>
                <a:cs typeface="Arial Unicode MS" pitchFamily="34" charset="-128"/>
              </a:rPr>
              <a:t> donc la structure est stable </a:t>
            </a:r>
          </a:p>
          <a:p>
            <a:pPr eaLnBrk="1" hangingPunct="1"/>
            <a:endParaRPr lang="fr-FR">
              <a:latin typeface="Arial Unicode MS" pitchFamily="34" charset="-128"/>
              <a:ea typeface="Arial Unicode MS" pitchFamily="34" charset="-128"/>
              <a:cs typeface="Arial Unicode MS" pitchFamily="34" charset="-128"/>
            </a:endParaRPr>
          </a:p>
        </p:txBody>
      </p:sp>
      <p:sp>
        <p:nvSpPr>
          <p:cNvPr id="89094" name="Object 6"/>
          <p:cNvSpPr>
            <a:spLocks noChangeAspect="1" noChangeArrowheads="1"/>
          </p:cNvSpPr>
          <p:nvPr/>
        </p:nvSpPr>
        <p:spPr bwMode="auto">
          <a:xfrm>
            <a:off x="4500563" y="1500188"/>
            <a:ext cx="2162175" cy="328612"/>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89095" name="Object 7"/>
          <p:cNvSpPr>
            <a:spLocks noChangeAspect="1" noChangeArrowheads="1"/>
          </p:cNvSpPr>
          <p:nvPr/>
        </p:nvSpPr>
        <p:spPr bwMode="auto">
          <a:xfrm>
            <a:off x="4500563" y="2214563"/>
            <a:ext cx="2346325" cy="357187"/>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nodeType="after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 calcmode="lin" valueType="num">
                                      <p:cBhvr additive="base">
                                        <p:cTn id="12" dur="500" fill="hold"/>
                                        <p:tgtEl>
                                          <p:spTgt spid="8">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8">
                                            <p:txEl>
                                              <p:pRg st="0" end="0"/>
                                            </p:txEl>
                                          </p:spTgt>
                                        </p:tgtEl>
                                        <p:attrNameLst>
                                          <p:attrName>ppt_y</p:attrName>
                                        </p:attrNameLst>
                                      </p:cBhvr>
                                      <p:tavLst>
                                        <p:tav tm="0">
                                          <p:val>
                                            <p:strVal val="#ppt_y"/>
                                          </p:val>
                                        </p:tav>
                                        <p:tav tm="100000">
                                          <p:val>
                                            <p:strVal val="#ppt_y"/>
                                          </p:val>
                                        </p:tav>
                                      </p:tavLst>
                                    </p:anim>
                                  </p:childTnLst>
                                </p:cTn>
                              </p:par>
                              <p:par>
                                <p:cTn id="14" presetID="2" presetClass="entr" presetSubtype="8" fill="hold" nodeType="withEffect">
                                  <p:stCondLst>
                                    <p:cond delay="0"/>
                                  </p:stCondLst>
                                  <p:childTnLst>
                                    <p:set>
                                      <p:cBhvr>
                                        <p:cTn id="15" dur="1" fill="hold">
                                          <p:stCondLst>
                                            <p:cond delay="0"/>
                                          </p:stCondLst>
                                        </p:cTn>
                                        <p:tgtEl>
                                          <p:spTgt spid="8">
                                            <p:txEl>
                                              <p:pRg st="2" end="2"/>
                                            </p:txEl>
                                          </p:spTgt>
                                        </p:tgtEl>
                                        <p:attrNameLst>
                                          <p:attrName>style.visibility</p:attrName>
                                        </p:attrNameLst>
                                      </p:cBhvr>
                                      <p:to>
                                        <p:strVal val="visible"/>
                                      </p:to>
                                    </p:set>
                                    <p:anim calcmode="lin" valueType="num">
                                      <p:cBhvr additive="base">
                                        <p:cTn id="16" dur="500" fill="hold"/>
                                        <p:tgtEl>
                                          <p:spTgt spid="8">
                                            <p:txEl>
                                              <p:pRg st="2" end="2"/>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8">
                                            <p:txEl>
                                              <p:pRg st="2" end="2"/>
                                            </p:txEl>
                                          </p:spTgt>
                                        </p:tgtEl>
                                        <p:attrNameLst>
                                          <p:attrName>ppt_y</p:attrName>
                                        </p:attrNameLst>
                                      </p:cBhvr>
                                      <p:tavLst>
                                        <p:tav tm="0">
                                          <p:val>
                                            <p:strVal val="#ppt_y"/>
                                          </p:val>
                                        </p:tav>
                                        <p:tav tm="100000">
                                          <p:val>
                                            <p:strVal val="#ppt_y"/>
                                          </p:val>
                                        </p:tav>
                                      </p:tavLst>
                                    </p:anim>
                                  </p:childTnLst>
                                </p:cTn>
                              </p:par>
                            </p:childTnLst>
                          </p:cTn>
                        </p:par>
                        <p:par>
                          <p:cTn id="18" fill="hold" nodeType="afterGroup">
                            <p:stCondLst>
                              <p:cond delay="1000"/>
                            </p:stCondLst>
                            <p:childTnLst>
                              <p:par>
                                <p:cTn id="19" presetID="3" presetClass="entr" presetSubtype="10" fill="hold" grpId="0" nodeType="afterEffect">
                                  <p:stCondLst>
                                    <p:cond delay="0"/>
                                  </p:stCondLst>
                                  <p:childTnLst>
                                    <p:set>
                                      <p:cBhvr>
                                        <p:cTn id="20" dur="1" fill="hold">
                                          <p:stCondLst>
                                            <p:cond delay="0"/>
                                          </p:stCondLst>
                                        </p:cTn>
                                        <p:tgtEl>
                                          <p:spTgt spid="89094"/>
                                        </p:tgtEl>
                                        <p:attrNameLst>
                                          <p:attrName>style.visibility</p:attrName>
                                        </p:attrNameLst>
                                      </p:cBhvr>
                                      <p:to>
                                        <p:strVal val="visible"/>
                                      </p:to>
                                    </p:set>
                                    <p:animEffect transition="in" filter="blinds(horizontal)">
                                      <p:cBhvr>
                                        <p:cTn id="21" dur="500"/>
                                        <p:tgtEl>
                                          <p:spTgt spid="89094"/>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89095"/>
                                        </p:tgtEl>
                                        <p:attrNameLst>
                                          <p:attrName>style.visibility</p:attrName>
                                        </p:attrNameLst>
                                      </p:cBhvr>
                                      <p:to>
                                        <p:strVal val="visible"/>
                                      </p:to>
                                    </p:set>
                                    <p:animEffect transition="in" filter="blinds(horizontal)">
                                      <p:cBhvr>
                                        <p:cTn id="24" dur="500"/>
                                        <p:tgtEl>
                                          <p:spTgt spid="89095"/>
                                        </p:tgtEl>
                                      </p:cBhvr>
                                    </p:animEffect>
                                  </p:childTnLst>
                                </p:cTn>
                              </p:par>
                            </p:childTnLst>
                          </p:cTn>
                        </p:par>
                        <p:par>
                          <p:cTn id="25" fill="hold" nodeType="afterGroup">
                            <p:stCondLst>
                              <p:cond delay="1500"/>
                            </p:stCondLst>
                            <p:childTnLst>
                              <p:par>
                                <p:cTn id="26" presetID="3" presetClass="entr" presetSubtype="10" fill="hold" nodeType="afterEffect">
                                  <p:stCondLst>
                                    <p:cond delay="500"/>
                                  </p:stCondLst>
                                  <p:childTnLst>
                                    <p:set>
                                      <p:cBhvr>
                                        <p:cTn id="27" dur="1" fill="hold">
                                          <p:stCondLst>
                                            <p:cond delay="0"/>
                                          </p:stCondLst>
                                        </p:cTn>
                                        <p:tgtEl>
                                          <p:spTgt spid="8">
                                            <p:txEl>
                                              <p:pRg st="5" end="5"/>
                                            </p:txEl>
                                          </p:spTgt>
                                        </p:tgtEl>
                                        <p:attrNameLst>
                                          <p:attrName>style.visibility</p:attrName>
                                        </p:attrNameLst>
                                      </p:cBhvr>
                                      <p:to>
                                        <p:strVal val="visible"/>
                                      </p:to>
                                    </p:set>
                                    <p:animEffect transition="in" filter="blinds(horizontal)">
                                      <p:cBhvr>
                                        <p:cTn id="28" dur="500"/>
                                        <p:tgtEl>
                                          <p:spTgt spid="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9094" grpId="0" animBg="1"/>
      <p:bldP spid="89095" grpId="0"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ChangeArrowheads="1"/>
          </p:cNvSpPr>
          <p:nvPr/>
        </p:nvSpPr>
        <p:spPr bwMode="auto">
          <a:xfrm>
            <a:off x="285750" y="214313"/>
            <a:ext cx="22145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Low"/>
            <a:r>
              <a:rPr lang="fr-FR" sz="2800" b="1">
                <a:solidFill>
                  <a:srgbClr val="FFFF00"/>
                </a:solidFill>
                <a:latin typeface="Arial Unicode MS" pitchFamily="34" charset="-128"/>
                <a:ea typeface="Arial Unicode MS" pitchFamily="34" charset="-128"/>
                <a:cs typeface="Arial Unicode MS" pitchFamily="34" charset="-128"/>
              </a:rPr>
              <a:t>Conclusion</a:t>
            </a:r>
            <a:endParaRPr lang="fr-FR" sz="4000" b="1">
              <a:solidFill>
                <a:srgbClr val="FFFF00"/>
              </a:solidFill>
              <a:latin typeface="Arial Unicode MS" pitchFamily="34" charset="-128"/>
              <a:ea typeface="Arial Unicode MS" pitchFamily="34" charset="-128"/>
              <a:cs typeface="Arial Unicode MS" pitchFamily="34" charset="-128"/>
            </a:endParaRPr>
          </a:p>
        </p:txBody>
      </p:sp>
      <p:sp>
        <p:nvSpPr>
          <p:cNvPr id="4" name="ZoneTexte 3"/>
          <p:cNvSpPr txBox="1">
            <a:spLocks noChangeArrowheads="1"/>
          </p:cNvSpPr>
          <p:nvPr/>
        </p:nvSpPr>
        <p:spPr bwMode="auto">
          <a:xfrm>
            <a:off x="500063" y="1000125"/>
            <a:ext cx="8429625" cy="558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r>
              <a:rPr lang="fr-FR" sz="2100">
                <a:latin typeface="Arial Unicode MS" pitchFamily="34" charset="-128"/>
                <a:ea typeface="Arial Unicode MS" pitchFamily="34" charset="-128"/>
                <a:cs typeface="Arial Unicode MS" pitchFamily="34" charset="-128"/>
              </a:rPr>
              <a:t>         Dans cette étude, on a procédé à des estimations des efforts extérieurs appliqués à l’ouvrage, cette estimation était relativement exacte pour certains efforts, souvent probable pour d’autres. On a procédé aussi au dimensionnement des éléments  qui assurent la transmission des efforts.</a:t>
            </a:r>
          </a:p>
          <a:p>
            <a:pPr algn="just" eaLnBrk="1" hangingPunct="1"/>
            <a:r>
              <a:rPr lang="fr-FR" sz="2100">
                <a:latin typeface="Arial Unicode MS" pitchFamily="34" charset="-128"/>
                <a:ea typeface="Arial Unicode MS" pitchFamily="34" charset="-128"/>
                <a:cs typeface="Arial Unicode MS" pitchFamily="34" charset="-128"/>
              </a:rPr>
              <a:t>         Pour que ce dimensionnement soit correct, on a tenu à respecter les exigences de sécurité.</a:t>
            </a:r>
          </a:p>
          <a:p>
            <a:pPr algn="just" eaLnBrk="1" hangingPunct="1"/>
            <a:r>
              <a:rPr lang="fr-FR" sz="2100">
                <a:latin typeface="Arial Unicode MS" pitchFamily="34" charset="-128"/>
                <a:ea typeface="Arial Unicode MS" pitchFamily="34" charset="-128"/>
                <a:cs typeface="Arial Unicode MS" pitchFamily="34" charset="-128"/>
              </a:rPr>
              <a:t>         A chaque obstacle, on a choisi entre plusieurs solutions, celle qui s’adapte le mieux aux problèmes sans perdre de vue notre objectif, à savoir ≪la sécurité et l’économie≫.</a:t>
            </a:r>
          </a:p>
          <a:p>
            <a:pPr algn="just" eaLnBrk="1" hangingPunct="1"/>
            <a:r>
              <a:rPr lang="fr-FR" sz="2100">
                <a:latin typeface="Arial Unicode MS" pitchFamily="34" charset="-128"/>
                <a:ea typeface="Arial Unicode MS" pitchFamily="34" charset="-128"/>
                <a:cs typeface="Arial Unicode MS" pitchFamily="34" charset="-128"/>
              </a:rPr>
              <a:t>        Cette étude nous a permis de concrétiser l’apprentissage théorique du cycle de formation de l’ingénieur, et d’apprendre a utiliser plusieurs logiciels de calcul.</a:t>
            </a:r>
          </a:p>
          <a:p>
            <a:pPr algn="just" eaLnBrk="1" hangingPunct="1"/>
            <a:r>
              <a:rPr lang="fr-FR" sz="2100">
                <a:latin typeface="Arial Unicode MS" pitchFamily="34" charset="-128"/>
                <a:ea typeface="Arial Unicode MS" pitchFamily="34" charset="-128"/>
                <a:cs typeface="Arial Unicode MS" pitchFamily="34" charset="-128"/>
              </a:rPr>
              <a:t>        On a  apprit aussi que le calcul théorique reste nécessaire mais loin d’être    suffisant, car il faut tenir compte de sa concordance avec le côté pratique.</a:t>
            </a:r>
          </a:p>
          <a:p>
            <a:pPr algn="just" eaLnBrk="1" hangingPunct="1"/>
            <a:endParaRPr lang="fr-FR" sz="2100">
              <a:latin typeface="Arial Unicode MS" pitchFamily="34" charset="-128"/>
              <a:ea typeface="Arial Unicode MS" pitchFamily="34" charset="-128"/>
              <a:cs typeface="Arial Unicode MS" pitchFamily="34" charset="-12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152578"/>
                                        </p:tgtEl>
                                        <p:attrNameLst>
                                          <p:attrName>style.visibility</p:attrName>
                                        </p:attrNameLst>
                                      </p:cBhvr>
                                      <p:to>
                                        <p:strVal val="visible"/>
                                      </p:to>
                                    </p:set>
                                    <p:anim calcmode="lin" valueType="num">
                                      <p:cBhvr additive="base">
                                        <p:cTn id="7" dur="500" fill="hold"/>
                                        <p:tgtEl>
                                          <p:spTgt spid="152578"/>
                                        </p:tgtEl>
                                        <p:attrNameLst>
                                          <p:attrName>ppt_x</p:attrName>
                                        </p:attrNameLst>
                                      </p:cBhvr>
                                      <p:tavLst>
                                        <p:tav tm="0">
                                          <p:val>
                                            <p:strVal val="0-#ppt_w/2"/>
                                          </p:val>
                                        </p:tav>
                                        <p:tav tm="100000">
                                          <p:val>
                                            <p:strVal val="#ppt_x"/>
                                          </p:val>
                                        </p:tav>
                                      </p:tavLst>
                                    </p:anim>
                                    <p:anim calcmode="lin" valueType="num">
                                      <p:cBhvr additive="base">
                                        <p:cTn id="8" dur="500" fill="hold"/>
                                        <p:tgtEl>
                                          <p:spTgt spid="152578"/>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3" presetClass="entr" presetSubtype="10"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78" grpId="0"/>
      <p:bldP spid="4" grpId="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2571750"/>
            <a:ext cx="6802438" cy="1200150"/>
          </a:xfrm>
          <a:prstGeom prst="rect">
            <a:avLst/>
          </a:prstGeom>
        </p:spPr>
        <p:txBody>
          <a:bodyPr wrap="none">
            <a:spAutoFit/>
          </a:bodyPr>
          <a:lstStyle/>
          <a:p>
            <a:pPr algn="ctr">
              <a:spcBef>
                <a:spcPct val="50000"/>
              </a:spcBef>
              <a:defRPr/>
            </a:pPr>
            <a:r>
              <a:rPr lang="fr-FR" sz="7200" dirty="0">
                <a:effectLst>
                  <a:outerShdw blurRad="38100" dist="38100" dir="2700000" algn="tl">
                    <a:srgbClr val="000000">
                      <a:alpha val="43137"/>
                    </a:srgbClr>
                  </a:outerShdw>
                </a:effectLst>
                <a:latin typeface="Edwardian Script ITC" pitchFamily="66" charset="0"/>
                <a:cs typeface="+mn-cs"/>
              </a:rPr>
              <a:t>Merci pour votre attention</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1" presetClass="entr" presetSubtype="0" fill="hold" nodeType="with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2">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xEl>
                                              <p:pRg st="0" end="0"/>
                                            </p:txEl>
                                          </p:spTgt>
                                        </p:tgtEl>
                                      </p:cBhvr>
                                    </p:animEffect>
                                  </p:childTnLst>
                                </p:cTn>
                              </p:par>
                            </p:childTnLst>
                          </p:cTn>
                        </p:par>
                        <p:par>
                          <p:cTn id="12" fill="hold" nodeType="afterGroup">
                            <p:stCondLst>
                              <p:cond delay="1600"/>
                            </p:stCondLst>
                            <p:childTnLst>
                              <p:par>
                                <p:cTn id="13" presetID="36" presetClass="emph" presetSubtype="0" repeatCount="indefinite" fill="hold" grpId="0" nodeType="afterEffect">
                                  <p:stCondLst>
                                    <p:cond delay="5000"/>
                                  </p:stCondLst>
                                  <p:iterate type="lt">
                                    <p:tmPct val="10000"/>
                                  </p:iterate>
                                  <p:childTnLst>
                                    <p:animScale>
                                      <p:cBhvr>
                                        <p:cTn id="14" dur="500" autoRev="1" fill="hold">
                                          <p:stCondLst>
                                            <p:cond delay="0"/>
                                          </p:stCondLst>
                                        </p:cTn>
                                        <p:tgtEl>
                                          <p:spTgt spid="2">
                                            <p:txEl>
                                              <p:pRg st="0" end="0"/>
                                            </p:txEl>
                                          </p:spTgt>
                                        </p:tgtEl>
                                      </p:cBhvr>
                                      <p:to x="80000" y="100000"/>
                                    </p:animScale>
                                    <p:anim by="(#ppt_w*0.10)" calcmode="lin" valueType="num">
                                      <p:cBhvr>
                                        <p:cTn id="15" dur="500" autoRev="1" fill="hold">
                                          <p:stCondLst>
                                            <p:cond delay="0"/>
                                          </p:stCondLst>
                                        </p:cTn>
                                        <p:tgtEl>
                                          <p:spTgt spid="2">
                                            <p:txEl>
                                              <p:pRg st="0" end="0"/>
                                            </p:txEl>
                                          </p:spTgt>
                                        </p:tgtEl>
                                        <p:attrNameLst>
                                          <p:attrName>ppt_x</p:attrName>
                                        </p:attrNameLst>
                                      </p:cBhvr>
                                    </p:anim>
                                    <p:anim by="(-#ppt_w*0.10)" calcmode="lin" valueType="num">
                                      <p:cBhvr>
                                        <p:cTn id="16" dur="500" autoRev="1" fill="hold">
                                          <p:stCondLst>
                                            <p:cond delay="0"/>
                                          </p:stCondLst>
                                        </p:cTn>
                                        <p:tgtEl>
                                          <p:spTgt spid="2">
                                            <p:txEl>
                                              <p:pRg st="0" end="0"/>
                                            </p:txEl>
                                          </p:spTgt>
                                        </p:tgtEl>
                                        <p:attrNameLst>
                                          <p:attrName>ppt_y</p:attrName>
                                        </p:attrNameLst>
                                      </p:cBhvr>
                                    </p:anim>
                                    <p:animRot by="-480000">
                                      <p:cBhvr>
                                        <p:cTn id="17" dur="500" autoRev="1" fill="hold">
                                          <p:stCondLst>
                                            <p:cond delay="0"/>
                                          </p:stCondLst>
                                        </p:cTn>
                                        <p:tgtEl>
                                          <p:spTgt spid="2">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u contenu 2"/>
          <p:cNvSpPr>
            <a:spLocks noGrp="1"/>
          </p:cNvSpPr>
          <p:nvPr>
            <p:ph idx="4294967295"/>
          </p:nvPr>
        </p:nvSpPr>
        <p:spPr>
          <a:xfrm>
            <a:off x="428625" y="1000125"/>
            <a:ext cx="8215313" cy="457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fr-FR" sz="2800" smtClean="0">
                <a:effectLst/>
                <a:latin typeface="Arial Unicode MS" pitchFamily="34" charset="-128"/>
                <a:ea typeface="Arial Unicode MS" pitchFamily="34" charset="-128"/>
                <a:cs typeface="Arial Unicode MS" pitchFamily="34" charset="-128"/>
              </a:rPr>
              <a:t>Les façades sont réalisées par des lisses en U fixées sur les potelets du coté du pignon et sur les poteaux du coté du long pan. Les vides contenus entre les lisses sont remplis par des doubles murets en briques creuses. </a:t>
            </a:r>
          </a:p>
          <a:p>
            <a:pPr eaLnBrk="1" hangingPunct="1"/>
            <a:r>
              <a:rPr lang="fr-FR" sz="2800" smtClean="0">
                <a:effectLst/>
                <a:latin typeface="Arial Unicode MS" pitchFamily="34" charset="-128"/>
                <a:ea typeface="Arial Unicode MS" pitchFamily="34" charset="-128"/>
                <a:cs typeface="Arial Unicode MS" pitchFamily="34" charset="-128"/>
              </a:rPr>
              <a:t>Les planchers.</a:t>
            </a:r>
          </a:p>
          <a:p>
            <a:pPr eaLnBrk="1" hangingPunct="1"/>
            <a:r>
              <a:rPr lang="fr-FR" sz="2800" smtClean="0">
                <a:effectLst/>
                <a:latin typeface="Arial Unicode MS" pitchFamily="34" charset="-128"/>
                <a:ea typeface="Arial Unicode MS" pitchFamily="34" charset="-128"/>
                <a:cs typeface="Arial Unicode MS" pitchFamily="34" charset="-128"/>
              </a:rPr>
              <a:t>Les gradins.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15362">
                                            <p:txEl>
                                              <p:pRg st="0" end="0"/>
                                            </p:txEl>
                                          </p:spTgt>
                                        </p:tgtEl>
                                        <p:attrNameLst>
                                          <p:attrName>style.visibility</p:attrName>
                                        </p:attrNameLst>
                                      </p:cBhvr>
                                      <p:to>
                                        <p:strVal val="visible"/>
                                      </p:to>
                                    </p:set>
                                    <p:animEffect transition="in" filter="blinds(horizontal)">
                                      <p:cBhvr>
                                        <p:cTn id="7" dur="500"/>
                                        <p:tgtEl>
                                          <p:spTgt spid="15362">
                                            <p:txEl>
                                              <p:pRg st="0" end="0"/>
                                            </p:txEl>
                                          </p:spTgt>
                                        </p:tgtEl>
                                      </p:cBhvr>
                                    </p:animEffect>
                                  </p:childTnLst>
                                </p:cTn>
                              </p:par>
                            </p:childTnLst>
                          </p:cTn>
                        </p:par>
                        <p:par>
                          <p:cTn id="8" fill="hold" nodeType="afterGroup">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15362">
                                            <p:txEl>
                                              <p:pRg st="1" end="1"/>
                                            </p:txEl>
                                          </p:spTgt>
                                        </p:tgtEl>
                                        <p:attrNameLst>
                                          <p:attrName>style.visibility</p:attrName>
                                        </p:attrNameLst>
                                      </p:cBhvr>
                                      <p:to>
                                        <p:strVal val="visible"/>
                                      </p:to>
                                    </p:set>
                                    <p:animEffect transition="in" filter="blinds(horizontal)">
                                      <p:cBhvr>
                                        <p:cTn id="11" dur="500"/>
                                        <p:tgtEl>
                                          <p:spTgt spid="15362">
                                            <p:txEl>
                                              <p:pRg st="1" end="1"/>
                                            </p:txEl>
                                          </p:spTgt>
                                        </p:tgtEl>
                                      </p:cBhvr>
                                    </p:animEffect>
                                  </p:childTnLst>
                                </p:cTn>
                              </p:par>
                            </p:childTnLst>
                          </p:cTn>
                        </p:par>
                        <p:par>
                          <p:cTn id="12" fill="hold" nodeType="afterGroup">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15362">
                                            <p:txEl>
                                              <p:pRg st="2" end="2"/>
                                            </p:txEl>
                                          </p:spTgt>
                                        </p:tgtEl>
                                        <p:attrNameLst>
                                          <p:attrName>style.visibility</p:attrName>
                                        </p:attrNameLst>
                                      </p:cBhvr>
                                      <p:to>
                                        <p:strVal val="visible"/>
                                      </p:to>
                                    </p:set>
                                    <p:animEffect transition="in" filter="blinds(horizontal)">
                                      <p:cBhvr>
                                        <p:cTn id="15" dur="500"/>
                                        <p:tgtEl>
                                          <p:spTgt spid="1536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u contenu 2"/>
          <p:cNvSpPr>
            <a:spLocks noGrp="1"/>
          </p:cNvSpPr>
          <p:nvPr>
            <p:ph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spcBef>
                <a:spcPct val="50000"/>
              </a:spcBef>
              <a:buFont typeface="Wingdings" pitchFamily="2" charset="2"/>
              <a:buNone/>
            </a:pPr>
            <a:r>
              <a:rPr lang="fr-FR" sz="4000" b="1" smtClean="0">
                <a:effectLst/>
                <a:latin typeface="Arial Unicode MS" pitchFamily="34" charset="-128"/>
                <a:ea typeface="Arial Unicode MS" pitchFamily="34" charset="-128"/>
                <a:cs typeface="Arial Unicode MS" pitchFamily="34" charset="-128"/>
              </a:rPr>
              <a:t>Chapitre I </a:t>
            </a:r>
            <a:r>
              <a:rPr lang="fr-FR" sz="4000" b="1" i="1" smtClean="0">
                <a:effectLst/>
                <a:latin typeface="Arial Unicode MS" pitchFamily="34" charset="-128"/>
                <a:ea typeface="Arial Unicode MS" pitchFamily="34" charset="-128"/>
                <a:cs typeface="Arial Unicode MS" pitchFamily="34" charset="-128"/>
              </a:rPr>
              <a:t>     </a:t>
            </a:r>
          </a:p>
          <a:p>
            <a:pPr algn="ctr" eaLnBrk="1" hangingPunct="1">
              <a:spcBef>
                <a:spcPct val="50000"/>
              </a:spcBef>
              <a:buFont typeface="Wingdings" pitchFamily="2" charset="2"/>
              <a:buNone/>
            </a:pPr>
            <a:r>
              <a:rPr lang="fr-FR" sz="7200" b="1" i="1" smtClean="0">
                <a:effectLst/>
                <a:latin typeface="Arial Unicode MS" pitchFamily="34" charset="-128"/>
                <a:ea typeface="Arial Unicode MS" pitchFamily="34" charset="-128"/>
                <a:cs typeface="Arial Unicode MS" pitchFamily="34" charset="-128"/>
              </a:rPr>
              <a:t>Matériaux</a:t>
            </a:r>
            <a:r>
              <a:rPr lang="fr-FR" sz="7200" b="1" smtClean="0">
                <a:solidFill>
                  <a:srgbClr val="FFFF00"/>
                </a:solidFill>
                <a:effectLst/>
                <a:latin typeface="Arial Unicode MS" pitchFamily="34" charset="-128"/>
                <a:ea typeface="Arial Unicode MS" pitchFamily="34" charset="-128"/>
                <a:cs typeface="Arial Unicode MS" pitchFamily="34" charset="-128"/>
              </a:rPr>
              <a:t> </a:t>
            </a:r>
          </a:p>
        </p:txBody>
      </p:sp>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Ondulation">
  <a:themeElements>
    <a:clrScheme name="Ondulation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fontScheme name="Ondul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ndulation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Ondulation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Ondulation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Ondulation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Ondulation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Ondulation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Ondulation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Ondulation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Ondulation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2007</TotalTime>
  <Words>2120</Words>
  <Application>Microsoft Office PowerPoint</Application>
  <PresentationFormat>On-screen Show (4:3)</PresentationFormat>
  <Paragraphs>617</Paragraphs>
  <Slides>79</Slides>
  <Notes>2</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79</vt:i4>
      </vt:variant>
    </vt:vector>
  </HeadingPairs>
  <TitlesOfParts>
    <vt:vector size="92" baseType="lpstr">
      <vt:lpstr>Arial Unicode MS</vt:lpstr>
      <vt:lpstr>Arial</vt:lpstr>
      <vt:lpstr>Calibri</vt:lpstr>
      <vt:lpstr>Century Gothic</vt:lpstr>
      <vt:lpstr>Comic Sans MS</vt:lpstr>
      <vt:lpstr>Edwardian Script ITC</vt:lpstr>
      <vt:lpstr>Garamond</vt:lpstr>
      <vt:lpstr>Sylfaen</vt:lpstr>
      <vt:lpstr>Symbol</vt:lpstr>
      <vt:lpstr>Times New Roman</vt:lpstr>
      <vt:lpstr>Traditional Arabic</vt:lpstr>
      <vt:lpstr>Wingdings</vt:lpstr>
      <vt:lpstr>Ondulation</vt:lpstr>
      <vt:lpstr>PowerPoint Presentation</vt:lpstr>
      <vt:lpstr>بسم الله الرحمن الرحيم</vt:lpstr>
      <vt:lpstr>PowerPoint Presentation</vt:lpstr>
      <vt:lpstr>PowerPoint Presentation</vt:lpstr>
      <vt:lpstr>Présentation de l’ouvrage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Les moyens d’assemblages :</vt:lpstr>
      <vt:lpstr>Le béton :</vt:lpstr>
      <vt:lpstr>PowerPoint Presentation</vt:lpstr>
      <vt:lpstr>Le béton armé </vt:lpstr>
      <vt:lpstr>Chapitre II </vt:lpstr>
      <vt:lpstr>Introduction :</vt:lpstr>
      <vt:lpstr>Étude au vent :</vt:lpstr>
      <vt:lpstr>PowerPoint Presentation</vt:lpstr>
      <vt:lpstr>PowerPoint Presentation</vt:lpstr>
      <vt:lpstr>Vent « V1 » :</vt:lpstr>
      <vt:lpstr>PowerPoint Presentation</vt:lpstr>
      <vt:lpstr>Action du vent sur le parapet:   </vt:lpstr>
      <vt:lpstr>PowerPoint Presentation</vt:lpstr>
      <vt:lpstr>PowerPoint Presentation</vt:lpstr>
      <vt:lpstr>Chapitre III </vt:lpstr>
      <vt:lpstr> Introduction</vt:lpstr>
      <vt:lpstr>PowerPoint Presentation</vt:lpstr>
      <vt:lpstr>PowerPoint Presentation</vt:lpstr>
      <vt:lpstr>PowerPoint Presentation</vt:lpstr>
      <vt:lpstr>PowerPoint Presentation</vt:lpstr>
      <vt:lpstr>PowerPoint Presentation</vt:lpstr>
      <vt:lpstr>Chapitre IV </vt:lpstr>
      <vt:lpstr>PowerPoint Presentation</vt:lpstr>
      <vt:lpstr>PowerPoint Presentation</vt:lpstr>
      <vt:lpstr> Chapitre V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باسم الله الرحمان الرحيم</dc:title>
  <dc:creator>ilyacom</dc:creator>
  <cp:lastModifiedBy>PC</cp:lastModifiedBy>
  <cp:revision>699</cp:revision>
  <dcterms:created xsi:type="dcterms:W3CDTF">2008-06-22T07:38:53Z</dcterms:created>
  <dcterms:modified xsi:type="dcterms:W3CDTF">2019-10-25T16:40:37Z</dcterms:modified>
</cp:coreProperties>
</file>