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81"/>
  </p:notesMasterIdLst>
  <p:sldIdLst>
    <p:sldId id="341" r:id="rId2"/>
    <p:sldId id="256" r:id="rId3"/>
    <p:sldId id="325" r:id="rId4"/>
    <p:sldId id="258" r:id="rId5"/>
    <p:sldId id="259" r:id="rId6"/>
    <p:sldId id="260" r:id="rId7"/>
    <p:sldId id="261" r:id="rId8"/>
    <p:sldId id="262" r:id="rId9"/>
    <p:sldId id="263"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5" r:id="rId30"/>
    <p:sldId id="286" r:id="rId31"/>
    <p:sldId id="287" r:id="rId32"/>
    <p:sldId id="288" r:id="rId33"/>
    <p:sldId id="289" r:id="rId34"/>
    <p:sldId id="290" r:id="rId35"/>
    <p:sldId id="291" r:id="rId36"/>
    <p:sldId id="340" r:id="rId37"/>
    <p:sldId id="293" r:id="rId38"/>
    <p:sldId id="294" r:id="rId39"/>
    <p:sldId id="337" r:id="rId40"/>
    <p:sldId id="297" r:id="rId41"/>
    <p:sldId id="312" r:id="rId42"/>
    <p:sldId id="313" r:id="rId43"/>
    <p:sldId id="314" r:id="rId44"/>
    <p:sldId id="315" r:id="rId45"/>
    <p:sldId id="326" r:id="rId46"/>
    <p:sldId id="327" r:id="rId47"/>
    <p:sldId id="328" r:id="rId48"/>
    <p:sldId id="334" r:id="rId49"/>
    <p:sldId id="329" r:id="rId50"/>
    <p:sldId id="330" r:id="rId51"/>
    <p:sldId id="331" r:id="rId52"/>
    <p:sldId id="335" r:id="rId53"/>
    <p:sldId id="332" r:id="rId54"/>
    <p:sldId id="333" r:id="rId55"/>
    <p:sldId id="298" r:id="rId56"/>
    <p:sldId id="299" r:id="rId57"/>
    <p:sldId id="300" r:id="rId58"/>
    <p:sldId id="338" r:id="rId59"/>
    <p:sldId id="301" r:id="rId60"/>
    <p:sldId id="302" r:id="rId61"/>
    <p:sldId id="303" r:id="rId62"/>
    <p:sldId id="304" r:id="rId63"/>
    <p:sldId id="305" r:id="rId64"/>
    <p:sldId id="306" r:id="rId65"/>
    <p:sldId id="316" r:id="rId66"/>
    <p:sldId id="317" r:id="rId67"/>
    <p:sldId id="318" r:id="rId68"/>
    <p:sldId id="307" r:id="rId69"/>
    <p:sldId id="308" r:id="rId70"/>
    <p:sldId id="309" r:id="rId71"/>
    <p:sldId id="310" r:id="rId72"/>
    <p:sldId id="311" r:id="rId73"/>
    <p:sldId id="319" r:id="rId74"/>
    <p:sldId id="320" r:id="rId75"/>
    <p:sldId id="321" r:id="rId76"/>
    <p:sldId id="322" r:id="rId77"/>
    <p:sldId id="323" r:id="rId78"/>
    <p:sldId id="339" r:id="rId79"/>
    <p:sldId id="324" r:id="rId80"/>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2121"/>
    <a:srgbClr val="FF3B3B"/>
    <a:srgbClr val="FF6D6D"/>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6" autoAdjust="0"/>
    <p:restoredTop sz="90317" autoAdjust="0"/>
  </p:normalViewPr>
  <p:slideViewPr>
    <p:cSldViewPr>
      <p:cViewPr varScale="1">
        <p:scale>
          <a:sx n="80" d="100"/>
          <a:sy n="80" d="100"/>
        </p:scale>
        <p:origin x="1541"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8546168-D68C-43C7-B3DE-C27F2F9B501A}" type="datetimeFigureOut">
              <a:rPr lang="fr-FR"/>
              <a:pPr>
                <a:defRPr/>
              </a:pPr>
              <a:t>25/10/2019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D10FA75-D4CF-47CE-A05A-3FE479C73657}" type="slidenum">
              <a:rPr lang="fr-FR"/>
              <a:pPr>
                <a:defRPr/>
              </a:pPr>
              <a:t>‹#›</a:t>
            </a:fld>
            <a:endParaRPr lang="fr-FR"/>
          </a:p>
        </p:txBody>
      </p:sp>
    </p:spTree>
    <p:extLst>
      <p:ext uri="{BB962C8B-B14F-4D97-AF65-F5344CB8AC3E}">
        <p14:creationId xmlns:p14="http://schemas.microsoft.com/office/powerpoint/2010/main" val="22570124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4506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A49FD8A-160D-4F44-A3B4-CA57C2BF5054}" type="slidenum">
              <a:rPr lang="fr-FR" smtClean="0"/>
              <a:pPr fontAlgn="base">
                <a:spcBef>
                  <a:spcPct val="0"/>
                </a:spcBef>
                <a:spcAft>
                  <a:spcPct val="0"/>
                </a:spcAft>
                <a:defRPr/>
              </a:pPr>
              <a:t>2</a:t>
            </a:fld>
            <a:endParaRPr lang="fr-FR" smtClean="0"/>
          </a:p>
        </p:txBody>
      </p:sp>
    </p:spTree>
    <p:extLst>
      <p:ext uri="{BB962C8B-B14F-4D97-AF65-F5344CB8AC3E}">
        <p14:creationId xmlns:p14="http://schemas.microsoft.com/office/powerpoint/2010/main" val="2398218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4608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C9A13CB-CF52-43C5-8F69-D36AD317B421}" type="slidenum">
              <a:rPr lang="fr-FR" smtClean="0"/>
              <a:pPr fontAlgn="base">
                <a:spcBef>
                  <a:spcPct val="0"/>
                </a:spcBef>
                <a:spcAft>
                  <a:spcPct val="0"/>
                </a:spcAft>
                <a:defRPr/>
              </a:pPr>
              <a:t>4</a:t>
            </a:fld>
            <a:endParaRPr lang="fr-FR" smtClean="0"/>
          </a:p>
        </p:txBody>
      </p:sp>
    </p:spTree>
    <p:extLst>
      <p:ext uri="{BB962C8B-B14F-4D97-AF65-F5344CB8AC3E}">
        <p14:creationId xmlns:p14="http://schemas.microsoft.com/office/powerpoint/2010/main" val="370805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fr-FR">
                  <a:cs typeface="+mn-cs"/>
                </a:endParaRP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fr-FR">
                  <a:cs typeface="+mn-cs"/>
                </a:endParaRP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fr-FR">
                  <a:cs typeface="+mn-cs"/>
                </a:endParaRP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fr-FR">
                  <a:cs typeface="+mn-cs"/>
                </a:endParaRP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fr-FR">
                  <a:cs typeface="+mn-cs"/>
                </a:endParaRPr>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fr-FR">
                  <a:cs typeface="+mn-cs"/>
                </a:endParaRPr>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fr-FR">
                  <a:cs typeface="+mn-cs"/>
                </a:endParaRPr>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fr-FR">
                  <a:cs typeface="+mn-cs"/>
                </a:endParaRPr>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fr-FR">
                  <a:cs typeface="+mn-cs"/>
                </a:endParaRPr>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fr-FR">
                  <a:cs typeface="+mn-cs"/>
                </a:endParaRP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fr-FR">
                  <a:cs typeface="+mn-cs"/>
                </a:endParaRP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fr-FR">
                  <a:cs typeface="+mn-cs"/>
                </a:endParaRP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fr-FR">
                  <a:cs typeface="+mn-cs"/>
                </a:endParaRP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fr-FR">
                  <a:cs typeface="+mn-cs"/>
                </a:endParaRP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fr-FR">
                  <a:cs typeface="+mn-cs"/>
                </a:endParaRP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fr-FR">
                  <a:cs typeface="+mn-cs"/>
                </a:endParaRP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fr-FR">
                  <a:cs typeface="+mn-cs"/>
                </a:endParaRP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fr-FR">
                  <a:cs typeface="+mn-cs"/>
                </a:endParaRP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fr-FR">
                  <a:cs typeface="+mn-cs"/>
                </a:endParaRPr>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fr-FR">
                  <a:cs typeface="+mn-cs"/>
                </a:endParaRPr>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fr-FR">
                  <a:cs typeface="+mn-cs"/>
                </a:endParaRPr>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fr-FR">
                  <a:cs typeface="+mn-cs"/>
                </a:endParaRPr>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fr-FR">
                  <a:cs typeface="+mn-cs"/>
                </a:endParaRPr>
              </a:p>
            </p:txBody>
          </p:sp>
          <p:sp>
            <p:nvSpPr>
              <p:cNvPr id="5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fr-FR">
                  <a:cs typeface="+mn-cs"/>
                </a:endParaRPr>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fr-FR">
                  <a:cs typeface="+mn-cs"/>
                </a:endParaRPr>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fr-FR">
                  <a:cs typeface="+mn-cs"/>
                </a:endParaRPr>
              </a:p>
            </p:txBody>
          </p:sp>
          <p:sp>
            <p:nvSpPr>
              <p:cNvPr id="5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fr-FR">
                  <a:cs typeface="+mn-cs"/>
                </a:endParaRPr>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fr-FR">
                  <a:cs typeface="+mn-cs"/>
                </a:endParaRPr>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fr-FR">
                  <a:cs typeface="+mn-cs"/>
                </a:endParaRPr>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fr-FR">
                  <a:cs typeface="+mn-cs"/>
                </a:endParaRPr>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fr-FR">
                  <a:cs typeface="+mn-cs"/>
                </a:endParaRPr>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fr-FR">
                  <a:cs typeface="+mn-cs"/>
                </a:endParaRPr>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fr-FR">
                  <a:cs typeface="+mn-cs"/>
                </a:endParaRPr>
              </a:p>
            </p:txBody>
          </p:sp>
          <p:sp>
            <p:nvSpPr>
              <p:cNvPr id="2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fr-FR">
                  <a:cs typeface="+mn-cs"/>
                </a:endParaRPr>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fr-FR">
                  <a:cs typeface="+mn-cs"/>
                </a:endParaRPr>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fr-FR">
                  <a:cs typeface="+mn-cs"/>
                </a:endParaRP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fr-FR">
                  <a:cs typeface="+mn-cs"/>
                </a:endParaRP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fr-FR">
                  <a:cs typeface="+mn-cs"/>
                </a:endParaRP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fr-FR">
                  <a:cs typeface="+mn-cs"/>
                </a:endParaRP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fr-FR">
                  <a:cs typeface="+mn-cs"/>
                </a:endParaRP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fr-FR">
                  <a:cs typeface="+mn-cs"/>
                </a:endParaRP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fr-FR">
                  <a:cs typeface="+mn-cs"/>
                </a:endParaRP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5" name="Freeform 59"/>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grpSp>
      </p:grpSp>
      <p:sp>
        <p:nvSpPr>
          <p:cNvPr id="71746"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fr-FR"/>
              <a:t>Cliquez pour modifier le style du titre</a:t>
            </a:r>
          </a:p>
        </p:txBody>
      </p:sp>
      <p:sp>
        <p:nvSpPr>
          <p:cNvPr id="71747"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fr-FR"/>
              <a:t>Cliquez pour modifier le style des sous-titres du masque</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fld id="{28F28C04-ECCB-48AF-B15F-BE090C8EF5F7}" type="datetimeFigureOut">
              <a:rPr lang="fr-FR"/>
              <a:pPr>
                <a:defRPr/>
              </a:pPr>
              <a:t>25/10/2019</a:t>
            </a:fld>
            <a:endParaRPr lang="fr-FR"/>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fr-FR"/>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F0A8F727-AA8A-4215-B99F-8FA96D33D93A}" type="slidenum">
              <a:rPr lang="fr-FR"/>
              <a:pPr>
                <a:defRPr/>
              </a:pPr>
              <a:t>‹#›</a:t>
            </a:fld>
            <a:endParaRPr lang="fr-FR"/>
          </a:p>
        </p:txBody>
      </p:sp>
    </p:spTree>
    <p:extLst>
      <p:ext uri="{BB962C8B-B14F-4D97-AF65-F5344CB8AC3E}">
        <p14:creationId xmlns:p14="http://schemas.microsoft.com/office/powerpoint/2010/main" val="1672877584"/>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69"/>
          <p:cNvSpPr>
            <a:spLocks noGrp="1" noChangeArrowheads="1"/>
          </p:cNvSpPr>
          <p:nvPr>
            <p:ph type="dt" sz="half" idx="10"/>
          </p:nvPr>
        </p:nvSpPr>
        <p:spPr>
          <a:ln/>
        </p:spPr>
        <p:txBody>
          <a:bodyPr/>
          <a:lstStyle>
            <a:lvl1pPr>
              <a:defRPr/>
            </a:lvl1pPr>
          </a:lstStyle>
          <a:p>
            <a:pPr>
              <a:defRPr/>
            </a:pPr>
            <a:fld id="{12B03C68-6430-4AD2-BC31-8D251835CE8C}" type="datetimeFigureOut">
              <a:rPr lang="fr-FR"/>
              <a:pPr>
                <a:defRPr/>
              </a:pPr>
              <a:t>25/10/2019</a:t>
            </a:fld>
            <a:endParaRPr lang="fr-FR"/>
          </a:p>
        </p:txBody>
      </p:sp>
      <p:sp>
        <p:nvSpPr>
          <p:cNvPr id="5" name="Rectangle 70"/>
          <p:cNvSpPr>
            <a:spLocks noGrp="1" noChangeArrowheads="1"/>
          </p:cNvSpPr>
          <p:nvPr>
            <p:ph type="ftr" sz="quarter" idx="11"/>
          </p:nvPr>
        </p:nvSpPr>
        <p:spPr>
          <a:ln/>
        </p:spPr>
        <p:txBody>
          <a:bodyPr/>
          <a:lstStyle>
            <a:lvl1pPr>
              <a:defRPr/>
            </a:lvl1pPr>
          </a:lstStyle>
          <a:p>
            <a:pPr>
              <a:defRPr/>
            </a:pPr>
            <a:endParaRPr lang="fr-FR"/>
          </a:p>
        </p:txBody>
      </p:sp>
      <p:sp>
        <p:nvSpPr>
          <p:cNvPr id="6" name="Rectangle 71"/>
          <p:cNvSpPr>
            <a:spLocks noGrp="1" noChangeArrowheads="1"/>
          </p:cNvSpPr>
          <p:nvPr>
            <p:ph type="sldNum" sz="quarter" idx="12"/>
          </p:nvPr>
        </p:nvSpPr>
        <p:spPr>
          <a:ln/>
        </p:spPr>
        <p:txBody>
          <a:bodyPr/>
          <a:lstStyle>
            <a:lvl1pPr>
              <a:defRPr/>
            </a:lvl1pPr>
          </a:lstStyle>
          <a:p>
            <a:pPr>
              <a:defRPr/>
            </a:pPr>
            <a:fld id="{41C22E90-303A-4597-80A4-4230851BDB7D}" type="slidenum">
              <a:rPr lang="fr-FR"/>
              <a:pPr>
                <a:defRPr/>
              </a:pPr>
              <a:t>‹#›</a:t>
            </a:fld>
            <a:endParaRPr lang="fr-FR"/>
          </a:p>
        </p:txBody>
      </p:sp>
    </p:spTree>
    <p:extLst>
      <p:ext uri="{BB962C8B-B14F-4D97-AF65-F5344CB8AC3E}">
        <p14:creationId xmlns:p14="http://schemas.microsoft.com/office/powerpoint/2010/main" val="1639568707"/>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7813"/>
            <a:ext cx="2057400" cy="584835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7813"/>
            <a:ext cx="6019800" cy="584835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69"/>
          <p:cNvSpPr>
            <a:spLocks noGrp="1" noChangeArrowheads="1"/>
          </p:cNvSpPr>
          <p:nvPr>
            <p:ph type="dt" sz="half" idx="10"/>
          </p:nvPr>
        </p:nvSpPr>
        <p:spPr>
          <a:ln/>
        </p:spPr>
        <p:txBody>
          <a:bodyPr/>
          <a:lstStyle>
            <a:lvl1pPr>
              <a:defRPr/>
            </a:lvl1pPr>
          </a:lstStyle>
          <a:p>
            <a:pPr>
              <a:defRPr/>
            </a:pPr>
            <a:fld id="{A4FF4F47-DBE7-46D4-89F6-8F8A5A864A2B}" type="datetimeFigureOut">
              <a:rPr lang="fr-FR"/>
              <a:pPr>
                <a:defRPr/>
              </a:pPr>
              <a:t>25/10/2019</a:t>
            </a:fld>
            <a:endParaRPr lang="fr-FR"/>
          </a:p>
        </p:txBody>
      </p:sp>
      <p:sp>
        <p:nvSpPr>
          <p:cNvPr id="5" name="Rectangle 70"/>
          <p:cNvSpPr>
            <a:spLocks noGrp="1" noChangeArrowheads="1"/>
          </p:cNvSpPr>
          <p:nvPr>
            <p:ph type="ftr" sz="quarter" idx="11"/>
          </p:nvPr>
        </p:nvSpPr>
        <p:spPr>
          <a:ln/>
        </p:spPr>
        <p:txBody>
          <a:bodyPr/>
          <a:lstStyle>
            <a:lvl1pPr>
              <a:defRPr/>
            </a:lvl1pPr>
          </a:lstStyle>
          <a:p>
            <a:pPr>
              <a:defRPr/>
            </a:pPr>
            <a:endParaRPr lang="fr-FR"/>
          </a:p>
        </p:txBody>
      </p:sp>
      <p:sp>
        <p:nvSpPr>
          <p:cNvPr id="6" name="Rectangle 71"/>
          <p:cNvSpPr>
            <a:spLocks noGrp="1" noChangeArrowheads="1"/>
          </p:cNvSpPr>
          <p:nvPr>
            <p:ph type="sldNum" sz="quarter" idx="12"/>
          </p:nvPr>
        </p:nvSpPr>
        <p:spPr>
          <a:ln/>
        </p:spPr>
        <p:txBody>
          <a:bodyPr/>
          <a:lstStyle>
            <a:lvl1pPr>
              <a:defRPr/>
            </a:lvl1pPr>
          </a:lstStyle>
          <a:p>
            <a:pPr>
              <a:defRPr/>
            </a:pPr>
            <a:fld id="{933D632E-0D98-4EAC-90F4-86E0DA0EFBF8}" type="slidenum">
              <a:rPr lang="fr-FR"/>
              <a:pPr>
                <a:defRPr/>
              </a:pPr>
              <a:t>‹#›</a:t>
            </a:fld>
            <a:endParaRPr lang="fr-FR"/>
          </a:p>
        </p:txBody>
      </p:sp>
    </p:spTree>
    <p:extLst>
      <p:ext uri="{BB962C8B-B14F-4D97-AF65-F5344CB8AC3E}">
        <p14:creationId xmlns:p14="http://schemas.microsoft.com/office/powerpoint/2010/main" val="1609218163"/>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69"/>
          <p:cNvSpPr>
            <a:spLocks noGrp="1" noChangeArrowheads="1"/>
          </p:cNvSpPr>
          <p:nvPr>
            <p:ph type="dt" sz="half" idx="10"/>
          </p:nvPr>
        </p:nvSpPr>
        <p:spPr>
          <a:ln/>
        </p:spPr>
        <p:txBody>
          <a:bodyPr/>
          <a:lstStyle>
            <a:lvl1pPr>
              <a:defRPr/>
            </a:lvl1pPr>
          </a:lstStyle>
          <a:p>
            <a:pPr>
              <a:defRPr/>
            </a:pPr>
            <a:fld id="{3FB7BFB1-FE68-487D-801C-4C24E024C341}" type="datetimeFigureOut">
              <a:rPr lang="fr-FR"/>
              <a:pPr>
                <a:defRPr/>
              </a:pPr>
              <a:t>25/10/2019</a:t>
            </a:fld>
            <a:endParaRPr lang="fr-FR"/>
          </a:p>
        </p:txBody>
      </p:sp>
      <p:sp>
        <p:nvSpPr>
          <p:cNvPr id="5" name="Rectangle 70"/>
          <p:cNvSpPr>
            <a:spLocks noGrp="1" noChangeArrowheads="1"/>
          </p:cNvSpPr>
          <p:nvPr>
            <p:ph type="ftr" sz="quarter" idx="11"/>
          </p:nvPr>
        </p:nvSpPr>
        <p:spPr>
          <a:ln/>
        </p:spPr>
        <p:txBody>
          <a:bodyPr/>
          <a:lstStyle>
            <a:lvl1pPr>
              <a:defRPr/>
            </a:lvl1pPr>
          </a:lstStyle>
          <a:p>
            <a:pPr>
              <a:defRPr/>
            </a:pPr>
            <a:endParaRPr lang="fr-FR"/>
          </a:p>
        </p:txBody>
      </p:sp>
      <p:sp>
        <p:nvSpPr>
          <p:cNvPr id="6" name="Rectangle 71"/>
          <p:cNvSpPr>
            <a:spLocks noGrp="1" noChangeArrowheads="1"/>
          </p:cNvSpPr>
          <p:nvPr>
            <p:ph type="sldNum" sz="quarter" idx="12"/>
          </p:nvPr>
        </p:nvSpPr>
        <p:spPr>
          <a:ln/>
        </p:spPr>
        <p:txBody>
          <a:bodyPr/>
          <a:lstStyle>
            <a:lvl1pPr>
              <a:defRPr/>
            </a:lvl1pPr>
          </a:lstStyle>
          <a:p>
            <a:pPr>
              <a:defRPr/>
            </a:pPr>
            <a:fld id="{04991B36-2793-494A-B21C-8DF205366ECC}" type="slidenum">
              <a:rPr lang="fr-FR"/>
              <a:pPr>
                <a:defRPr/>
              </a:pPr>
              <a:t>‹#›</a:t>
            </a:fld>
            <a:endParaRPr lang="fr-FR"/>
          </a:p>
        </p:txBody>
      </p:sp>
    </p:spTree>
    <p:extLst>
      <p:ext uri="{BB962C8B-B14F-4D97-AF65-F5344CB8AC3E}">
        <p14:creationId xmlns:p14="http://schemas.microsoft.com/office/powerpoint/2010/main" val="1202866955"/>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69"/>
          <p:cNvSpPr>
            <a:spLocks noGrp="1" noChangeArrowheads="1"/>
          </p:cNvSpPr>
          <p:nvPr>
            <p:ph type="dt" sz="half" idx="10"/>
          </p:nvPr>
        </p:nvSpPr>
        <p:spPr>
          <a:ln/>
        </p:spPr>
        <p:txBody>
          <a:bodyPr/>
          <a:lstStyle>
            <a:lvl1pPr>
              <a:defRPr/>
            </a:lvl1pPr>
          </a:lstStyle>
          <a:p>
            <a:pPr>
              <a:defRPr/>
            </a:pPr>
            <a:fld id="{0E0258F3-CEA1-4391-9F76-C0CA27AFCCAB}" type="datetimeFigureOut">
              <a:rPr lang="fr-FR"/>
              <a:pPr>
                <a:defRPr/>
              </a:pPr>
              <a:t>25/10/2019</a:t>
            </a:fld>
            <a:endParaRPr lang="fr-FR"/>
          </a:p>
        </p:txBody>
      </p:sp>
      <p:sp>
        <p:nvSpPr>
          <p:cNvPr id="5" name="Rectangle 70"/>
          <p:cNvSpPr>
            <a:spLocks noGrp="1" noChangeArrowheads="1"/>
          </p:cNvSpPr>
          <p:nvPr>
            <p:ph type="ftr" sz="quarter" idx="11"/>
          </p:nvPr>
        </p:nvSpPr>
        <p:spPr>
          <a:ln/>
        </p:spPr>
        <p:txBody>
          <a:bodyPr/>
          <a:lstStyle>
            <a:lvl1pPr>
              <a:defRPr/>
            </a:lvl1pPr>
          </a:lstStyle>
          <a:p>
            <a:pPr>
              <a:defRPr/>
            </a:pPr>
            <a:endParaRPr lang="fr-FR"/>
          </a:p>
        </p:txBody>
      </p:sp>
      <p:sp>
        <p:nvSpPr>
          <p:cNvPr id="6" name="Rectangle 71"/>
          <p:cNvSpPr>
            <a:spLocks noGrp="1" noChangeArrowheads="1"/>
          </p:cNvSpPr>
          <p:nvPr>
            <p:ph type="sldNum" sz="quarter" idx="12"/>
          </p:nvPr>
        </p:nvSpPr>
        <p:spPr>
          <a:ln/>
        </p:spPr>
        <p:txBody>
          <a:bodyPr/>
          <a:lstStyle>
            <a:lvl1pPr>
              <a:defRPr/>
            </a:lvl1pPr>
          </a:lstStyle>
          <a:p>
            <a:pPr>
              <a:defRPr/>
            </a:pPr>
            <a:fld id="{6DF57635-709E-4628-AAF4-3BE4D52C0884}" type="slidenum">
              <a:rPr lang="fr-FR"/>
              <a:pPr>
                <a:defRPr/>
              </a:pPr>
              <a:t>‹#›</a:t>
            </a:fld>
            <a:endParaRPr lang="fr-FR"/>
          </a:p>
        </p:txBody>
      </p:sp>
    </p:spTree>
    <p:extLst>
      <p:ext uri="{BB962C8B-B14F-4D97-AF65-F5344CB8AC3E}">
        <p14:creationId xmlns:p14="http://schemas.microsoft.com/office/powerpoint/2010/main" val="3801436231"/>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69"/>
          <p:cNvSpPr>
            <a:spLocks noGrp="1" noChangeArrowheads="1"/>
          </p:cNvSpPr>
          <p:nvPr>
            <p:ph type="dt" sz="half" idx="10"/>
          </p:nvPr>
        </p:nvSpPr>
        <p:spPr>
          <a:ln/>
        </p:spPr>
        <p:txBody>
          <a:bodyPr/>
          <a:lstStyle>
            <a:lvl1pPr>
              <a:defRPr/>
            </a:lvl1pPr>
          </a:lstStyle>
          <a:p>
            <a:pPr>
              <a:defRPr/>
            </a:pPr>
            <a:fld id="{AC2B2E3C-7076-4146-A704-64D13590B204}" type="datetimeFigureOut">
              <a:rPr lang="fr-FR"/>
              <a:pPr>
                <a:defRPr/>
              </a:pPr>
              <a:t>25/10/2019</a:t>
            </a:fld>
            <a:endParaRPr lang="fr-FR"/>
          </a:p>
        </p:txBody>
      </p:sp>
      <p:sp>
        <p:nvSpPr>
          <p:cNvPr id="6" name="Rectangle 70"/>
          <p:cNvSpPr>
            <a:spLocks noGrp="1" noChangeArrowheads="1"/>
          </p:cNvSpPr>
          <p:nvPr>
            <p:ph type="ftr" sz="quarter" idx="11"/>
          </p:nvPr>
        </p:nvSpPr>
        <p:spPr>
          <a:ln/>
        </p:spPr>
        <p:txBody>
          <a:bodyPr/>
          <a:lstStyle>
            <a:lvl1pPr>
              <a:defRPr/>
            </a:lvl1pPr>
          </a:lstStyle>
          <a:p>
            <a:pPr>
              <a:defRPr/>
            </a:pPr>
            <a:endParaRPr lang="fr-FR"/>
          </a:p>
        </p:txBody>
      </p:sp>
      <p:sp>
        <p:nvSpPr>
          <p:cNvPr id="7" name="Rectangle 71"/>
          <p:cNvSpPr>
            <a:spLocks noGrp="1" noChangeArrowheads="1"/>
          </p:cNvSpPr>
          <p:nvPr>
            <p:ph type="sldNum" sz="quarter" idx="12"/>
          </p:nvPr>
        </p:nvSpPr>
        <p:spPr>
          <a:ln/>
        </p:spPr>
        <p:txBody>
          <a:bodyPr/>
          <a:lstStyle>
            <a:lvl1pPr>
              <a:defRPr/>
            </a:lvl1pPr>
          </a:lstStyle>
          <a:p>
            <a:pPr>
              <a:defRPr/>
            </a:pPr>
            <a:fld id="{03473A27-6DA8-44A5-AE58-837BFFB57FFC}" type="slidenum">
              <a:rPr lang="fr-FR"/>
              <a:pPr>
                <a:defRPr/>
              </a:pPr>
              <a:t>‹#›</a:t>
            </a:fld>
            <a:endParaRPr lang="fr-FR"/>
          </a:p>
        </p:txBody>
      </p:sp>
    </p:spTree>
    <p:extLst>
      <p:ext uri="{BB962C8B-B14F-4D97-AF65-F5344CB8AC3E}">
        <p14:creationId xmlns:p14="http://schemas.microsoft.com/office/powerpoint/2010/main" val="585173994"/>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69"/>
          <p:cNvSpPr>
            <a:spLocks noGrp="1" noChangeArrowheads="1"/>
          </p:cNvSpPr>
          <p:nvPr>
            <p:ph type="dt" sz="half" idx="10"/>
          </p:nvPr>
        </p:nvSpPr>
        <p:spPr>
          <a:ln/>
        </p:spPr>
        <p:txBody>
          <a:bodyPr/>
          <a:lstStyle>
            <a:lvl1pPr>
              <a:defRPr/>
            </a:lvl1pPr>
          </a:lstStyle>
          <a:p>
            <a:pPr>
              <a:defRPr/>
            </a:pPr>
            <a:fld id="{E393624C-F405-45D9-AAC5-17A4A40145CE}" type="datetimeFigureOut">
              <a:rPr lang="fr-FR"/>
              <a:pPr>
                <a:defRPr/>
              </a:pPr>
              <a:t>25/10/2019</a:t>
            </a:fld>
            <a:endParaRPr lang="fr-FR"/>
          </a:p>
        </p:txBody>
      </p:sp>
      <p:sp>
        <p:nvSpPr>
          <p:cNvPr id="8" name="Rectangle 70"/>
          <p:cNvSpPr>
            <a:spLocks noGrp="1" noChangeArrowheads="1"/>
          </p:cNvSpPr>
          <p:nvPr>
            <p:ph type="ftr" sz="quarter" idx="11"/>
          </p:nvPr>
        </p:nvSpPr>
        <p:spPr>
          <a:ln/>
        </p:spPr>
        <p:txBody>
          <a:bodyPr/>
          <a:lstStyle>
            <a:lvl1pPr>
              <a:defRPr/>
            </a:lvl1pPr>
          </a:lstStyle>
          <a:p>
            <a:pPr>
              <a:defRPr/>
            </a:pPr>
            <a:endParaRPr lang="fr-FR"/>
          </a:p>
        </p:txBody>
      </p:sp>
      <p:sp>
        <p:nvSpPr>
          <p:cNvPr id="9" name="Rectangle 71"/>
          <p:cNvSpPr>
            <a:spLocks noGrp="1" noChangeArrowheads="1"/>
          </p:cNvSpPr>
          <p:nvPr>
            <p:ph type="sldNum" sz="quarter" idx="12"/>
          </p:nvPr>
        </p:nvSpPr>
        <p:spPr>
          <a:ln/>
        </p:spPr>
        <p:txBody>
          <a:bodyPr/>
          <a:lstStyle>
            <a:lvl1pPr>
              <a:defRPr/>
            </a:lvl1pPr>
          </a:lstStyle>
          <a:p>
            <a:pPr>
              <a:defRPr/>
            </a:pPr>
            <a:fld id="{7945AD69-7D76-4C0A-B7A3-6722467573D6}" type="slidenum">
              <a:rPr lang="fr-FR"/>
              <a:pPr>
                <a:defRPr/>
              </a:pPr>
              <a:t>‹#›</a:t>
            </a:fld>
            <a:endParaRPr lang="fr-FR"/>
          </a:p>
        </p:txBody>
      </p:sp>
    </p:spTree>
    <p:extLst>
      <p:ext uri="{BB962C8B-B14F-4D97-AF65-F5344CB8AC3E}">
        <p14:creationId xmlns:p14="http://schemas.microsoft.com/office/powerpoint/2010/main" val="4206501632"/>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69"/>
          <p:cNvSpPr>
            <a:spLocks noGrp="1" noChangeArrowheads="1"/>
          </p:cNvSpPr>
          <p:nvPr>
            <p:ph type="dt" sz="half" idx="10"/>
          </p:nvPr>
        </p:nvSpPr>
        <p:spPr>
          <a:ln/>
        </p:spPr>
        <p:txBody>
          <a:bodyPr/>
          <a:lstStyle>
            <a:lvl1pPr>
              <a:defRPr/>
            </a:lvl1pPr>
          </a:lstStyle>
          <a:p>
            <a:pPr>
              <a:defRPr/>
            </a:pPr>
            <a:fld id="{F2E2BC61-215B-481C-AABE-352AE43DDA1F}" type="datetimeFigureOut">
              <a:rPr lang="fr-FR"/>
              <a:pPr>
                <a:defRPr/>
              </a:pPr>
              <a:t>25/10/2019</a:t>
            </a:fld>
            <a:endParaRPr lang="fr-FR"/>
          </a:p>
        </p:txBody>
      </p:sp>
      <p:sp>
        <p:nvSpPr>
          <p:cNvPr id="4" name="Rectangle 70"/>
          <p:cNvSpPr>
            <a:spLocks noGrp="1" noChangeArrowheads="1"/>
          </p:cNvSpPr>
          <p:nvPr>
            <p:ph type="ftr" sz="quarter" idx="11"/>
          </p:nvPr>
        </p:nvSpPr>
        <p:spPr>
          <a:ln/>
        </p:spPr>
        <p:txBody>
          <a:bodyPr/>
          <a:lstStyle>
            <a:lvl1pPr>
              <a:defRPr/>
            </a:lvl1pPr>
          </a:lstStyle>
          <a:p>
            <a:pPr>
              <a:defRPr/>
            </a:pPr>
            <a:endParaRPr lang="fr-FR"/>
          </a:p>
        </p:txBody>
      </p:sp>
      <p:sp>
        <p:nvSpPr>
          <p:cNvPr id="5" name="Rectangle 71"/>
          <p:cNvSpPr>
            <a:spLocks noGrp="1" noChangeArrowheads="1"/>
          </p:cNvSpPr>
          <p:nvPr>
            <p:ph type="sldNum" sz="quarter" idx="12"/>
          </p:nvPr>
        </p:nvSpPr>
        <p:spPr>
          <a:ln/>
        </p:spPr>
        <p:txBody>
          <a:bodyPr/>
          <a:lstStyle>
            <a:lvl1pPr>
              <a:defRPr/>
            </a:lvl1pPr>
          </a:lstStyle>
          <a:p>
            <a:pPr>
              <a:defRPr/>
            </a:pPr>
            <a:fld id="{528BDB5F-F2C0-4F89-A422-66C6EA5BE809}" type="slidenum">
              <a:rPr lang="fr-FR"/>
              <a:pPr>
                <a:defRPr/>
              </a:pPr>
              <a:t>‹#›</a:t>
            </a:fld>
            <a:endParaRPr lang="fr-FR"/>
          </a:p>
        </p:txBody>
      </p:sp>
    </p:spTree>
    <p:extLst>
      <p:ext uri="{BB962C8B-B14F-4D97-AF65-F5344CB8AC3E}">
        <p14:creationId xmlns:p14="http://schemas.microsoft.com/office/powerpoint/2010/main" val="4016145467"/>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fld id="{3F34AA6F-CD0F-46F1-B4E3-72A7AC1BDE1D}" type="datetimeFigureOut">
              <a:rPr lang="fr-FR"/>
              <a:pPr>
                <a:defRPr/>
              </a:pPr>
              <a:t>25/10/2019</a:t>
            </a:fld>
            <a:endParaRPr lang="fr-FR"/>
          </a:p>
        </p:txBody>
      </p:sp>
      <p:sp>
        <p:nvSpPr>
          <p:cNvPr id="3" name="Rectangle 70"/>
          <p:cNvSpPr>
            <a:spLocks noGrp="1" noChangeArrowheads="1"/>
          </p:cNvSpPr>
          <p:nvPr>
            <p:ph type="ftr" sz="quarter" idx="11"/>
          </p:nvPr>
        </p:nvSpPr>
        <p:spPr>
          <a:ln/>
        </p:spPr>
        <p:txBody>
          <a:bodyPr/>
          <a:lstStyle>
            <a:lvl1pPr>
              <a:defRPr/>
            </a:lvl1pPr>
          </a:lstStyle>
          <a:p>
            <a:pPr>
              <a:defRPr/>
            </a:pPr>
            <a:endParaRPr lang="fr-FR"/>
          </a:p>
        </p:txBody>
      </p:sp>
      <p:sp>
        <p:nvSpPr>
          <p:cNvPr id="4" name="Rectangle 71"/>
          <p:cNvSpPr>
            <a:spLocks noGrp="1" noChangeArrowheads="1"/>
          </p:cNvSpPr>
          <p:nvPr>
            <p:ph type="sldNum" sz="quarter" idx="12"/>
          </p:nvPr>
        </p:nvSpPr>
        <p:spPr>
          <a:ln/>
        </p:spPr>
        <p:txBody>
          <a:bodyPr/>
          <a:lstStyle>
            <a:lvl1pPr>
              <a:defRPr/>
            </a:lvl1pPr>
          </a:lstStyle>
          <a:p>
            <a:pPr>
              <a:defRPr/>
            </a:pPr>
            <a:fld id="{D60687CB-5FD4-45D1-9576-3F6CC79945F1}" type="slidenum">
              <a:rPr lang="fr-FR"/>
              <a:pPr>
                <a:defRPr/>
              </a:pPr>
              <a:t>‹#›</a:t>
            </a:fld>
            <a:endParaRPr lang="fr-FR"/>
          </a:p>
        </p:txBody>
      </p:sp>
    </p:spTree>
    <p:extLst>
      <p:ext uri="{BB962C8B-B14F-4D97-AF65-F5344CB8AC3E}">
        <p14:creationId xmlns:p14="http://schemas.microsoft.com/office/powerpoint/2010/main" val="545580637"/>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69"/>
          <p:cNvSpPr>
            <a:spLocks noGrp="1" noChangeArrowheads="1"/>
          </p:cNvSpPr>
          <p:nvPr>
            <p:ph type="dt" sz="half" idx="10"/>
          </p:nvPr>
        </p:nvSpPr>
        <p:spPr>
          <a:ln/>
        </p:spPr>
        <p:txBody>
          <a:bodyPr/>
          <a:lstStyle>
            <a:lvl1pPr>
              <a:defRPr/>
            </a:lvl1pPr>
          </a:lstStyle>
          <a:p>
            <a:pPr>
              <a:defRPr/>
            </a:pPr>
            <a:fld id="{30E85C18-4719-404E-AEE1-C0E1B228E111}" type="datetimeFigureOut">
              <a:rPr lang="fr-FR"/>
              <a:pPr>
                <a:defRPr/>
              </a:pPr>
              <a:t>25/10/2019</a:t>
            </a:fld>
            <a:endParaRPr lang="fr-FR"/>
          </a:p>
        </p:txBody>
      </p:sp>
      <p:sp>
        <p:nvSpPr>
          <p:cNvPr id="6" name="Rectangle 70"/>
          <p:cNvSpPr>
            <a:spLocks noGrp="1" noChangeArrowheads="1"/>
          </p:cNvSpPr>
          <p:nvPr>
            <p:ph type="ftr" sz="quarter" idx="11"/>
          </p:nvPr>
        </p:nvSpPr>
        <p:spPr>
          <a:ln/>
        </p:spPr>
        <p:txBody>
          <a:bodyPr/>
          <a:lstStyle>
            <a:lvl1pPr>
              <a:defRPr/>
            </a:lvl1pPr>
          </a:lstStyle>
          <a:p>
            <a:pPr>
              <a:defRPr/>
            </a:pPr>
            <a:endParaRPr lang="fr-FR"/>
          </a:p>
        </p:txBody>
      </p:sp>
      <p:sp>
        <p:nvSpPr>
          <p:cNvPr id="7" name="Rectangle 71"/>
          <p:cNvSpPr>
            <a:spLocks noGrp="1" noChangeArrowheads="1"/>
          </p:cNvSpPr>
          <p:nvPr>
            <p:ph type="sldNum" sz="quarter" idx="12"/>
          </p:nvPr>
        </p:nvSpPr>
        <p:spPr>
          <a:ln/>
        </p:spPr>
        <p:txBody>
          <a:bodyPr/>
          <a:lstStyle>
            <a:lvl1pPr>
              <a:defRPr/>
            </a:lvl1pPr>
          </a:lstStyle>
          <a:p>
            <a:pPr>
              <a:defRPr/>
            </a:pPr>
            <a:fld id="{C2B1E997-2DA4-4F31-9112-642793714029}" type="slidenum">
              <a:rPr lang="fr-FR"/>
              <a:pPr>
                <a:defRPr/>
              </a:pPr>
              <a:t>‹#›</a:t>
            </a:fld>
            <a:endParaRPr lang="fr-FR"/>
          </a:p>
        </p:txBody>
      </p:sp>
    </p:spTree>
    <p:extLst>
      <p:ext uri="{BB962C8B-B14F-4D97-AF65-F5344CB8AC3E}">
        <p14:creationId xmlns:p14="http://schemas.microsoft.com/office/powerpoint/2010/main" val="768881938"/>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69"/>
          <p:cNvSpPr>
            <a:spLocks noGrp="1" noChangeArrowheads="1"/>
          </p:cNvSpPr>
          <p:nvPr>
            <p:ph type="dt" sz="half" idx="10"/>
          </p:nvPr>
        </p:nvSpPr>
        <p:spPr>
          <a:ln/>
        </p:spPr>
        <p:txBody>
          <a:bodyPr/>
          <a:lstStyle>
            <a:lvl1pPr>
              <a:defRPr/>
            </a:lvl1pPr>
          </a:lstStyle>
          <a:p>
            <a:pPr>
              <a:defRPr/>
            </a:pPr>
            <a:fld id="{ED031E38-F340-447A-A03E-98FAA5ECBFBD}" type="datetimeFigureOut">
              <a:rPr lang="fr-FR"/>
              <a:pPr>
                <a:defRPr/>
              </a:pPr>
              <a:t>25/10/2019</a:t>
            </a:fld>
            <a:endParaRPr lang="fr-FR"/>
          </a:p>
        </p:txBody>
      </p:sp>
      <p:sp>
        <p:nvSpPr>
          <p:cNvPr id="6" name="Rectangle 70"/>
          <p:cNvSpPr>
            <a:spLocks noGrp="1" noChangeArrowheads="1"/>
          </p:cNvSpPr>
          <p:nvPr>
            <p:ph type="ftr" sz="quarter" idx="11"/>
          </p:nvPr>
        </p:nvSpPr>
        <p:spPr>
          <a:ln/>
        </p:spPr>
        <p:txBody>
          <a:bodyPr/>
          <a:lstStyle>
            <a:lvl1pPr>
              <a:defRPr/>
            </a:lvl1pPr>
          </a:lstStyle>
          <a:p>
            <a:pPr>
              <a:defRPr/>
            </a:pPr>
            <a:endParaRPr lang="fr-FR"/>
          </a:p>
        </p:txBody>
      </p:sp>
      <p:sp>
        <p:nvSpPr>
          <p:cNvPr id="7" name="Rectangle 71"/>
          <p:cNvSpPr>
            <a:spLocks noGrp="1" noChangeArrowheads="1"/>
          </p:cNvSpPr>
          <p:nvPr>
            <p:ph type="sldNum" sz="quarter" idx="12"/>
          </p:nvPr>
        </p:nvSpPr>
        <p:spPr>
          <a:ln/>
        </p:spPr>
        <p:txBody>
          <a:bodyPr/>
          <a:lstStyle>
            <a:lvl1pPr>
              <a:defRPr/>
            </a:lvl1pPr>
          </a:lstStyle>
          <a:p>
            <a:pPr>
              <a:defRPr/>
            </a:pPr>
            <a:fld id="{3C64F063-5F40-4E8D-A8A9-8C0CDF8B693A}" type="slidenum">
              <a:rPr lang="fr-FR"/>
              <a:pPr>
                <a:defRPr/>
              </a:pPr>
              <a:t>‹#›</a:t>
            </a:fld>
            <a:endParaRPr lang="fr-FR"/>
          </a:p>
        </p:txBody>
      </p:sp>
    </p:spTree>
    <p:extLst>
      <p:ext uri="{BB962C8B-B14F-4D97-AF65-F5344CB8AC3E}">
        <p14:creationId xmlns:p14="http://schemas.microsoft.com/office/powerpoint/2010/main" val="381741563"/>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defRPr/>
            </a:pPr>
            <a:endParaRPr lang="fr-FR">
              <a:cs typeface="+mn-cs"/>
            </a:endParaRPr>
          </a:p>
        </p:txBody>
      </p:sp>
      <p:grpSp>
        <p:nvGrpSpPr>
          <p:cNvPr id="1027" name="Group 3"/>
          <p:cNvGrpSpPr>
            <a:grpSpLocks/>
          </p:cNvGrpSpPr>
          <p:nvPr/>
        </p:nvGrpSpPr>
        <p:grpSpPr bwMode="auto">
          <a:xfrm>
            <a:off x="3175" y="4267200"/>
            <a:ext cx="9140825" cy="2590800"/>
            <a:chOff x="2" y="2688"/>
            <a:chExt cx="5758" cy="1632"/>
          </a:xfrm>
        </p:grpSpPr>
        <p:sp>
          <p:nvSpPr>
            <p:cNvPr id="1033" name="Freeform 4"/>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nvGrpSpPr>
            <p:cNvPr id="1034" name="Group 5"/>
            <p:cNvGrpSpPr>
              <a:grpSpLocks/>
            </p:cNvGrpSpPr>
            <p:nvPr userDrawn="1"/>
          </p:nvGrpSpPr>
          <p:grpSpPr bwMode="auto">
            <a:xfrm>
              <a:off x="3528" y="3715"/>
              <a:ext cx="792" cy="521"/>
              <a:chOff x="3527" y="3715"/>
              <a:chExt cx="792" cy="521"/>
            </a:xfrm>
          </p:grpSpPr>
          <p:sp>
            <p:nvSpPr>
              <p:cNvPr id="70662"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fr-FR">
                  <a:cs typeface="+mn-cs"/>
                </a:endParaRPr>
              </a:p>
            </p:txBody>
          </p:sp>
          <p:sp>
            <p:nvSpPr>
              <p:cNvPr id="70663"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fr-FR">
                  <a:cs typeface="+mn-cs"/>
                </a:endParaRPr>
              </a:p>
            </p:txBody>
          </p:sp>
          <p:sp>
            <p:nvSpPr>
              <p:cNvPr id="70664"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fr-FR">
                  <a:cs typeface="+mn-cs"/>
                </a:endParaRPr>
              </a:p>
            </p:txBody>
          </p:sp>
          <p:sp>
            <p:nvSpPr>
              <p:cNvPr id="70665"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fr-FR">
                  <a:cs typeface="+mn-cs"/>
                </a:endParaRPr>
              </a:p>
            </p:txBody>
          </p:sp>
          <p:sp>
            <p:nvSpPr>
              <p:cNvPr id="70666"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fr-FR">
                  <a:cs typeface="+mn-cs"/>
                </a:endParaRPr>
              </a:p>
            </p:txBody>
          </p:sp>
          <p:sp>
            <p:nvSpPr>
              <p:cNvPr id="70667"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fr-FR">
                  <a:cs typeface="+mn-cs"/>
                </a:endParaRPr>
              </a:p>
            </p:txBody>
          </p:sp>
          <p:sp>
            <p:nvSpPr>
              <p:cNvPr id="70668"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fr-FR">
                  <a:cs typeface="+mn-cs"/>
                </a:endParaRPr>
              </a:p>
            </p:txBody>
          </p:sp>
          <p:sp>
            <p:nvSpPr>
              <p:cNvPr id="70669"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fr-FR">
                  <a:cs typeface="+mn-cs"/>
                </a:endParaRPr>
              </a:p>
            </p:txBody>
          </p:sp>
          <p:sp>
            <p:nvSpPr>
              <p:cNvPr id="70670"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fr-FR">
                  <a:cs typeface="+mn-cs"/>
                </a:endParaRPr>
              </a:p>
            </p:txBody>
          </p:sp>
          <p:sp>
            <p:nvSpPr>
              <p:cNvPr id="70671"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fr-FR">
                  <a:cs typeface="+mn-cs"/>
                </a:endParaRPr>
              </a:p>
            </p:txBody>
          </p:sp>
          <p:sp>
            <p:nvSpPr>
              <p:cNvPr id="70672"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fr-FR">
                  <a:cs typeface="+mn-cs"/>
                </a:endParaRPr>
              </a:p>
            </p:txBody>
          </p:sp>
        </p:grpSp>
        <p:grpSp>
          <p:nvGrpSpPr>
            <p:cNvPr id="1035" name="Group 17"/>
            <p:cNvGrpSpPr>
              <a:grpSpLocks/>
            </p:cNvGrpSpPr>
            <p:nvPr userDrawn="1"/>
          </p:nvGrpSpPr>
          <p:grpSpPr bwMode="auto">
            <a:xfrm>
              <a:off x="1776" y="3631"/>
              <a:ext cx="1626" cy="683"/>
              <a:chOff x="1776" y="3631"/>
              <a:chExt cx="1626" cy="683"/>
            </a:xfrm>
          </p:grpSpPr>
          <p:sp>
            <p:nvSpPr>
              <p:cNvPr id="70674"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fr-FR">
                  <a:cs typeface="+mn-cs"/>
                </a:endParaRPr>
              </a:p>
            </p:txBody>
          </p:sp>
          <p:sp>
            <p:nvSpPr>
              <p:cNvPr id="70675"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fr-FR">
                  <a:cs typeface="+mn-cs"/>
                </a:endParaRPr>
              </a:p>
            </p:txBody>
          </p:sp>
          <p:sp>
            <p:nvSpPr>
              <p:cNvPr id="70676"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fr-FR">
                  <a:cs typeface="+mn-cs"/>
                </a:endParaRPr>
              </a:p>
            </p:txBody>
          </p:sp>
          <p:sp>
            <p:nvSpPr>
              <p:cNvPr id="70677"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fr-FR">
                  <a:cs typeface="+mn-cs"/>
                </a:endParaRPr>
              </a:p>
            </p:txBody>
          </p:sp>
          <p:sp>
            <p:nvSpPr>
              <p:cNvPr id="70678"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fr-FR">
                  <a:cs typeface="+mn-cs"/>
                </a:endParaRPr>
              </a:p>
            </p:txBody>
          </p:sp>
          <p:sp>
            <p:nvSpPr>
              <p:cNvPr id="70679"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fr-FR">
                  <a:cs typeface="+mn-cs"/>
                </a:endParaRPr>
              </a:p>
            </p:txBody>
          </p:sp>
          <p:sp>
            <p:nvSpPr>
              <p:cNvPr id="70680"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fr-FR">
                  <a:cs typeface="+mn-cs"/>
                </a:endParaRPr>
              </a:p>
            </p:txBody>
          </p:sp>
          <p:sp>
            <p:nvSpPr>
              <p:cNvPr id="70681"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fr-FR">
                  <a:cs typeface="+mn-cs"/>
                </a:endParaRPr>
              </a:p>
            </p:txBody>
          </p:sp>
          <p:sp>
            <p:nvSpPr>
              <p:cNvPr id="70682"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fr-FR">
                  <a:cs typeface="+mn-cs"/>
                </a:endParaRPr>
              </a:p>
            </p:txBody>
          </p:sp>
          <p:sp>
            <p:nvSpPr>
              <p:cNvPr id="70683"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fr-FR">
                  <a:cs typeface="+mn-cs"/>
                </a:endParaRPr>
              </a:p>
            </p:txBody>
          </p:sp>
          <p:sp>
            <p:nvSpPr>
              <p:cNvPr id="70684"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fr-FR">
                  <a:cs typeface="+mn-cs"/>
                </a:endParaRPr>
              </a:p>
            </p:txBody>
          </p:sp>
          <p:sp>
            <p:nvSpPr>
              <p:cNvPr id="70685"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fr-FR">
                  <a:cs typeface="+mn-cs"/>
                </a:endParaRPr>
              </a:p>
            </p:txBody>
          </p:sp>
          <p:sp>
            <p:nvSpPr>
              <p:cNvPr id="1079"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80"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70688"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fr-FR">
                  <a:cs typeface="+mn-cs"/>
                </a:endParaRPr>
              </a:p>
            </p:txBody>
          </p:sp>
          <p:sp>
            <p:nvSpPr>
              <p:cNvPr id="70689"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fr-FR">
                  <a:cs typeface="+mn-cs"/>
                </a:endParaRPr>
              </a:p>
            </p:txBody>
          </p:sp>
          <p:sp>
            <p:nvSpPr>
              <p:cNvPr id="70690"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fr-FR">
                  <a:cs typeface="+mn-cs"/>
                </a:endParaRPr>
              </a:p>
            </p:txBody>
          </p:sp>
          <p:sp>
            <p:nvSpPr>
              <p:cNvPr id="1084"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grpSp>
          <p:nvGrpSpPr>
            <p:cNvPr id="1036" name="Group 36"/>
            <p:cNvGrpSpPr>
              <a:grpSpLocks/>
            </p:cNvGrpSpPr>
            <p:nvPr userDrawn="1"/>
          </p:nvGrpSpPr>
          <p:grpSpPr bwMode="auto">
            <a:xfrm>
              <a:off x="4128" y="3360"/>
              <a:ext cx="1351" cy="821"/>
              <a:chOff x="4128" y="3360"/>
              <a:chExt cx="1351" cy="821"/>
            </a:xfrm>
          </p:grpSpPr>
          <p:sp>
            <p:nvSpPr>
              <p:cNvPr id="70693"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fr-FR">
                  <a:cs typeface="+mn-cs"/>
                </a:endParaRPr>
              </a:p>
            </p:txBody>
          </p:sp>
          <p:sp>
            <p:nvSpPr>
              <p:cNvPr id="70694"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fr-FR">
                  <a:cs typeface="+mn-cs"/>
                </a:endParaRPr>
              </a:p>
            </p:txBody>
          </p:sp>
          <p:sp>
            <p:nvSpPr>
              <p:cNvPr id="70695"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fr-FR">
                  <a:cs typeface="+mn-cs"/>
                </a:endParaRPr>
              </a:p>
            </p:txBody>
          </p:sp>
          <p:sp>
            <p:nvSpPr>
              <p:cNvPr id="70696"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fr-FR">
                  <a:cs typeface="+mn-cs"/>
                </a:endParaRPr>
              </a:p>
            </p:txBody>
          </p:sp>
          <p:sp>
            <p:nvSpPr>
              <p:cNvPr id="70697"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fr-FR">
                  <a:cs typeface="+mn-cs"/>
                </a:endParaRPr>
              </a:p>
            </p:txBody>
          </p:sp>
          <p:sp>
            <p:nvSpPr>
              <p:cNvPr id="70698"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fr-FR">
                  <a:cs typeface="+mn-cs"/>
                </a:endParaRPr>
              </a:p>
            </p:txBody>
          </p:sp>
          <p:sp>
            <p:nvSpPr>
              <p:cNvPr id="70699"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fr-FR">
                  <a:cs typeface="+mn-cs"/>
                </a:endParaRPr>
              </a:p>
            </p:txBody>
          </p:sp>
          <p:sp>
            <p:nvSpPr>
              <p:cNvPr id="1057"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70701"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fr-FR">
                  <a:cs typeface="+mn-cs"/>
                </a:endParaRPr>
              </a:p>
            </p:txBody>
          </p:sp>
          <p:sp>
            <p:nvSpPr>
              <p:cNvPr id="70702"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fr-FR">
                  <a:cs typeface="+mn-cs"/>
                </a:endParaRPr>
              </a:p>
            </p:txBody>
          </p:sp>
          <p:sp>
            <p:nvSpPr>
              <p:cNvPr id="70703"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fr-FR">
                  <a:cs typeface="+mn-cs"/>
                </a:endParaRPr>
              </a:p>
            </p:txBody>
          </p:sp>
          <p:sp>
            <p:nvSpPr>
              <p:cNvPr id="70704"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fr-FR">
                  <a:cs typeface="+mn-cs"/>
                </a:endParaRPr>
              </a:p>
            </p:txBody>
          </p:sp>
          <p:sp>
            <p:nvSpPr>
              <p:cNvPr id="70705"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fr-FR">
                  <a:cs typeface="+mn-cs"/>
                </a:endParaRPr>
              </a:p>
            </p:txBody>
          </p:sp>
          <p:sp>
            <p:nvSpPr>
              <p:cNvPr id="70706"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fr-FR">
                  <a:cs typeface="+mn-cs"/>
                </a:endParaRPr>
              </a:p>
            </p:txBody>
          </p:sp>
          <p:sp>
            <p:nvSpPr>
              <p:cNvPr id="70707"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fr-FR">
                  <a:cs typeface="+mn-cs"/>
                </a:endParaRPr>
              </a:p>
            </p:txBody>
          </p:sp>
          <p:sp>
            <p:nvSpPr>
              <p:cNvPr id="70708"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fr-FR">
                  <a:cs typeface="+mn-cs"/>
                </a:endParaRPr>
              </a:p>
            </p:txBody>
          </p:sp>
          <p:sp>
            <p:nvSpPr>
              <p:cNvPr id="70709"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fr-FR">
                  <a:cs typeface="+mn-cs"/>
                </a:endParaRPr>
              </a:p>
            </p:txBody>
          </p:sp>
        </p:grpSp>
        <p:grpSp>
          <p:nvGrpSpPr>
            <p:cNvPr id="1037" name="Group 54"/>
            <p:cNvGrpSpPr>
              <a:grpSpLocks/>
            </p:cNvGrpSpPr>
            <p:nvPr userDrawn="1"/>
          </p:nvGrpSpPr>
          <p:grpSpPr bwMode="auto">
            <a:xfrm>
              <a:off x="5280" y="3024"/>
              <a:ext cx="425" cy="258"/>
              <a:chOff x="5280" y="3024"/>
              <a:chExt cx="425" cy="258"/>
            </a:xfrm>
          </p:grpSpPr>
          <p:sp>
            <p:nvSpPr>
              <p:cNvPr id="1038" name="Freeform 55"/>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39"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40"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41"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42"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43" name="Freeform 60"/>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44"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nvGrpSpPr>
              <p:cNvPr id="1045" name="Group 62"/>
              <p:cNvGrpSpPr>
                <a:grpSpLocks/>
              </p:cNvGrpSpPr>
              <p:nvPr/>
            </p:nvGrpSpPr>
            <p:grpSpPr bwMode="auto">
              <a:xfrm>
                <a:off x="5381" y="3085"/>
                <a:ext cx="227" cy="132"/>
                <a:chOff x="5381" y="3085"/>
                <a:chExt cx="227" cy="132"/>
              </a:xfrm>
            </p:grpSpPr>
            <p:sp>
              <p:nvSpPr>
                <p:cNvPr id="1046"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47"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48"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49"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grpSp>
      </p:grpSp>
      <p:sp>
        <p:nvSpPr>
          <p:cNvPr id="70723"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fr-FR" smtClean="0"/>
              <a:t>Cliquez pour modifier le style du titre</a:t>
            </a:r>
          </a:p>
        </p:txBody>
      </p:sp>
      <p:sp>
        <p:nvSpPr>
          <p:cNvPr id="70724"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70725"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cs typeface="+mn-cs"/>
              </a:defRPr>
            </a:lvl1pPr>
          </a:lstStyle>
          <a:p>
            <a:pPr>
              <a:defRPr/>
            </a:pPr>
            <a:fld id="{8DE4C301-1AEB-493F-A522-BA60283D9EF6}" type="datetimeFigureOut">
              <a:rPr lang="fr-FR"/>
              <a:pPr>
                <a:defRPr/>
              </a:pPr>
              <a:t>25/10/2019</a:t>
            </a:fld>
            <a:endParaRPr lang="fr-FR"/>
          </a:p>
        </p:txBody>
      </p:sp>
      <p:sp>
        <p:nvSpPr>
          <p:cNvPr id="70726"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cs typeface="+mn-cs"/>
              </a:defRPr>
            </a:lvl1pPr>
          </a:lstStyle>
          <a:p>
            <a:pPr>
              <a:defRPr/>
            </a:pPr>
            <a:endParaRPr lang="fr-FR"/>
          </a:p>
        </p:txBody>
      </p:sp>
      <p:sp>
        <p:nvSpPr>
          <p:cNvPr id="70727"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cs typeface="+mn-cs"/>
              </a:defRPr>
            </a:lvl1pPr>
          </a:lstStyle>
          <a:p>
            <a:pPr>
              <a:defRPr/>
            </a:pPr>
            <a:fld id="{1BC07190-E799-4B10-A3F3-4E88CCA9B1B4}" type="slidenum">
              <a:rPr lang="fr-FR"/>
              <a:pPr>
                <a:defRPr/>
              </a:pPr>
              <a:t>‹#›</a:t>
            </a:fld>
            <a:endParaRPr lang="fr-FR"/>
          </a:p>
        </p:txBody>
      </p:sp>
    </p:spTree>
  </p:cSld>
  <p:clrMap bg1="dk2" tx1="lt1" bg2="dk1" tx2="lt2" accent1="accent1" accent2="accent2" accent3="accent3" accent4="accent4" accent5="accent5" accent6="accent6" hlink="hlink" folHlink="folHlink"/>
  <p:sldLayoutIdLst>
    <p:sldLayoutId id="2147483727"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ransition spd="slow"/>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1" descr="E:\1mon site\img\logo_lien_tarekda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9200" y="2627313"/>
            <a:ext cx="1584325" cy="88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ZoneTexte 3"/>
          <p:cNvSpPr txBox="1">
            <a:spLocks noChangeArrowheads="1"/>
          </p:cNvSpPr>
          <p:nvPr/>
        </p:nvSpPr>
        <p:spPr bwMode="auto">
          <a:xfrm>
            <a:off x="1871663" y="3706813"/>
            <a:ext cx="54006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fr-FR" sz="2800" b="1" dirty="0">
                <a:solidFill>
                  <a:srgbClr val="00FF00"/>
                </a:solidFill>
                <a:latin typeface="Garamond" pitchFamily="18" charset="0"/>
              </a:rPr>
              <a:t>www.tarekdata.rf.gd</a:t>
            </a:r>
            <a:endParaRPr lang="fr-FR" sz="2800" b="1" dirty="0">
              <a:solidFill>
                <a:srgbClr val="00FF00"/>
              </a:solidFill>
              <a:latin typeface="Garamond" pitchFamily="18" charset="0"/>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500063" y="500063"/>
            <a:ext cx="8001000" cy="5840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buFont typeface="Wingdings" pitchFamily="2" charset="2"/>
              <a:buNone/>
            </a:pPr>
            <a:r>
              <a:rPr lang="fr-FR" b="1" smtClean="0">
                <a:solidFill>
                  <a:srgbClr val="FFFF00"/>
                </a:solidFill>
                <a:effectLst/>
                <a:latin typeface="Arial Unicode MS" pitchFamily="34" charset="-128"/>
                <a:ea typeface="Arial Unicode MS" pitchFamily="34" charset="-128"/>
                <a:cs typeface="Arial Unicode MS" pitchFamily="34" charset="-128"/>
              </a:rPr>
              <a:t>Introduction</a:t>
            </a:r>
            <a:endParaRPr lang="fr-FR" smtClean="0">
              <a:solidFill>
                <a:srgbClr val="FFFF00"/>
              </a:solidFill>
              <a:effectLst/>
              <a:latin typeface="Arial Unicode MS" pitchFamily="34" charset="-128"/>
              <a:ea typeface="Arial Unicode MS" pitchFamily="34" charset="-128"/>
              <a:cs typeface="Arial Unicode MS" pitchFamily="34" charset="-128"/>
            </a:endParaRPr>
          </a:p>
          <a:p>
            <a:pPr eaLnBrk="1" hangingPunct="1">
              <a:lnSpc>
                <a:spcPct val="110000"/>
              </a:lnSpc>
              <a:buFont typeface="Wingdings" pitchFamily="2" charset="2"/>
              <a:buNone/>
            </a:pPr>
            <a:r>
              <a:rPr lang="fr-FR" sz="2800" smtClean="0">
                <a:effectLst/>
                <a:latin typeface="Arial Unicode MS" pitchFamily="34" charset="-128"/>
                <a:ea typeface="Arial Unicode MS" pitchFamily="34" charset="-128"/>
                <a:cs typeface="Arial Unicode MS" pitchFamily="34" charset="-128"/>
              </a:rPr>
              <a:t>La bonne connaissance des matériaux est indispensable pour la réalisation d’une  structure, aussi bien pour sa conception, son dimensionnement que lors de son exécution. Elle est également nécessaire pour définir la résistance des différents éléments structuraux.</a:t>
            </a:r>
          </a:p>
          <a:p>
            <a:pPr eaLnBrk="1" hangingPunct="1">
              <a:lnSpc>
                <a:spcPct val="110000"/>
              </a:lnSpc>
              <a:buFont typeface="Wingdings" pitchFamily="2" charset="2"/>
              <a:buNone/>
            </a:pPr>
            <a:r>
              <a:rPr lang="fr-FR" sz="2800" smtClean="0">
                <a:effectLst/>
                <a:latin typeface="Arial Unicode MS" pitchFamily="34" charset="-128"/>
                <a:ea typeface="Arial Unicode MS" pitchFamily="34" charset="-128"/>
                <a:cs typeface="Arial Unicode MS" pitchFamily="34" charset="-128"/>
              </a:rPr>
              <a:t>Pour les éléments porteurs et résistants, on utilise essentiellement deux éléments :</a:t>
            </a:r>
          </a:p>
          <a:p>
            <a:pPr eaLnBrk="1" hangingPunct="1">
              <a:lnSpc>
                <a:spcPct val="90000"/>
              </a:lnSpc>
              <a:buFont typeface="Wingdings" pitchFamily="2" charset="2"/>
              <a:buNone/>
            </a:pPr>
            <a:r>
              <a:rPr lang="fr-FR" sz="2800" smtClean="0">
                <a:effectLst/>
                <a:latin typeface="Arial Unicode MS" pitchFamily="34" charset="-128"/>
                <a:ea typeface="Arial Unicode MS" pitchFamily="34" charset="-128"/>
                <a:cs typeface="Arial Unicode MS" pitchFamily="34" charset="-128"/>
              </a:rPr>
              <a:t>      1- Le béton                              2- L’acier</a:t>
            </a:r>
          </a:p>
          <a:p>
            <a:pPr algn="just" eaLnBrk="1" hangingPunct="1">
              <a:lnSpc>
                <a:spcPct val="90000"/>
              </a:lnSpc>
            </a:pPr>
            <a:endParaRPr lang="fr-FR" sz="2800" smtClean="0">
              <a:effectLst/>
              <a:latin typeface="Arial Unicode MS" pitchFamily="34" charset="-128"/>
              <a:ea typeface="Arial Unicode MS" pitchFamily="34" charset="-128"/>
              <a:cs typeface="Arial Unicode MS" pitchFamily="34" charset="-12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3" presetClass="entr" presetSubtype="10" fill="hold" nodeType="afterEffect">
                                  <p:stCondLst>
                                    <p:cond delay="50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par>
                          <p:cTn id="13" fill="hold" nodeType="afterGroup">
                            <p:stCondLst>
                              <p:cond delay="1500"/>
                            </p:stCondLst>
                            <p:childTnLst>
                              <p:par>
                                <p:cTn id="14" presetID="3" presetClass="entr" presetSubtype="1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linds(horizontal)">
                                      <p:cBhvr>
                                        <p:cTn id="16" dur="500"/>
                                        <p:tgtEl>
                                          <p:spTgt spid="3">
                                            <p:txEl>
                                              <p:pRg st="2" end="2"/>
                                            </p:txEl>
                                          </p:spTgt>
                                        </p:tgtEl>
                                      </p:cBhvr>
                                    </p:animEffect>
                                  </p:childTnLst>
                                </p:cTn>
                              </p:par>
                            </p:childTnLst>
                          </p:cTn>
                        </p:par>
                        <p:par>
                          <p:cTn id="17" fill="hold" nodeType="afterGroup">
                            <p:stCondLst>
                              <p:cond delay="2000"/>
                            </p:stCondLst>
                            <p:childTnLst>
                              <p:par>
                                <p:cTn id="18" presetID="3" presetClass="entr" presetSubtype="10" fill="hold"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u contenu 2"/>
          <p:cNvSpPr>
            <a:spLocks noGrp="1"/>
          </p:cNvSpPr>
          <p:nvPr>
            <p:ph idx="4294967295"/>
          </p:nvPr>
        </p:nvSpPr>
        <p:spPr>
          <a:xfrm>
            <a:off x="357188" y="285750"/>
            <a:ext cx="8329612" cy="4511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fr-FR" sz="2800" smtClean="0">
                <a:solidFill>
                  <a:srgbClr val="FFFF00"/>
                </a:solidFill>
                <a:effectLst/>
                <a:latin typeface="Arial Unicode MS" pitchFamily="34" charset="-128"/>
                <a:ea typeface="Arial Unicode MS" pitchFamily="34" charset="-128"/>
                <a:cs typeface="Arial Unicode MS" pitchFamily="34" charset="-128"/>
              </a:rPr>
              <a:t>L’acier</a:t>
            </a:r>
          </a:p>
          <a:p>
            <a:pPr algn="just" eaLnBrk="1" hangingPunct="1">
              <a:buFont typeface="Wingdings" pitchFamily="2" charset="2"/>
              <a:buNone/>
            </a:pPr>
            <a:r>
              <a:rPr lang="fr-FR" sz="2800" smtClean="0">
                <a:effectLst/>
                <a:latin typeface="Arial Unicode MS" pitchFamily="34" charset="-128"/>
                <a:ea typeface="Arial Unicode MS" pitchFamily="34" charset="-128"/>
                <a:cs typeface="Arial Unicode MS" pitchFamily="34" charset="-128"/>
              </a:rPr>
              <a:t>   L’acier s’obtient par affinage chimique de la fonte de la première fusion à l’état liquide. </a:t>
            </a:r>
          </a:p>
          <a:p>
            <a:pPr algn="just" eaLnBrk="1" hangingPunct="1">
              <a:buFont typeface="Wingdings" pitchFamily="2" charset="2"/>
              <a:buNone/>
            </a:pPr>
            <a:r>
              <a:rPr lang="fr-FR" sz="2800" smtClean="0">
                <a:effectLst/>
                <a:latin typeface="Arial Unicode MS" pitchFamily="34" charset="-128"/>
                <a:ea typeface="Arial Unicode MS" pitchFamily="34" charset="-128"/>
                <a:cs typeface="Arial Unicode MS" pitchFamily="34" charset="-128"/>
              </a:rPr>
              <a:t>   Il est composé essentiellement de Fer avec un très faible taux de Carbone.</a:t>
            </a:r>
          </a:p>
          <a:p>
            <a:pPr eaLnBrk="1" hangingPunct="1"/>
            <a:r>
              <a:rPr lang="fr-FR" sz="2800" smtClean="0">
                <a:solidFill>
                  <a:srgbClr val="FFFF00"/>
                </a:solidFill>
                <a:effectLst/>
                <a:latin typeface="Arial Unicode MS" pitchFamily="34" charset="-128"/>
                <a:ea typeface="Arial Unicode MS" pitchFamily="34" charset="-128"/>
                <a:cs typeface="Arial Unicode MS" pitchFamily="34" charset="-128"/>
              </a:rPr>
              <a:t>L’acier des armatures </a:t>
            </a:r>
          </a:p>
          <a:p>
            <a:pPr algn="just" eaLnBrk="1" hangingPunct="1">
              <a:buFont typeface="Wingdings" pitchFamily="2" charset="2"/>
              <a:buNone/>
            </a:pPr>
            <a:r>
              <a:rPr lang="fr-FR" sz="2800" smtClean="0">
                <a:effectLst/>
                <a:latin typeface="Arial Unicode MS" pitchFamily="34" charset="-128"/>
                <a:ea typeface="Arial Unicode MS" pitchFamily="34" charset="-128"/>
                <a:cs typeface="Arial Unicode MS" pitchFamily="34" charset="-128"/>
              </a:rPr>
              <a:t>   Les contraintes de traction sont données par le </a:t>
            </a:r>
            <a:r>
              <a:rPr lang="fr-FR" sz="2800" i="1" smtClean="0">
                <a:effectLst/>
                <a:latin typeface="Arial Unicode MS" pitchFamily="34" charset="-128"/>
                <a:ea typeface="Arial Unicode MS" pitchFamily="34" charset="-128"/>
                <a:cs typeface="Arial Unicode MS" pitchFamily="34" charset="-128"/>
              </a:rPr>
              <a:t>B.A.E.L91</a:t>
            </a:r>
          </a:p>
          <a:p>
            <a:pPr algn="just" eaLnBrk="1" hangingPunct="1">
              <a:buFont typeface="Wingdings" pitchFamily="2" charset="2"/>
              <a:buNone/>
            </a:pPr>
            <a:endParaRPr lang="fr-FR" sz="2800" smtClean="0">
              <a:effectLst/>
              <a:latin typeface="Arial Unicode MS" pitchFamily="34" charset="-128"/>
              <a:ea typeface="Arial Unicode MS" pitchFamily="34" charset="-128"/>
              <a:cs typeface="Arial Unicode MS" pitchFamily="34" charset="-12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 calcmode="lin" valueType="num">
                                      <p:cBhvr additive="base">
                                        <p:cTn id="7" dur="500" fill="hold"/>
                                        <p:tgtEl>
                                          <p:spTgt spid="1843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4">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3" presetClass="entr" presetSubtype="10" fill="hold" nodeType="afterEffect">
                                  <p:stCondLst>
                                    <p:cond delay="0"/>
                                  </p:stCondLst>
                                  <p:childTnLst>
                                    <p:set>
                                      <p:cBhvr>
                                        <p:cTn id="11" dur="1" fill="hold">
                                          <p:stCondLst>
                                            <p:cond delay="0"/>
                                          </p:stCondLst>
                                        </p:cTn>
                                        <p:tgtEl>
                                          <p:spTgt spid="18434">
                                            <p:txEl>
                                              <p:pRg st="1" end="1"/>
                                            </p:txEl>
                                          </p:spTgt>
                                        </p:tgtEl>
                                        <p:attrNameLst>
                                          <p:attrName>style.visibility</p:attrName>
                                        </p:attrNameLst>
                                      </p:cBhvr>
                                      <p:to>
                                        <p:strVal val="visible"/>
                                      </p:to>
                                    </p:set>
                                    <p:animEffect transition="in" filter="blinds(horizontal)">
                                      <p:cBhvr>
                                        <p:cTn id="12" dur="500"/>
                                        <p:tgtEl>
                                          <p:spTgt spid="18434">
                                            <p:txEl>
                                              <p:pRg st="1" end="1"/>
                                            </p:txEl>
                                          </p:spTgt>
                                        </p:tgtEl>
                                      </p:cBhvr>
                                    </p:animEffect>
                                  </p:childTnLst>
                                </p:cTn>
                              </p:par>
                            </p:childTnLst>
                          </p:cTn>
                        </p:par>
                        <p:par>
                          <p:cTn id="13" fill="hold" nodeType="afterGroup">
                            <p:stCondLst>
                              <p:cond delay="1000"/>
                            </p:stCondLst>
                            <p:childTnLst>
                              <p:par>
                                <p:cTn id="14" presetID="3" presetClass="entr" presetSubtype="10" fill="hold" nodeType="afterEffect">
                                  <p:stCondLst>
                                    <p:cond delay="0"/>
                                  </p:stCondLst>
                                  <p:childTnLst>
                                    <p:set>
                                      <p:cBhvr>
                                        <p:cTn id="15" dur="1" fill="hold">
                                          <p:stCondLst>
                                            <p:cond delay="0"/>
                                          </p:stCondLst>
                                        </p:cTn>
                                        <p:tgtEl>
                                          <p:spTgt spid="18434">
                                            <p:txEl>
                                              <p:pRg st="2" end="2"/>
                                            </p:txEl>
                                          </p:spTgt>
                                        </p:tgtEl>
                                        <p:attrNameLst>
                                          <p:attrName>style.visibility</p:attrName>
                                        </p:attrNameLst>
                                      </p:cBhvr>
                                      <p:to>
                                        <p:strVal val="visible"/>
                                      </p:to>
                                    </p:set>
                                    <p:animEffect transition="in" filter="blinds(horizontal)">
                                      <p:cBhvr>
                                        <p:cTn id="16" dur="500"/>
                                        <p:tgtEl>
                                          <p:spTgt spid="18434">
                                            <p:txEl>
                                              <p:pRg st="2" end="2"/>
                                            </p:txEl>
                                          </p:spTgt>
                                        </p:tgtEl>
                                      </p:cBhvr>
                                    </p:animEffect>
                                  </p:childTnLst>
                                </p:cTn>
                              </p:par>
                            </p:childTnLst>
                          </p:cTn>
                        </p:par>
                        <p:par>
                          <p:cTn id="17" fill="hold" nodeType="afterGroup">
                            <p:stCondLst>
                              <p:cond delay="1500"/>
                            </p:stCondLst>
                            <p:childTnLst>
                              <p:par>
                                <p:cTn id="18" presetID="2" presetClass="entr" presetSubtype="8" fill="hold" nodeType="afterEffect">
                                  <p:stCondLst>
                                    <p:cond delay="0"/>
                                  </p:stCondLst>
                                  <p:childTnLst>
                                    <p:set>
                                      <p:cBhvr>
                                        <p:cTn id="19" dur="1" fill="hold">
                                          <p:stCondLst>
                                            <p:cond delay="0"/>
                                          </p:stCondLst>
                                        </p:cTn>
                                        <p:tgtEl>
                                          <p:spTgt spid="18434">
                                            <p:txEl>
                                              <p:pRg st="3" end="3"/>
                                            </p:txEl>
                                          </p:spTgt>
                                        </p:tgtEl>
                                        <p:attrNameLst>
                                          <p:attrName>style.visibility</p:attrName>
                                        </p:attrNameLst>
                                      </p:cBhvr>
                                      <p:to>
                                        <p:strVal val="visible"/>
                                      </p:to>
                                    </p:set>
                                    <p:anim calcmode="lin" valueType="num">
                                      <p:cBhvr additive="base">
                                        <p:cTn id="20" dur="500" fill="hold"/>
                                        <p:tgtEl>
                                          <p:spTgt spid="18434">
                                            <p:txEl>
                                              <p:pRg st="3" end="3"/>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18434">
                                            <p:txEl>
                                              <p:pRg st="3" end="3"/>
                                            </p:txEl>
                                          </p:spTgt>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2000"/>
                            </p:stCondLst>
                            <p:childTnLst>
                              <p:par>
                                <p:cTn id="23" presetID="3" presetClass="entr" presetSubtype="10" fill="hold" nodeType="afterEffect">
                                  <p:stCondLst>
                                    <p:cond delay="0"/>
                                  </p:stCondLst>
                                  <p:childTnLst>
                                    <p:set>
                                      <p:cBhvr>
                                        <p:cTn id="24" dur="1" fill="hold">
                                          <p:stCondLst>
                                            <p:cond delay="0"/>
                                          </p:stCondLst>
                                        </p:cTn>
                                        <p:tgtEl>
                                          <p:spTgt spid="18434">
                                            <p:txEl>
                                              <p:pRg st="4" end="4"/>
                                            </p:txEl>
                                          </p:spTgt>
                                        </p:tgtEl>
                                        <p:attrNameLst>
                                          <p:attrName>style.visibility</p:attrName>
                                        </p:attrNameLst>
                                      </p:cBhvr>
                                      <p:to>
                                        <p:strVal val="visible"/>
                                      </p:to>
                                    </p:set>
                                    <p:animEffect transition="in" filter="blinds(horizontal)">
                                      <p:cBhvr>
                                        <p:cTn id="25" dur="500"/>
                                        <p:tgtEl>
                                          <p:spTgt spid="1843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Rectangle 25"/>
          <p:cNvSpPr>
            <a:spLocks noChangeArrowheads="1"/>
          </p:cNvSpPr>
          <p:nvPr/>
        </p:nvSpPr>
        <p:spPr bwMode="auto">
          <a:xfrm>
            <a:off x="857250" y="214313"/>
            <a:ext cx="46974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fr-FR" sz="2400" b="1">
                <a:solidFill>
                  <a:srgbClr val="FFFF00"/>
                </a:solidFill>
                <a:latin typeface="Century Gothic" pitchFamily="34" charset="0"/>
              </a:rPr>
              <a:t>ELU</a:t>
            </a:r>
            <a:r>
              <a:rPr lang="fr-FR" sz="2400" b="1">
                <a:latin typeface="Century Gothic" pitchFamily="34" charset="0"/>
              </a:rPr>
              <a:t> :</a:t>
            </a:r>
            <a:r>
              <a:rPr lang="fr-FR">
                <a:latin typeface="Century Gothic" pitchFamily="34" charset="0"/>
              </a:rPr>
              <a:t>                                                            </a:t>
            </a:r>
          </a:p>
        </p:txBody>
      </p:sp>
      <p:sp>
        <p:nvSpPr>
          <p:cNvPr id="14339" name="Rectangle 27"/>
          <p:cNvSpPr>
            <a:spLocks noChangeArrowheads="1"/>
          </p:cNvSpPr>
          <p:nvPr/>
        </p:nvSpPr>
        <p:spPr bwMode="auto">
          <a:xfrm>
            <a:off x="0" y="30162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r-FR">
              <a:latin typeface="Century Gothic" pitchFamily="34" charset="0"/>
            </a:endParaRPr>
          </a:p>
        </p:txBody>
      </p:sp>
      <p:sp>
        <p:nvSpPr>
          <p:cNvPr id="1026" name="Object 26"/>
          <p:cNvSpPr>
            <a:spLocks noChangeAspect="1" noChangeArrowheads="1"/>
          </p:cNvSpPr>
          <p:nvPr/>
        </p:nvSpPr>
        <p:spPr bwMode="auto">
          <a:xfrm>
            <a:off x="4143375" y="214313"/>
            <a:ext cx="1428750" cy="742950"/>
          </a:xfrm>
          <a:prstGeom prst="rect">
            <a:avLst/>
          </a:prstGeom>
          <a:solidFill>
            <a:schemeClr val="tx1"/>
          </a:solidFill>
          <a:ln w="9525">
            <a:solidFill>
              <a:schemeClr val="tx1"/>
            </a:solidFill>
            <a:miter lim="800000"/>
            <a:headEnd/>
            <a:tailEnd/>
          </a:ln>
        </p:spPr>
        <p:txBody>
          <a:bodyPr/>
          <a:lstStyle/>
          <a:p>
            <a:endParaRPr lang="fr-FR"/>
          </a:p>
        </p:txBody>
      </p:sp>
      <p:sp>
        <p:nvSpPr>
          <p:cNvPr id="14341" name="Rectangle 28"/>
          <p:cNvSpPr>
            <a:spLocks noChangeArrowheads="1"/>
          </p:cNvSpPr>
          <p:nvPr/>
        </p:nvSpPr>
        <p:spPr bwMode="auto">
          <a:xfrm>
            <a:off x="0" y="3568700"/>
            <a:ext cx="355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fr-FR" sz="1200">
                <a:cs typeface="Times New Roman" pitchFamily="18" charset="0"/>
              </a:rPr>
              <a:t>    </a:t>
            </a:r>
            <a:endParaRPr lang="fr-FR"/>
          </a:p>
        </p:txBody>
      </p:sp>
      <p:sp>
        <p:nvSpPr>
          <p:cNvPr id="14342" name="Rectangle 38"/>
          <p:cNvSpPr>
            <a:spLocks noChangeArrowheads="1"/>
          </p:cNvSpPr>
          <p:nvPr/>
        </p:nvSpPr>
        <p:spPr bwMode="auto">
          <a:xfrm>
            <a:off x="3857625" y="3786188"/>
            <a:ext cx="12509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fr-FR" sz="1200">
                <a:cs typeface="Times New Roman" pitchFamily="18" charset="0"/>
              </a:rPr>
              <a:t>                        </a:t>
            </a:r>
            <a:r>
              <a:rPr lang="fr-FR" sz="1100"/>
              <a:t> </a:t>
            </a:r>
            <a:endParaRPr lang="fr-FR"/>
          </a:p>
        </p:txBody>
      </p:sp>
      <p:sp>
        <p:nvSpPr>
          <p:cNvPr id="14343" name="Rectangle 43"/>
          <p:cNvSpPr>
            <a:spLocks noChangeArrowheads="1"/>
          </p:cNvSpPr>
          <p:nvPr/>
        </p:nvSpPr>
        <p:spPr bwMode="auto">
          <a:xfrm>
            <a:off x="3863975" y="3795713"/>
            <a:ext cx="3127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justLow"/>
            <a:r>
              <a:rPr lang="fr-FR" sz="1200">
                <a:cs typeface="Times New Roman" pitchFamily="18" charset="0"/>
              </a:rPr>
              <a:t>   </a:t>
            </a:r>
            <a:endParaRPr lang="fr-FR"/>
          </a:p>
        </p:txBody>
      </p:sp>
      <p:sp>
        <p:nvSpPr>
          <p:cNvPr id="1027" name="Object 5"/>
          <p:cNvSpPr>
            <a:spLocks noChangeAspect="1" noChangeArrowheads="1"/>
          </p:cNvSpPr>
          <p:nvPr/>
        </p:nvSpPr>
        <p:spPr bwMode="auto">
          <a:xfrm>
            <a:off x="4143375" y="1214438"/>
            <a:ext cx="2930525" cy="7143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1028" name="Object 13"/>
          <p:cNvSpPr>
            <a:spLocks noChangeAspect="1" noChangeArrowheads="1"/>
          </p:cNvSpPr>
          <p:nvPr/>
        </p:nvSpPr>
        <p:spPr bwMode="auto">
          <a:xfrm>
            <a:off x="4143375" y="2286000"/>
            <a:ext cx="2949575" cy="6985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1041" name="Rectangle 37"/>
          <p:cNvSpPr>
            <a:spLocks noChangeArrowheads="1"/>
          </p:cNvSpPr>
          <p:nvPr/>
        </p:nvSpPr>
        <p:spPr bwMode="auto">
          <a:xfrm>
            <a:off x="857250" y="1285875"/>
            <a:ext cx="1071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r-FR" sz="2400" b="1">
                <a:solidFill>
                  <a:srgbClr val="FFFF00"/>
                </a:solidFill>
                <a:latin typeface="Century Gothic" pitchFamily="34" charset="0"/>
              </a:rPr>
              <a:t>ELS</a:t>
            </a:r>
            <a:r>
              <a:rPr lang="fr-FR" sz="2400" b="1">
                <a:latin typeface="Century Gothic" pitchFamily="34" charset="0"/>
              </a:rPr>
              <a:t> :</a:t>
            </a:r>
            <a:r>
              <a:rPr lang="fr-FR">
                <a:latin typeface="Century Gothic" pitchFamily="34" charset="0"/>
              </a:rPr>
              <a:t>                                                            </a:t>
            </a:r>
          </a:p>
        </p:txBody>
      </p:sp>
      <p:sp>
        <p:nvSpPr>
          <p:cNvPr id="1042" name="Rectangle 39"/>
          <p:cNvSpPr>
            <a:spLocks noChangeArrowheads="1"/>
          </p:cNvSpPr>
          <p:nvPr/>
        </p:nvSpPr>
        <p:spPr bwMode="auto">
          <a:xfrm>
            <a:off x="2357438" y="1357313"/>
            <a:ext cx="1000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r-FR" sz="2400">
                <a:solidFill>
                  <a:srgbClr val="FFFF00"/>
                </a:solidFill>
                <a:cs typeface="Times New Roman" pitchFamily="18" charset="0"/>
              </a:rPr>
              <a:t> F.P </a:t>
            </a:r>
            <a:endParaRPr lang="fr-FR" sz="2400">
              <a:solidFill>
                <a:srgbClr val="FFFF00"/>
              </a:solidFill>
              <a:latin typeface="Century Gothic" pitchFamily="34" charset="0"/>
            </a:endParaRPr>
          </a:p>
        </p:txBody>
      </p:sp>
      <p:sp>
        <p:nvSpPr>
          <p:cNvPr id="1043" name="Rectangle 41"/>
          <p:cNvSpPr>
            <a:spLocks noChangeArrowheads="1"/>
          </p:cNvSpPr>
          <p:nvPr/>
        </p:nvSpPr>
        <p:spPr bwMode="auto">
          <a:xfrm>
            <a:off x="2286000" y="2357438"/>
            <a:ext cx="9461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r-FR" sz="2400">
                <a:solidFill>
                  <a:srgbClr val="FFFF00"/>
                </a:solidFill>
                <a:cs typeface="Times New Roman" pitchFamily="18" charset="0"/>
              </a:rPr>
              <a:t>F.T.P </a:t>
            </a:r>
            <a:endParaRPr lang="fr-FR" sz="2400">
              <a:solidFill>
                <a:srgbClr val="FFFF00"/>
              </a:solidFill>
              <a:latin typeface="Century Gothic" pitchFamily="34" charset="0"/>
            </a:endParaRPr>
          </a:p>
        </p:txBody>
      </p:sp>
      <p:sp>
        <p:nvSpPr>
          <p:cNvPr id="1029" name="Object 90"/>
          <p:cNvSpPr>
            <a:spLocks noChangeAspect="1" noChangeArrowheads="1"/>
          </p:cNvSpPr>
          <p:nvPr/>
        </p:nvSpPr>
        <p:spPr bwMode="auto">
          <a:xfrm>
            <a:off x="4143375" y="3725863"/>
            <a:ext cx="452438"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1044" name="Rectangle 92"/>
          <p:cNvSpPr>
            <a:spLocks noChangeArrowheads="1"/>
          </p:cNvSpPr>
          <p:nvPr/>
        </p:nvSpPr>
        <p:spPr bwMode="auto">
          <a:xfrm>
            <a:off x="4572000" y="3786188"/>
            <a:ext cx="554038"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r>
              <a:rPr lang="en-GB" sz="1100">
                <a:latin typeface="Comic Sans MS" pitchFamily="66" charset="0"/>
                <a:cs typeface="Times New Roman" pitchFamily="18" charset="0"/>
              </a:rPr>
              <a:t>(MPa)</a:t>
            </a:r>
            <a:endParaRPr lang="en-GB"/>
          </a:p>
        </p:txBody>
      </p:sp>
      <p:grpSp>
        <p:nvGrpSpPr>
          <p:cNvPr id="2" name="Group 68"/>
          <p:cNvGrpSpPr>
            <a:grpSpLocks/>
          </p:cNvGrpSpPr>
          <p:nvPr/>
        </p:nvGrpSpPr>
        <p:grpSpPr bwMode="auto">
          <a:xfrm>
            <a:off x="2000250" y="4071938"/>
            <a:ext cx="4991100" cy="2584450"/>
            <a:chOff x="2448" y="3826"/>
            <a:chExt cx="7069" cy="2706"/>
          </a:xfrm>
        </p:grpSpPr>
        <p:sp>
          <p:nvSpPr>
            <p:cNvPr id="14360" name="Line 69"/>
            <p:cNvSpPr>
              <a:spLocks noChangeShapeType="1"/>
            </p:cNvSpPr>
            <p:nvPr/>
          </p:nvSpPr>
          <p:spPr bwMode="auto">
            <a:xfrm>
              <a:off x="2448" y="5318"/>
              <a:ext cx="7069" cy="0"/>
            </a:xfrm>
            <a:prstGeom prst="line">
              <a:avLst/>
            </a:prstGeom>
            <a:noFill/>
            <a:ln w="9525">
              <a:solidFill>
                <a:schemeClr val="tx1"/>
              </a:solidFill>
              <a:round/>
              <a:headEnd/>
              <a:tailEnd type="arrow" w="lg" len="lg"/>
            </a:ln>
            <a:extLst>
              <a:ext uri="{909E8E84-426E-40DD-AFC4-6F175D3DCCD1}">
                <a14:hiddenFill xmlns:a14="http://schemas.microsoft.com/office/drawing/2010/main">
                  <a:noFill/>
                </a14:hiddenFill>
              </a:ext>
            </a:extLst>
          </p:spPr>
          <p:txBody>
            <a:bodyPr/>
            <a:lstStyle/>
            <a:p>
              <a:endParaRPr lang="fr-FR"/>
            </a:p>
          </p:txBody>
        </p:sp>
        <p:grpSp>
          <p:nvGrpSpPr>
            <p:cNvPr id="14361" name="Group 70"/>
            <p:cNvGrpSpPr>
              <a:grpSpLocks/>
            </p:cNvGrpSpPr>
            <p:nvPr/>
          </p:nvGrpSpPr>
          <p:grpSpPr bwMode="auto">
            <a:xfrm>
              <a:off x="3128" y="3826"/>
              <a:ext cx="5576" cy="2706"/>
              <a:chOff x="3128" y="3826"/>
              <a:chExt cx="5576" cy="2706"/>
            </a:xfrm>
          </p:grpSpPr>
          <p:sp>
            <p:nvSpPr>
              <p:cNvPr id="14362" name="Line 71"/>
              <p:cNvSpPr>
                <a:spLocks noChangeShapeType="1"/>
              </p:cNvSpPr>
              <p:nvPr/>
            </p:nvSpPr>
            <p:spPr bwMode="auto">
              <a:xfrm flipV="1">
                <a:off x="5847" y="3826"/>
                <a:ext cx="0" cy="2706"/>
              </a:xfrm>
              <a:prstGeom prst="line">
                <a:avLst/>
              </a:prstGeom>
              <a:noFill/>
              <a:ln w="9525">
                <a:solidFill>
                  <a:schemeClr val="tx1"/>
                </a:solidFill>
                <a:round/>
                <a:headEnd/>
                <a:tailEnd type="arrow" w="lg" len="lg"/>
              </a:ln>
              <a:extLst>
                <a:ext uri="{909E8E84-426E-40DD-AFC4-6F175D3DCCD1}">
                  <a14:hiddenFill xmlns:a14="http://schemas.microsoft.com/office/drawing/2010/main">
                    <a:noFill/>
                  </a14:hiddenFill>
                </a:ext>
              </a:extLst>
            </p:spPr>
            <p:txBody>
              <a:bodyPr/>
              <a:lstStyle/>
              <a:p>
                <a:endParaRPr lang="fr-FR"/>
              </a:p>
            </p:txBody>
          </p:sp>
          <p:sp>
            <p:nvSpPr>
              <p:cNvPr id="14363" name="Line 72"/>
              <p:cNvSpPr>
                <a:spLocks noChangeAspect="1" noChangeShapeType="1"/>
              </p:cNvSpPr>
              <p:nvPr/>
            </p:nvSpPr>
            <p:spPr bwMode="auto">
              <a:xfrm rot="21540000" flipH="1">
                <a:off x="4892" y="4606"/>
                <a:ext cx="1928" cy="144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4364" name="Line 73"/>
              <p:cNvSpPr>
                <a:spLocks noChangeShapeType="1"/>
              </p:cNvSpPr>
              <p:nvPr/>
            </p:nvSpPr>
            <p:spPr bwMode="auto">
              <a:xfrm>
                <a:off x="6801" y="4578"/>
                <a:ext cx="0" cy="740"/>
              </a:xfrm>
              <a:prstGeom prst="line">
                <a:avLst/>
              </a:prstGeom>
              <a:noFill/>
              <a:ln w="31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14365" name="Line 74"/>
              <p:cNvSpPr>
                <a:spLocks noChangeShapeType="1"/>
              </p:cNvSpPr>
              <p:nvPr/>
            </p:nvSpPr>
            <p:spPr bwMode="auto">
              <a:xfrm>
                <a:off x="6801" y="4578"/>
                <a:ext cx="190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4366" name="Line 75"/>
              <p:cNvSpPr>
                <a:spLocks noChangeShapeType="1"/>
              </p:cNvSpPr>
              <p:nvPr/>
            </p:nvSpPr>
            <p:spPr bwMode="auto">
              <a:xfrm>
                <a:off x="8701" y="4578"/>
                <a:ext cx="0" cy="74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4367" name="Line 76"/>
              <p:cNvSpPr>
                <a:spLocks noChangeShapeType="1"/>
              </p:cNvSpPr>
              <p:nvPr/>
            </p:nvSpPr>
            <p:spPr bwMode="auto">
              <a:xfrm flipV="1">
                <a:off x="4895" y="5318"/>
                <a:ext cx="0" cy="739"/>
              </a:xfrm>
              <a:prstGeom prst="line">
                <a:avLst/>
              </a:prstGeom>
              <a:noFill/>
              <a:ln w="31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14368" name="Line 77"/>
              <p:cNvSpPr>
                <a:spLocks noChangeShapeType="1"/>
              </p:cNvSpPr>
              <p:nvPr/>
            </p:nvSpPr>
            <p:spPr bwMode="auto">
              <a:xfrm flipH="1">
                <a:off x="3128" y="6060"/>
                <a:ext cx="176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4369" name="Line 78"/>
              <p:cNvSpPr>
                <a:spLocks noChangeShapeType="1"/>
              </p:cNvSpPr>
              <p:nvPr/>
            </p:nvSpPr>
            <p:spPr bwMode="auto">
              <a:xfrm flipV="1">
                <a:off x="3128" y="5318"/>
                <a:ext cx="0" cy="73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grpSp>
      </p:grpSp>
      <p:sp>
        <p:nvSpPr>
          <p:cNvPr id="1046" name="Rectangle 81"/>
          <p:cNvSpPr>
            <a:spLocks noChangeArrowheads="1"/>
          </p:cNvSpPr>
          <p:nvPr/>
        </p:nvSpPr>
        <p:spPr bwMode="auto">
          <a:xfrm>
            <a:off x="2195513" y="5157788"/>
            <a:ext cx="9096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r-FR">
                <a:latin typeface="Century Gothic" pitchFamily="34" charset="0"/>
              </a:rPr>
              <a:t>-10 ‰ </a:t>
            </a:r>
          </a:p>
        </p:txBody>
      </p:sp>
      <p:sp>
        <p:nvSpPr>
          <p:cNvPr id="1030" name="Object 17"/>
          <p:cNvSpPr>
            <a:spLocks noChangeAspect="1" noChangeArrowheads="1"/>
          </p:cNvSpPr>
          <p:nvPr/>
        </p:nvSpPr>
        <p:spPr bwMode="auto">
          <a:xfrm>
            <a:off x="4787900" y="5518150"/>
            <a:ext cx="792163"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1031" name="Object 18"/>
          <p:cNvSpPr>
            <a:spLocks noChangeAspect="1" noChangeArrowheads="1"/>
          </p:cNvSpPr>
          <p:nvPr/>
        </p:nvSpPr>
        <p:spPr bwMode="auto">
          <a:xfrm>
            <a:off x="3214688" y="4784725"/>
            <a:ext cx="1017587"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1032" name="Object 19"/>
          <p:cNvSpPr>
            <a:spLocks noChangeAspect="1" noChangeArrowheads="1"/>
          </p:cNvSpPr>
          <p:nvPr/>
        </p:nvSpPr>
        <p:spPr bwMode="auto">
          <a:xfrm>
            <a:off x="4657725" y="4286250"/>
            <a:ext cx="45085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1033" name="Object 20"/>
          <p:cNvSpPr>
            <a:spLocks noChangeAspect="1" noChangeArrowheads="1"/>
          </p:cNvSpPr>
          <p:nvPr/>
        </p:nvSpPr>
        <p:spPr bwMode="auto">
          <a:xfrm>
            <a:off x="3643313" y="6153150"/>
            <a:ext cx="70485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1047" name="Rectangle 90"/>
          <p:cNvSpPr>
            <a:spLocks noChangeArrowheads="1"/>
          </p:cNvSpPr>
          <p:nvPr/>
        </p:nvSpPr>
        <p:spPr bwMode="auto">
          <a:xfrm>
            <a:off x="6143625" y="5572125"/>
            <a:ext cx="8334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r-FR">
                <a:latin typeface="Century Gothic" pitchFamily="34" charset="0"/>
              </a:rPr>
              <a:t>10 ‰ </a:t>
            </a:r>
          </a:p>
        </p:txBody>
      </p:sp>
      <p:sp>
        <p:nvSpPr>
          <p:cNvPr id="1034" name="Object 106"/>
          <p:cNvSpPr>
            <a:spLocks noChangeAspect="1" noChangeArrowheads="1"/>
          </p:cNvSpPr>
          <p:nvPr/>
        </p:nvSpPr>
        <p:spPr bwMode="auto">
          <a:xfrm>
            <a:off x="7000875" y="5299075"/>
            <a:ext cx="342900"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1048" name="Rectangle 92"/>
          <p:cNvSpPr>
            <a:spLocks noChangeArrowheads="1"/>
          </p:cNvSpPr>
          <p:nvPr/>
        </p:nvSpPr>
        <p:spPr bwMode="auto">
          <a:xfrm>
            <a:off x="468313" y="3429000"/>
            <a:ext cx="79295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r-FR">
                <a:solidFill>
                  <a:srgbClr val="FFFF00"/>
                </a:solidFill>
                <a:latin typeface="Arial Unicode MS" pitchFamily="34" charset="-128"/>
                <a:ea typeface="Arial Unicode MS" pitchFamily="34" charset="-128"/>
                <a:cs typeface="Arial Unicode MS" pitchFamily="34" charset="-128"/>
              </a:rPr>
              <a:t> diagramme de Contraintes – Déformations  </a:t>
            </a:r>
            <a:endParaRPr lang="fr-FR">
              <a:latin typeface="Arial Unicode MS" pitchFamily="34" charset="-128"/>
              <a:ea typeface="Arial Unicode MS" pitchFamily="34" charset="-128"/>
              <a:cs typeface="Arial Unicode MS" pitchFamily="34" charset="-12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1035">
                                            <p:txEl>
                                              <p:pRg st="0" end="0"/>
                                            </p:txEl>
                                          </p:spTgt>
                                        </p:tgtEl>
                                        <p:attrNameLst>
                                          <p:attrName>style.visibility</p:attrName>
                                        </p:attrNameLst>
                                      </p:cBhvr>
                                      <p:to>
                                        <p:strVal val="visible"/>
                                      </p:to>
                                    </p:set>
                                    <p:anim calcmode="lin" valueType="num">
                                      <p:cBhvr additive="base">
                                        <p:cTn id="7" dur="500" fill="hold"/>
                                        <p:tgtEl>
                                          <p:spTgt spid="10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35">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blinds(horizontal)">
                                      <p:cBhvr>
                                        <p:cTn id="12" dur="500"/>
                                        <p:tgtEl>
                                          <p:spTgt spid="1026"/>
                                        </p:tgtEl>
                                      </p:cBhvr>
                                    </p:animEffect>
                                  </p:childTnLst>
                                </p:cTn>
                              </p:par>
                            </p:childTnLst>
                          </p:cTn>
                        </p:par>
                        <p:par>
                          <p:cTn id="13" fill="hold" nodeType="afterGroup">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1041"/>
                                        </p:tgtEl>
                                        <p:attrNameLst>
                                          <p:attrName>style.visibility</p:attrName>
                                        </p:attrNameLst>
                                      </p:cBhvr>
                                      <p:to>
                                        <p:strVal val="visible"/>
                                      </p:to>
                                    </p:set>
                                    <p:anim calcmode="lin" valueType="num">
                                      <p:cBhvr additive="base">
                                        <p:cTn id="16" dur="500" fill="hold"/>
                                        <p:tgtEl>
                                          <p:spTgt spid="1041"/>
                                        </p:tgtEl>
                                        <p:attrNameLst>
                                          <p:attrName>ppt_x</p:attrName>
                                        </p:attrNameLst>
                                      </p:cBhvr>
                                      <p:tavLst>
                                        <p:tav tm="0">
                                          <p:val>
                                            <p:strVal val="0-#ppt_w/2"/>
                                          </p:val>
                                        </p:tav>
                                        <p:tav tm="100000">
                                          <p:val>
                                            <p:strVal val="#ppt_x"/>
                                          </p:val>
                                        </p:tav>
                                      </p:tavLst>
                                    </p:anim>
                                    <p:anim calcmode="lin" valueType="num">
                                      <p:cBhvr additive="base">
                                        <p:cTn id="17" dur="500" fill="hold"/>
                                        <p:tgtEl>
                                          <p:spTgt spid="1041"/>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0"/>
                                  </p:stCondLst>
                                  <p:childTnLst>
                                    <p:set>
                                      <p:cBhvr>
                                        <p:cTn id="19" dur="1" fill="hold">
                                          <p:stCondLst>
                                            <p:cond delay="0"/>
                                          </p:stCondLst>
                                        </p:cTn>
                                        <p:tgtEl>
                                          <p:spTgt spid="1042"/>
                                        </p:tgtEl>
                                        <p:attrNameLst>
                                          <p:attrName>style.visibility</p:attrName>
                                        </p:attrNameLst>
                                      </p:cBhvr>
                                      <p:to>
                                        <p:strVal val="visible"/>
                                      </p:to>
                                    </p:set>
                                    <p:anim calcmode="lin" valueType="num">
                                      <p:cBhvr additive="base">
                                        <p:cTn id="20" dur="500" fill="hold"/>
                                        <p:tgtEl>
                                          <p:spTgt spid="1042"/>
                                        </p:tgtEl>
                                        <p:attrNameLst>
                                          <p:attrName>ppt_x</p:attrName>
                                        </p:attrNameLst>
                                      </p:cBhvr>
                                      <p:tavLst>
                                        <p:tav tm="0">
                                          <p:val>
                                            <p:strVal val="0-#ppt_w/2"/>
                                          </p:val>
                                        </p:tav>
                                        <p:tav tm="100000">
                                          <p:val>
                                            <p:strVal val="#ppt_x"/>
                                          </p:val>
                                        </p:tav>
                                      </p:tavLst>
                                    </p:anim>
                                    <p:anim calcmode="lin" valueType="num">
                                      <p:cBhvr additive="base">
                                        <p:cTn id="21" dur="500" fill="hold"/>
                                        <p:tgtEl>
                                          <p:spTgt spid="1042"/>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1043"/>
                                        </p:tgtEl>
                                        <p:attrNameLst>
                                          <p:attrName>style.visibility</p:attrName>
                                        </p:attrNameLst>
                                      </p:cBhvr>
                                      <p:to>
                                        <p:strVal val="visible"/>
                                      </p:to>
                                    </p:set>
                                    <p:anim calcmode="lin" valueType="num">
                                      <p:cBhvr additive="base">
                                        <p:cTn id="24" dur="500" fill="hold"/>
                                        <p:tgtEl>
                                          <p:spTgt spid="1043"/>
                                        </p:tgtEl>
                                        <p:attrNameLst>
                                          <p:attrName>ppt_x</p:attrName>
                                        </p:attrNameLst>
                                      </p:cBhvr>
                                      <p:tavLst>
                                        <p:tav tm="0">
                                          <p:val>
                                            <p:strVal val="0-#ppt_w/2"/>
                                          </p:val>
                                        </p:tav>
                                        <p:tav tm="100000">
                                          <p:val>
                                            <p:strVal val="#ppt_x"/>
                                          </p:val>
                                        </p:tav>
                                      </p:tavLst>
                                    </p:anim>
                                    <p:anim calcmode="lin" valueType="num">
                                      <p:cBhvr additive="base">
                                        <p:cTn id="25" dur="500" fill="hold"/>
                                        <p:tgtEl>
                                          <p:spTgt spid="1043"/>
                                        </p:tgtEl>
                                        <p:attrNameLst>
                                          <p:attrName>ppt_y</p:attrName>
                                        </p:attrNameLst>
                                      </p:cBhvr>
                                      <p:tavLst>
                                        <p:tav tm="0">
                                          <p:val>
                                            <p:strVal val="#ppt_y"/>
                                          </p:val>
                                        </p:tav>
                                        <p:tav tm="100000">
                                          <p:val>
                                            <p:strVal val="#ppt_y"/>
                                          </p:val>
                                        </p:tav>
                                      </p:tavLst>
                                    </p:anim>
                                  </p:childTnLst>
                                </p:cTn>
                              </p:par>
                            </p:childTnLst>
                          </p:cTn>
                        </p:par>
                        <p:par>
                          <p:cTn id="26" fill="hold" nodeType="afterGroup">
                            <p:stCondLst>
                              <p:cond delay="1500"/>
                            </p:stCondLst>
                            <p:childTnLst>
                              <p:par>
                                <p:cTn id="27" presetID="3" presetClass="entr" presetSubtype="10" fill="hold" grpId="0" nodeType="afterEffect">
                                  <p:stCondLst>
                                    <p:cond delay="0"/>
                                  </p:stCondLst>
                                  <p:childTnLst>
                                    <p:set>
                                      <p:cBhvr>
                                        <p:cTn id="28" dur="1" fill="hold">
                                          <p:stCondLst>
                                            <p:cond delay="0"/>
                                          </p:stCondLst>
                                        </p:cTn>
                                        <p:tgtEl>
                                          <p:spTgt spid="1027"/>
                                        </p:tgtEl>
                                        <p:attrNameLst>
                                          <p:attrName>style.visibility</p:attrName>
                                        </p:attrNameLst>
                                      </p:cBhvr>
                                      <p:to>
                                        <p:strVal val="visible"/>
                                      </p:to>
                                    </p:set>
                                    <p:animEffect transition="in" filter="blinds(horizontal)">
                                      <p:cBhvr>
                                        <p:cTn id="29" dur="500"/>
                                        <p:tgtEl>
                                          <p:spTgt spid="1027"/>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1028"/>
                                        </p:tgtEl>
                                        <p:attrNameLst>
                                          <p:attrName>style.visibility</p:attrName>
                                        </p:attrNameLst>
                                      </p:cBhvr>
                                      <p:to>
                                        <p:strVal val="visible"/>
                                      </p:to>
                                    </p:set>
                                    <p:animEffect transition="in" filter="blinds(horizontal)">
                                      <p:cBhvr>
                                        <p:cTn id="32" dur="500"/>
                                        <p:tgtEl>
                                          <p:spTgt spid="1028"/>
                                        </p:tgtEl>
                                      </p:cBhvr>
                                    </p:animEffect>
                                  </p:childTnLst>
                                </p:cTn>
                              </p:par>
                            </p:childTnLst>
                          </p:cTn>
                        </p:par>
                        <p:par>
                          <p:cTn id="33" fill="hold" nodeType="afterGroup">
                            <p:stCondLst>
                              <p:cond delay="2000"/>
                            </p:stCondLst>
                            <p:childTnLst>
                              <p:par>
                                <p:cTn id="34" presetID="2" presetClass="entr" presetSubtype="8" fill="hold" grpId="0" nodeType="afterEffect">
                                  <p:stCondLst>
                                    <p:cond delay="0"/>
                                  </p:stCondLst>
                                  <p:childTnLst>
                                    <p:set>
                                      <p:cBhvr>
                                        <p:cTn id="35" dur="1" fill="hold">
                                          <p:stCondLst>
                                            <p:cond delay="0"/>
                                          </p:stCondLst>
                                        </p:cTn>
                                        <p:tgtEl>
                                          <p:spTgt spid="1048"/>
                                        </p:tgtEl>
                                        <p:attrNameLst>
                                          <p:attrName>style.visibility</p:attrName>
                                        </p:attrNameLst>
                                      </p:cBhvr>
                                      <p:to>
                                        <p:strVal val="visible"/>
                                      </p:to>
                                    </p:set>
                                    <p:anim calcmode="lin" valueType="num">
                                      <p:cBhvr additive="base">
                                        <p:cTn id="36" dur="500" fill="hold"/>
                                        <p:tgtEl>
                                          <p:spTgt spid="1048"/>
                                        </p:tgtEl>
                                        <p:attrNameLst>
                                          <p:attrName>ppt_x</p:attrName>
                                        </p:attrNameLst>
                                      </p:cBhvr>
                                      <p:tavLst>
                                        <p:tav tm="0">
                                          <p:val>
                                            <p:strVal val="0-#ppt_w/2"/>
                                          </p:val>
                                        </p:tav>
                                        <p:tav tm="100000">
                                          <p:val>
                                            <p:strVal val="#ppt_x"/>
                                          </p:val>
                                        </p:tav>
                                      </p:tavLst>
                                    </p:anim>
                                    <p:anim calcmode="lin" valueType="num">
                                      <p:cBhvr additive="base">
                                        <p:cTn id="37" dur="500" fill="hold"/>
                                        <p:tgtEl>
                                          <p:spTgt spid="1048"/>
                                        </p:tgtEl>
                                        <p:attrNameLst>
                                          <p:attrName>ppt_y</p:attrName>
                                        </p:attrNameLst>
                                      </p:cBhvr>
                                      <p:tavLst>
                                        <p:tav tm="0">
                                          <p:val>
                                            <p:strVal val="#ppt_y"/>
                                          </p:val>
                                        </p:tav>
                                        <p:tav tm="100000">
                                          <p:val>
                                            <p:strVal val="#ppt_y"/>
                                          </p:val>
                                        </p:tav>
                                      </p:tavLst>
                                    </p:anim>
                                  </p:childTnLst>
                                </p:cTn>
                              </p:par>
                            </p:childTnLst>
                          </p:cTn>
                        </p:par>
                        <p:par>
                          <p:cTn id="38" fill="hold" nodeType="afterGroup">
                            <p:stCondLst>
                              <p:cond delay="2500"/>
                            </p:stCondLst>
                            <p:childTnLst>
                              <p:par>
                                <p:cTn id="39" presetID="3" presetClass="entr" presetSubtype="10" fill="hold" nodeType="after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blinds(horizontal)">
                                      <p:cBhvr>
                                        <p:cTn id="41" dur="500"/>
                                        <p:tgtEl>
                                          <p:spTgt spid="2"/>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1046"/>
                                        </p:tgtEl>
                                        <p:attrNameLst>
                                          <p:attrName>style.visibility</p:attrName>
                                        </p:attrNameLst>
                                      </p:cBhvr>
                                      <p:to>
                                        <p:strVal val="visible"/>
                                      </p:to>
                                    </p:set>
                                    <p:animEffect transition="in" filter="blinds(horizontal)">
                                      <p:cBhvr>
                                        <p:cTn id="44" dur="500"/>
                                        <p:tgtEl>
                                          <p:spTgt spid="1046"/>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1047"/>
                                        </p:tgtEl>
                                        <p:attrNameLst>
                                          <p:attrName>style.visibility</p:attrName>
                                        </p:attrNameLst>
                                      </p:cBhvr>
                                      <p:to>
                                        <p:strVal val="visible"/>
                                      </p:to>
                                    </p:set>
                                    <p:animEffect transition="in" filter="blinds(horizontal)">
                                      <p:cBhvr>
                                        <p:cTn id="47" dur="500"/>
                                        <p:tgtEl>
                                          <p:spTgt spid="1047"/>
                                        </p:tgtEl>
                                      </p:cBhvr>
                                    </p:animEffect>
                                  </p:childTnLst>
                                </p:cTn>
                              </p:par>
                              <p:par>
                                <p:cTn id="48" presetID="3" presetClass="entr" presetSubtype="10" fill="hold" grpId="0" nodeType="withEffect" nodePh="1">
                                  <p:stCondLst>
                                    <p:cond delay="0"/>
                                  </p:stCondLst>
                                  <p:endCondLst>
                                    <p:cond evt="begin" delay="0">
                                      <p:tn val="48"/>
                                    </p:cond>
                                  </p:endCondLst>
                                  <p:childTnLst>
                                    <p:set>
                                      <p:cBhvr>
                                        <p:cTn id="49" dur="1" fill="hold">
                                          <p:stCondLst>
                                            <p:cond delay="0"/>
                                          </p:stCondLst>
                                        </p:cTn>
                                        <p:tgtEl>
                                          <p:spTgt spid="1032"/>
                                        </p:tgtEl>
                                        <p:attrNameLst>
                                          <p:attrName>style.visibility</p:attrName>
                                        </p:attrNameLst>
                                      </p:cBhvr>
                                      <p:to>
                                        <p:strVal val="visible"/>
                                      </p:to>
                                    </p:set>
                                    <p:animEffect transition="in" filter="blinds(horizontal)">
                                      <p:cBhvr>
                                        <p:cTn id="50" dur="500"/>
                                        <p:tgtEl>
                                          <p:spTgt spid="1032"/>
                                        </p:tgtEl>
                                      </p:cBhvr>
                                    </p:animEffect>
                                  </p:childTnLst>
                                </p:cTn>
                              </p:par>
                              <p:par>
                                <p:cTn id="51" presetID="3" presetClass="entr" presetSubtype="10" fill="hold" grpId="0" nodeType="withEffect" nodePh="1">
                                  <p:stCondLst>
                                    <p:cond delay="0"/>
                                  </p:stCondLst>
                                  <p:endCondLst>
                                    <p:cond evt="begin" delay="0">
                                      <p:tn val="51"/>
                                    </p:cond>
                                  </p:endCondLst>
                                  <p:childTnLst>
                                    <p:set>
                                      <p:cBhvr>
                                        <p:cTn id="52" dur="1" fill="hold">
                                          <p:stCondLst>
                                            <p:cond delay="0"/>
                                          </p:stCondLst>
                                        </p:cTn>
                                        <p:tgtEl>
                                          <p:spTgt spid="1030"/>
                                        </p:tgtEl>
                                        <p:attrNameLst>
                                          <p:attrName>style.visibility</p:attrName>
                                        </p:attrNameLst>
                                      </p:cBhvr>
                                      <p:to>
                                        <p:strVal val="visible"/>
                                      </p:to>
                                    </p:set>
                                    <p:animEffect transition="in" filter="blinds(horizontal)">
                                      <p:cBhvr>
                                        <p:cTn id="53" dur="500"/>
                                        <p:tgtEl>
                                          <p:spTgt spid="1030"/>
                                        </p:tgtEl>
                                      </p:cBhvr>
                                    </p:animEffect>
                                  </p:childTnLst>
                                </p:cTn>
                              </p:par>
                              <p:par>
                                <p:cTn id="54" presetID="3" presetClass="entr" presetSubtype="10" fill="hold" grpId="0" nodeType="withEffect" nodePh="1">
                                  <p:stCondLst>
                                    <p:cond delay="0"/>
                                  </p:stCondLst>
                                  <p:endCondLst>
                                    <p:cond evt="begin" delay="0">
                                      <p:tn val="54"/>
                                    </p:cond>
                                  </p:endCondLst>
                                  <p:childTnLst>
                                    <p:set>
                                      <p:cBhvr>
                                        <p:cTn id="55" dur="1" fill="hold">
                                          <p:stCondLst>
                                            <p:cond delay="0"/>
                                          </p:stCondLst>
                                        </p:cTn>
                                        <p:tgtEl>
                                          <p:spTgt spid="1033"/>
                                        </p:tgtEl>
                                        <p:attrNameLst>
                                          <p:attrName>style.visibility</p:attrName>
                                        </p:attrNameLst>
                                      </p:cBhvr>
                                      <p:to>
                                        <p:strVal val="visible"/>
                                      </p:to>
                                    </p:set>
                                    <p:animEffect transition="in" filter="blinds(horizontal)">
                                      <p:cBhvr>
                                        <p:cTn id="56" dur="500"/>
                                        <p:tgtEl>
                                          <p:spTgt spid="1033"/>
                                        </p:tgtEl>
                                      </p:cBhvr>
                                    </p:animEffect>
                                  </p:childTnLst>
                                </p:cTn>
                              </p:par>
                              <p:par>
                                <p:cTn id="57" presetID="3" presetClass="entr" presetSubtype="10" fill="hold" grpId="0" nodeType="withEffect" nodePh="1">
                                  <p:stCondLst>
                                    <p:cond delay="0"/>
                                  </p:stCondLst>
                                  <p:endCondLst>
                                    <p:cond evt="begin" delay="0">
                                      <p:tn val="57"/>
                                    </p:cond>
                                  </p:endCondLst>
                                  <p:childTnLst>
                                    <p:set>
                                      <p:cBhvr>
                                        <p:cTn id="58" dur="1" fill="hold">
                                          <p:stCondLst>
                                            <p:cond delay="0"/>
                                          </p:stCondLst>
                                        </p:cTn>
                                        <p:tgtEl>
                                          <p:spTgt spid="1031"/>
                                        </p:tgtEl>
                                        <p:attrNameLst>
                                          <p:attrName>style.visibility</p:attrName>
                                        </p:attrNameLst>
                                      </p:cBhvr>
                                      <p:to>
                                        <p:strVal val="visible"/>
                                      </p:to>
                                    </p:set>
                                    <p:animEffect transition="in" filter="blinds(horizontal)">
                                      <p:cBhvr>
                                        <p:cTn id="59" dur="500"/>
                                        <p:tgtEl>
                                          <p:spTgt spid="1031"/>
                                        </p:tgtEl>
                                      </p:cBhvr>
                                    </p:animEffect>
                                  </p:childTnLst>
                                </p:cTn>
                              </p:par>
                              <p:par>
                                <p:cTn id="60" presetID="3" presetClass="entr" presetSubtype="10" fill="hold" grpId="0" nodeType="withEffect" nodePh="1">
                                  <p:stCondLst>
                                    <p:cond delay="0"/>
                                  </p:stCondLst>
                                  <p:endCondLst>
                                    <p:cond evt="begin" delay="0">
                                      <p:tn val="60"/>
                                    </p:cond>
                                  </p:endCondLst>
                                  <p:childTnLst>
                                    <p:set>
                                      <p:cBhvr>
                                        <p:cTn id="61" dur="1" fill="hold">
                                          <p:stCondLst>
                                            <p:cond delay="0"/>
                                          </p:stCondLst>
                                        </p:cTn>
                                        <p:tgtEl>
                                          <p:spTgt spid="1034"/>
                                        </p:tgtEl>
                                        <p:attrNameLst>
                                          <p:attrName>style.visibility</p:attrName>
                                        </p:attrNameLst>
                                      </p:cBhvr>
                                      <p:to>
                                        <p:strVal val="visible"/>
                                      </p:to>
                                    </p:set>
                                    <p:animEffect transition="in" filter="blinds(horizontal)">
                                      <p:cBhvr>
                                        <p:cTn id="62" dur="500"/>
                                        <p:tgtEl>
                                          <p:spTgt spid="1034"/>
                                        </p:tgtEl>
                                      </p:cBhvr>
                                    </p:animEffect>
                                  </p:childTnLst>
                                </p:cTn>
                              </p:par>
                              <p:par>
                                <p:cTn id="63" presetID="3" presetClass="entr" presetSubtype="10" fill="hold" grpId="0" nodeType="withEffect" nodePh="1">
                                  <p:stCondLst>
                                    <p:cond delay="0"/>
                                  </p:stCondLst>
                                  <p:endCondLst>
                                    <p:cond evt="begin" delay="0">
                                      <p:tn val="63"/>
                                    </p:cond>
                                  </p:endCondLst>
                                  <p:childTnLst>
                                    <p:set>
                                      <p:cBhvr>
                                        <p:cTn id="64" dur="1" fill="hold">
                                          <p:stCondLst>
                                            <p:cond delay="0"/>
                                          </p:stCondLst>
                                        </p:cTn>
                                        <p:tgtEl>
                                          <p:spTgt spid="1029"/>
                                        </p:tgtEl>
                                        <p:attrNameLst>
                                          <p:attrName>style.visibility</p:attrName>
                                        </p:attrNameLst>
                                      </p:cBhvr>
                                      <p:to>
                                        <p:strVal val="visible"/>
                                      </p:to>
                                    </p:set>
                                    <p:animEffect transition="in" filter="blinds(horizontal)">
                                      <p:cBhvr>
                                        <p:cTn id="65" dur="500"/>
                                        <p:tgtEl>
                                          <p:spTgt spid="1029"/>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1044"/>
                                        </p:tgtEl>
                                        <p:attrNameLst>
                                          <p:attrName>style.visibility</p:attrName>
                                        </p:attrNameLst>
                                      </p:cBhvr>
                                      <p:to>
                                        <p:strVal val="visible"/>
                                      </p:to>
                                    </p:set>
                                    <p:animEffect transition="in" filter="blinds(horizontal)">
                                      <p:cBhvr>
                                        <p:cTn id="68" dur="500"/>
                                        <p:tgtEl>
                                          <p:spTgt spid="1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nimBg="1"/>
      <p:bldP spid="1027" grpId="0" animBg="1"/>
      <p:bldP spid="1028" grpId="0" animBg="1"/>
      <p:bldP spid="1041" grpId="0"/>
      <p:bldP spid="1042" grpId="0"/>
      <p:bldP spid="1043" grpId="0"/>
      <p:bldP spid="1029" grpId="0" animBg="1"/>
      <p:bldP spid="1044" grpId="0"/>
      <p:bldP spid="1046" grpId="0"/>
      <p:bldP spid="1030" grpId="0" animBg="1"/>
      <p:bldP spid="1031" grpId="0" animBg="1"/>
      <p:bldP spid="1032" grpId="0" animBg="1"/>
      <p:bldP spid="1033" grpId="0" animBg="1"/>
      <p:bldP spid="1047" grpId="0"/>
      <p:bldP spid="1034" grpId="0" animBg="1"/>
      <p:bldP spid="104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1"/>
          <p:cNvSpPr>
            <a:spLocks noChangeArrowheads="1"/>
          </p:cNvSpPr>
          <p:nvPr/>
        </p:nvSpPr>
        <p:spPr bwMode="auto">
          <a:xfrm>
            <a:off x="428625" y="571500"/>
            <a:ext cx="44021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r-FR" sz="2800">
                <a:solidFill>
                  <a:srgbClr val="FFFF00"/>
                </a:solidFill>
                <a:latin typeface="Arial Unicode MS" pitchFamily="34" charset="-128"/>
                <a:ea typeface="Arial Unicode MS" pitchFamily="34" charset="-128"/>
                <a:cs typeface="Arial Unicode MS" pitchFamily="34" charset="-128"/>
              </a:rPr>
              <a:t> L’acier de construction : </a:t>
            </a:r>
          </a:p>
        </p:txBody>
      </p:sp>
      <p:sp>
        <p:nvSpPr>
          <p:cNvPr id="19459" name="Rectangle 32"/>
          <p:cNvSpPr>
            <a:spLocks noChangeArrowheads="1"/>
          </p:cNvSpPr>
          <p:nvPr/>
        </p:nvSpPr>
        <p:spPr bwMode="auto">
          <a:xfrm>
            <a:off x="706438" y="1285875"/>
            <a:ext cx="6003925"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tabLst>
                <a:tab pos="1390650" algn="l"/>
              </a:tabLst>
            </a:pPr>
            <a:r>
              <a:rPr lang="fr-FR" sz="2800">
                <a:latin typeface="Arial Unicode MS" pitchFamily="34" charset="-128"/>
                <a:ea typeface="Arial Unicode MS" pitchFamily="34" charset="-128"/>
                <a:cs typeface="Arial Unicode MS" pitchFamily="34" charset="-128"/>
              </a:rPr>
              <a:t>Les nuances d’acier utilisées sont :   </a:t>
            </a:r>
          </a:p>
          <a:p>
            <a:pPr algn="ctr">
              <a:tabLst>
                <a:tab pos="1390650" algn="l"/>
              </a:tabLst>
            </a:pPr>
            <a:r>
              <a:rPr lang="fr-FR" sz="2800">
                <a:latin typeface="Arial Unicode MS" pitchFamily="34" charset="-128"/>
                <a:ea typeface="Arial Unicode MS" pitchFamily="34" charset="-128"/>
                <a:cs typeface="Arial Unicode MS" pitchFamily="34" charset="-128"/>
              </a:rPr>
              <a:t>    Acier  Fe360  </a:t>
            </a:r>
          </a:p>
          <a:p>
            <a:pPr algn="ctr">
              <a:tabLst>
                <a:tab pos="1390650" algn="l"/>
              </a:tabLst>
            </a:pPr>
            <a:r>
              <a:rPr lang="fr-FR" sz="2800">
                <a:latin typeface="Arial Unicode MS" pitchFamily="34" charset="-128"/>
                <a:ea typeface="Arial Unicode MS" pitchFamily="34" charset="-128"/>
                <a:cs typeface="Arial Unicode MS" pitchFamily="34" charset="-128"/>
              </a:rPr>
              <a:t> Acier Fe510</a:t>
            </a:r>
          </a:p>
        </p:txBody>
      </p:sp>
      <p:sp>
        <p:nvSpPr>
          <p:cNvPr id="19460" name="Rectangle 33"/>
          <p:cNvSpPr>
            <a:spLocks noChangeArrowheads="1"/>
          </p:cNvSpPr>
          <p:nvPr/>
        </p:nvSpPr>
        <p:spPr bwMode="auto">
          <a:xfrm>
            <a:off x="500063" y="2643188"/>
            <a:ext cx="8358187" cy="395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fr-FR" sz="2800">
              <a:latin typeface="Arial Unicode MS" pitchFamily="34" charset="-128"/>
              <a:ea typeface="Arial Unicode MS" pitchFamily="34" charset="-128"/>
              <a:cs typeface="Arial Unicode MS" pitchFamily="34" charset="-128"/>
            </a:endParaRPr>
          </a:p>
          <a:p>
            <a:r>
              <a:rPr lang="fr-FR" sz="2800">
                <a:solidFill>
                  <a:srgbClr val="FFFF00"/>
                </a:solidFill>
                <a:latin typeface="Arial Unicode MS" pitchFamily="34" charset="-128"/>
                <a:ea typeface="Arial Unicode MS" pitchFamily="34" charset="-128"/>
                <a:cs typeface="Arial Unicode MS" pitchFamily="34" charset="-128"/>
              </a:rPr>
              <a:t>Valeurs de calcul de coefficients usuels</a:t>
            </a:r>
          </a:p>
          <a:p>
            <a:pPr>
              <a:lnSpc>
                <a:spcPct val="150000"/>
              </a:lnSpc>
            </a:pPr>
            <a:r>
              <a:rPr lang="fr-FR" sz="2800">
                <a:latin typeface="Arial Unicode MS" pitchFamily="34" charset="-128"/>
                <a:ea typeface="Arial Unicode MS" pitchFamily="34" charset="-128"/>
                <a:cs typeface="Arial Unicode MS" pitchFamily="34" charset="-128"/>
              </a:rPr>
              <a:t>Module d’élasticité    :     E = 2,1 . </a:t>
            </a:r>
            <a:r>
              <a:rPr lang="fr-FR" sz="2800"/>
              <a:t>10</a:t>
            </a:r>
            <a:r>
              <a:rPr lang="fr-FR" sz="2800" baseline="30000"/>
              <a:t>6</a:t>
            </a:r>
            <a:r>
              <a:rPr lang="fr-FR" sz="2800"/>
              <a:t> </a:t>
            </a:r>
            <a:r>
              <a:rPr lang="fr-FR" sz="2800">
                <a:latin typeface="Arial Unicode MS" pitchFamily="34" charset="-128"/>
                <a:ea typeface="Arial Unicode MS" pitchFamily="34" charset="-128"/>
                <a:cs typeface="Arial Unicode MS" pitchFamily="34" charset="-128"/>
              </a:rPr>
              <a:t>daN /cm² </a:t>
            </a:r>
          </a:p>
          <a:p>
            <a:pPr>
              <a:lnSpc>
                <a:spcPct val="150000"/>
              </a:lnSpc>
            </a:pPr>
            <a:r>
              <a:rPr lang="fr-FR" sz="2800">
                <a:latin typeface="Arial Unicode MS" pitchFamily="34" charset="-128"/>
                <a:ea typeface="Arial Unicode MS" pitchFamily="34" charset="-128"/>
                <a:cs typeface="Arial Unicode MS" pitchFamily="34" charset="-128"/>
              </a:rPr>
              <a:t>Coefficient de poisson   :      </a:t>
            </a:r>
            <a:r>
              <a:rPr lang="fr-FR" sz="2800">
                <a:latin typeface="Arial Unicode MS" pitchFamily="34" charset="-128"/>
                <a:ea typeface="Arial Unicode MS" pitchFamily="34" charset="-128"/>
                <a:cs typeface="Arial Unicode MS" pitchFamily="34" charset="-128"/>
                <a:sym typeface="Symbol" pitchFamily="18" charset="2"/>
              </a:rPr>
              <a:t></a:t>
            </a:r>
            <a:r>
              <a:rPr lang="fr-FR" sz="2800">
                <a:latin typeface="Arial Unicode MS" pitchFamily="34" charset="-128"/>
                <a:ea typeface="Arial Unicode MS" pitchFamily="34" charset="-128"/>
                <a:cs typeface="Arial Unicode MS" pitchFamily="34" charset="-128"/>
              </a:rPr>
              <a:t> = 0,3 .</a:t>
            </a:r>
          </a:p>
          <a:p>
            <a:pPr>
              <a:lnSpc>
                <a:spcPct val="150000"/>
              </a:lnSpc>
            </a:pPr>
            <a:r>
              <a:rPr lang="fr-FR" sz="2800">
                <a:latin typeface="Arial Unicode MS" pitchFamily="34" charset="-128"/>
                <a:ea typeface="Arial Unicode MS" pitchFamily="34" charset="-128"/>
                <a:cs typeface="Arial Unicode MS" pitchFamily="34" charset="-128"/>
                <a:sym typeface="Symbol" pitchFamily="18" charset="2"/>
              </a:rPr>
              <a:t>Module de cisaillement : G = 8,1.</a:t>
            </a:r>
            <a:r>
              <a:rPr lang="fr-FR" sz="2800"/>
              <a:t> 10</a:t>
            </a:r>
            <a:r>
              <a:rPr lang="fr-FR" sz="2800" baseline="30000"/>
              <a:t>5</a:t>
            </a:r>
            <a:r>
              <a:rPr lang="fr-FR" sz="2800"/>
              <a:t> </a:t>
            </a:r>
            <a:r>
              <a:rPr lang="fr-FR" sz="2800">
                <a:latin typeface="Arial Unicode MS" pitchFamily="34" charset="-128"/>
                <a:ea typeface="Arial Unicode MS" pitchFamily="34" charset="-128"/>
                <a:cs typeface="Arial Unicode MS" pitchFamily="34" charset="-128"/>
                <a:sym typeface="Symbol" pitchFamily="18" charset="2"/>
              </a:rPr>
              <a:t>daN/cm²</a:t>
            </a:r>
          </a:p>
          <a:p>
            <a:pPr>
              <a:lnSpc>
                <a:spcPct val="150000"/>
              </a:lnSpc>
            </a:pPr>
            <a:r>
              <a:rPr lang="fr-FR" sz="2800">
                <a:latin typeface="Arial Unicode MS" pitchFamily="34" charset="-128"/>
                <a:ea typeface="Arial Unicode MS" pitchFamily="34" charset="-128"/>
                <a:cs typeface="Arial Unicode MS" pitchFamily="34" charset="-128"/>
                <a:sym typeface="Symbol" pitchFamily="18" charset="2"/>
              </a:rPr>
              <a:t>Masse volumique de l’acier  :   </a:t>
            </a:r>
            <a:r>
              <a:rPr lang="fr-FR" sz="2800">
                <a:latin typeface="Arial Unicode MS" pitchFamily="34" charset="-128"/>
                <a:ea typeface="Arial Unicode MS" pitchFamily="34" charset="-128"/>
                <a:cs typeface="Arial Unicode MS" pitchFamily="34" charset="-128"/>
              </a:rPr>
              <a:t> = </a:t>
            </a:r>
            <a:r>
              <a:rPr lang="fr-FR" sz="2800">
                <a:latin typeface="Arial Unicode MS" pitchFamily="34" charset="-128"/>
                <a:ea typeface="Arial Unicode MS" pitchFamily="34" charset="-128"/>
                <a:cs typeface="Arial Unicode MS" pitchFamily="34" charset="-128"/>
                <a:sym typeface="Symbol" pitchFamily="18" charset="2"/>
              </a:rPr>
              <a:t>7850 Kg / m3</a:t>
            </a:r>
          </a:p>
          <a:p>
            <a:pPr eaLnBrk="0" hangingPunct="0">
              <a:spcBef>
                <a:spcPct val="50000"/>
              </a:spcBef>
            </a:pPr>
            <a:endParaRPr lang="fr-FR">
              <a:latin typeface="Arial Unicode MS" pitchFamily="34" charset="-128"/>
              <a:ea typeface="Arial Unicode MS" pitchFamily="34" charset="-128"/>
              <a:cs typeface="Arial Unicode MS" pitchFamily="34" charset="-128"/>
              <a:sym typeface="Symbol" pitchFamily="18" charset="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500" fill="hold"/>
                                        <p:tgtEl>
                                          <p:spTgt spid="19458"/>
                                        </p:tgtEl>
                                        <p:attrNameLst>
                                          <p:attrName>ppt_x</p:attrName>
                                        </p:attrNameLst>
                                      </p:cBhvr>
                                      <p:tavLst>
                                        <p:tav tm="0">
                                          <p:val>
                                            <p:strVal val="0-#ppt_w/2"/>
                                          </p:val>
                                        </p:tav>
                                        <p:tav tm="100000">
                                          <p:val>
                                            <p:strVal val="#ppt_x"/>
                                          </p:val>
                                        </p:tav>
                                      </p:tavLst>
                                    </p:anim>
                                    <p:anim calcmode="lin" valueType="num">
                                      <p:cBhvr additive="base">
                                        <p:cTn id="8" dur="500" fill="hold"/>
                                        <p:tgtEl>
                                          <p:spTgt spid="1945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19459"/>
                                        </p:tgtEl>
                                        <p:attrNameLst>
                                          <p:attrName>style.visibility</p:attrName>
                                        </p:attrNameLst>
                                      </p:cBhvr>
                                      <p:to>
                                        <p:strVal val="visible"/>
                                      </p:to>
                                    </p:set>
                                    <p:animEffect transition="in" filter="blinds(horizontal)">
                                      <p:cBhvr>
                                        <p:cTn id="12" dur="500"/>
                                        <p:tgtEl>
                                          <p:spTgt spid="19459"/>
                                        </p:tgtEl>
                                      </p:cBhvr>
                                    </p:animEffect>
                                  </p:childTnLst>
                                </p:cTn>
                              </p:par>
                            </p:childTnLst>
                          </p:cTn>
                        </p:par>
                        <p:par>
                          <p:cTn id="13" fill="hold" nodeType="afterGroup">
                            <p:stCondLst>
                              <p:cond delay="1000"/>
                            </p:stCondLst>
                            <p:childTnLst>
                              <p:par>
                                <p:cTn id="14" presetID="2" presetClass="entr" presetSubtype="8" fill="hold" nodeType="afterEffect">
                                  <p:stCondLst>
                                    <p:cond delay="0"/>
                                  </p:stCondLst>
                                  <p:childTnLst>
                                    <p:set>
                                      <p:cBhvr>
                                        <p:cTn id="15" dur="1" fill="hold">
                                          <p:stCondLst>
                                            <p:cond delay="0"/>
                                          </p:stCondLst>
                                        </p:cTn>
                                        <p:tgtEl>
                                          <p:spTgt spid="19460">
                                            <p:txEl>
                                              <p:pRg st="1" end="1"/>
                                            </p:txEl>
                                          </p:spTgt>
                                        </p:tgtEl>
                                        <p:attrNameLst>
                                          <p:attrName>style.visibility</p:attrName>
                                        </p:attrNameLst>
                                      </p:cBhvr>
                                      <p:to>
                                        <p:strVal val="visible"/>
                                      </p:to>
                                    </p:set>
                                    <p:anim calcmode="lin" valueType="num">
                                      <p:cBhvr additive="base">
                                        <p:cTn id="16" dur="500" fill="hold"/>
                                        <p:tgtEl>
                                          <p:spTgt spid="19460">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19460">
                                            <p:txEl>
                                              <p:pRg st="1" end="1"/>
                                            </p:txEl>
                                          </p:spTgt>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500"/>
                            </p:stCondLst>
                            <p:childTnLst>
                              <p:par>
                                <p:cTn id="19" presetID="3" presetClass="entr" presetSubtype="10" fill="hold" nodeType="afterEffect">
                                  <p:stCondLst>
                                    <p:cond delay="0"/>
                                  </p:stCondLst>
                                  <p:childTnLst>
                                    <p:set>
                                      <p:cBhvr>
                                        <p:cTn id="20" dur="1" fill="hold">
                                          <p:stCondLst>
                                            <p:cond delay="0"/>
                                          </p:stCondLst>
                                        </p:cTn>
                                        <p:tgtEl>
                                          <p:spTgt spid="19460">
                                            <p:txEl>
                                              <p:pRg st="2" end="2"/>
                                            </p:txEl>
                                          </p:spTgt>
                                        </p:tgtEl>
                                        <p:attrNameLst>
                                          <p:attrName>style.visibility</p:attrName>
                                        </p:attrNameLst>
                                      </p:cBhvr>
                                      <p:to>
                                        <p:strVal val="visible"/>
                                      </p:to>
                                    </p:set>
                                    <p:animEffect transition="in" filter="blinds(horizontal)">
                                      <p:cBhvr>
                                        <p:cTn id="21" dur="500"/>
                                        <p:tgtEl>
                                          <p:spTgt spid="19460">
                                            <p:txEl>
                                              <p:pRg st="2" end="2"/>
                                            </p:txEl>
                                          </p:spTgt>
                                        </p:tgtEl>
                                      </p:cBhvr>
                                    </p:animEffect>
                                  </p:childTnLst>
                                </p:cTn>
                              </p:par>
                            </p:childTnLst>
                          </p:cTn>
                        </p:par>
                        <p:par>
                          <p:cTn id="22" fill="hold" nodeType="afterGroup">
                            <p:stCondLst>
                              <p:cond delay="2000"/>
                            </p:stCondLst>
                            <p:childTnLst>
                              <p:par>
                                <p:cTn id="23" presetID="3" presetClass="entr" presetSubtype="10" fill="hold" nodeType="afterEffect">
                                  <p:stCondLst>
                                    <p:cond delay="0"/>
                                  </p:stCondLst>
                                  <p:childTnLst>
                                    <p:set>
                                      <p:cBhvr>
                                        <p:cTn id="24" dur="1" fill="hold">
                                          <p:stCondLst>
                                            <p:cond delay="0"/>
                                          </p:stCondLst>
                                        </p:cTn>
                                        <p:tgtEl>
                                          <p:spTgt spid="19460">
                                            <p:txEl>
                                              <p:pRg st="3" end="3"/>
                                            </p:txEl>
                                          </p:spTgt>
                                        </p:tgtEl>
                                        <p:attrNameLst>
                                          <p:attrName>style.visibility</p:attrName>
                                        </p:attrNameLst>
                                      </p:cBhvr>
                                      <p:to>
                                        <p:strVal val="visible"/>
                                      </p:to>
                                    </p:set>
                                    <p:animEffect transition="in" filter="blinds(horizontal)">
                                      <p:cBhvr>
                                        <p:cTn id="25" dur="500"/>
                                        <p:tgtEl>
                                          <p:spTgt spid="19460">
                                            <p:txEl>
                                              <p:pRg st="3" end="3"/>
                                            </p:txEl>
                                          </p:spTgt>
                                        </p:tgtEl>
                                      </p:cBhvr>
                                    </p:animEffect>
                                  </p:childTnLst>
                                </p:cTn>
                              </p:par>
                            </p:childTnLst>
                          </p:cTn>
                        </p:par>
                        <p:par>
                          <p:cTn id="26" fill="hold" nodeType="afterGroup">
                            <p:stCondLst>
                              <p:cond delay="2500"/>
                            </p:stCondLst>
                            <p:childTnLst>
                              <p:par>
                                <p:cTn id="27" presetID="3" presetClass="entr" presetSubtype="10" fill="hold" nodeType="afterEffect">
                                  <p:stCondLst>
                                    <p:cond delay="0"/>
                                  </p:stCondLst>
                                  <p:childTnLst>
                                    <p:set>
                                      <p:cBhvr>
                                        <p:cTn id="28" dur="1" fill="hold">
                                          <p:stCondLst>
                                            <p:cond delay="0"/>
                                          </p:stCondLst>
                                        </p:cTn>
                                        <p:tgtEl>
                                          <p:spTgt spid="19460">
                                            <p:txEl>
                                              <p:pRg st="4" end="4"/>
                                            </p:txEl>
                                          </p:spTgt>
                                        </p:tgtEl>
                                        <p:attrNameLst>
                                          <p:attrName>style.visibility</p:attrName>
                                        </p:attrNameLst>
                                      </p:cBhvr>
                                      <p:to>
                                        <p:strVal val="visible"/>
                                      </p:to>
                                    </p:set>
                                    <p:animEffect transition="in" filter="blinds(horizontal)">
                                      <p:cBhvr>
                                        <p:cTn id="29" dur="500"/>
                                        <p:tgtEl>
                                          <p:spTgt spid="19460">
                                            <p:txEl>
                                              <p:pRg st="4" end="4"/>
                                            </p:txEl>
                                          </p:spTgt>
                                        </p:tgtEl>
                                      </p:cBhvr>
                                    </p:animEffect>
                                  </p:childTnLst>
                                </p:cTn>
                              </p:par>
                            </p:childTnLst>
                          </p:cTn>
                        </p:par>
                        <p:par>
                          <p:cTn id="30" fill="hold" nodeType="afterGroup">
                            <p:stCondLst>
                              <p:cond delay="3000"/>
                            </p:stCondLst>
                            <p:childTnLst>
                              <p:par>
                                <p:cTn id="31" presetID="3" presetClass="entr" presetSubtype="10" fill="hold" nodeType="afterEffect">
                                  <p:stCondLst>
                                    <p:cond delay="0"/>
                                  </p:stCondLst>
                                  <p:childTnLst>
                                    <p:set>
                                      <p:cBhvr>
                                        <p:cTn id="32" dur="1" fill="hold">
                                          <p:stCondLst>
                                            <p:cond delay="0"/>
                                          </p:stCondLst>
                                        </p:cTn>
                                        <p:tgtEl>
                                          <p:spTgt spid="19460">
                                            <p:txEl>
                                              <p:pRg st="5" end="5"/>
                                            </p:txEl>
                                          </p:spTgt>
                                        </p:tgtEl>
                                        <p:attrNameLst>
                                          <p:attrName>style.visibility</p:attrName>
                                        </p:attrNameLst>
                                      </p:cBhvr>
                                      <p:to>
                                        <p:strVal val="visible"/>
                                      </p:to>
                                    </p:set>
                                    <p:animEffect transition="in" filter="blinds(horizontal)">
                                      <p:cBhvr>
                                        <p:cTn id="33" dur="500"/>
                                        <p:tgtEl>
                                          <p:spTgt spid="1946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Grp="1" noChangeArrowheads="1"/>
          </p:cNvSpPr>
          <p:nvPr>
            <p:ph type="title" idx="4294967295"/>
          </p:nvPr>
        </p:nvSpPr>
        <p:spPr>
          <a:xfrm>
            <a:off x="500063" y="571500"/>
            <a:ext cx="5162550" cy="523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0">
            <a:spAutoFit/>
          </a:bodyPr>
          <a:lstStyle/>
          <a:p>
            <a:pPr algn="just" eaLnBrk="1" hangingPunct="1"/>
            <a:r>
              <a:rPr lang="fr-FR" sz="2800" b="1" smtClean="0">
                <a:solidFill>
                  <a:srgbClr val="FFFF00"/>
                </a:solidFill>
                <a:effectLst/>
              </a:rPr>
              <a:t>Les moyens d’assemblages :</a:t>
            </a:r>
          </a:p>
        </p:txBody>
      </p:sp>
      <p:sp>
        <p:nvSpPr>
          <p:cNvPr id="20483" name="Rectangle 6"/>
          <p:cNvSpPr>
            <a:spLocks noGrp="1" noChangeArrowheads="1"/>
          </p:cNvSpPr>
          <p:nvPr>
            <p:ph idx="4294967295"/>
          </p:nvPr>
        </p:nvSpPr>
        <p:spPr>
          <a:xfrm>
            <a:off x="500063" y="1214438"/>
            <a:ext cx="8308975" cy="46593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just" eaLnBrk="1" hangingPunct="1">
              <a:tabLst>
                <a:tab pos="576263" algn="l"/>
              </a:tabLst>
            </a:pPr>
            <a:r>
              <a:rPr lang="fr-FR" sz="2800" smtClean="0">
                <a:effectLst/>
              </a:rPr>
              <a:t>On utilisera deux types d’assemblages : </a:t>
            </a:r>
          </a:p>
          <a:p>
            <a:pPr algn="just" eaLnBrk="1" hangingPunct="1">
              <a:tabLst>
                <a:tab pos="576263" algn="l"/>
              </a:tabLst>
            </a:pPr>
            <a:endParaRPr lang="fr-FR" sz="2800" b="1" smtClean="0">
              <a:effectLst/>
            </a:endParaRPr>
          </a:p>
          <a:p>
            <a:pPr algn="just" eaLnBrk="1" hangingPunct="1">
              <a:buFont typeface="Wingdings" pitchFamily="2" charset="2"/>
              <a:buNone/>
              <a:tabLst>
                <a:tab pos="576263" algn="l"/>
              </a:tabLst>
            </a:pPr>
            <a:r>
              <a:rPr lang="fr-FR" sz="2800" b="1" i="1" smtClean="0">
                <a:effectLst/>
              </a:rPr>
              <a:t>     </a:t>
            </a:r>
            <a:r>
              <a:rPr lang="fr-FR" sz="2800" smtClean="0">
                <a:solidFill>
                  <a:srgbClr val="FFFF00"/>
                </a:solidFill>
                <a:effectLst/>
              </a:rPr>
              <a:t>1-Assemblages boulonnés </a:t>
            </a:r>
          </a:p>
          <a:p>
            <a:pPr algn="just" eaLnBrk="1" hangingPunct="1">
              <a:tabLst>
                <a:tab pos="576263" algn="l"/>
              </a:tabLst>
            </a:pPr>
            <a:endParaRPr lang="fr-FR" sz="2800" smtClean="0">
              <a:solidFill>
                <a:srgbClr val="FFFF00"/>
              </a:solidFill>
              <a:effectLst/>
            </a:endParaRPr>
          </a:p>
          <a:p>
            <a:pPr algn="just" eaLnBrk="1" hangingPunct="1">
              <a:buSzPct val="65000"/>
              <a:buFont typeface="Wingdings" pitchFamily="2" charset="2"/>
              <a:buChar char="w"/>
              <a:tabLst>
                <a:tab pos="576263" algn="l"/>
              </a:tabLst>
            </a:pPr>
            <a:r>
              <a:rPr lang="fr-FR" sz="2800" smtClean="0">
                <a:effectLst/>
              </a:rPr>
              <a:t>  Par boulons  HR.</a:t>
            </a:r>
          </a:p>
          <a:p>
            <a:pPr algn="just" eaLnBrk="1" hangingPunct="1">
              <a:buSzPct val="65000"/>
              <a:buFont typeface="Wingdings" pitchFamily="2" charset="2"/>
              <a:buChar char="w"/>
              <a:tabLst>
                <a:tab pos="576263" algn="l"/>
              </a:tabLst>
            </a:pPr>
            <a:r>
              <a:rPr lang="fr-FR" sz="2800" smtClean="0">
                <a:effectLst/>
              </a:rPr>
              <a:t>  Par boulons ordinaires.</a:t>
            </a:r>
          </a:p>
          <a:p>
            <a:pPr algn="just" eaLnBrk="1" hangingPunct="1">
              <a:buSzPct val="65000"/>
              <a:buFont typeface="Wingdings" pitchFamily="2" charset="2"/>
              <a:buChar char="w"/>
              <a:tabLst>
                <a:tab pos="576263" algn="l"/>
              </a:tabLst>
            </a:pPr>
            <a:r>
              <a:rPr lang="fr-FR" sz="2800" smtClean="0">
                <a:effectLst/>
              </a:rPr>
              <a:t>  Par tiges d’ancrage dans les pieds de poteaux .</a:t>
            </a:r>
          </a:p>
          <a:p>
            <a:pPr algn="just" eaLnBrk="1" hangingPunct="1">
              <a:tabLst>
                <a:tab pos="576263" algn="l"/>
              </a:tabLst>
            </a:pPr>
            <a:endParaRPr lang="fr-FR" sz="2800" b="1" smtClean="0">
              <a:effectLst/>
            </a:endParaRPr>
          </a:p>
          <a:p>
            <a:pPr algn="just" eaLnBrk="1" hangingPunct="1">
              <a:buFont typeface="Wingdings" pitchFamily="2" charset="2"/>
              <a:buNone/>
              <a:tabLst>
                <a:tab pos="576263" algn="l"/>
              </a:tabLst>
            </a:pPr>
            <a:r>
              <a:rPr lang="fr-FR" sz="2800" b="1" i="1" smtClean="0">
                <a:effectLst/>
              </a:rPr>
              <a:t>      </a:t>
            </a:r>
            <a:r>
              <a:rPr lang="fr-FR" sz="2800" smtClean="0">
                <a:solidFill>
                  <a:srgbClr val="FFFF00"/>
                </a:solidFill>
                <a:effectLst/>
              </a:rPr>
              <a:t>2-Assemblages soudés</a:t>
            </a:r>
            <a:r>
              <a:rPr lang="fr-FR" sz="2800" i="1" smtClean="0">
                <a:solidFill>
                  <a:srgbClr val="FFFF00"/>
                </a:solidFill>
                <a:effectLst/>
              </a:rPr>
              <a:t>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additive="base">
                                        <p:cTn id="7" dur="500" fill="hold"/>
                                        <p:tgtEl>
                                          <p:spTgt spid="20482"/>
                                        </p:tgtEl>
                                        <p:attrNameLst>
                                          <p:attrName>ppt_x</p:attrName>
                                        </p:attrNameLst>
                                      </p:cBhvr>
                                      <p:tavLst>
                                        <p:tav tm="0">
                                          <p:val>
                                            <p:strVal val="0-#ppt_w/2"/>
                                          </p:val>
                                        </p:tav>
                                        <p:tav tm="100000">
                                          <p:val>
                                            <p:strVal val="#ppt_x"/>
                                          </p:val>
                                        </p:tav>
                                      </p:tavLst>
                                    </p:anim>
                                    <p:anim calcmode="lin" valueType="num">
                                      <p:cBhvr additive="base">
                                        <p:cTn id="8" dur="500" fill="hold"/>
                                        <p:tgtEl>
                                          <p:spTgt spid="2048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3" presetClass="entr" presetSubtype="10" fill="hold" nodeType="after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Effect transition="in" filter="blinds(horizontal)">
                                      <p:cBhvr>
                                        <p:cTn id="12" dur="500"/>
                                        <p:tgtEl>
                                          <p:spTgt spid="20483">
                                            <p:txEl>
                                              <p:pRg st="0" end="0"/>
                                            </p:txEl>
                                          </p:spTgt>
                                        </p:tgtEl>
                                      </p:cBhvr>
                                    </p:animEffect>
                                  </p:childTnLst>
                                </p:cTn>
                              </p:par>
                            </p:childTnLst>
                          </p:cTn>
                        </p:par>
                        <p:par>
                          <p:cTn id="13" fill="hold" nodeType="afterGroup">
                            <p:stCondLst>
                              <p:cond delay="1000"/>
                            </p:stCondLst>
                            <p:childTnLst>
                              <p:par>
                                <p:cTn id="14" presetID="2" presetClass="entr" presetSubtype="8" fill="hold" nodeType="afterEffect">
                                  <p:stCondLst>
                                    <p:cond delay="0"/>
                                  </p:stCondLst>
                                  <p:childTnLst>
                                    <p:set>
                                      <p:cBhvr>
                                        <p:cTn id="15" dur="1" fill="hold">
                                          <p:stCondLst>
                                            <p:cond delay="0"/>
                                          </p:stCondLst>
                                        </p:cTn>
                                        <p:tgtEl>
                                          <p:spTgt spid="20483">
                                            <p:txEl>
                                              <p:pRg st="2" end="2"/>
                                            </p:txEl>
                                          </p:spTgt>
                                        </p:tgtEl>
                                        <p:attrNameLst>
                                          <p:attrName>style.visibility</p:attrName>
                                        </p:attrNameLst>
                                      </p:cBhvr>
                                      <p:to>
                                        <p:strVal val="visible"/>
                                      </p:to>
                                    </p:set>
                                    <p:anim calcmode="lin" valueType="num">
                                      <p:cBhvr additive="base">
                                        <p:cTn id="16" dur="500" fill="hold"/>
                                        <p:tgtEl>
                                          <p:spTgt spid="20483">
                                            <p:txEl>
                                              <p:pRg st="2" end="2"/>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20483">
                                            <p:txEl>
                                              <p:pRg st="2" end="2"/>
                                            </p:txEl>
                                          </p:spTgt>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500"/>
                            </p:stCondLst>
                            <p:childTnLst>
                              <p:par>
                                <p:cTn id="19" presetID="3" presetClass="entr" presetSubtype="10" fill="hold" nodeType="afterEffect">
                                  <p:stCondLst>
                                    <p:cond delay="0"/>
                                  </p:stCondLst>
                                  <p:childTnLst>
                                    <p:set>
                                      <p:cBhvr>
                                        <p:cTn id="20" dur="1" fill="hold">
                                          <p:stCondLst>
                                            <p:cond delay="0"/>
                                          </p:stCondLst>
                                        </p:cTn>
                                        <p:tgtEl>
                                          <p:spTgt spid="20483">
                                            <p:txEl>
                                              <p:pRg st="4" end="4"/>
                                            </p:txEl>
                                          </p:spTgt>
                                        </p:tgtEl>
                                        <p:attrNameLst>
                                          <p:attrName>style.visibility</p:attrName>
                                        </p:attrNameLst>
                                      </p:cBhvr>
                                      <p:to>
                                        <p:strVal val="visible"/>
                                      </p:to>
                                    </p:set>
                                    <p:animEffect transition="in" filter="blinds(horizontal)">
                                      <p:cBhvr>
                                        <p:cTn id="21" dur="500"/>
                                        <p:tgtEl>
                                          <p:spTgt spid="20483">
                                            <p:txEl>
                                              <p:pRg st="4" end="4"/>
                                            </p:txEl>
                                          </p:spTgt>
                                        </p:tgtEl>
                                      </p:cBhvr>
                                    </p:animEffect>
                                  </p:childTnLst>
                                </p:cTn>
                              </p:par>
                            </p:childTnLst>
                          </p:cTn>
                        </p:par>
                        <p:par>
                          <p:cTn id="22" fill="hold" nodeType="afterGroup">
                            <p:stCondLst>
                              <p:cond delay="2000"/>
                            </p:stCondLst>
                            <p:childTnLst>
                              <p:par>
                                <p:cTn id="23" presetID="3" presetClass="entr" presetSubtype="10" fill="hold" nodeType="afterEffect">
                                  <p:stCondLst>
                                    <p:cond delay="0"/>
                                  </p:stCondLst>
                                  <p:childTnLst>
                                    <p:set>
                                      <p:cBhvr>
                                        <p:cTn id="24" dur="1" fill="hold">
                                          <p:stCondLst>
                                            <p:cond delay="0"/>
                                          </p:stCondLst>
                                        </p:cTn>
                                        <p:tgtEl>
                                          <p:spTgt spid="20483">
                                            <p:txEl>
                                              <p:pRg st="5" end="5"/>
                                            </p:txEl>
                                          </p:spTgt>
                                        </p:tgtEl>
                                        <p:attrNameLst>
                                          <p:attrName>style.visibility</p:attrName>
                                        </p:attrNameLst>
                                      </p:cBhvr>
                                      <p:to>
                                        <p:strVal val="visible"/>
                                      </p:to>
                                    </p:set>
                                    <p:animEffect transition="in" filter="blinds(horizontal)">
                                      <p:cBhvr>
                                        <p:cTn id="25" dur="500"/>
                                        <p:tgtEl>
                                          <p:spTgt spid="20483">
                                            <p:txEl>
                                              <p:pRg st="5" end="5"/>
                                            </p:txEl>
                                          </p:spTgt>
                                        </p:tgtEl>
                                      </p:cBhvr>
                                    </p:animEffect>
                                  </p:childTnLst>
                                </p:cTn>
                              </p:par>
                            </p:childTnLst>
                          </p:cTn>
                        </p:par>
                        <p:par>
                          <p:cTn id="26" fill="hold" nodeType="afterGroup">
                            <p:stCondLst>
                              <p:cond delay="2500"/>
                            </p:stCondLst>
                            <p:childTnLst>
                              <p:par>
                                <p:cTn id="27" presetID="3" presetClass="entr" presetSubtype="10" fill="hold" nodeType="afterEffect">
                                  <p:stCondLst>
                                    <p:cond delay="0"/>
                                  </p:stCondLst>
                                  <p:childTnLst>
                                    <p:set>
                                      <p:cBhvr>
                                        <p:cTn id="28" dur="1" fill="hold">
                                          <p:stCondLst>
                                            <p:cond delay="0"/>
                                          </p:stCondLst>
                                        </p:cTn>
                                        <p:tgtEl>
                                          <p:spTgt spid="20483">
                                            <p:txEl>
                                              <p:pRg st="6" end="6"/>
                                            </p:txEl>
                                          </p:spTgt>
                                        </p:tgtEl>
                                        <p:attrNameLst>
                                          <p:attrName>style.visibility</p:attrName>
                                        </p:attrNameLst>
                                      </p:cBhvr>
                                      <p:to>
                                        <p:strVal val="visible"/>
                                      </p:to>
                                    </p:set>
                                    <p:animEffect transition="in" filter="blinds(horizontal)">
                                      <p:cBhvr>
                                        <p:cTn id="29" dur="500"/>
                                        <p:tgtEl>
                                          <p:spTgt spid="20483">
                                            <p:txEl>
                                              <p:pRg st="6" end="6"/>
                                            </p:txEl>
                                          </p:spTgt>
                                        </p:tgtEl>
                                      </p:cBhvr>
                                    </p:animEffect>
                                  </p:childTnLst>
                                </p:cTn>
                              </p:par>
                            </p:childTnLst>
                          </p:cTn>
                        </p:par>
                        <p:par>
                          <p:cTn id="30" fill="hold" nodeType="afterGroup">
                            <p:stCondLst>
                              <p:cond delay="3000"/>
                            </p:stCondLst>
                            <p:childTnLst>
                              <p:par>
                                <p:cTn id="31" presetID="2" presetClass="entr" presetSubtype="8" fill="hold" nodeType="afterEffect">
                                  <p:stCondLst>
                                    <p:cond delay="0"/>
                                  </p:stCondLst>
                                  <p:childTnLst>
                                    <p:set>
                                      <p:cBhvr>
                                        <p:cTn id="32" dur="1" fill="hold">
                                          <p:stCondLst>
                                            <p:cond delay="0"/>
                                          </p:stCondLst>
                                        </p:cTn>
                                        <p:tgtEl>
                                          <p:spTgt spid="20483">
                                            <p:txEl>
                                              <p:pRg st="8" end="8"/>
                                            </p:txEl>
                                          </p:spTgt>
                                        </p:tgtEl>
                                        <p:attrNameLst>
                                          <p:attrName>style.visibility</p:attrName>
                                        </p:attrNameLst>
                                      </p:cBhvr>
                                      <p:to>
                                        <p:strVal val="visible"/>
                                      </p:to>
                                    </p:set>
                                    <p:anim calcmode="lin" valueType="num">
                                      <p:cBhvr additive="base">
                                        <p:cTn id="33" dur="500" fill="hold"/>
                                        <p:tgtEl>
                                          <p:spTgt spid="20483">
                                            <p:txEl>
                                              <p:pRg st="8" end="8"/>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2048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8"/>
          <p:cNvSpPr>
            <a:spLocks noGrp="1" noChangeArrowheads="1"/>
          </p:cNvSpPr>
          <p:nvPr>
            <p:ph type="title" idx="4294967295"/>
          </p:nvPr>
        </p:nvSpPr>
        <p:spPr>
          <a:xfrm>
            <a:off x="457200" y="528638"/>
            <a:ext cx="8229600" cy="584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0">
            <a:spAutoFit/>
          </a:bodyPr>
          <a:lstStyle/>
          <a:p>
            <a:pPr algn="l" eaLnBrk="1" hangingPunct="1">
              <a:spcBef>
                <a:spcPct val="50000"/>
              </a:spcBef>
            </a:pPr>
            <a:r>
              <a:rPr lang="fr-FR" sz="3200" smtClean="0">
                <a:solidFill>
                  <a:srgbClr val="FFFF00"/>
                </a:solidFill>
                <a:effectLst/>
              </a:rPr>
              <a:t>Le béton :</a:t>
            </a:r>
          </a:p>
        </p:txBody>
      </p:sp>
      <p:sp>
        <p:nvSpPr>
          <p:cNvPr id="2054" name="Rectangle 5"/>
          <p:cNvSpPr>
            <a:spLocks noGrp="1" noChangeArrowheads="1"/>
          </p:cNvSpPr>
          <p:nvPr>
            <p:ph idx="4294967295"/>
          </p:nvPr>
        </p:nvSpPr>
        <p:spPr>
          <a:xfrm>
            <a:off x="457200" y="1425575"/>
            <a:ext cx="8229600" cy="1938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eaLnBrk="1" hangingPunct="1"/>
            <a:r>
              <a:rPr lang="fr-FR" sz="2400" smtClean="0">
                <a:effectLst/>
                <a:cs typeface="Times New Roman" pitchFamily="18" charset="0"/>
              </a:rPr>
              <a:t>   Le béton est un mélange homogène et dans des proportions convenable: les agrégats (Sable - Gravillon), le liant (Ciment) et l’eau .Il est caractérisé par sa résistance à la compression à 28 jours f</a:t>
            </a:r>
            <a:r>
              <a:rPr lang="fr-FR" sz="2400" baseline="-25000" smtClean="0">
                <a:effectLst/>
                <a:cs typeface="Times New Roman" pitchFamily="18" charset="0"/>
              </a:rPr>
              <a:t>c28</a:t>
            </a:r>
            <a:r>
              <a:rPr lang="fr-FR" sz="2400" smtClean="0">
                <a:effectLst/>
                <a:cs typeface="Times New Roman" pitchFamily="18" charset="0"/>
              </a:rPr>
              <a:t> notée f</a:t>
            </a:r>
            <a:r>
              <a:rPr lang="fr-FR" sz="2400" baseline="-25000" smtClean="0">
                <a:effectLst/>
                <a:cs typeface="Times New Roman" pitchFamily="18" charset="0"/>
              </a:rPr>
              <a:t>ck</a:t>
            </a:r>
            <a:r>
              <a:rPr lang="fr-FR" sz="2400" smtClean="0">
                <a:effectLst/>
                <a:cs typeface="Times New Roman" pitchFamily="18" charset="0"/>
              </a:rPr>
              <a:t>       dans les éléments mixtes.</a:t>
            </a:r>
            <a:endParaRPr lang="fr-FR" sz="2400" smtClean="0">
              <a:effectLst/>
            </a:endParaRPr>
          </a:p>
        </p:txBody>
      </p:sp>
      <p:sp>
        <p:nvSpPr>
          <p:cNvPr id="2050" name="Object 4"/>
          <p:cNvSpPr>
            <a:spLocks noChangeAspect="1" noChangeArrowheads="1"/>
          </p:cNvSpPr>
          <p:nvPr/>
        </p:nvSpPr>
        <p:spPr bwMode="auto">
          <a:xfrm>
            <a:off x="3322638" y="3676650"/>
            <a:ext cx="2051050" cy="4159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5" name="Rectangle 11"/>
          <p:cNvSpPr>
            <a:spLocks noChangeArrowheads="1"/>
          </p:cNvSpPr>
          <p:nvPr/>
        </p:nvSpPr>
        <p:spPr bwMode="auto">
          <a:xfrm>
            <a:off x="857250" y="4357688"/>
            <a:ext cx="39481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just"/>
            <a:r>
              <a:rPr lang="fr-FR" sz="2400">
                <a:latin typeface="Arial Unicode MS" pitchFamily="34" charset="-128"/>
                <a:ea typeface="Arial Unicode MS" pitchFamily="34" charset="-128"/>
                <a:cs typeface="Arial Unicode MS" pitchFamily="34" charset="-128"/>
              </a:rPr>
              <a:t>La résistance à la traction : </a:t>
            </a:r>
          </a:p>
          <a:p>
            <a:pPr algn="just" eaLnBrk="0" hangingPunct="0"/>
            <a:r>
              <a:rPr lang="fr-FR" sz="1200">
                <a:latin typeface="Arial Unicode MS" pitchFamily="34" charset="-128"/>
                <a:ea typeface="Arial Unicode MS" pitchFamily="34" charset="-128"/>
                <a:cs typeface="Arial Unicode MS" pitchFamily="34" charset="-128"/>
              </a:rPr>
              <a:t>                                                       </a:t>
            </a:r>
            <a:endParaRPr lang="fr-FR">
              <a:latin typeface="Arial Unicode MS" pitchFamily="34" charset="-128"/>
              <a:ea typeface="Arial Unicode MS" pitchFamily="34" charset="-128"/>
              <a:cs typeface="Arial Unicode MS" pitchFamily="34" charset="-128"/>
            </a:endParaRPr>
          </a:p>
        </p:txBody>
      </p:sp>
      <p:sp>
        <p:nvSpPr>
          <p:cNvPr id="2051" name="Object 10"/>
          <p:cNvSpPr>
            <a:spLocks noChangeAspect="1" noChangeArrowheads="1"/>
          </p:cNvSpPr>
          <p:nvPr/>
        </p:nvSpPr>
        <p:spPr bwMode="auto">
          <a:xfrm>
            <a:off x="2000250" y="5214938"/>
            <a:ext cx="1836738" cy="4222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2" name="Object 9"/>
          <p:cNvSpPr>
            <a:spLocks noChangeAspect="1" noChangeArrowheads="1"/>
          </p:cNvSpPr>
          <p:nvPr/>
        </p:nvSpPr>
        <p:spPr bwMode="auto">
          <a:xfrm>
            <a:off x="5500688" y="5214938"/>
            <a:ext cx="1658937" cy="4175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053"/>
                                        </p:tgtEl>
                                        <p:attrNameLst>
                                          <p:attrName>style.visibility</p:attrName>
                                        </p:attrNameLst>
                                      </p:cBhvr>
                                      <p:to>
                                        <p:strVal val="visible"/>
                                      </p:to>
                                    </p:set>
                                    <p:anim calcmode="lin" valueType="num">
                                      <p:cBhvr additive="base">
                                        <p:cTn id="7" dur="1000" fill="hold"/>
                                        <p:tgtEl>
                                          <p:spTgt spid="2053"/>
                                        </p:tgtEl>
                                        <p:attrNameLst>
                                          <p:attrName>ppt_x</p:attrName>
                                        </p:attrNameLst>
                                      </p:cBhvr>
                                      <p:tavLst>
                                        <p:tav tm="0">
                                          <p:val>
                                            <p:strVal val="0-#ppt_w/2"/>
                                          </p:val>
                                        </p:tav>
                                        <p:tav tm="100000">
                                          <p:val>
                                            <p:strVal val="#ppt_x"/>
                                          </p:val>
                                        </p:tav>
                                      </p:tavLst>
                                    </p:anim>
                                    <p:anim calcmode="lin" valueType="num">
                                      <p:cBhvr additive="base">
                                        <p:cTn id="8" dur="1000" fill="hold"/>
                                        <p:tgtEl>
                                          <p:spTgt spid="205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1000"/>
                            </p:stCondLst>
                            <p:childTnLst>
                              <p:par>
                                <p:cTn id="10" presetID="3" presetClass="entr" presetSubtype="10" fill="hold" grpId="0" nodeType="afterEffect">
                                  <p:stCondLst>
                                    <p:cond delay="500"/>
                                  </p:stCondLst>
                                  <p:childTnLst>
                                    <p:set>
                                      <p:cBhvr>
                                        <p:cTn id="11" dur="1" fill="hold">
                                          <p:stCondLst>
                                            <p:cond delay="0"/>
                                          </p:stCondLst>
                                        </p:cTn>
                                        <p:tgtEl>
                                          <p:spTgt spid="2054">
                                            <p:txEl>
                                              <p:pRg st="0" end="0"/>
                                            </p:txEl>
                                          </p:spTgt>
                                        </p:tgtEl>
                                        <p:attrNameLst>
                                          <p:attrName>style.visibility</p:attrName>
                                        </p:attrNameLst>
                                      </p:cBhvr>
                                      <p:to>
                                        <p:strVal val="visible"/>
                                      </p:to>
                                    </p:set>
                                    <p:animEffect transition="in" filter="blinds(horizontal)">
                                      <p:cBhvr>
                                        <p:cTn id="12" dur="500"/>
                                        <p:tgtEl>
                                          <p:spTgt spid="2054">
                                            <p:txEl>
                                              <p:pRg st="0" end="0"/>
                                            </p:txEl>
                                          </p:spTgt>
                                        </p:tgtEl>
                                      </p:cBhvr>
                                    </p:animEffect>
                                  </p:childTnLst>
                                </p:cTn>
                              </p:par>
                            </p:childTnLst>
                          </p:cTn>
                        </p:par>
                        <p:par>
                          <p:cTn id="13" fill="hold" nodeType="afterGroup">
                            <p:stCondLst>
                              <p:cond delay="2000"/>
                            </p:stCondLst>
                            <p:childTnLst>
                              <p:par>
                                <p:cTn id="14" presetID="3" presetClass="entr" presetSubtype="10" fill="hold" grpId="0" nodeType="afterEffect">
                                  <p:stCondLst>
                                    <p:cond delay="0"/>
                                  </p:stCondLst>
                                  <p:childTnLst>
                                    <p:set>
                                      <p:cBhvr>
                                        <p:cTn id="15" dur="1" fill="hold">
                                          <p:stCondLst>
                                            <p:cond delay="0"/>
                                          </p:stCondLst>
                                        </p:cTn>
                                        <p:tgtEl>
                                          <p:spTgt spid="2050"/>
                                        </p:tgtEl>
                                        <p:attrNameLst>
                                          <p:attrName>style.visibility</p:attrName>
                                        </p:attrNameLst>
                                      </p:cBhvr>
                                      <p:to>
                                        <p:strVal val="visible"/>
                                      </p:to>
                                    </p:set>
                                    <p:animEffect transition="in" filter="blinds(horizontal)">
                                      <p:cBhvr>
                                        <p:cTn id="16" dur="500"/>
                                        <p:tgtEl>
                                          <p:spTgt spid="2050"/>
                                        </p:tgtEl>
                                      </p:cBhvr>
                                    </p:animEffect>
                                  </p:childTnLst>
                                </p:cTn>
                              </p:par>
                            </p:childTnLst>
                          </p:cTn>
                        </p:par>
                        <p:par>
                          <p:cTn id="17" fill="hold" nodeType="afterGroup">
                            <p:stCondLst>
                              <p:cond delay="2500"/>
                            </p:stCondLst>
                            <p:childTnLst>
                              <p:par>
                                <p:cTn id="18" presetID="3" presetClass="entr" presetSubtype="10" fill="hold" grpId="0" nodeType="afterEffect">
                                  <p:stCondLst>
                                    <p:cond delay="0"/>
                                  </p:stCondLst>
                                  <p:childTnLst>
                                    <p:set>
                                      <p:cBhvr>
                                        <p:cTn id="19" dur="1" fill="hold">
                                          <p:stCondLst>
                                            <p:cond delay="0"/>
                                          </p:stCondLst>
                                        </p:cTn>
                                        <p:tgtEl>
                                          <p:spTgt spid="2055"/>
                                        </p:tgtEl>
                                        <p:attrNameLst>
                                          <p:attrName>style.visibility</p:attrName>
                                        </p:attrNameLst>
                                      </p:cBhvr>
                                      <p:to>
                                        <p:strVal val="visible"/>
                                      </p:to>
                                    </p:set>
                                    <p:animEffect transition="in" filter="blinds(horizontal)">
                                      <p:cBhvr>
                                        <p:cTn id="20" dur="500"/>
                                        <p:tgtEl>
                                          <p:spTgt spid="2055"/>
                                        </p:tgtEl>
                                      </p:cBhvr>
                                    </p:animEffect>
                                  </p:childTnLst>
                                </p:cTn>
                              </p:par>
                            </p:childTnLst>
                          </p:cTn>
                        </p:par>
                        <p:par>
                          <p:cTn id="21" fill="hold" nodeType="afterGroup">
                            <p:stCondLst>
                              <p:cond delay="3000"/>
                            </p:stCondLst>
                            <p:childTnLst>
                              <p:par>
                                <p:cTn id="22" presetID="3" presetClass="entr" presetSubtype="10" fill="hold" grpId="0" nodeType="afterEffect">
                                  <p:stCondLst>
                                    <p:cond delay="0"/>
                                  </p:stCondLst>
                                  <p:childTnLst>
                                    <p:set>
                                      <p:cBhvr>
                                        <p:cTn id="23" dur="1" fill="hold">
                                          <p:stCondLst>
                                            <p:cond delay="0"/>
                                          </p:stCondLst>
                                        </p:cTn>
                                        <p:tgtEl>
                                          <p:spTgt spid="2051"/>
                                        </p:tgtEl>
                                        <p:attrNameLst>
                                          <p:attrName>style.visibility</p:attrName>
                                        </p:attrNameLst>
                                      </p:cBhvr>
                                      <p:to>
                                        <p:strVal val="visible"/>
                                      </p:to>
                                    </p:set>
                                    <p:animEffect transition="in" filter="blinds(horizontal)">
                                      <p:cBhvr>
                                        <p:cTn id="24" dur="500"/>
                                        <p:tgtEl>
                                          <p:spTgt spid="2051"/>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2052"/>
                                        </p:tgtEl>
                                        <p:attrNameLst>
                                          <p:attrName>style.visibility</p:attrName>
                                        </p:attrNameLst>
                                      </p:cBhvr>
                                      <p:to>
                                        <p:strVal val="visible"/>
                                      </p:to>
                                    </p:set>
                                    <p:animEffect transition="in" filter="blinds(horizontal)">
                                      <p:cBhvr>
                                        <p:cTn id="27"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P spid="2054" grpId="0" build="p"/>
      <p:bldP spid="2050" grpId="0" animBg="1"/>
      <p:bldP spid="2055" grpId="0"/>
      <p:bldP spid="2051" grpId="0" animBg="1"/>
      <p:bldP spid="205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4" name="Rectangle 13"/>
          <p:cNvSpPr>
            <a:spLocks noGrp="1" noChangeArrowheads="1"/>
          </p:cNvSpPr>
          <p:nvPr>
            <p:ph idx="4294967295"/>
          </p:nvPr>
        </p:nvSpPr>
        <p:spPr>
          <a:xfrm>
            <a:off x="214313" y="1073150"/>
            <a:ext cx="1571625" cy="5794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eaLnBrk="1" hangingPunct="1">
              <a:buFont typeface="Wingdings" pitchFamily="2" charset="2"/>
              <a:buNone/>
            </a:pPr>
            <a:r>
              <a:rPr lang="fr-FR" sz="2400" b="1" smtClean="0">
                <a:solidFill>
                  <a:srgbClr val="FFFF00"/>
                </a:solidFill>
                <a:effectLst/>
              </a:rPr>
              <a:t>ELU :</a:t>
            </a:r>
            <a:r>
              <a:rPr lang="fr-FR" smtClean="0">
                <a:solidFill>
                  <a:srgbClr val="FFFF00"/>
                </a:solidFill>
                <a:effectLst/>
              </a:rPr>
              <a:t>              </a:t>
            </a:r>
          </a:p>
        </p:txBody>
      </p:sp>
      <p:grpSp>
        <p:nvGrpSpPr>
          <p:cNvPr id="2" name="Group 5"/>
          <p:cNvGrpSpPr>
            <a:grpSpLocks/>
          </p:cNvGrpSpPr>
          <p:nvPr/>
        </p:nvGrpSpPr>
        <p:grpSpPr bwMode="auto">
          <a:xfrm>
            <a:off x="2500313" y="928688"/>
            <a:ext cx="2159000" cy="1831975"/>
            <a:chOff x="4657" y="5527"/>
            <a:chExt cx="3060" cy="1980"/>
          </a:xfrm>
        </p:grpSpPr>
        <p:sp>
          <p:nvSpPr>
            <p:cNvPr id="18457" name="Line 6"/>
            <p:cNvSpPr>
              <a:spLocks noChangeShapeType="1"/>
            </p:cNvSpPr>
            <p:nvPr/>
          </p:nvSpPr>
          <p:spPr bwMode="auto">
            <a:xfrm flipV="1">
              <a:off x="4657" y="5527"/>
              <a:ext cx="0" cy="198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8458" name="Arc 7"/>
            <p:cNvSpPr>
              <a:spLocks/>
            </p:cNvSpPr>
            <p:nvPr/>
          </p:nvSpPr>
          <p:spPr bwMode="auto">
            <a:xfrm flipH="1">
              <a:off x="4657" y="6607"/>
              <a:ext cx="1260" cy="90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8459" name="Line 8"/>
            <p:cNvSpPr>
              <a:spLocks noChangeShapeType="1"/>
            </p:cNvSpPr>
            <p:nvPr/>
          </p:nvSpPr>
          <p:spPr bwMode="auto">
            <a:xfrm>
              <a:off x="5902" y="6607"/>
              <a:ext cx="915"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8460" name="Line 9"/>
            <p:cNvSpPr>
              <a:spLocks noChangeShapeType="1"/>
            </p:cNvSpPr>
            <p:nvPr/>
          </p:nvSpPr>
          <p:spPr bwMode="auto">
            <a:xfrm>
              <a:off x="5782" y="6607"/>
              <a:ext cx="0" cy="90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18461" name="Line 10"/>
            <p:cNvSpPr>
              <a:spLocks noChangeShapeType="1"/>
            </p:cNvSpPr>
            <p:nvPr/>
          </p:nvSpPr>
          <p:spPr bwMode="auto">
            <a:xfrm flipH="1">
              <a:off x="4657" y="6607"/>
              <a:ext cx="1080" cy="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18462" name="Line 11"/>
            <p:cNvSpPr>
              <a:spLocks noChangeShapeType="1"/>
            </p:cNvSpPr>
            <p:nvPr/>
          </p:nvSpPr>
          <p:spPr bwMode="auto">
            <a:xfrm>
              <a:off x="6817" y="6607"/>
              <a:ext cx="0" cy="90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18463" name="Line 12"/>
            <p:cNvSpPr>
              <a:spLocks noChangeShapeType="1"/>
            </p:cNvSpPr>
            <p:nvPr/>
          </p:nvSpPr>
          <p:spPr bwMode="auto">
            <a:xfrm>
              <a:off x="4657" y="7507"/>
              <a:ext cx="306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sp>
        <p:nvSpPr>
          <p:cNvPr id="3074" name="Object 17"/>
          <p:cNvSpPr>
            <a:spLocks noChangeAspect="1" noChangeArrowheads="1"/>
          </p:cNvSpPr>
          <p:nvPr/>
        </p:nvSpPr>
        <p:spPr bwMode="auto">
          <a:xfrm>
            <a:off x="2000250" y="725488"/>
            <a:ext cx="4095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3075" name="Object 20"/>
          <p:cNvSpPr>
            <a:spLocks noChangeAspect="1" noChangeArrowheads="1"/>
          </p:cNvSpPr>
          <p:nvPr/>
        </p:nvSpPr>
        <p:spPr bwMode="auto">
          <a:xfrm>
            <a:off x="2157413" y="1725613"/>
            <a:ext cx="214312"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3086" name="Rectangle 24"/>
          <p:cNvSpPr>
            <a:spLocks noChangeArrowheads="1"/>
          </p:cNvSpPr>
          <p:nvPr/>
        </p:nvSpPr>
        <p:spPr bwMode="auto">
          <a:xfrm>
            <a:off x="2286000" y="2786063"/>
            <a:ext cx="27225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fr-FR" sz="1600">
                <a:solidFill>
                  <a:srgbClr val="000000"/>
                </a:solidFill>
                <a:cs typeface="Times New Roman" pitchFamily="18" charset="0"/>
              </a:rPr>
              <a:t>       </a:t>
            </a:r>
            <a:r>
              <a:rPr lang="fr-FR" sz="1600">
                <a:cs typeface="Times New Roman" pitchFamily="18" charset="0"/>
              </a:rPr>
              <a:t>     2 </a:t>
            </a:r>
            <a:r>
              <a:rPr lang="fr-FR" sz="1600">
                <a:latin typeface="Sylfaen" pitchFamily="18" charset="0"/>
                <a:cs typeface="Times New Roman" pitchFamily="18" charset="0"/>
              </a:rPr>
              <a:t>‰</a:t>
            </a:r>
            <a:r>
              <a:rPr lang="fr-FR" sz="1600">
                <a:latin typeface="Century Gothic" pitchFamily="34" charset="0"/>
                <a:cs typeface="Times New Roman" pitchFamily="18" charset="0"/>
              </a:rPr>
              <a:t>        </a:t>
            </a:r>
            <a:r>
              <a:rPr lang="fr-FR" sz="1600">
                <a:cs typeface="Times New Roman" pitchFamily="18" charset="0"/>
              </a:rPr>
              <a:t>3,5 </a:t>
            </a:r>
            <a:r>
              <a:rPr lang="fr-FR" sz="1600">
                <a:latin typeface="Sylfaen" pitchFamily="18" charset="0"/>
                <a:cs typeface="Times New Roman" pitchFamily="18" charset="0"/>
              </a:rPr>
              <a:t>‰</a:t>
            </a:r>
            <a:r>
              <a:rPr lang="fr-FR" sz="1200">
                <a:latin typeface="Sylfaen" pitchFamily="18" charset="0"/>
                <a:cs typeface="Times New Roman" pitchFamily="18" charset="0"/>
              </a:rPr>
              <a:t>         </a:t>
            </a:r>
            <a:endParaRPr lang="fr-FR"/>
          </a:p>
        </p:txBody>
      </p:sp>
      <p:sp>
        <p:nvSpPr>
          <p:cNvPr id="3076" name="Object 23"/>
          <p:cNvSpPr>
            <a:spLocks noChangeAspect="1" noChangeArrowheads="1"/>
          </p:cNvSpPr>
          <p:nvPr/>
        </p:nvSpPr>
        <p:spPr bwMode="auto">
          <a:xfrm>
            <a:off x="4630738" y="2439988"/>
            <a:ext cx="427037"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3087" name="Rectangle 28"/>
          <p:cNvSpPr>
            <a:spLocks noChangeArrowheads="1"/>
          </p:cNvSpPr>
          <p:nvPr/>
        </p:nvSpPr>
        <p:spPr bwMode="auto">
          <a:xfrm>
            <a:off x="214313" y="214313"/>
            <a:ext cx="79486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fr-FR" sz="2400" b="1">
                <a:solidFill>
                  <a:srgbClr val="FFFF00"/>
                </a:solidFill>
                <a:latin typeface="Century Gothic" pitchFamily="34" charset="0"/>
              </a:rPr>
              <a:t>-  Diagrammes  contraintes – déformations du béton</a:t>
            </a:r>
          </a:p>
        </p:txBody>
      </p:sp>
      <p:sp>
        <p:nvSpPr>
          <p:cNvPr id="3077" name="Object 15"/>
          <p:cNvSpPr>
            <a:spLocks noChangeAspect="1" noChangeArrowheads="1"/>
          </p:cNvSpPr>
          <p:nvPr/>
        </p:nvSpPr>
        <p:spPr bwMode="auto">
          <a:xfrm>
            <a:off x="4468813" y="4786313"/>
            <a:ext cx="74136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3078" name="Object 14"/>
          <p:cNvSpPr>
            <a:spLocks noChangeAspect="1" noChangeArrowheads="1"/>
          </p:cNvSpPr>
          <p:nvPr/>
        </p:nvSpPr>
        <p:spPr bwMode="auto">
          <a:xfrm>
            <a:off x="5956300" y="1730375"/>
            <a:ext cx="2093913" cy="7413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5" name="Rectangle 4"/>
          <p:cNvSpPr>
            <a:spLocks noChangeArrowheads="1"/>
          </p:cNvSpPr>
          <p:nvPr/>
        </p:nvSpPr>
        <p:spPr bwMode="auto">
          <a:xfrm>
            <a:off x="285750" y="3643313"/>
            <a:ext cx="3633788" cy="461962"/>
          </a:xfrm>
          <a:prstGeom prst="rect">
            <a:avLst/>
          </a:prstGeom>
          <a:noFill/>
          <a:ln w="9525">
            <a:noFill/>
            <a:miter lim="800000"/>
            <a:headEnd/>
            <a:tailEnd/>
          </a:ln>
        </p:spPr>
        <p:txBody>
          <a:bodyPr wrap="none" anchor="ctr">
            <a:spAutoFit/>
          </a:bodyPr>
          <a:lstStyle/>
          <a:p>
            <a:pPr fontAlgn="auto">
              <a:spcBef>
                <a:spcPts val="0"/>
              </a:spcBef>
              <a:spcAft>
                <a:spcPts val="0"/>
              </a:spcAft>
              <a:defRPr/>
            </a:pPr>
            <a:r>
              <a:rPr lang="fr-FR" sz="2400" b="1" dirty="0">
                <a:solidFill>
                  <a:srgbClr val="FFFF00"/>
                </a:solidFill>
                <a:latin typeface="+mj-lt"/>
                <a:cs typeface="+mn-cs"/>
              </a:rPr>
              <a:t>ELS :</a:t>
            </a:r>
            <a:r>
              <a:rPr lang="fr-FR" dirty="0">
                <a:solidFill>
                  <a:srgbClr val="FFFF00"/>
                </a:solidFill>
                <a:latin typeface="+mj-lt"/>
                <a:cs typeface="+mn-cs"/>
              </a:rPr>
              <a:t>                                            </a:t>
            </a:r>
          </a:p>
        </p:txBody>
      </p:sp>
      <p:grpSp>
        <p:nvGrpSpPr>
          <p:cNvPr id="3" name="Group 5"/>
          <p:cNvGrpSpPr>
            <a:grpSpLocks/>
          </p:cNvGrpSpPr>
          <p:nvPr/>
        </p:nvGrpSpPr>
        <p:grpSpPr bwMode="auto">
          <a:xfrm>
            <a:off x="2500313" y="4286250"/>
            <a:ext cx="2590800" cy="1889125"/>
            <a:chOff x="5167" y="1936"/>
            <a:chExt cx="2550" cy="1989"/>
          </a:xfrm>
        </p:grpSpPr>
        <p:grpSp>
          <p:nvGrpSpPr>
            <p:cNvPr id="18451" name="Group 6"/>
            <p:cNvGrpSpPr>
              <a:grpSpLocks/>
            </p:cNvGrpSpPr>
            <p:nvPr/>
          </p:nvGrpSpPr>
          <p:grpSpPr bwMode="auto">
            <a:xfrm>
              <a:off x="5197" y="1936"/>
              <a:ext cx="2520" cy="1980"/>
              <a:chOff x="5163" y="1936"/>
              <a:chExt cx="2520" cy="1980"/>
            </a:xfrm>
          </p:grpSpPr>
          <p:sp>
            <p:nvSpPr>
              <p:cNvPr id="18454" name="Line 7"/>
              <p:cNvSpPr>
                <a:spLocks noChangeShapeType="1"/>
              </p:cNvSpPr>
              <p:nvPr/>
            </p:nvSpPr>
            <p:spPr bwMode="auto">
              <a:xfrm>
                <a:off x="5163" y="3916"/>
                <a:ext cx="252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8455" name="Line 8"/>
              <p:cNvSpPr>
                <a:spLocks noChangeShapeType="1"/>
              </p:cNvSpPr>
              <p:nvPr/>
            </p:nvSpPr>
            <p:spPr bwMode="auto">
              <a:xfrm flipV="1">
                <a:off x="5163" y="1936"/>
                <a:ext cx="0" cy="198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8456" name="Line 9"/>
              <p:cNvSpPr>
                <a:spLocks noChangeShapeType="1"/>
              </p:cNvSpPr>
              <p:nvPr/>
            </p:nvSpPr>
            <p:spPr bwMode="auto">
              <a:xfrm flipV="1">
                <a:off x="5186" y="2731"/>
                <a:ext cx="1826" cy="117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18452" name="Line 10"/>
            <p:cNvSpPr>
              <a:spLocks noChangeShapeType="1"/>
            </p:cNvSpPr>
            <p:nvPr/>
          </p:nvSpPr>
          <p:spPr bwMode="auto">
            <a:xfrm>
              <a:off x="6562" y="3025"/>
              <a:ext cx="0" cy="90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18453" name="Line 11"/>
            <p:cNvSpPr>
              <a:spLocks noChangeShapeType="1"/>
            </p:cNvSpPr>
            <p:nvPr/>
          </p:nvSpPr>
          <p:spPr bwMode="auto">
            <a:xfrm flipH="1">
              <a:off x="5167" y="3040"/>
              <a:ext cx="1383"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3079" name="Object 12"/>
          <p:cNvSpPr>
            <a:spLocks noChangeAspect="1" noChangeArrowheads="1"/>
          </p:cNvSpPr>
          <p:nvPr/>
        </p:nvSpPr>
        <p:spPr bwMode="auto">
          <a:xfrm>
            <a:off x="2305050" y="4071938"/>
            <a:ext cx="395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3080" name="Object 24"/>
          <p:cNvSpPr>
            <a:spLocks noChangeAspect="1" noChangeArrowheads="1"/>
          </p:cNvSpPr>
          <p:nvPr/>
        </p:nvSpPr>
        <p:spPr bwMode="auto">
          <a:xfrm>
            <a:off x="3470275" y="6218238"/>
            <a:ext cx="904875"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3081" name="Object 9"/>
          <p:cNvSpPr>
            <a:spLocks noChangeAspect="1" noChangeArrowheads="1"/>
          </p:cNvSpPr>
          <p:nvPr/>
        </p:nvSpPr>
        <p:spPr bwMode="auto">
          <a:xfrm>
            <a:off x="5148263" y="6021388"/>
            <a:ext cx="4953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3091" name="Rectangle 27"/>
          <p:cNvSpPr>
            <a:spLocks noChangeArrowheads="1"/>
          </p:cNvSpPr>
          <p:nvPr/>
        </p:nvSpPr>
        <p:spPr bwMode="auto">
          <a:xfrm>
            <a:off x="5572125" y="6072188"/>
            <a:ext cx="517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fr-FR" sz="1400">
                <a:cs typeface="Times New Roman" pitchFamily="18" charset="0"/>
              </a:rPr>
              <a:t>(</a:t>
            </a:r>
            <a:r>
              <a:rPr lang="fr-FR" sz="1400">
                <a:latin typeface="Sylfaen" pitchFamily="18" charset="0"/>
                <a:cs typeface="Times New Roman" pitchFamily="18" charset="0"/>
              </a:rPr>
              <a:t>‰)</a:t>
            </a:r>
            <a:endParaRPr lang="fr-FR" sz="1400"/>
          </a:p>
        </p:txBody>
      </p:sp>
      <p:sp>
        <p:nvSpPr>
          <p:cNvPr id="3082" name="Object 19"/>
          <p:cNvSpPr>
            <a:spLocks noChangeAspect="1" noChangeArrowheads="1"/>
          </p:cNvSpPr>
          <p:nvPr/>
        </p:nvSpPr>
        <p:spPr bwMode="auto">
          <a:xfrm>
            <a:off x="6597650" y="4824413"/>
            <a:ext cx="1470025" cy="431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3083" name="Object 18"/>
          <p:cNvSpPr>
            <a:spLocks noChangeAspect="1" noChangeArrowheads="1"/>
          </p:cNvSpPr>
          <p:nvPr/>
        </p:nvSpPr>
        <p:spPr bwMode="auto">
          <a:xfrm>
            <a:off x="6559550" y="5541963"/>
            <a:ext cx="1593850" cy="3873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3087"/>
                                        </p:tgtEl>
                                        <p:attrNameLst>
                                          <p:attrName>style.visibility</p:attrName>
                                        </p:attrNameLst>
                                      </p:cBhvr>
                                      <p:to>
                                        <p:strVal val="visible"/>
                                      </p:to>
                                    </p:set>
                                    <p:anim calcmode="lin" valueType="num">
                                      <p:cBhvr additive="base">
                                        <p:cTn id="7" dur="500" fill="hold"/>
                                        <p:tgtEl>
                                          <p:spTgt spid="3087"/>
                                        </p:tgtEl>
                                        <p:attrNameLst>
                                          <p:attrName>ppt_x</p:attrName>
                                        </p:attrNameLst>
                                      </p:cBhvr>
                                      <p:tavLst>
                                        <p:tav tm="0">
                                          <p:val>
                                            <p:strVal val="0-#ppt_w/2"/>
                                          </p:val>
                                        </p:tav>
                                        <p:tav tm="100000">
                                          <p:val>
                                            <p:strVal val="#ppt_x"/>
                                          </p:val>
                                        </p:tav>
                                      </p:tavLst>
                                    </p:anim>
                                    <p:anim calcmode="lin" valueType="num">
                                      <p:cBhvr additive="base">
                                        <p:cTn id="8" dur="500" fill="hold"/>
                                        <p:tgtEl>
                                          <p:spTgt spid="3087"/>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084">
                                            <p:txEl>
                                              <p:pRg st="0" end="0"/>
                                            </p:txEl>
                                          </p:spTgt>
                                        </p:tgtEl>
                                        <p:attrNameLst>
                                          <p:attrName>style.visibility</p:attrName>
                                        </p:attrNameLst>
                                      </p:cBhvr>
                                      <p:to>
                                        <p:strVal val="visible"/>
                                      </p:to>
                                    </p:set>
                                    <p:anim calcmode="lin" valueType="num">
                                      <p:cBhvr additive="base">
                                        <p:cTn id="12" dur="500" fill="hold"/>
                                        <p:tgtEl>
                                          <p:spTgt spid="3084">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084">
                                            <p:txEl>
                                              <p:pRg st="0" end="0"/>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3" presetClass="entr" presetSubtype="1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3086"/>
                                        </p:tgtEl>
                                        <p:attrNameLst>
                                          <p:attrName>style.visibility</p:attrName>
                                        </p:attrNameLst>
                                      </p:cBhvr>
                                      <p:to>
                                        <p:strVal val="visible"/>
                                      </p:to>
                                    </p:set>
                                    <p:animEffect transition="in" filter="blinds(horizontal)">
                                      <p:cBhvr>
                                        <p:cTn id="20" dur="500"/>
                                        <p:tgtEl>
                                          <p:spTgt spid="3086"/>
                                        </p:tgtEl>
                                      </p:cBhvr>
                                    </p:animEffect>
                                  </p:childTnLst>
                                </p:cTn>
                              </p:par>
                              <p:par>
                                <p:cTn id="21" presetID="3" presetClass="entr" presetSubtype="10" fill="hold" grpId="0" nodeType="withEffect" nodePh="1">
                                  <p:stCondLst>
                                    <p:cond delay="0"/>
                                  </p:stCondLst>
                                  <p:endCondLst>
                                    <p:cond evt="begin" delay="0">
                                      <p:tn val="21"/>
                                    </p:cond>
                                  </p:endCondLst>
                                  <p:childTnLst>
                                    <p:set>
                                      <p:cBhvr>
                                        <p:cTn id="22" dur="1" fill="hold">
                                          <p:stCondLst>
                                            <p:cond delay="0"/>
                                          </p:stCondLst>
                                        </p:cTn>
                                        <p:tgtEl>
                                          <p:spTgt spid="3076"/>
                                        </p:tgtEl>
                                        <p:attrNameLst>
                                          <p:attrName>style.visibility</p:attrName>
                                        </p:attrNameLst>
                                      </p:cBhvr>
                                      <p:to>
                                        <p:strVal val="visible"/>
                                      </p:to>
                                    </p:set>
                                    <p:animEffect transition="in" filter="blinds(horizontal)">
                                      <p:cBhvr>
                                        <p:cTn id="23" dur="500"/>
                                        <p:tgtEl>
                                          <p:spTgt spid="3076"/>
                                        </p:tgtEl>
                                      </p:cBhvr>
                                    </p:animEffect>
                                  </p:childTnLst>
                                </p:cTn>
                              </p:par>
                              <p:par>
                                <p:cTn id="24" presetID="3" presetClass="entr" presetSubtype="10" fill="hold" grpId="0" nodeType="withEffect" nodePh="1">
                                  <p:stCondLst>
                                    <p:cond delay="0"/>
                                  </p:stCondLst>
                                  <p:endCondLst>
                                    <p:cond evt="begin" delay="0">
                                      <p:tn val="24"/>
                                    </p:cond>
                                  </p:endCondLst>
                                  <p:childTnLst>
                                    <p:set>
                                      <p:cBhvr>
                                        <p:cTn id="25" dur="1" fill="hold">
                                          <p:stCondLst>
                                            <p:cond delay="0"/>
                                          </p:stCondLst>
                                        </p:cTn>
                                        <p:tgtEl>
                                          <p:spTgt spid="3075"/>
                                        </p:tgtEl>
                                        <p:attrNameLst>
                                          <p:attrName>style.visibility</p:attrName>
                                        </p:attrNameLst>
                                      </p:cBhvr>
                                      <p:to>
                                        <p:strVal val="visible"/>
                                      </p:to>
                                    </p:set>
                                    <p:animEffect transition="in" filter="blinds(horizontal)">
                                      <p:cBhvr>
                                        <p:cTn id="26" dur="500"/>
                                        <p:tgtEl>
                                          <p:spTgt spid="3075"/>
                                        </p:tgtEl>
                                      </p:cBhvr>
                                    </p:animEffect>
                                  </p:childTnLst>
                                </p:cTn>
                              </p:par>
                              <p:par>
                                <p:cTn id="27" presetID="3" presetClass="entr" presetSubtype="10" fill="hold" grpId="0" nodeType="withEffect" nodePh="1">
                                  <p:stCondLst>
                                    <p:cond delay="0"/>
                                  </p:stCondLst>
                                  <p:endCondLst>
                                    <p:cond evt="begin" delay="0">
                                      <p:tn val="27"/>
                                    </p:cond>
                                  </p:endCondLst>
                                  <p:childTnLst>
                                    <p:set>
                                      <p:cBhvr>
                                        <p:cTn id="28" dur="1" fill="hold">
                                          <p:stCondLst>
                                            <p:cond delay="0"/>
                                          </p:stCondLst>
                                        </p:cTn>
                                        <p:tgtEl>
                                          <p:spTgt spid="3074"/>
                                        </p:tgtEl>
                                        <p:attrNameLst>
                                          <p:attrName>style.visibility</p:attrName>
                                        </p:attrNameLst>
                                      </p:cBhvr>
                                      <p:to>
                                        <p:strVal val="visible"/>
                                      </p:to>
                                    </p:set>
                                    <p:animEffect transition="in" filter="blinds(horizontal)">
                                      <p:cBhvr>
                                        <p:cTn id="29" dur="500"/>
                                        <p:tgtEl>
                                          <p:spTgt spid="3074"/>
                                        </p:tgtEl>
                                      </p:cBhvr>
                                    </p:animEffect>
                                  </p:childTnLst>
                                </p:cTn>
                              </p:par>
                              <p:par>
                                <p:cTn id="30" presetID="3" presetClass="entr" presetSubtype="10" fill="hold" grpId="1" nodeType="withEffect" nodePh="1">
                                  <p:stCondLst>
                                    <p:cond delay="0"/>
                                  </p:stCondLst>
                                  <p:endCondLst>
                                    <p:cond evt="begin" delay="0">
                                      <p:tn val="30"/>
                                    </p:cond>
                                  </p:endCondLst>
                                  <p:childTnLst>
                                    <p:set>
                                      <p:cBhvr>
                                        <p:cTn id="31" dur="1" fill="hold">
                                          <p:stCondLst>
                                            <p:cond delay="0"/>
                                          </p:stCondLst>
                                        </p:cTn>
                                        <p:tgtEl>
                                          <p:spTgt spid="3076"/>
                                        </p:tgtEl>
                                        <p:attrNameLst>
                                          <p:attrName>style.visibility</p:attrName>
                                        </p:attrNameLst>
                                      </p:cBhvr>
                                      <p:to>
                                        <p:strVal val="visible"/>
                                      </p:to>
                                    </p:set>
                                    <p:animEffect transition="in" filter="blinds(horizontal)">
                                      <p:cBhvr>
                                        <p:cTn id="32" dur="500"/>
                                        <p:tgtEl>
                                          <p:spTgt spid="3076"/>
                                        </p:tgtEl>
                                      </p:cBhvr>
                                    </p:animEffect>
                                  </p:childTnLst>
                                </p:cTn>
                              </p:par>
                            </p:childTnLst>
                          </p:cTn>
                        </p:par>
                        <p:par>
                          <p:cTn id="33" fill="hold" nodeType="afterGroup">
                            <p:stCondLst>
                              <p:cond delay="1500"/>
                            </p:stCondLst>
                            <p:childTnLst>
                              <p:par>
                                <p:cTn id="34" presetID="3" presetClass="entr" presetSubtype="10" fill="hold" grpId="0" nodeType="afterEffect">
                                  <p:stCondLst>
                                    <p:cond delay="0"/>
                                  </p:stCondLst>
                                  <p:childTnLst>
                                    <p:set>
                                      <p:cBhvr>
                                        <p:cTn id="35" dur="1" fill="hold">
                                          <p:stCondLst>
                                            <p:cond delay="0"/>
                                          </p:stCondLst>
                                        </p:cTn>
                                        <p:tgtEl>
                                          <p:spTgt spid="3078"/>
                                        </p:tgtEl>
                                        <p:attrNameLst>
                                          <p:attrName>style.visibility</p:attrName>
                                        </p:attrNameLst>
                                      </p:cBhvr>
                                      <p:to>
                                        <p:strVal val="visible"/>
                                      </p:to>
                                    </p:set>
                                    <p:animEffect transition="in" filter="blinds(horizontal)">
                                      <p:cBhvr>
                                        <p:cTn id="36" dur="500"/>
                                        <p:tgtEl>
                                          <p:spTgt spid="3078"/>
                                        </p:tgtEl>
                                      </p:cBhvr>
                                    </p:animEffect>
                                  </p:childTnLst>
                                </p:cTn>
                              </p:par>
                            </p:childTnLst>
                          </p:cTn>
                        </p:par>
                        <p:par>
                          <p:cTn id="37" fill="hold" nodeType="afterGroup">
                            <p:stCondLst>
                              <p:cond delay="2000"/>
                            </p:stCondLst>
                            <p:childTnLst>
                              <p:par>
                                <p:cTn id="38" presetID="2" presetClass="entr" presetSubtype="8" fill="hold" grpId="0" nodeType="afterEffect">
                                  <p:stCondLst>
                                    <p:cond delay="0"/>
                                  </p:stCondLst>
                                  <p:childTnLst>
                                    <p:set>
                                      <p:cBhvr>
                                        <p:cTn id="39" dur="1" fill="hold">
                                          <p:stCondLst>
                                            <p:cond delay="0"/>
                                          </p:stCondLst>
                                        </p:cTn>
                                        <p:tgtEl>
                                          <p:spTgt spid="25"/>
                                        </p:tgtEl>
                                        <p:attrNameLst>
                                          <p:attrName>style.visibility</p:attrName>
                                        </p:attrNameLst>
                                      </p:cBhvr>
                                      <p:to>
                                        <p:strVal val="visible"/>
                                      </p:to>
                                    </p:set>
                                    <p:anim calcmode="lin" valueType="num">
                                      <p:cBhvr additive="base">
                                        <p:cTn id="40" dur="500" fill="hold"/>
                                        <p:tgtEl>
                                          <p:spTgt spid="25"/>
                                        </p:tgtEl>
                                        <p:attrNameLst>
                                          <p:attrName>ppt_x</p:attrName>
                                        </p:attrNameLst>
                                      </p:cBhvr>
                                      <p:tavLst>
                                        <p:tav tm="0">
                                          <p:val>
                                            <p:strVal val="0-#ppt_w/2"/>
                                          </p:val>
                                        </p:tav>
                                        <p:tav tm="100000">
                                          <p:val>
                                            <p:strVal val="#ppt_x"/>
                                          </p:val>
                                        </p:tav>
                                      </p:tavLst>
                                    </p:anim>
                                    <p:anim calcmode="lin" valueType="num">
                                      <p:cBhvr additive="base">
                                        <p:cTn id="41" dur="500" fill="hold"/>
                                        <p:tgtEl>
                                          <p:spTgt spid="25"/>
                                        </p:tgtEl>
                                        <p:attrNameLst>
                                          <p:attrName>ppt_y</p:attrName>
                                        </p:attrNameLst>
                                      </p:cBhvr>
                                      <p:tavLst>
                                        <p:tav tm="0">
                                          <p:val>
                                            <p:strVal val="#ppt_y"/>
                                          </p:val>
                                        </p:tav>
                                        <p:tav tm="100000">
                                          <p:val>
                                            <p:strVal val="#ppt_y"/>
                                          </p:val>
                                        </p:tav>
                                      </p:tavLst>
                                    </p:anim>
                                  </p:childTnLst>
                                </p:cTn>
                              </p:par>
                            </p:childTnLst>
                          </p:cTn>
                        </p:par>
                        <p:par>
                          <p:cTn id="42" fill="hold" nodeType="afterGroup">
                            <p:stCondLst>
                              <p:cond delay="2500"/>
                            </p:stCondLst>
                            <p:childTnLst>
                              <p:par>
                                <p:cTn id="43" presetID="3" presetClass="entr" presetSubtype="10" fill="hold" nodeType="after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blinds(horizontal)">
                                      <p:cBhvr>
                                        <p:cTn id="45" dur="500"/>
                                        <p:tgtEl>
                                          <p:spTgt spid="3"/>
                                        </p:tgtEl>
                                      </p:cBhvr>
                                    </p:animEffect>
                                  </p:childTnLst>
                                </p:cTn>
                              </p:par>
                              <p:par>
                                <p:cTn id="46" presetID="3" presetClass="entr" presetSubtype="10" fill="hold" grpId="0" nodeType="withEffect" nodePh="1">
                                  <p:stCondLst>
                                    <p:cond delay="0"/>
                                  </p:stCondLst>
                                  <p:endCondLst>
                                    <p:cond evt="begin" delay="0">
                                      <p:tn val="46"/>
                                    </p:cond>
                                  </p:endCondLst>
                                  <p:childTnLst>
                                    <p:set>
                                      <p:cBhvr>
                                        <p:cTn id="47" dur="1" fill="hold">
                                          <p:stCondLst>
                                            <p:cond delay="0"/>
                                          </p:stCondLst>
                                        </p:cTn>
                                        <p:tgtEl>
                                          <p:spTgt spid="3080"/>
                                        </p:tgtEl>
                                        <p:attrNameLst>
                                          <p:attrName>style.visibility</p:attrName>
                                        </p:attrNameLst>
                                      </p:cBhvr>
                                      <p:to>
                                        <p:strVal val="visible"/>
                                      </p:to>
                                    </p:set>
                                    <p:animEffect transition="in" filter="blinds(horizontal)">
                                      <p:cBhvr>
                                        <p:cTn id="48" dur="500"/>
                                        <p:tgtEl>
                                          <p:spTgt spid="3080"/>
                                        </p:tgtEl>
                                      </p:cBhvr>
                                    </p:animEffect>
                                  </p:childTnLst>
                                </p:cTn>
                              </p:par>
                              <p:par>
                                <p:cTn id="49" presetID="3" presetClass="entr" presetSubtype="10" fill="hold" grpId="0" nodeType="withEffect" nodePh="1">
                                  <p:stCondLst>
                                    <p:cond delay="0"/>
                                  </p:stCondLst>
                                  <p:endCondLst>
                                    <p:cond evt="begin" delay="0">
                                      <p:tn val="49"/>
                                    </p:cond>
                                  </p:endCondLst>
                                  <p:childTnLst>
                                    <p:set>
                                      <p:cBhvr>
                                        <p:cTn id="50" dur="1" fill="hold">
                                          <p:stCondLst>
                                            <p:cond delay="0"/>
                                          </p:stCondLst>
                                        </p:cTn>
                                        <p:tgtEl>
                                          <p:spTgt spid="3077"/>
                                        </p:tgtEl>
                                        <p:attrNameLst>
                                          <p:attrName>style.visibility</p:attrName>
                                        </p:attrNameLst>
                                      </p:cBhvr>
                                      <p:to>
                                        <p:strVal val="visible"/>
                                      </p:to>
                                    </p:set>
                                    <p:animEffect transition="in" filter="blinds(horizontal)">
                                      <p:cBhvr>
                                        <p:cTn id="51" dur="500"/>
                                        <p:tgtEl>
                                          <p:spTgt spid="3077"/>
                                        </p:tgtEl>
                                      </p:cBhvr>
                                    </p:animEffect>
                                  </p:childTnLst>
                                </p:cTn>
                              </p:par>
                              <p:par>
                                <p:cTn id="52" presetID="3" presetClass="entr" presetSubtype="10" fill="hold" grpId="0" nodeType="withEffect" nodePh="1">
                                  <p:stCondLst>
                                    <p:cond delay="0"/>
                                  </p:stCondLst>
                                  <p:endCondLst>
                                    <p:cond evt="begin" delay="0">
                                      <p:tn val="52"/>
                                    </p:cond>
                                  </p:endCondLst>
                                  <p:childTnLst>
                                    <p:set>
                                      <p:cBhvr>
                                        <p:cTn id="53" dur="1" fill="hold">
                                          <p:stCondLst>
                                            <p:cond delay="0"/>
                                          </p:stCondLst>
                                        </p:cTn>
                                        <p:tgtEl>
                                          <p:spTgt spid="3081"/>
                                        </p:tgtEl>
                                        <p:attrNameLst>
                                          <p:attrName>style.visibility</p:attrName>
                                        </p:attrNameLst>
                                      </p:cBhvr>
                                      <p:to>
                                        <p:strVal val="visible"/>
                                      </p:to>
                                    </p:set>
                                    <p:animEffect transition="in" filter="blinds(horizontal)">
                                      <p:cBhvr>
                                        <p:cTn id="54" dur="500"/>
                                        <p:tgtEl>
                                          <p:spTgt spid="3081"/>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3091"/>
                                        </p:tgtEl>
                                        <p:attrNameLst>
                                          <p:attrName>style.visibility</p:attrName>
                                        </p:attrNameLst>
                                      </p:cBhvr>
                                      <p:to>
                                        <p:strVal val="visible"/>
                                      </p:to>
                                    </p:set>
                                    <p:animEffect transition="in" filter="blinds(horizontal)">
                                      <p:cBhvr>
                                        <p:cTn id="57" dur="500"/>
                                        <p:tgtEl>
                                          <p:spTgt spid="3091"/>
                                        </p:tgtEl>
                                      </p:cBhvr>
                                    </p:animEffect>
                                  </p:childTnLst>
                                </p:cTn>
                              </p:par>
                              <p:par>
                                <p:cTn id="58" presetID="3" presetClass="entr" presetSubtype="10" fill="hold" grpId="0" nodeType="withEffect" nodePh="1">
                                  <p:stCondLst>
                                    <p:cond delay="0"/>
                                  </p:stCondLst>
                                  <p:endCondLst>
                                    <p:cond evt="begin" delay="0">
                                      <p:tn val="58"/>
                                    </p:cond>
                                  </p:endCondLst>
                                  <p:childTnLst>
                                    <p:set>
                                      <p:cBhvr>
                                        <p:cTn id="59" dur="1" fill="hold">
                                          <p:stCondLst>
                                            <p:cond delay="0"/>
                                          </p:stCondLst>
                                        </p:cTn>
                                        <p:tgtEl>
                                          <p:spTgt spid="3079"/>
                                        </p:tgtEl>
                                        <p:attrNameLst>
                                          <p:attrName>style.visibility</p:attrName>
                                        </p:attrNameLst>
                                      </p:cBhvr>
                                      <p:to>
                                        <p:strVal val="visible"/>
                                      </p:to>
                                    </p:set>
                                    <p:animEffect transition="in" filter="blinds(horizontal)">
                                      <p:cBhvr>
                                        <p:cTn id="60" dur="500"/>
                                        <p:tgtEl>
                                          <p:spTgt spid="3079"/>
                                        </p:tgtEl>
                                      </p:cBhvr>
                                    </p:animEffect>
                                  </p:childTnLst>
                                </p:cTn>
                              </p:par>
                            </p:childTnLst>
                          </p:cTn>
                        </p:par>
                        <p:par>
                          <p:cTn id="61" fill="hold" nodeType="afterGroup">
                            <p:stCondLst>
                              <p:cond delay="3000"/>
                            </p:stCondLst>
                            <p:childTnLst>
                              <p:par>
                                <p:cTn id="62" presetID="3" presetClass="entr" presetSubtype="10" fill="hold" grpId="0" nodeType="afterEffect">
                                  <p:stCondLst>
                                    <p:cond delay="0"/>
                                  </p:stCondLst>
                                  <p:childTnLst>
                                    <p:set>
                                      <p:cBhvr>
                                        <p:cTn id="63" dur="1" fill="hold">
                                          <p:stCondLst>
                                            <p:cond delay="0"/>
                                          </p:stCondLst>
                                        </p:cTn>
                                        <p:tgtEl>
                                          <p:spTgt spid="3082"/>
                                        </p:tgtEl>
                                        <p:attrNameLst>
                                          <p:attrName>style.visibility</p:attrName>
                                        </p:attrNameLst>
                                      </p:cBhvr>
                                      <p:to>
                                        <p:strVal val="visible"/>
                                      </p:to>
                                    </p:set>
                                    <p:animEffect transition="in" filter="blinds(horizontal)">
                                      <p:cBhvr>
                                        <p:cTn id="64" dur="500"/>
                                        <p:tgtEl>
                                          <p:spTgt spid="3082"/>
                                        </p:tgtEl>
                                      </p:cBhvr>
                                    </p:animEffect>
                                  </p:childTnLst>
                                </p:cTn>
                              </p:par>
                              <p:par>
                                <p:cTn id="65" presetID="3" presetClass="entr" presetSubtype="10" fill="hold" grpId="0" nodeType="withEffect">
                                  <p:stCondLst>
                                    <p:cond delay="0"/>
                                  </p:stCondLst>
                                  <p:childTnLst>
                                    <p:set>
                                      <p:cBhvr>
                                        <p:cTn id="66" dur="1" fill="hold">
                                          <p:stCondLst>
                                            <p:cond delay="0"/>
                                          </p:stCondLst>
                                        </p:cTn>
                                        <p:tgtEl>
                                          <p:spTgt spid="3083"/>
                                        </p:tgtEl>
                                        <p:attrNameLst>
                                          <p:attrName>style.visibility</p:attrName>
                                        </p:attrNameLst>
                                      </p:cBhvr>
                                      <p:to>
                                        <p:strVal val="visible"/>
                                      </p:to>
                                    </p:set>
                                    <p:animEffect transition="in" filter="blinds(horizontal)">
                                      <p:cBhvr>
                                        <p:cTn id="67" dur="500"/>
                                        <p:tgtEl>
                                          <p:spTgt spid="3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4" grpId="0" build="p"/>
      <p:bldP spid="3074" grpId="0" animBg="1"/>
      <p:bldP spid="3075" grpId="0" animBg="1"/>
      <p:bldP spid="3086" grpId="0"/>
      <p:bldP spid="3076" grpId="0" animBg="1"/>
      <p:bldP spid="3076" grpId="1" animBg="1"/>
      <p:bldP spid="3087" grpId="0"/>
      <p:bldP spid="3077" grpId="0" animBg="1"/>
      <p:bldP spid="3078" grpId="0" animBg="1"/>
      <p:bldP spid="25" grpId="0"/>
      <p:bldP spid="3079" grpId="0" animBg="1"/>
      <p:bldP spid="3080" grpId="0" animBg="1"/>
      <p:bldP spid="3081" grpId="0" animBg="1"/>
      <p:bldP spid="3091" grpId="0"/>
      <p:bldP spid="3082" grpId="0" animBg="1"/>
      <p:bldP spid="308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5"/>
          <p:cNvSpPr>
            <a:spLocks noGrp="1" noChangeArrowheads="1"/>
          </p:cNvSpPr>
          <p:nvPr>
            <p:ph type="title" idx="4294967295"/>
          </p:nvPr>
        </p:nvSpPr>
        <p:spPr>
          <a:xfrm>
            <a:off x="395288" y="765175"/>
            <a:ext cx="8229600" cy="646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0">
            <a:spAutoFit/>
          </a:bodyPr>
          <a:lstStyle/>
          <a:p>
            <a:pPr algn="l" eaLnBrk="1" hangingPunct="1">
              <a:spcBef>
                <a:spcPct val="50000"/>
              </a:spcBef>
            </a:pPr>
            <a:r>
              <a:rPr lang="fr-FR" sz="3200" smtClean="0">
                <a:solidFill>
                  <a:srgbClr val="FFFF00"/>
                </a:solidFill>
                <a:effectLst/>
                <a:latin typeface="Arial Unicode MS" pitchFamily="34" charset="-128"/>
                <a:ea typeface="Arial Unicode MS" pitchFamily="34" charset="-128"/>
                <a:cs typeface="Arial Unicode MS" pitchFamily="34" charset="-128"/>
              </a:rPr>
              <a:t>Le béton armé</a:t>
            </a:r>
            <a:r>
              <a:rPr lang="fr-FR" sz="3600" i="1" smtClean="0">
                <a:solidFill>
                  <a:srgbClr val="FFFF00"/>
                </a:solidFill>
                <a:effectLst/>
                <a:latin typeface="Arial Unicode MS" pitchFamily="34" charset="-128"/>
                <a:ea typeface="Arial Unicode MS" pitchFamily="34" charset="-128"/>
                <a:cs typeface="Arial Unicode MS" pitchFamily="34" charset="-128"/>
              </a:rPr>
              <a:t> </a:t>
            </a:r>
            <a:endParaRPr lang="fr-FR" sz="4000" smtClean="0">
              <a:effectLst/>
              <a:latin typeface="Arial Unicode MS" pitchFamily="34" charset="-128"/>
              <a:ea typeface="Arial Unicode MS" pitchFamily="34" charset="-128"/>
              <a:cs typeface="Arial Unicode MS" pitchFamily="34" charset="-128"/>
            </a:endParaRPr>
          </a:p>
        </p:txBody>
      </p:sp>
      <p:sp>
        <p:nvSpPr>
          <p:cNvPr id="21507" name="Rectangle 4"/>
          <p:cNvSpPr>
            <a:spLocks noGrp="1" noChangeArrowheads="1"/>
          </p:cNvSpPr>
          <p:nvPr>
            <p:ph idx="4294967295"/>
          </p:nvPr>
        </p:nvSpPr>
        <p:spPr>
          <a:xfrm>
            <a:off x="457200" y="1609725"/>
            <a:ext cx="8229600" cy="2324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eaLnBrk="1" hangingPunct="1"/>
            <a:r>
              <a:rPr lang="fr-FR" sz="2800" smtClean="0">
                <a:effectLst/>
                <a:latin typeface="Arial Unicode MS" pitchFamily="34" charset="-128"/>
                <a:ea typeface="Arial Unicode MS" pitchFamily="34" charset="-128"/>
                <a:cs typeface="Arial Unicode MS" pitchFamily="34" charset="-128"/>
              </a:rPr>
              <a:t>Le béton armé est le résultat de l’association acier – béton qui présentent de bonnes conditions d’adhérence, </a:t>
            </a:r>
          </a:p>
          <a:p>
            <a:pPr eaLnBrk="1" hangingPunct="1"/>
            <a:endParaRPr lang="fr-FR" sz="2400" smtClean="0">
              <a:effectLst/>
              <a:latin typeface="Arial Unicode MS" pitchFamily="34" charset="-128"/>
              <a:ea typeface="Arial Unicode MS" pitchFamily="34" charset="-128"/>
              <a:cs typeface="Arial Unicode MS" pitchFamily="34" charset="-128"/>
            </a:endParaRPr>
          </a:p>
          <a:p>
            <a:pPr eaLnBrk="1" hangingPunct="1"/>
            <a:r>
              <a:rPr lang="fr-FR" sz="2800" smtClean="0">
                <a:effectLst/>
                <a:latin typeface="Arial Unicode MS" pitchFamily="34" charset="-128"/>
                <a:ea typeface="Arial Unicode MS" pitchFamily="34" charset="-128"/>
                <a:cs typeface="Arial Unicode MS" pitchFamily="34" charset="-128"/>
              </a:rPr>
              <a:t>sa masse volumique est de 2500 Kg/m3</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0-#ppt_w/2"/>
                                          </p:val>
                                        </p:tav>
                                        <p:tav tm="100000">
                                          <p:val>
                                            <p:strVal val="#ppt_x"/>
                                          </p:val>
                                        </p:tav>
                                      </p:tavLst>
                                    </p:anim>
                                    <p:anim calcmode="lin" valueType="num">
                                      <p:cBhvr additive="base">
                                        <p:cTn id="8" dur="500" fill="hold"/>
                                        <p:tgtEl>
                                          <p:spTgt spid="2150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3" presetClass="entr" presetSubtype="10" fill="hold" grpId="0" nodeType="afterEffect">
                                  <p:stCondLst>
                                    <p:cond delay="50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blinds(horizontal)">
                                      <p:cBhvr>
                                        <p:cTn id="12" dur="500"/>
                                        <p:tgtEl>
                                          <p:spTgt spid="21507">
                                            <p:txEl>
                                              <p:pRg st="0" end="0"/>
                                            </p:txEl>
                                          </p:spTgt>
                                        </p:tgtEl>
                                      </p:cBhvr>
                                    </p:animEffect>
                                  </p:childTnLst>
                                </p:cTn>
                              </p:par>
                            </p:childTnLst>
                          </p:cTn>
                        </p:par>
                        <p:par>
                          <p:cTn id="13" fill="hold" nodeType="afterGroup">
                            <p:stCondLst>
                              <p:cond delay="1500"/>
                            </p:stCondLst>
                            <p:childTnLst>
                              <p:par>
                                <p:cTn id="14" presetID="3" presetClass="entr" presetSubtype="10" fill="hold" grpId="0" nodeType="afterEffect">
                                  <p:stCondLst>
                                    <p:cond delay="500"/>
                                  </p:stCondLst>
                                  <p:childTnLst>
                                    <p:set>
                                      <p:cBhvr>
                                        <p:cTn id="15" dur="1" fill="hold">
                                          <p:stCondLst>
                                            <p:cond delay="0"/>
                                          </p:stCondLst>
                                        </p:cTn>
                                        <p:tgtEl>
                                          <p:spTgt spid="21507">
                                            <p:txEl>
                                              <p:pRg st="2" end="2"/>
                                            </p:txEl>
                                          </p:spTgt>
                                        </p:tgtEl>
                                        <p:attrNameLst>
                                          <p:attrName>style.visibility</p:attrName>
                                        </p:attrNameLst>
                                      </p:cBhvr>
                                      <p:to>
                                        <p:strVal val="visible"/>
                                      </p:to>
                                    </p:set>
                                    <p:animEffect transition="in" filter="blinds(horizontal)">
                                      <p:cBhvr>
                                        <p:cTn id="16"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5"/>
          <p:cNvSpPr>
            <a:spLocks noGrp="1" noChangeArrowheads="1"/>
          </p:cNvSpPr>
          <p:nvPr>
            <p:ph type="title" idx="4294967295"/>
          </p:nvPr>
        </p:nvSpPr>
        <p:spPr>
          <a:xfrm>
            <a:off x="395288" y="1628775"/>
            <a:ext cx="8229600" cy="701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0">
            <a:spAutoFit/>
          </a:bodyPr>
          <a:lstStyle/>
          <a:p>
            <a:pPr eaLnBrk="1" hangingPunct="1">
              <a:spcBef>
                <a:spcPct val="50000"/>
              </a:spcBef>
            </a:pPr>
            <a:r>
              <a:rPr lang="fr-FR" sz="4000" smtClean="0">
                <a:solidFill>
                  <a:schemeClr val="tx1"/>
                </a:solidFill>
                <a:effectLst/>
                <a:latin typeface="Arial Unicode MS" pitchFamily="34" charset="-128"/>
                <a:ea typeface="Arial Unicode MS" pitchFamily="34" charset="-128"/>
                <a:cs typeface="Arial Unicode MS" pitchFamily="34" charset="-128"/>
              </a:rPr>
              <a:t>Chapitre II </a:t>
            </a:r>
          </a:p>
        </p:txBody>
      </p:sp>
      <p:sp>
        <p:nvSpPr>
          <p:cNvPr id="20483" name="Espace réservé du contenu 4"/>
          <p:cNvSpPr>
            <a:spLocks noGrp="1" noChangeArrowheads="1"/>
          </p:cNvSpPr>
          <p:nvPr>
            <p:ph idx="4294967295"/>
          </p:nvPr>
        </p:nvSpPr>
        <p:spPr>
          <a:xfrm>
            <a:off x="500063" y="2928938"/>
            <a:ext cx="8229600" cy="1200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buFont typeface="Wingdings" pitchFamily="2" charset="2"/>
              <a:buNone/>
            </a:pPr>
            <a:r>
              <a:rPr lang="fr-FR" sz="7200" b="1" i="1" smtClean="0">
                <a:effectLst/>
                <a:latin typeface="Arial Unicode MS" pitchFamily="34" charset="-128"/>
                <a:ea typeface="Arial Unicode MS" pitchFamily="34" charset="-128"/>
                <a:cs typeface="Arial Unicode MS" pitchFamily="34" charset="-128"/>
              </a:rPr>
              <a:t>Étude Climatique</a:t>
            </a:r>
            <a:r>
              <a:rPr lang="fr-FR" sz="7200" smtClean="0">
                <a:effectLst/>
                <a:latin typeface="Arial Unicode MS" pitchFamily="34" charset="-128"/>
                <a:ea typeface="Arial Unicode MS" pitchFamily="34" charset="-128"/>
                <a:cs typeface="Arial Unicode MS" pitchFamily="34" charset="-128"/>
              </a:rPr>
              <a:t> </a:t>
            </a: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title" idx="4294967295"/>
          </p:nvPr>
        </p:nvSpPr>
        <p:spPr>
          <a:xfrm>
            <a:off x="500063" y="571500"/>
            <a:ext cx="8229600" cy="936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0"/>
          <a:lstStyle/>
          <a:p>
            <a:pPr algn="l" eaLnBrk="1" hangingPunct="1"/>
            <a:r>
              <a:rPr lang="fr-FR" sz="3200" b="1" smtClean="0">
                <a:solidFill>
                  <a:srgbClr val="FFFF00"/>
                </a:solidFill>
                <a:effectLst/>
                <a:latin typeface="Arial Unicode MS" pitchFamily="34" charset="-128"/>
                <a:ea typeface="Arial Unicode MS" pitchFamily="34" charset="-128"/>
                <a:cs typeface="Arial Unicode MS" pitchFamily="34" charset="-128"/>
              </a:rPr>
              <a:t>Introduction :</a:t>
            </a:r>
            <a:endParaRPr lang="fr-FR" sz="3200" smtClean="0">
              <a:solidFill>
                <a:srgbClr val="FFFF00"/>
              </a:solidFill>
              <a:effectLst/>
              <a:latin typeface="Arial Unicode MS" pitchFamily="34" charset="-128"/>
              <a:ea typeface="Arial Unicode MS" pitchFamily="34" charset="-128"/>
              <a:cs typeface="Arial Unicode MS" pitchFamily="34" charset="-128"/>
            </a:endParaRPr>
          </a:p>
        </p:txBody>
      </p:sp>
      <p:sp>
        <p:nvSpPr>
          <p:cNvPr id="23555" name="Espace réservé du contenu 2"/>
          <p:cNvSpPr>
            <a:spLocks noGrp="1"/>
          </p:cNvSpPr>
          <p:nvPr>
            <p:ph idx="4294967295"/>
          </p:nvPr>
        </p:nvSpPr>
        <p:spPr>
          <a:xfrm>
            <a:off x="457200" y="1600200"/>
            <a:ext cx="8229600" cy="3471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lnSpc>
                <a:spcPct val="90000"/>
              </a:lnSpc>
            </a:pPr>
            <a:r>
              <a:rPr lang="fr-FR" sz="2800" smtClean="0">
                <a:effectLst/>
                <a:latin typeface="Arial Unicode MS" pitchFamily="34" charset="-128"/>
                <a:ea typeface="Arial Unicode MS" pitchFamily="34" charset="-128"/>
                <a:cs typeface="Arial Unicode MS" pitchFamily="34" charset="-128"/>
              </a:rPr>
              <a:t>Les ossatures métalliques doivent êtres établies pour supporter les effets maximaux des forces qui peuvent être appliquées.</a:t>
            </a:r>
          </a:p>
          <a:p>
            <a:pPr algn="just" eaLnBrk="1" hangingPunct="1">
              <a:lnSpc>
                <a:spcPct val="90000"/>
              </a:lnSpc>
            </a:pPr>
            <a:r>
              <a:rPr lang="fr-FR" sz="2800" smtClean="0">
                <a:effectLst/>
                <a:latin typeface="Arial Unicode MS" pitchFamily="34" charset="-128"/>
                <a:ea typeface="Arial Unicode MS" pitchFamily="34" charset="-128"/>
                <a:cs typeface="Arial Unicode MS" pitchFamily="34" charset="-128"/>
              </a:rPr>
              <a:t>Pour cela on procédera à une étude climatique qui nous donnera les effets exercés par la neige et le vent - qui peuvent être plus défavorables que ceux de séisme – en se basant sur le règlement neige et vent dit &lt;&lt; RNV99 &gt;&gt;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500" fill="hold"/>
                                        <p:tgtEl>
                                          <p:spTgt spid="23554"/>
                                        </p:tgtEl>
                                        <p:attrNameLst>
                                          <p:attrName>ppt_x</p:attrName>
                                        </p:attrNameLst>
                                      </p:cBhvr>
                                      <p:tavLst>
                                        <p:tav tm="0">
                                          <p:val>
                                            <p:strVal val="0-#ppt_w/2"/>
                                          </p:val>
                                        </p:tav>
                                        <p:tav tm="100000">
                                          <p:val>
                                            <p:strVal val="#ppt_x"/>
                                          </p:val>
                                        </p:tav>
                                      </p:tavLst>
                                    </p:anim>
                                    <p:anim calcmode="lin" valueType="num">
                                      <p:cBhvr additive="base">
                                        <p:cTn id="8" dur="500" fill="hold"/>
                                        <p:tgtEl>
                                          <p:spTgt spid="23554"/>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3" presetClass="entr" presetSubtype="10" fill="hold" grpId="0" nodeType="afterEffect">
                                  <p:stCondLst>
                                    <p:cond delay="50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blinds(horizontal)">
                                      <p:cBhvr>
                                        <p:cTn id="12" dur="500"/>
                                        <p:tgtEl>
                                          <p:spTgt spid="23555">
                                            <p:txEl>
                                              <p:pRg st="0" end="0"/>
                                            </p:txEl>
                                          </p:spTgt>
                                        </p:tgtEl>
                                      </p:cBhvr>
                                    </p:animEffect>
                                  </p:childTnLst>
                                </p:cTn>
                              </p:par>
                              <p:par>
                                <p:cTn id="13" presetID="3" presetClass="entr" presetSubtype="10" fill="hold" grpId="0" nodeType="withEffect">
                                  <p:stCondLst>
                                    <p:cond delay="500"/>
                                  </p:stCondLst>
                                  <p:childTnLst>
                                    <p:set>
                                      <p:cBhvr>
                                        <p:cTn id="14" dur="1" fill="hold">
                                          <p:stCondLst>
                                            <p:cond delay="0"/>
                                          </p:stCondLst>
                                        </p:cTn>
                                        <p:tgtEl>
                                          <p:spTgt spid="23555">
                                            <p:txEl>
                                              <p:pRg st="1" end="1"/>
                                            </p:txEl>
                                          </p:spTgt>
                                        </p:tgtEl>
                                        <p:attrNameLst>
                                          <p:attrName>style.visibility</p:attrName>
                                        </p:attrNameLst>
                                      </p:cBhvr>
                                      <p:to>
                                        <p:strVal val="visible"/>
                                      </p:to>
                                    </p:set>
                                    <p:animEffect transition="in" filter="blinds(horizontal)">
                                      <p:cBhvr>
                                        <p:cTn id="15" dur="500"/>
                                        <p:tgtEl>
                                          <p:spTgt spid="235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ctrTitle" idx="4294967295"/>
          </p:nvPr>
        </p:nvSpPr>
        <p:spPr>
          <a:xfrm>
            <a:off x="685800" y="2130425"/>
            <a:ext cx="7772400" cy="1470025"/>
          </a:xfrm>
        </p:spPr>
        <p:txBody>
          <a:bodyPr anchorCtr="0"/>
          <a:lstStyle/>
          <a:p>
            <a:pPr eaLnBrk="1" hangingPunct="1">
              <a:defRPr/>
            </a:pPr>
            <a:r>
              <a:rPr lang="ar-DZ" sz="8000" dirty="0" smtClean="0">
                <a:latin typeface="Sylfaen" pitchFamily="18" charset="0"/>
                <a:cs typeface="Traditional Arabic" pitchFamily="2" charset="-78"/>
              </a:rPr>
              <a:t>بسم الله الرحمن الرحيم</a:t>
            </a:r>
            <a:endParaRPr lang="fr-FR" sz="8000" dirty="0" smtClean="0">
              <a:latin typeface="Sylfaen" pitchFamily="18" charset="0"/>
              <a:cs typeface="Traditional Arabic" pitchFamily="2" charset="-78"/>
            </a:endParaRP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ce réservé du contenu 2"/>
          <p:cNvSpPr>
            <a:spLocks noGrp="1"/>
          </p:cNvSpPr>
          <p:nvPr>
            <p:ph idx="4294967295"/>
          </p:nvPr>
        </p:nvSpPr>
        <p:spPr>
          <a:xfrm>
            <a:off x="428625" y="1428750"/>
            <a:ext cx="8229600" cy="28813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Wingdings" pitchFamily="2" charset="2"/>
              <a:buNone/>
            </a:pPr>
            <a:r>
              <a:rPr lang="fr-FR" sz="2800" b="1" i="1" smtClean="0">
                <a:solidFill>
                  <a:srgbClr val="FFFF00"/>
                </a:solidFill>
                <a:effectLst/>
                <a:latin typeface="Arial Unicode MS" pitchFamily="34" charset="-128"/>
                <a:ea typeface="Arial Unicode MS" pitchFamily="34" charset="-128"/>
                <a:cs typeface="Arial Unicode MS" pitchFamily="34" charset="-128"/>
              </a:rPr>
              <a:t> </a:t>
            </a:r>
            <a:r>
              <a:rPr lang="fr-FR" sz="2800" b="1" smtClean="0">
                <a:solidFill>
                  <a:srgbClr val="FFFF00"/>
                </a:solidFill>
                <a:effectLst/>
                <a:latin typeface="Arial Unicode MS" pitchFamily="34" charset="-128"/>
                <a:ea typeface="Arial Unicode MS" pitchFamily="34" charset="-128"/>
                <a:cs typeface="Arial Unicode MS" pitchFamily="34" charset="-128"/>
              </a:rPr>
              <a:t>Présentation générale:</a:t>
            </a:r>
            <a:endParaRPr lang="fr-FR" sz="2800" smtClean="0">
              <a:solidFill>
                <a:srgbClr val="FFFF00"/>
              </a:solidFill>
              <a:effectLst/>
              <a:latin typeface="Arial Unicode MS" pitchFamily="34" charset="-128"/>
              <a:ea typeface="Arial Unicode MS" pitchFamily="34" charset="-128"/>
              <a:cs typeface="Arial Unicode MS" pitchFamily="34" charset="-128"/>
            </a:endParaRPr>
          </a:p>
          <a:p>
            <a:pPr eaLnBrk="1" hangingPunct="1"/>
            <a:r>
              <a:rPr lang="fr-FR" sz="2800" smtClean="0">
                <a:effectLst/>
                <a:latin typeface="Arial Unicode MS" pitchFamily="34" charset="-128"/>
                <a:ea typeface="Arial Unicode MS" pitchFamily="34" charset="-128"/>
                <a:cs typeface="Arial Unicode MS" pitchFamily="34" charset="-128"/>
              </a:rPr>
              <a:t>Site plat                  →  C</a:t>
            </a:r>
            <a:r>
              <a:rPr lang="fr-FR" sz="2800" baseline="-25000" smtClean="0">
                <a:effectLst/>
                <a:latin typeface="Arial Unicode MS" pitchFamily="34" charset="-128"/>
                <a:ea typeface="Arial Unicode MS" pitchFamily="34" charset="-128"/>
                <a:cs typeface="Arial Unicode MS" pitchFamily="34" charset="-128"/>
              </a:rPr>
              <a:t>t</a:t>
            </a:r>
            <a:r>
              <a:rPr lang="fr-FR" sz="2800" smtClean="0">
                <a:effectLst/>
                <a:latin typeface="Arial Unicode MS" pitchFamily="34" charset="-128"/>
                <a:ea typeface="Arial Unicode MS" pitchFamily="34" charset="-128"/>
                <a:cs typeface="Arial Unicode MS" pitchFamily="34" charset="-128"/>
              </a:rPr>
              <a:t> (z) =1 </a:t>
            </a:r>
          </a:p>
          <a:p>
            <a:pPr eaLnBrk="1" hangingPunct="1"/>
            <a:r>
              <a:rPr lang="fr-FR" sz="2800" smtClean="0">
                <a:effectLst/>
                <a:latin typeface="Arial Unicode MS" pitchFamily="34" charset="-128"/>
                <a:ea typeface="Arial Unicode MS" pitchFamily="34" charset="-128"/>
                <a:cs typeface="Arial Unicode MS" pitchFamily="34" charset="-128"/>
              </a:rPr>
              <a:t>Zone du vent I        →  q</a:t>
            </a:r>
            <a:r>
              <a:rPr lang="fr-FR" sz="2800" baseline="-25000" smtClean="0">
                <a:effectLst/>
                <a:latin typeface="Arial Unicode MS" pitchFamily="34" charset="-128"/>
                <a:ea typeface="Arial Unicode MS" pitchFamily="34" charset="-128"/>
                <a:cs typeface="Arial Unicode MS" pitchFamily="34" charset="-128"/>
              </a:rPr>
              <a:t>ref </a:t>
            </a:r>
            <a:r>
              <a:rPr lang="fr-FR" sz="2800" smtClean="0">
                <a:effectLst/>
                <a:latin typeface="Arial Unicode MS" pitchFamily="34" charset="-128"/>
                <a:ea typeface="Arial Unicode MS" pitchFamily="34" charset="-128"/>
                <a:cs typeface="Arial Unicode MS" pitchFamily="34" charset="-128"/>
              </a:rPr>
              <a:t>= 375 N/m</a:t>
            </a:r>
            <a:r>
              <a:rPr lang="fr-FR" sz="2800" baseline="30000" smtClean="0">
                <a:effectLst/>
                <a:latin typeface="Arial Unicode MS" pitchFamily="34" charset="-128"/>
                <a:ea typeface="Arial Unicode MS" pitchFamily="34" charset="-128"/>
                <a:cs typeface="Arial Unicode MS" pitchFamily="34" charset="-128"/>
              </a:rPr>
              <a:t>2</a:t>
            </a:r>
            <a:endParaRPr lang="fr-FR" sz="2800" smtClean="0">
              <a:effectLst/>
              <a:latin typeface="Arial Unicode MS" pitchFamily="34" charset="-128"/>
              <a:ea typeface="Arial Unicode MS" pitchFamily="34" charset="-128"/>
              <a:cs typeface="Arial Unicode MS" pitchFamily="34" charset="-128"/>
            </a:endParaRPr>
          </a:p>
          <a:p>
            <a:pPr eaLnBrk="1" hangingPunct="1"/>
            <a:r>
              <a:rPr lang="fr-FR" sz="2800" smtClean="0">
                <a:effectLst/>
                <a:latin typeface="Arial Unicode MS" pitchFamily="34" charset="-128"/>
                <a:ea typeface="Arial Unicode MS" pitchFamily="34" charset="-128"/>
                <a:cs typeface="Arial Unicode MS" pitchFamily="34" charset="-128"/>
              </a:rPr>
              <a:t> Terrain de catégorie  IV:          </a:t>
            </a:r>
          </a:p>
          <a:p>
            <a:pPr eaLnBrk="1" hangingPunct="1">
              <a:buFont typeface="Wingdings" pitchFamily="2" charset="2"/>
              <a:buNone/>
            </a:pPr>
            <a:r>
              <a:rPr lang="fr-FR" sz="2800" smtClean="0">
                <a:effectLst/>
                <a:latin typeface="Arial Unicode MS" pitchFamily="34" charset="-128"/>
                <a:ea typeface="Arial Unicode MS" pitchFamily="34" charset="-128"/>
                <a:cs typeface="Arial Unicode MS" pitchFamily="34" charset="-128"/>
              </a:rPr>
              <a:t>            k</a:t>
            </a:r>
            <a:r>
              <a:rPr lang="fr-FR" sz="2800" baseline="-25000" smtClean="0">
                <a:effectLst/>
                <a:latin typeface="Arial Unicode MS" pitchFamily="34" charset="-128"/>
                <a:ea typeface="Arial Unicode MS" pitchFamily="34" charset="-128"/>
                <a:cs typeface="Arial Unicode MS" pitchFamily="34" charset="-128"/>
              </a:rPr>
              <a:t>t</a:t>
            </a:r>
            <a:r>
              <a:rPr lang="fr-FR" sz="2800" smtClean="0">
                <a:effectLst/>
                <a:latin typeface="Arial Unicode MS" pitchFamily="34" charset="-128"/>
                <a:ea typeface="Arial Unicode MS" pitchFamily="34" charset="-128"/>
                <a:cs typeface="Arial Unicode MS" pitchFamily="34" charset="-128"/>
              </a:rPr>
              <a:t> = 0.24 ; Z</a:t>
            </a:r>
            <a:r>
              <a:rPr lang="fr-FR" sz="2800" baseline="-25000" smtClean="0">
                <a:effectLst/>
                <a:latin typeface="Arial Unicode MS" pitchFamily="34" charset="-128"/>
                <a:ea typeface="Arial Unicode MS" pitchFamily="34" charset="-128"/>
                <a:cs typeface="Arial Unicode MS" pitchFamily="34" charset="-128"/>
              </a:rPr>
              <a:t>0</a:t>
            </a:r>
            <a:r>
              <a:rPr lang="fr-FR" sz="2800" smtClean="0">
                <a:effectLst/>
                <a:latin typeface="Arial Unicode MS" pitchFamily="34" charset="-128"/>
                <a:ea typeface="Arial Unicode MS" pitchFamily="34" charset="-128"/>
                <a:cs typeface="Arial Unicode MS" pitchFamily="34" charset="-128"/>
              </a:rPr>
              <a:t> = 1m ; Z</a:t>
            </a:r>
            <a:r>
              <a:rPr lang="fr-FR" sz="2800" baseline="-25000" smtClean="0">
                <a:effectLst/>
                <a:latin typeface="Arial Unicode MS" pitchFamily="34" charset="-128"/>
                <a:ea typeface="Arial Unicode MS" pitchFamily="34" charset="-128"/>
                <a:cs typeface="Arial Unicode MS" pitchFamily="34" charset="-128"/>
              </a:rPr>
              <a:t>min</a:t>
            </a:r>
            <a:r>
              <a:rPr lang="fr-FR" sz="2800" smtClean="0">
                <a:effectLst/>
                <a:latin typeface="Arial Unicode MS" pitchFamily="34" charset="-128"/>
                <a:ea typeface="Arial Unicode MS" pitchFamily="34" charset="-128"/>
                <a:cs typeface="Arial Unicode MS" pitchFamily="34" charset="-128"/>
              </a:rPr>
              <a:t> = 16m</a:t>
            </a:r>
          </a:p>
          <a:p>
            <a:pPr eaLnBrk="1" hangingPunct="1">
              <a:buFont typeface="Wingdings" pitchFamily="2" charset="2"/>
              <a:buNone/>
            </a:pPr>
            <a:r>
              <a:rPr lang="fr-FR" sz="2800" smtClean="0">
                <a:effectLst/>
                <a:latin typeface="Arial Unicode MS" pitchFamily="34" charset="-128"/>
                <a:ea typeface="Arial Unicode MS" pitchFamily="34" charset="-128"/>
                <a:cs typeface="Arial Unicode MS" pitchFamily="34" charset="-128"/>
              </a:rPr>
              <a:t> </a:t>
            </a:r>
          </a:p>
          <a:p>
            <a:pPr eaLnBrk="1" hangingPunct="1"/>
            <a:endParaRPr lang="fr-FR" sz="2800" smtClean="0">
              <a:effectLst/>
              <a:latin typeface="Arial Unicode MS" pitchFamily="34" charset="-128"/>
              <a:ea typeface="Arial Unicode MS" pitchFamily="34" charset="-128"/>
              <a:cs typeface="Arial Unicode MS" pitchFamily="34" charset="-128"/>
            </a:endParaRPr>
          </a:p>
        </p:txBody>
      </p:sp>
      <p:sp>
        <p:nvSpPr>
          <p:cNvPr id="24579" name="Text Box 7"/>
          <p:cNvSpPr>
            <a:spLocks noGrp="1" noChangeArrowheads="1"/>
          </p:cNvSpPr>
          <p:nvPr>
            <p:ph type="title" idx="4294967295"/>
          </p:nvPr>
        </p:nvSpPr>
        <p:spPr>
          <a:xfrm>
            <a:off x="468313" y="549275"/>
            <a:ext cx="8229600" cy="646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0">
            <a:spAutoFit/>
          </a:bodyPr>
          <a:lstStyle/>
          <a:p>
            <a:pPr algn="l" eaLnBrk="1" hangingPunct="1">
              <a:spcBef>
                <a:spcPct val="50000"/>
              </a:spcBef>
            </a:pPr>
            <a:r>
              <a:rPr lang="fr-FR" sz="3200" b="1" smtClean="0">
                <a:solidFill>
                  <a:srgbClr val="FFFF00"/>
                </a:solidFill>
                <a:effectLst/>
                <a:latin typeface="Arial Unicode MS" pitchFamily="34" charset="-128"/>
                <a:ea typeface="Arial Unicode MS" pitchFamily="34" charset="-128"/>
                <a:cs typeface="Arial Unicode MS" pitchFamily="34" charset="-128"/>
              </a:rPr>
              <a:t>Étude au vent</a:t>
            </a:r>
            <a:r>
              <a:rPr lang="fr-FR" sz="3600" b="1" smtClean="0">
                <a:solidFill>
                  <a:srgbClr val="FFFF00"/>
                </a:solidFill>
                <a:effectLst/>
                <a:latin typeface="Arial Unicode MS" pitchFamily="34" charset="-128"/>
                <a:ea typeface="Arial Unicode MS" pitchFamily="34" charset="-128"/>
                <a:cs typeface="Arial Unicode MS" pitchFamily="34" charset="-128"/>
              </a:rPr>
              <a:t> </a:t>
            </a:r>
            <a:r>
              <a:rPr lang="fr-FR" sz="3200" b="1" smtClean="0">
                <a:solidFill>
                  <a:srgbClr val="FFFF00"/>
                </a:solidFill>
                <a:effectLst/>
                <a:latin typeface="Arial Unicode MS" pitchFamily="34" charset="-128"/>
                <a:ea typeface="Arial Unicode MS" pitchFamily="34" charset="-128"/>
                <a:cs typeface="Arial Unicode MS" pitchFamily="34" charset="-128"/>
              </a:rPr>
              <a:t>:</a:t>
            </a:r>
            <a:endParaRPr lang="fr-FR" sz="3200" b="1" smtClean="0">
              <a:effectLst/>
              <a:latin typeface="Arial Unicode MS" pitchFamily="34" charset="-128"/>
              <a:ea typeface="Arial Unicode MS" pitchFamily="34" charset="-128"/>
              <a:cs typeface="Arial Unicode MS" pitchFamily="34" charset="-128"/>
            </a:endParaRPr>
          </a:p>
        </p:txBody>
      </p:sp>
      <p:sp>
        <p:nvSpPr>
          <p:cNvPr id="24580" name="Rectangle 4"/>
          <p:cNvSpPr>
            <a:spLocks noChangeArrowheads="1"/>
          </p:cNvSpPr>
          <p:nvPr/>
        </p:nvSpPr>
        <p:spPr bwMode="auto">
          <a:xfrm>
            <a:off x="468313" y="4295775"/>
            <a:ext cx="78486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tabLst>
                <a:tab pos="457200" algn="l"/>
              </a:tabLst>
            </a:pPr>
            <a:r>
              <a:rPr lang="fr-FR" sz="2800">
                <a:latin typeface="Arial Unicode MS" pitchFamily="34" charset="-128"/>
                <a:ea typeface="Arial Unicode MS" pitchFamily="34" charset="-128"/>
                <a:cs typeface="Arial Unicode MS" pitchFamily="34" charset="-128"/>
              </a:rPr>
              <a:t>Pour une construction à base rectangulaire, on considère les deux directions du vent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4579"/>
                                        </p:tgtEl>
                                        <p:attrNameLst>
                                          <p:attrName>style.visibility</p:attrName>
                                        </p:attrNameLst>
                                      </p:cBhvr>
                                      <p:to>
                                        <p:strVal val="visible"/>
                                      </p:to>
                                    </p:set>
                                    <p:anim calcmode="lin" valueType="num">
                                      <p:cBhvr additive="base">
                                        <p:cTn id="7" dur="500" fill="hold"/>
                                        <p:tgtEl>
                                          <p:spTgt spid="24579"/>
                                        </p:tgtEl>
                                        <p:attrNameLst>
                                          <p:attrName>ppt_x</p:attrName>
                                        </p:attrNameLst>
                                      </p:cBhvr>
                                      <p:tavLst>
                                        <p:tav tm="0">
                                          <p:val>
                                            <p:strVal val="0-#ppt_w/2"/>
                                          </p:val>
                                        </p:tav>
                                        <p:tav tm="100000">
                                          <p:val>
                                            <p:strVal val="#ppt_x"/>
                                          </p:val>
                                        </p:tav>
                                      </p:tavLst>
                                    </p:anim>
                                    <p:anim calcmode="lin" valueType="num">
                                      <p:cBhvr additive="base">
                                        <p:cTn id="8" dur="500" fill="hold"/>
                                        <p:tgtEl>
                                          <p:spTgt spid="24579"/>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500"/>
                                  </p:stCondLst>
                                  <p:childTnLst>
                                    <p:set>
                                      <p:cBhvr>
                                        <p:cTn id="11" dur="1" fill="hold">
                                          <p:stCondLst>
                                            <p:cond delay="0"/>
                                          </p:stCondLst>
                                        </p:cTn>
                                        <p:tgtEl>
                                          <p:spTgt spid="24578">
                                            <p:txEl>
                                              <p:pRg st="0" end="0"/>
                                            </p:txEl>
                                          </p:spTgt>
                                        </p:tgtEl>
                                        <p:attrNameLst>
                                          <p:attrName>style.visibility</p:attrName>
                                        </p:attrNameLst>
                                      </p:cBhvr>
                                      <p:to>
                                        <p:strVal val="visible"/>
                                      </p:to>
                                    </p:set>
                                    <p:anim calcmode="lin" valueType="num">
                                      <p:cBhvr additive="base">
                                        <p:cTn id="12" dur="500" fill="hold"/>
                                        <p:tgtEl>
                                          <p:spTgt spid="24578">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4578">
                                            <p:txEl>
                                              <p:pRg st="0" end="0"/>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500"/>
                            </p:stCondLst>
                            <p:childTnLst>
                              <p:par>
                                <p:cTn id="15" presetID="3" presetClass="entr" presetSubtype="10" fill="hold" nodeType="afterEffect">
                                  <p:stCondLst>
                                    <p:cond delay="0"/>
                                  </p:stCondLst>
                                  <p:childTnLst>
                                    <p:set>
                                      <p:cBhvr>
                                        <p:cTn id="16" dur="1" fill="hold">
                                          <p:stCondLst>
                                            <p:cond delay="0"/>
                                          </p:stCondLst>
                                        </p:cTn>
                                        <p:tgtEl>
                                          <p:spTgt spid="24578">
                                            <p:txEl>
                                              <p:pRg st="1" end="1"/>
                                            </p:txEl>
                                          </p:spTgt>
                                        </p:tgtEl>
                                        <p:attrNameLst>
                                          <p:attrName>style.visibility</p:attrName>
                                        </p:attrNameLst>
                                      </p:cBhvr>
                                      <p:to>
                                        <p:strVal val="visible"/>
                                      </p:to>
                                    </p:set>
                                    <p:animEffect transition="in" filter="blinds(horizontal)">
                                      <p:cBhvr>
                                        <p:cTn id="17" dur="500"/>
                                        <p:tgtEl>
                                          <p:spTgt spid="24578">
                                            <p:txEl>
                                              <p:pRg st="1" end="1"/>
                                            </p:txEl>
                                          </p:spTgt>
                                        </p:tgtEl>
                                      </p:cBhvr>
                                    </p:animEffect>
                                  </p:childTnLst>
                                </p:cTn>
                              </p:par>
                            </p:childTnLst>
                          </p:cTn>
                        </p:par>
                        <p:par>
                          <p:cTn id="18" fill="hold" nodeType="afterGroup">
                            <p:stCondLst>
                              <p:cond delay="2000"/>
                            </p:stCondLst>
                            <p:childTnLst>
                              <p:par>
                                <p:cTn id="19" presetID="3" presetClass="entr" presetSubtype="10" fill="hold" nodeType="afterEffect">
                                  <p:stCondLst>
                                    <p:cond delay="0"/>
                                  </p:stCondLst>
                                  <p:childTnLst>
                                    <p:set>
                                      <p:cBhvr>
                                        <p:cTn id="20" dur="1" fill="hold">
                                          <p:stCondLst>
                                            <p:cond delay="0"/>
                                          </p:stCondLst>
                                        </p:cTn>
                                        <p:tgtEl>
                                          <p:spTgt spid="24578">
                                            <p:txEl>
                                              <p:pRg st="2" end="2"/>
                                            </p:txEl>
                                          </p:spTgt>
                                        </p:tgtEl>
                                        <p:attrNameLst>
                                          <p:attrName>style.visibility</p:attrName>
                                        </p:attrNameLst>
                                      </p:cBhvr>
                                      <p:to>
                                        <p:strVal val="visible"/>
                                      </p:to>
                                    </p:set>
                                    <p:animEffect transition="in" filter="blinds(horizontal)">
                                      <p:cBhvr>
                                        <p:cTn id="21" dur="500"/>
                                        <p:tgtEl>
                                          <p:spTgt spid="24578">
                                            <p:txEl>
                                              <p:pRg st="2" end="2"/>
                                            </p:txEl>
                                          </p:spTgt>
                                        </p:tgtEl>
                                      </p:cBhvr>
                                    </p:animEffect>
                                  </p:childTnLst>
                                </p:cTn>
                              </p:par>
                            </p:childTnLst>
                          </p:cTn>
                        </p:par>
                        <p:par>
                          <p:cTn id="22" fill="hold" nodeType="afterGroup">
                            <p:stCondLst>
                              <p:cond delay="2500"/>
                            </p:stCondLst>
                            <p:childTnLst>
                              <p:par>
                                <p:cTn id="23" presetID="3" presetClass="entr" presetSubtype="10" fill="hold" nodeType="afterEffect">
                                  <p:stCondLst>
                                    <p:cond delay="0"/>
                                  </p:stCondLst>
                                  <p:childTnLst>
                                    <p:set>
                                      <p:cBhvr>
                                        <p:cTn id="24" dur="1" fill="hold">
                                          <p:stCondLst>
                                            <p:cond delay="0"/>
                                          </p:stCondLst>
                                        </p:cTn>
                                        <p:tgtEl>
                                          <p:spTgt spid="24578">
                                            <p:txEl>
                                              <p:pRg st="3" end="3"/>
                                            </p:txEl>
                                          </p:spTgt>
                                        </p:tgtEl>
                                        <p:attrNameLst>
                                          <p:attrName>style.visibility</p:attrName>
                                        </p:attrNameLst>
                                      </p:cBhvr>
                                      <p:to>
                                        <p:strVal val="visible"/>
                                      </p:to>
                                    </p:set>
                                    <p:animEffect transition="in" filter="blinds(horizontal)">
                                      <p:cBhvr>
                                        <p:cTn id="25" dur="500"/>
                                        <p:tgtEl>
                                          <p:spTgt spid="24578">
                                            <p:txEl>
                                              <p:pRg st="3" end="3"/>
                                            </p:txEl>
                                          </p:spTgt>
                                        </p:tgtEl>
                                      </p:cBhvr>
                                    </p:animEffect>
                                  </p:childTnLst>
                                </p:cTn>
                              </p:par>
                            </p:childTnLst>
                          </p:cTn>
                        </p:par>
                        <p:par>
                          <p:cTn id="26" fill="hold" nodeType="afterGroup">
                            <p:stCondLst>
                              <p:cond delay="3000"/>
                            </p:stCondLst>
                            <p:childTnLst>
                              <p:par>
                                <p:cTn id="27" presetID="3" presetClass="entr" presetSubtype="10" fill="hold" nodeType="afterEffect">
                                  <p:stCondLst>
                                    <p:cond delay="0"/>
                                  </p:stCondLst>
                                  <p:childTnLst>
                                    <p:set>
                                      <p:cBhvr>
                                        <p:cTn id="28" dur="1" fill="hold">
                                          <p:stCondLst>
                                            <p:cond delay="0"/>
                                          </p:stCondLst>
                                        </p:cTn>
                                        <p:tgtEl>
                                          <p:spTgt spid="24578">
                                            <p:txEl>
                                              <p:pRg st="4" end="4"/>
                                            </p:txEl>
                                          </p:spTgt>
                                        </p:tgtEl>
                                        <p:attrNameLst>
                                          <p:attrName>style.visibility</p:attrName>
                                        </p:attrNameLst>
                                      </p:cBhvr>
                                      <p:to>
                                        <p:strVal val="visible"/>
                                      </p:to>
                                    </p:set>
                                    <p:animEffect transition="in" filter="blinds(horizontal)">
                                      <p:cBhvr>
                                        <p:cTn id="29" dur="500"/>
                                        <p:tgtEl>
                                          <p:spTgt spid="24578">
                                            <p:txEl>
                                              <p:pRg st="4" end="4"/>
                                            </p:txEl>
                                          </p:spTgt>
                                        </p:tgtEl>
                                      </p:cBhvr>
                                    </p:animEffect>
                                  </p:childTnLst>
                                </p:cTn>
                              </p:par>
                            </p:childTnLst>
                          </p:cTn>
                        </p:par>
                        <p:par>
                          <p:cTn id="30" fill="hold" nodeType="afterGroup">
                            <p:stCondLst>
                              <p:cond delay="3500"/>
                            </p:stCondLst>
                            <p:childTnLst>
                              <p:par>
                                <p:cTn id="31" presetID="3" presetClass="entr" presetSubtype="10" fill="hold" nodeType="afterEffect">
                                  <p:stCondLst>
                                    <p:cond delay="0"/>
                                  </p:stCondLst>
                                  <p:childTnLst>
                                    <p:set>
                                      <p:cBhvr>
                                        <p:cTn id="32" dur="1" fill="hold">
                                          <p:stCondLst>
                                            <p:cond delay="0"/>
                                          </p:stCondLst>
                                        </p:cTn>
                                        <p:tgtEl>
                                          <p:spTgt spid="24578">
                                            <p:txEl>
                                              <p:pRg st="5" end="5"/>
                                            </p:txEl>
                                          </p:spTgt>
                                        </p:tgtEl>
                                        <p:attrNameLst>
                                          <p:attrName>style.visibility</p:attrName>
                                        </p:attrNameLst>
                                      </p:cBhvr>
                                      <p:to>
                                        <p:strVal val="visible"/>
                                      </p:to>
                                    </p:set>
                                    <p:animEffect transition="in" filter="blinds(horizontal)">
                                      <p:cBhvr>
                                        <p:cTn id="33" dur="500"/>
                                        <p:tgtEl>
                                          <p:spTgt spid="24578">
                                            <p:txEl>
                                              <p:pRg st="5" end="5"/>
                                            </p:txEl>
                                          </p:spTgt>
                                        </p:tgtEl>
                                      </p:cBhvr>
                                    </p:animEffect>
                                  </p:childTnLst>
                                </p:cTn>
                              </p:par>
                            </p:childTnLst>
                          </p:cTn>
                        </p:par>
                        <p:par>
                          <p:cTn id="34" fill="hold" nodeType="afterGroup">
                            <p:stCondLst>
                              <p:cond delay="4000"/>
                            </p:stCondLst>
                            <p:childTnLst>
                              <p:par>
                                <p:cTn id="35" presetID="3" presetClass="entr" presetSubtype="10" fill="hold" grpId="0" nodeType="afterEffect">
                                  <p:stCondLst>
                                    <p:cond delay="0"/>
                                  </p:stCondLst>
                                  <p:childTnLst>
                                    <p:set>
                                      <p:cBhvr>
                                        <p:cTn id="36" dur="1" fill="hold">
                                          <p:stCondLst>
                                            <p:cond delay="0"/>
                                          </p:stCondLst>
                                        </p:cTn>
                                        <p:tgtEl>
                                          <p:spTgt spid="24580"/>
                                        </p:tgtEl>
                                        <p:attrNameLst>
                                          <p:attrName>style.visibility</p:attrName>
                                        </p:attrNameLst>
                                      </p:cBhvr>
                                      <p:to>
                                        <p:strVal val="visible"/>
                                      </p:to>
                                    </p:set>
                                    <p:animEffect transition="in" filter="blinds(horizontal)">
                                      <p:cBhvr>
                                        <p:cTn id="37" dur="500"/>
                                        <p:tgtEl>
                                          <p:spTgt spid="24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P spid="2458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Espace réservé du contenu 3"/>
          <p:cNvPicPr>
            <a:picLocks noGrp="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214313" y="357188"/>
            <a:ext cx="8672512" cy="6500812"/>
          </a:xfrm>
          <a:ln>
            <a:solidFill>
              <a:schemeClr val="accent1">
                <a:alpha val="0"/>
              </a:schemeClr>
            </a:solidFill>
          </a:ln>
        </p:spPr>
      </p:pic>
      <p:cxnSp>
        <p:nvCxnSpPr>
          <p:cNvPr id="9" name="Connecteur droit avec flèche 8"/>
          <p:cNvCxnSpPr/>
          <p:nvPr/>
        </p:nvCxnSpPr>
        <p:spPr>
          <a:xfrm>
            <a:off x="857250" y="4857750"/>
            <a:ext cx="1143000" cy="1588"/>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25606" name="Rectangle 15"/>
          <p:cNvSpPr>
            <a:spLocks noChangeArrowheads="1"/>
          </p:cNvSpPr>
          <p:nvPr/>
        </p:nvSpPr>
        <p:spPr bwMode="auto">
          <a:xfrm rot="10800000" flipV="1">
            <a:off x="714375" y="4437063"/>
            <a:ext cx="68183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r>
              <a:rPr lang="fr-FR" b="1">
                <a:latin typeface="Century Gothic" pitchFamily="34" charset="0"/>
              </a:rPr>
              <a:t>    </a:t>
            </a:r>
            <a:r>
              <a:rPr lang="fr-FR" b="1">
                <a:solidFill>
                  <a:srgbClr val="002060"/>
                </a:solidFill>
                <a:latin typeface="Century Gothic" pitchFamily="34" charset="0"/>
              </a:rPr>
              <a:t>V2</a:t>
            </a:r>
            <a:r>
              <a:rPr lang="fr-FR">
                <a:solidFill>
                  <a:srgbClr val="002060"/>
                </a:solidFill>
                <a:latin typeface="Century Gothic" pitchFamily="34" charset="0"/>
              </a:rPr>
              <a:t>   </a:t>
            </a:r>
            <a:r>
              <a:rPr lang="fr-FR">
                <a:solidFill>
                  <a:srgbClr val="002060"/>
                </a:solidFill>
                <a:latin typeface="Century Gothic" pitchFamily="34" charset="0"/>
                <a:sym typeface="Symbol" pitchFamily="18" charset="2"/>
              </a:rPr>
              <a:t>                                                                           </a:t>
            </a:r>
          </a:p>
        </p:txBody>
      </p:sp>
      <p:cxnSp>
        <p:nvCxnSpPr>
          <p:cNvPr id="13" name="Connecteur droit avec flèche 12"/>
          <p:cNvCxnSpPr/>
          <p:nvPr/>
        </p:nvCxnSpPr>
        <p:spPr>
          <a:xfrm rot="5400000">
            <a:off x="4321969" y="3036094"/>
            <a:ext cx="10731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608" name="Rectangle 13"/>
          <p:cNvSpPr>
            <a:spLocks noChangeArrowheads="1"/>
          </p:cNvSpPr>
          <p:nvPr/>
        </p:nvSpPr>
        <p:spPr bwMode="auto">
          <a:xfrm>
            <a:off x="4357688" y="2643188"/>
            <a:ext cx="476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r-FR" b="1">
                <a:solidFill>
                  <a:srgbClr val="002060"/>
                </a:solidFill>
                <a:latin typeface="Century Gothic" pitchFamily="34" charset="0"/>
              </a:rPr>
              <a:t>V1</a:t>
            </a:r>
            <a:endParaRPr lang="fr-FR">
              <a:latin typeface="Century Gothic"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fade">
                                      <p:cBhvr>
                                        <p:cTn id="7" dur="1000"/>
                                        <p:tgtEl>
                                          <p:spTgt spid="25602"/>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10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608"/>
                                        </p:tgtEl>
                                        <p:attrNameLst>
                                          <p:attrName>style.visibility</p:attrName>
                                        </p:attrNameLst>
                                      </p:cBhvr>
                                      <p:to>
                                        <p:strVal val="visible"/>
                                      </p:to>
                                    </p:set>
                                    <p:animEffect transition="in" filter="fade">
                                      <p:cBhvr>
                                        <p:cTn id="13" dur="1000"/>
                                        <p:tgtEl>
                                          <p:spTgt spid="2560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5606"/>
                                        </p:tgtEl>
                                        <p:attrNameLst>
                                          <p:attrName>style.visibility</p:attrName>
                                        </p:attrNameLst>
                                      </p:cBhvr>
                                      <p:to>
                                        <p:strVal val="visible"/>
                                      </p:to>
                                    </p:set>
                                    <p:animEffect transition="in" filter="fade">
                                      <p:cBhvr>
                                        <p:cTn id="16" dur="1000"/>
                                        <p:tgtEl>
                                          <p:spTgt spid="25606"/>
                                        </p:tgtEl>
                                      </p:cBhvr>
                                    </p:animEffect>
                                  </p:childTnLst>
                                </p:cTn>
                              </p:par>
                              <p:par>
                                <p:cTn id="17" presetID="10"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6" grpId="0"/>
      <p:bldP spid="2560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u contenu 2"/>
          <p:cNvSpPr>
            <a:spLocks noGrp="1"/>
          </p:cNvSpPr>
          <p:nvPr>
            <p:ph idx="4294967295"/>
          </p:nvPr>
        </p:nvSpPr>
        <p:spPr>
          <a:xfrm>
            <a:off x="457200" y="785813"/>
            <a:ext cx="8229600" cy="2643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Wingdings" pitchFamily="2" charset="2"/>
              <a:buNone/>
            </a:pPr>
            <a:r>
              <a:rPr lang="fr-FR" sz="2800" smtClean="0">
                <a:effectLst/>
                <a:latin typeface="Arial Unicode MS" pitchFamily="34" charset="-128"/>
                <a:ea typeface="Arial Unicode MS" pitchFamily="34" charset="-128"/>
                <a:cs typeface="Arial Unicode MS" pitchFamily="34" charset="-128"/>
              </a:rPr>
              <a:t>  </a:t>
            </a:r>
          </a:p>
          <a:p>
            <a:pPr eaLnBrk="1" hangingPunct="1">
              <a:buFont typeface="Wingdings" pitchFamily="2" charset="2"/>
              <a:buNone/>
            </a:pPr>
            <a:endParaRPr lang="fr-FR" sz="2800" smtClean="0">
              <a:effectLst/>
              <a:latin typeface="Arial Unicode MS" pitchFamily="34" charset="-128"/>
              <a:ea typeface="Arial Unicode MS" pitchFamily="34" charset="-128"/>
              <a:cs typeface="Arial Unicode MS" pitchFamily="34" charset="-128"/>
            </a:endParaRPr>
          </a:p>
          <a:p>
            <a:pPr algn="just" eaLnBrk="1" hangingPunct="1">
              <a:buFont typeface="Wingdings" pitchFamily="2" charset="2"/>
              <a:buNone/>
            </a:pPr>
            <a:r>
              <a:rPr lang="fr-FR" sz="2800" smtClean="0">
                <a:effectLst/>
                <a:latin typeface="Arial Unicode MS" pitchFamily="34" charset="-128"/>
                <a:ea typeface="Arial Unicode MS" pitchFamily="34" charset="-128"/>
                <a:cs typeface="Arial Unicode MS" pitchFamily="34" charset="-128"/>
              </a:rPr>
              <a:t> Les différentes actions du vent(pour les deux directions ) sont données dans les tableaux   suivants :</a:t>
            </a:r>
          </a:p>
          <a:p>
            <a:pPr eaLnBrk="1" hangingPunct="1">
              <a:buFont typeface="Wingdings" pitchFamily="2" charset="2"/>
              <a:buNone/>
            </a:pPr>
            <a:endParaRPr lang="fr-FR" sz="2800" smtClean="0">
              <a:effectLst/>
              <a:latin typeface="Arial Unicode MS" pitchFamily="34" charset="-128"/>
              <a:ea typeface="Arial Unicode MS" pitchFamily="34" charset="-128"/>
              <a:cs typeface="Arial Unicode MS" pitchFamily="34" charset="-12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Effect transition="in" filter="blinds(horizontal)">
                                      <p:cBhvr>
                                        <p:cTn id="7" dur="500"/>
                                        <p:tgtEl>
                                          <p:spTgt spid="26626">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6626">
                                            <p:txEl>
                                              <p:pRg st="2" end="2"/>
                                            </p:txEl>
                                          </p:spTgt>
                                        </p:tgtEl>
                                        <p:attrNameLst>
                                          <p:attrName>style.visibility</p:attrName>
                                        </p:attrNameLst>
                                      </p:cBhvr>
                                      <p:to>
                                        <p:strVal val="visible"/>
                                      </p:to>
                                    </p:set>
                                    <p:animEffect transition="in" filter="blinds(horizontal)">
                                      <p:cBhvr>
                                        <p:cTn id="10" dur="500"/>
                                        <p:tgtEl>
                                          <p:spTgt spid="2662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4"/>
          <p:cNvSpPr>
            <a:spLocks noGrp="1" noChangeArrowheads="1"/>
          </p:cNvSpPr>
          <p:nvPr>
            <p:ph type="title" idx="4294967295"/>
          </p:nvPr>
        </p:nvSpPr>
        <p:spPr>
          <a:xfrm>
            <a:off x="500063" y="428625"/>
            <a:ext cx="8229600" cy="461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0">
            <a:spAutoFit/>
          </a:bodyPr>
          <a:lstStyle/>
          <a:p>
            <a:pPr algn="l" eaLnBrk="1" hangingPunct="1">
              <a:tabLst>
                <a:tab pos="2209800" algn="l"/>
              </a:tabLst>
            </a:pPr>
            <a:r>
              <a:rPr lang="fr-FR" sz="2400" b="1" smtClean="0">
                <a:solidFill>
                  <a:srgbClr val="FFFF00"/>
                </a:solidFill>
                <a:effectLst/>
              </a:rPr>
              <a:t>Vent « V1 » :</a:t>
            </a:r>
            <a:endParaRPr lang="fr-FR" sz="2800" b="1" smtClean="0">
              <a:solidFill>
                <a:srgbClr val="FFFF00"/>
              </a:solidFill>
              <a:effectLst/>
            </a:endParaRPr>
          </a:p>
        </p:txBody>
      </p:sp>
      <p:pic>
        <p:nvPicPr>
          <p:cNvPr id="8" name="Tableau 7"/>
          <p:cNvPicPr>
            <a:picLocks noGrp="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013" y="1066800"/>
            <a:ext cx="8466137" cy="535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par>
                                <p:cTn id="8" presetID="2" presetClass="entr" presetSubtype="8" fill="hold" grpId="0" nodeType="withEffect">
                                  <p:stCondLst>
                                    <p:cond delay="0"/>
                                  </p:stCondLst>
                                  <p:childTnLst>
                                    <p:set>
                                      <p:cBhvr>
                                        <p:cTn id="9" dur="1" fill="hold">
                                          <p:stCondLst>
                                            <p:cond delay="0"/>
                                          </p:stCondLst>
                                        </p:cTn>
                                        <p:tgtEl>
                                          <p:spTgt spid="24579"/>
                                        </p:tgtEl>
                                        <p:attrNameLst>
                                          <p:attrName>style.visibility</p:attrName>
                                        </p:attrNameLst>
                                      </p:cBhvr>
                                      <p:to>
                                        <p:strVal val="visible"/>
                                      </p:to>
                                    </p:set>
                                    <p:anim calcmode="lin" valueType="num">
                                      <p:cBhvr additive="base">
                                        <p:cTn id="10" dur="500" fill="hold"/>
                                        <p:tgtEl>
                                          <p:spTgt spid="24579"/>
                                        </p:tgtEl>
                                        <p:attrNameLst>
                                          <p:attrName>ppt_x</p:attrName>
                                        </p:attrNameLst>
                                      </p:cBhvr>
                                      <p:tavLst>
                                        <p:tav tm="0">
                                          <p:val>
                                            <p:strVal val="0-#ppt_w/2"/>
                                          </p:val>
                                        </p:tav>
                                        <p:tav tm="100000">
                                          <p:val>
                                            <p:strVal val="#ppt_x"/>
                                          </p:val>
                                        </p:tav>
                                      </p:tavLst>
                                    </p:anim>
                                    <p:anim calcmode="lin" valueType="num">
                                      <p:cBhvr additive="base">
                                        <p:cTn id="11" dur="500" fill="hold"/>
                                        <p:tgtEl>
                                          <p:spTgt spid="245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Tableau 5"/>
          <p:cNvPicPr>
            <a:picLocks noGrp="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1000125"/>
            <a:ext cx="8431213" cy="521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4"/>
          <p:cNvSpPr txBox="1">
            <a:spLocks noChangeArrowheads="1"/>
          </p:cNvSpPr>
          <p:nvPr/>
        </p:nvSpPr>
        <p:spPr bwMode="auto">
          <a:xfrm>
            <a:off x="500063" y="428625"/>
            <a:ext cx="8229600" cy="461963"/>
          </a:xfrm>
          <a:prstGeom prst="rect">
            <a:avLst/>
          </a:prstGeom>
          <a:noFill/>
          <a:ln w="9525">
            <a:noFill/>
            <a:miter lim="800000"/>
            <a:headEnd/>
            <a:tailEnd/>
          </a:ln>
          <a:effectLst/>
        </p:spPr>
        <p:txBody>
          <a:bodyPr anchor="ctr">
            <a:spAutoFit/>
          </a:bodyPr>
          <a:lstStyle/>
          <a:p>
            <a:pPr>
              <a:tabLst>
                <a:tab pos="2209800" algn="l"/>
              </a:tabLst>
              <a:defRPr/>
            </a:pPr>
            <a:r>
              <a:rPr lang="fr-FR" sz="2400" b="1" kern="0" dirty="0">
                <a:solidFill>
                  <a:srgbClr val="FFFF00"/>
                </a:solidFill>
                <a:latin typeface="+mj-lt"/>
                <a:ea typeface="+mj-ea"/>
                <a:cs typeface="+mj-cs"/>
              </a:rPr>
              <a:t>Vent « V2 » :</a:t>
            </a:r>
            <a:endParaRPr lang="fr-FR" sz="2800" b="1" kern="0" dirty="0">
              <a:solidFill>
                <a:srgbClr val="FFFF00"/>
              </a:solidFill>
              <a:latin typeface="+mj-lt"/>
              <a:ea typeface="+mj-ea"/>
              <a:cs typeface="+mj-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0-#ppt_w/2"/>
                                          </p:val>
                                        </p:tav>
                                        <p:tav tm="100000">
                                          <p:val>
                                            <p:strVal val="#ppt_x"/>
                                          </p:val>
                                        </p:tav>
                                      </p:tavLst>
                                    </p:anim>
                                    <p:anim calcmode="lin" valueType="num">
                                      <p:cBhvr additive="base">
                                        <p:cTn id="11"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re 1"/>
          <p:cNvSpPr>
            <a:spLocks noGrp="1"/>
          </p:cNvSpPr>
          <p:nvPr>
            <p:ph type="title" idx="4294967295"/>
          </p:nvPr>
        </p:nvSpPr>
        <p:spPr>
          <a:xfrm>
            <a:off x="571500" y="428625"/>
            <a:ext cx="8229600" cy="714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0"/>
          <a:lstStyle/>
          <a:p>
            <a:pPr algn="l" eaLnBrk="1" hangingPunct="1"/>
            <a:r>
              <a:rPr lang="fr-FR" sz="3200" b="1" smtClean="0">
                <a:solidFill>
                  <a:srgbClr val="FFFF00"/>
                </a:solidFill>
                <a:effectLst/>
                <a:latin typeface="Arial Unicode MS" pitchFamily="34" charset="-128"/>
                <a:ea typeface="Arial Unicode MS" pitchFamily="34" charset="-128"/>
                <a:cs typeface="Arial Unicode MS" pitchFamily="34" charset="-128"/>
              </a:rPr>
              <a:t>Action du vent sur le parapet:  </a:t>
            </a:r>
            <a:r>
              <a:rPr lang="fr-FR" sz="3600" b="1" smtClean="0">
                <a:solidFill>
                  <a:srgbClr val="FFFF00"/>
                </a:solidFill>
                <a:effectLst/>
                <a:latin typeface="Arial Unicode MS" pitchFamily="34" charset="-128"/>
                <a:ea typeface="Arial Unicode MS" pitchFamily="34" charset="-128"/>
                <a:cs typeface="Arial Unicode MS" pitchFamily="34" charset="-128"/>
              </a:rPr>
              <a:t>	</a:t>
            </a:r>
            <a:endParaRPr lang="fr-FR" sz="3600" smtClean="0">
              <a:solidFill>
                <a:srgbClr val="FFFF00"/>
              </a:solidFill>
              <a:effectLst/>
              <a:latin typeface="Arial Unicode MS" pitchFamily="34" charset="-128"/>
              <a:ea typeface="Arial Unicode MS" pitchFamily="34" charset="-128"/>
              <a:cs typeface="Arial Unicode MS" pitchFamily="34" charset="-128"/>
            </a:endParaRPr>
          </a:p>
        </p:txBody>
      </p:sp>
      <p:sp>
        <p:nvSpPr>
          <p:cNvPr id="29699" name="Espace réservé du contenu 2"/>
          <p:cNvSpPr>
            <a:spLocks noGrp="1"/>
          </p:cNvSpPr>
          <p:nvPr>
            <p:ph idx="4294967295"/>
          </p:nvPr>
        </p:nvSpPr>
        <p:spPr>
          <a:xfrm>
            <a:off x="357188" y="1285875"/>
            <a:ext cx="8329612" cy="3222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lang="fr-FR" sz="2800" smtClean="0">
                <a:effectLst/>
                <a:latin typeface="Arial Unicode MS" pitchFamily="34" charset="-128"/>
                <a:ea typeface="Arial Unicode MS" pitchFamily="34" charset="-128"/>
                <a:cs typeface="Arial Unicode MS" pitchFamily="34" charset="-128"/>
              </a:rPr>
              <a:t>D’après le RNV 99 on prend C</a:t>
            </a:r>
            <a:r>
              <a:rPr lang="fr-FR" sz="2800" baseline="-25000" smtClean="0">
                <a:effectLst/>
                <a:latin typeface="Arial Unicode MS" pitchFamily="34" charset="-128"/>
                <a:ea typeface="Arial Unicode MS" pitchFamily="34" charset="-128"/>
                <a:cs typeface="Arial Unicode MS" pitchFamily="34" charset="-128"/>
              </a:rPr>
              <a:t>p </a:t>
            </a:r>
            <a:r>
              <a:rPr lang="fr-FR" sz="2800" smtClean="0">
                <a:effectLst/>
                <a:latin typeface="Arial Unicode MS" pitchFamily="34" charset="-128"/>
                <a:ea typeface="Arial Unicode MS" pitchFamily="34" charset="-128"/>
                <a:cs typeface="Arial Unicode MS" pitchFamily="34" charset="-128"/>
              </a:rPr>
              <a:t>= 2 (pour les éléments de parapet)</a:t>
            </a:r>
          </a:p>
          <a:p>
            <a:pPr eaLnBrk="1" hangingPunct="1"/>
            <a:endParaRPr lang="fr-FR" sz="2800" smtClean="0">
              <a:effectLst/>
              <a:latin typeface="Arial Unicode MS" pitchFamily="34" charset="-128"/>
              <a:ea typeface="Arial Unicode MS" pitchFamily="34" charset="-128"/>
              <a:cs typeface="Arial Unicode MS" pitchFamily="34" charset="-128"/>
            </a:endParaRPr>
          </a:p>
          <a:p>
            <a:pPr eaLnBrk="1" hangingPunct="1"/>
            <a:r>
              <a:rPr lang="fr-FR" sz="2800" smtClean="0">
                <a:effectLst/>
                <a:latin typeface="Arial Unicode MS" pitchFamily="34" charset="-128"/>
                <a:ea typeface="Arial Unicode MS" pitchFamily="34" charset="-128"/>
                <a:cs typeface="Arial Unicode MS" pitchFamily="34" charset="-128"/>
              </a:rPr>
              <a:t>q</a:t>
            </a:r>
            <a:r>
              <a:rPr lang="fr-FR" sz="2800" baseline="-25000" smtClean="0">
                <a:effectLst/>
                <a:latin typeface="Arial Unicode MS" pitchFamily="34" charset="-128"/>
                <a:ea typeface="Arial Unicode MS" pitchFamily="34" charset="-128"/>
                <a:cs typeface="Arial Unicode MS" pitchFamily="34" charset="-128"/>
              </a:rPr>
              <a:t>par </a:t>
            </a:r>
            <a:r>
              <a:rPr lang="fr-FR" sz="2800" smtClean="0">
                <a:effectLst/>
                <a:latin typeface="Arial Unicode MS" pitchFamily="34" charset="-128"/>
                <a:ea typeface="Arial Unicode MS" pitchFamily="34" charset="-128"/>
                <a:cs typeface="Arial Unicode MS" pitchFamily="34" charset="-128"/>
              </a:rPr>
              <a:t> = C</a:t>
            </a:r>
            <a:r>
              <a:rPr lang="fr-FR" sz="2800" baseline="-25000" smtClean="0">
                <a:effectLst/>
                <a:latin typeface="Arial Unicode MS" pitchFamily="34" charset="-128"/>
                <a:ea typeface="Arial Unicode MS" pitchFamily="34" charset="-128"/>
                <a:cs typeface="Arial Unicode MS" pitchFamily="34" charset="-128"/>
              </a:rPr>
              <a:t>d</a:t>
            </a:r>
            <a:r>
              <a:rPr lang="fr-FR" sz="2800" smtClean="0">
                <a:effectLst/>
                <a:latin typeface="Arial Unicode MS" pitchFamily="34" charset="-128"/>
                <a:ea typeface="Arial Unicode MS" pitchFamily="34" charset="-128"/>
                <a:cs typeface="Arial Unicode MS" pitchFamily="34" charset="-128"/>
              </a:rPr>
              <a:t> × q</a:t>
            </a:r>
            <a:r>
              <a:rPr lang="fr-FR" sz="2800" baseline="-25000" smtClean="0">
                <a:effectLst/>
                <a:latin typeface="Arial Unicode MS" pitchFamily="34" charset="-128"/>
                <a:ea typeface="Arial Unicode MS" pitchFamily="34" charset="-128"/>
                <a:cs typeface="Arial Unicode MS" pitchFamily="34" charset="-128"/>
              </a:rPr>
              <a:t>dyn</a:t>
            </a:r>
            <a:r>
              <a:rPr lang="fr-FR" sz="2800" smtClean="0">
                <a:effectLst/>
                <a:latin typeface="Arial Unicode MS" pitchFamily="34" charset="-128"/>
                <a:ea typeface="Arial Unicode MS" pitchFamily="34" charset="-128"/>
                <a:cs typeface="Arial Unicode MS" pitchFamily="34" charset="-128"/>
              </a:rPr>
              <a:t> × C</a:t>
            </a:r>
            <a:r>
              <a:rPr lang="fr-FR" sz="2800" baseline="-25000" smtClean="0">
                <a:effectLst/>
                <a:latin typeface="Arial Unicode MS" pitchFamily="34" charset="-128"/>
                <a:ea typeface="Arial Unicode MS" pitchFamily="34" charset="-128"/>
                <a:cs typeface="Arial Unicode MS" pitchFamily="34" charset="-128"/>
              </a:rPr>
              <a:t>p</a:t>
            </a:r>
            <a:r>
              <a:rPr lang="fr-FR" sz="2800" smtClean="0">
                <a:effectLst/>
                <a:latin typeface="Arial Unicode MS" pitchFamily="34" charset="-128"/>
                <a:ea typeface="Arial Unicode MS" pitchFamily="34" charset="-128"/>
                <a:cs typeface="Arial Unicode MS" pitchFamily="34" charset="-128"/>
              </a:rPr>
              <a:t> = 1 × 584.625 × 2</a:t>
            </a:r>
          </a:p>
          <a:p>
            <a:pPr eaLnBrk="1" hangingPunct="1"/>
            <a:endParaRPr lang="fr-FR" sz="2800" smtClean="0">
              <a:effectLst/>
              <a:latin typeface="Arial Unicode MS" pitchFamily="34" charset="-128"/>
              <a:ea typeface="Arial Unicode MS" pitchFamily="34" charset="-128"/>
              <a:cs typeface="Arial Unicode MS" pitchFamily="34" charset="-128"/>
            </a:endParaRPr>
          </a:p>
          <a:p>
            <a:pPr algn="ctr" eaLnBrk="1" hangingPunct="1">
              <a:buFont typeface="Wingdings" pitchFamily="2" charset="2"/>
              <a:buNone/>
            </a:pPr>
            <a:r>
              <a:rPr lang="fr-FR" sz="2800" smtClean="0">
                <a:effectLst/>
                <a:latin typeface="Arial Unicode MS" pitchFamily="34" charset="-128"/>
                <a:ea typeface="Arial Unicode MS" pitchFamily="34" charset="-128"/>
                <a:cs typeface="Arial Unicode MS" pitchFamily="34" charset="-128"/>
              </a:rPr>
              <a:t>   q</a:t>
            </a:r>
            <a:r>
              <a:rPr lang="fr-FR" sz="2800" baseline="-25000" smtClean="0">
                <a:effectLst/>
                <a:latin typeface="Arial Unicode MS" pitchFamily="34" charset="-128"/>
                <a:ea typeface="Arial Unicode MS" pitchFamily="34" charset="-128"/>
                <a:cs typeface="Arial Unicode MS" pitchFamily="34" charset="-128"/>
              </a:rPr>
              <a:t>par </a:t>
            </a:r>
            <a:r>
              <a:rPr lang="fr-FR" sz="2800" smtClean="0">
                <a:effectLst/>
                <a:latin typeface="Arial Unicode MS" pitchFamily="34" charset="-128"/>
                <a:ea typeface="Arial Unicode MS" pitchFamily="34" charset="-128"/>
                <a:cs typeface="Arial Unicode MS" pitchFamily="34" charset="-128"/>
              </a:rPr>
              <a:t> =1169,25N/m</a:t>
            </a:r>
            <a:r>
              <a:rPr lang="fr-FR" sz="2800" baseline="30000" smtClean="0">
                <a:effectLst/>
                <a:latin typeface="Arial Unicode MS" pitchFamily="34" charset="-128"/>
                <a:ea typeface="Arial Unicode MS" pitchFamily="34" charset="-128"/>
                <a:cs typeface="Arial Unicode MS" pitchFamily="34" charset="-128"/>
              </a:rPr>
              <a:t>2</a:t>
            </a:r>
            <a:endParaRPr lang="fr-FR" sz="2800" smtClean="0">
              <a:effectLst/>
              <a:latin typeface="Arial Unicode MS" pitchFamily="34" charset="-128"/>
              <a:ea typeface="Arial Unicode MS" pitchFamily="34" charset="-128"/>
              <a:cs typeface="Arial Unicode MS" pitchFamily="34" charset="-12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additive="base">
                                        <p:cTn id="7" dur="500" fill="hold"/>
                                        <p:tgtEl>
                                          <p:spTgt spid="29698"/>
                                        </p:tgtEl>
                                        <p:attrNameLst>
                                          <p:attrName>ppt_x</p:attrName>
                                        </p:attrNameLst>
                                      </p:cBhvr>
                                      <p:tavLst>
                                        <p:tav tm="0">
                                          <p:val>
                                            <p:strVal val="0-#ppt_w/2"/>
                                          </p:val>
                                        </p:tav>
                                        <p:tav tm="100000">
                                          <p:val>
                                            <p:strVal val="#ppt_x"/>
                                          </p:val>
                                        </p:tav>
                                      </p:tavLst>
                                    </p:anim>
                                    <p:anim calcmode="lin" valueType="num">
                                      <p:cBhvr additive="base">
                                        <p:cTn id="8" dur="500" fill="hold"/>
                                        <p:tgtEl>
                                          <p:spTgt spid="2969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29699">
                                            <p:txEl>
                                              <p:pRg st="0" end="0"/>
                                            </p:txEl>
                                          </p:spTgt>
                                        </p:tgtEl>
                                        <p:attrNameLst>
                                          <p:attrName>style.visibility</p:attrName>
                                        </p:attrNameLst>
                                      </p:cBhvr>
                                      <p:to>
                                        <p:strVal val="visible"/>
                                      </p:to>
                                    </p:set>
                                    <p:animEffect transition="in" filter="blinds(horizontal)">
                                      <p:cBhvr>
                                        <p:cTn id="12" dur="500"/>
                                        <p:tgtEl>
                                          <p:spTgt spid="29699">
                                            <p:txEl>
                                              <p:pRg st="0" end="0"/>
                                            </p:txEl>
                                          </p:spTgt>
                                        </p:tgtEl>
                                      </p:cBhvr>
                                    </p:animEffect>
                                  </p:childTnLst>
                                </p:cTn>
                              </p:par>
                            </p:childTnLst>
                          </p:cTn>
                        </p:par>
                        <p:par>
                          <p:cTn id="13" fill="hold" nodeType="afterGroup">
                            <p:stCondLst>
                              <p:cond delay="1000"/>
                            </p:stCondLst>
                            <p:childTnLst>
                              <p:par>
                                <p:cTn id="14" presetID="3" presetClass="entr" presetSubtype="10" fill="hold" grpId="0" nodeType="afterEffect">
                                  <p:stCondLst>
                                    <p:cond delay="0"/>
                                  </p:stCondLst>
                                  <p:childTnLst>
                                    <p:set>
                                      <p:cBhvr>
                                        <p:cTn id="15" dur="1" fill="hold">
                                          <p:stCondLst>
                                            <p:cond delay="0"/>
                                          </p:stCondLst>
                                        </p:cTn>
                                        <p:tgtEl>
                                          <p:spTgt spid="29699">
                                            <p:txEl>
                                              <p:pRg st="2" end="2"/>
                                            </p:txEl>
                                          </p:spTgt>
                                        </p:tgtEl>
                                        <p:attrNameLst>
                                          <p:attrName>style.visibility</p:attrName>
                                        </p:attrNameLst>
                                      </p:cBhvr>
                                      <p:to>
                                        <p:strVal val="visible"/>
                                      </p:to>
                                    </p:set>
                                    <p:animEffect transition="in" filter="blinds(horizontal)">
                                      <p:cBhvr>
                                        <p:cTn id="16" dur="500"/>
                                        <p:tgtEl>
                                          <p:spTgt spid="29699">
                                            <p:txEl>
                                              <p:pRg st="2" end="2"/>
                                            </p:txEl>
                                          </p:spTgt>
                                        </p:tgtEl>
                                      </p:cBhvr>
                                    </p:animEffect>
                                  </p:childTnLst>
                                </p:cTn>
                              </p:par>
                            </p:childTnLst>
                          </p:cTn>
                        </p:par>
                        <p:par>
                          <p:cTn id="17" fill="hold" nodeType="afterGroup">
                            <p:stCondLst>
                              <p:cond delay="1500"/>
                            </p:stCondLst>
                            <p:childTnLst>
                              <p:par>
                                <p:cTn id="18" presetID="3" presetClass="entr" presetSubtype="10" fill="hold" grpId="0" nodeType="afterEffect">
                                  <p:stCondLst>
                                    <p:cond delay="0"/>
                                  </p:stCondLst>
                                  <p:childTnLst>
                                    <p:set>
                                      <p:cBhvr>
                                        <p:cTn id="19" dur="1" fill="hold">
                                          <p:stCondLst>
                                            <p:cond delay="0"/>
                                          </p:stCondLst>
                                        </p:cTn>
                                        <p:tgtEl>
                                          <p:spTgt spid="29699">
                                            <p:txEl>
                                              <p:pRg st="4" end="4"/>
                                            </p:txEl>
                                          </p:spTgt>
                                        </p:tgtEl>
                                        <p:attrNameLst>
                                          <p:attrName>style.visibility</p:attrName>
                                        </p:attrNameLst>
                                      </p:cBhvr>
                                      <p:to>
                                        <p:strVal val="visible"/>
                                      </p:to>
                                    </p:set>
                                    <p:animEffect transition="in" filter="blinds(horizontal)">
                                      <p:cBhvr>
                                        <p:cTn id="20" dur="500"/>
                                        <p:tgtEl>
                                          <p:spTgt spid="29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Espace réservé du contenu 2"/>
          <p:cNvSpPr>
            <a:spLocks noGrp="1"/>
          </p:cNvSpPr>
          <p:nvPr>
            <p:ph idx="4294967295"/>
          </p:nvPr>
        </p:nvSpPr>
        <p:spPr>
          <a:xfrm>
            <a:off x="142875" y="1285875"/>
            <a:ext cx="9144000" cy="4483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buFont typeface="Wingdings" pitchFamily="2" charset="2"/>
              <a:buNone/>
            </a:pPr>
            <a:r>
              <a:rPr lang="fr-FR" sz="2800" smtClean="0">
                <a:effectLst/>
                <a:latin typeface="Arial Unicode MS" pitchFamily="34" charset="-128"/>
                <a:ea typeface="Arial Unicode MS" pitchFamily="34" charset="-128"/>
                <a:cs typeface="Arial Unicode MS" pitchFamily="34" charset="-128"/>
              </a:rPr>
              <a:t>pour la direction V2 on a :    </a:t>
            </a:r>
            <a:r>
              <a:rPr lang="fr-FR" sz="2800" smtClean="0">
                <a:solidFill>
                  <a:srgbClr val="FF0000"/>
                </a:solidFill>
                <a:effectLst/>
                <a:latin typeface="Arial Unicode MS" pitchFamily="34" charset="-128"/>
                <a:ea typeface="Arial Unicode MS" pitchFamily="34" charset="-128"/>
                <a:cs typeface="Arial Unicode MS" pitchFamily="34" charset="-128"/>
              </a:rPr>
              <a:t>d/h = 4,72 &gt; 3 </a:t>
            </a:r>
          </a:p>
          <a:p>
            <a:pPr eaLnBrk="1" hangingPunct="1">
              <a:lnSpc>
                <a:spcPct val="90000"/>
              </a:lnSpc>
              <a:buFont typeface="Wingdings" pitchFamily="2" charset="2"/>
              <a:buNone/>
            </a:pPr>
            <a:r>
              <a:rPr lang="fr-FR" sz="2800" smtClean="0">
                <a:solidFill>
                  <a:srgbClr val="00B050"/>
                </a:solidFill>
                <a:effectLst/>
                <a:latin typeface="Arial Unicode MS" pitchFamily="34" charset="-128"/>
                <a:ea typeface="Arial Unicode MS" pitchFamily="34" charset="-128"/>
                <a:cs typeface="Arial Unicode MS" pitchFamily="34" charset="-128"/>
              </a:rPr>
              <a:t>                               </a:t>
            </a:r>
            <a:endParaRPr lang="fr-FR" sz="2800" smtClean="0">
              <a:solidFill>
                <a:srgbClr val="000000"/>
              </a:solidFill>
              <a:effectLst/>
              <a:latin typeface="Arial Unicode MS" pitchFamily="34" charset="-128"/>
              <a:ea typeface="Arial Unicode MS" pitchFamily="34" charset="-128"/>
              <a:cs typeface="Arial Unicode MS" pitchFamily="34" charset="-128"/>
            </a:endParaRPr>
          </a:p>
          <a:p>
            <a:pPr eaLnBrk="1" hangingPunct="1">
              <a:lnSpc>
                <a:spcPct val="90000"/>
              </a:lnSpc>
              <a:buFont typeface="Wingdings" pitchFamily="2" charset="2"/>
              <a:buNone/>
            </a:pPr>
            <a:r>
              <a:rPr lang="fr-FR" sz="2800" smtClean="0">
                <a:effectLst/>
                <a:latin typeface="Arial Unicode MS" pitchFamily="34" charset="-128"/>
                <a:ea typeface="Arial Unicode MS" pitchFamily="34" charset="-128"/>
                <a:cs typeface="Arial Unicode MS" pitchFamily="34" charset="-128"/>
              </a:rPr>
              <a:t>Donc La force de frottement doit être calculée pour cette direction.</a:t>
            </a:r>
          </a:p>
          <a:p>
            <a:pPr eaLnBrk="1" hangingPunct="1">
              <a:lnSpc>
                <a:spcPct val="90000"/>
              </a:lnSpc>
              <a:buFont typeface="Wingdings" pitchFamily="2" charset="2"/>
              <a:buNone/>
            </a:pPr>
            <a:r>
              <a:rPr lang="fr-FR" sz="2800" smtClean="0">
                <a:effectLst/>
                <a:latin typeface="Arial Unicode MS" pitchFamily="34" charset="-128"/>
                <a:ea typeface="Arial Unicode MS" pitchFamily="34" charset="-128"/>
                <a:cs typeface="Arial Unicode MS" pitchFamily="34" charset="-128"/>
              </a:rPr>
              <a:t>Elle est donnée par la formule suivante:</a:t>
            </a:r>
          </a:p>
          <a:p>
            <a:pPr eaLnBrk="1" hangingPunct="1">
              <a:lnSpc>
                <a:spcPct val="90000"/>
              </a:lnSpc>
              <a:buFont typeface="Wingdings" pitchFamily="2" charset="2"/>
              <a:buNone/>
            </a:pPr>
            <a:r>
              <a:rPr lang="fr-FR" sz="2800" smtClean="0">
                <a:effectLst/>
                <a:latin typeface="Arial Unicode MS" pitchFamily="34" charset="-128"/>
                <a:ea typeface="Arial Unicode MS" pitchFamily="34" charset="-128"/>
                <a:cs typeface="Arial Unicode MS" pitchFamily="34" charset="-128"/>
              </a:rPr>
              <a:t> </a:t>
            </a:r>
          </a:p>
          <a:p>
            <a:pPr eaLnBrk="1" hangingPunct="1">
              <a:lnSpc>
                <a:spcPct val="90000"/>
              </a:lnSpc>
              <a:buFont typeface="Wingdings" pitchFamily="2" charset="2"/>
              <a:buNone/>
            </a:pPr>
            <a:endParaRPr lang="fr-FR" sz="2800" smtClean="0">
              <a:effectLst/>
              <a:latin typeface="Arial Unicode MS" pitchFamily="34" charset="-128"/>
              <a:ea typeface="Arial Unicode MS" pitchFamily="34" charset="-128"/>
              <a:cs typeface="Arial Unicode MS" pitchFamily="34" charset="-128"/>
            </a:endParaRPr>
          </a:p>
          <a:p>
            <a:pPr eaLnBrk="1" hangingPunct="1">
              <a:lnSpc>
                <a:spcPct val="90000"/>
              </a:lnSpc>
              <a:buFont typeface="Wingdings" pitchFamily="2" charset="2"/>
              <a:buNone/>
            </a:pPr>
            <a:r>
              <a:rPr lang="fr-FR" sz="2800" smtClean="0">
                <a:effectLst/>
                <a:latin typeface="Arial Unicode MS" pitchFamily="34" charset="-128"/>
                <a:ea typeface="Arial Unicode MS" pitchFamily="34" charset="-128"/>
                <a:cs typeface="Arial Unicode MS" pitchFamily="34" charset="-128"/>
              </a:rPr>
              <a:t> Pour la toiture                     </a:t>
            </a:r>
            <a:r>
              <a:rPr lang="fr-FR" sz="2800" smtClean="0">
                <a:solidFill>
                  <a:srgbClr val="FF0000"/>
                </a:solidFill>
                <a:effectLst/>
                <a:latin typeface="Arial Unicode MS" pitchFamily="34" charset="-128"/>
                <a:ea typeface="Arial Unicode MS" pitchFamily="34" charset="-128"/>
                <a:cs typeface="Arial Unicode MS" pitchFamily="34" charset="-128"/>
              </a:rPr>
              <a:t> F</a:t>
            </a:r>
            <a:r>
              <a:rPr lang="fr-FR" sz="2800" baseline="-25000" smtClean="0">
                <a:solidFill>
                  <a:srgbClr val="FF0000"/>
                </a:solidFill>
                <a:effectLst/>
                <a:latin typeface="Arial Unicode MS" pitchFamily="34" charset="-128"/>
                <a:ea typeface="Arial Unicode MS" pitchFamily="34" charset="-128"/>
                <a:cs typeface="Arial Unicode MS" pitchFamily="34" charset="-128"/>
              </a:rPr>
              <a:t>fr</a:t>
            </a:r>
            <a:r>
              <a:rPr lang="fr-FR" sz="2800" smtClean="0">
                <a:solidFill>
                  <a:srgbClr val="FF0000"/>
                </a:solidFill>
                <a:effectLst/>
                <a:latin typeface="Arial Unicode MS" pitchFamily="34" charset="-128"/>
                <a:ea typeface="Arial Unicode MS" pitchFamily="34" charset="-128"/>
                <a:cs typeface="Arial Unicode MS" pitchFamily="34" charset="-128"/>
              </a:rPr>
              <a:t> = 32.9 KN</a:t>
            </a:r>
          </a:p>
          <a:p>
            <a:pPr eaLnBrk="1" hangingPunct="1">
              <a:lnSpc>
                <a:spcPct val="90000"/>
              </a:lnSpc>
              <a:buFont typeface="Wingdings" pitchFamily="2" charset="2"/>
              <a:buNone/>
            </a:pPr>
            <a:r>
              <a:rPr lang="fr-FR" sz="2800" smtClean="0">
                <a:effectLst/>
                <a:latin typeface="Arial Unicode MS" pitchFamily="34" charset="-128"/>
                <a:ea typeface="Arial Unicode MS" pitchFamily="34" charset="-128"/>
                <a:cs typeface="Arial Unicode MS" pitchFamily="34" charset="-128"/>
              </a:rPr>
              <a:t> Pour les parois verticales   </a:t>
            </a:r>
            <a:r>
              <a:rPr lang="fr-FR" sz="2800" smtClean="0">
                <a:solidFill>
                  <a:srgbClr val="FF6D6D"/>
                </a:solidFill>
                <a:effectLst/>
                <a:latin typeface="Arial Unicode MS" pitchFamily="34" charset="-128"/>
                <a:ea typeface="Arial Unicode MS" pitchFamily="34" charset="-128"/>
                <a:cs typeface="Arial Unicode MS" pitchFamily="34" charset="-128"/>
              </a:rPr>
              <a:t> </a:t>
            </a:r>
            <a:r>
              <a:rPr lang="fr-FR" sz="2800" smtClean="0">
                <a:solidFill>
                  <a:srgbClr val="FF0000"/>
                </a:solidFill>
                <a:effectLst/>
                <a:latin typeface="Arial Unicode MS" pitchFamily="34" charset="-128"/>
                <a:ea typeface="Arial Unicode MS" pitchFamily="34" charset="-128"/>
                <a:cs typeface="Arial Unicode MS" pitchFamily="34" charset="-128"/>
              </a:rPr>
              <a:t>F</a:t>
            </a:r>
            <a:r>
              <a:rPr lang="fr-FR" sz="2800" baseline="-25000" smtClean="0">
                <a:solidFill>
                  <a:srgbClr val="FF0000"/>
                </a:solidFill>
                <a:effectLst/>
                <a:latin typeface="Arial Unicode MS" pitchFamily="34" charset="-128"/>
                <a:ea typeface="Arial Unicode MS" pitchFamily="34" charset="-128"/>
                <a:cs typeface="Arial Unicode MS" pitchFamily="34" charset="-128"/>
              </a:rPr>
              <a:t>fr</a:t>
            </a:r>
            <a:r>
              <a:rPr lang="fr-FR" sz="2800" smtClean="0">
                <a:solidFill>
                  <a:srgbClr val="FF0000"/>
                </a:solidFill>
                <a:effectLst/>
                <a:latin typeface="Arial Unicode MS" pitchFamily="34" charset="-128"/>
                <a:ea typeface="Arial Unicode MS" pitchFamily="34" charset="-128"/>
                <a:cs typeface="Arial Unicode MS" pitchFamily="34" charset="-128"/>
              </a:rPr>
              <a:t> = 2.38 KN</a:t>
            </a:r>
          </a:p>
          <a:p>
            <a:pPr eaLnBrk="1" hangingPunct="1">
              <a:lnSpc>
                <a:spcPct val="90000"/>
              </a:lnSpc>
              <a:buFont typeface="Wingdings" pitchFamily="2" charset="2"/>
              <a:buNone/>
            </a:pPr>
            <a:endParaRPr lang="fr-FR" sz="2800" smtClean="0">
              <a:solidFill>
                <a:schemeClr val="bg1"/>
              </a:solidFill>
              <a:effectLst/>
              <a:latin typeface="Arial Unicode MS" pitchFamily="34" charset="-128"/>
              <a:ea typeface="Arial Unicode MS" pitchFamily="34" charset="-128"/>
              <a:cs typeface="Arial Unicode MS" pitchFamily="34" charset="-128"/>
            </a:endParaRPr>
          </a:p>
        </p:txBody>
      </p:sp>
      <p:sp>
        <p:nvSpPr>
          <p:cNvPr id="30725" name="Object 5"/>
          <p:cNvSpPr>
            <a:spLocks noChangeAspect="1" noChangeArrowheads="1"/>
          </p:cNvSpPr>
          <p:nvPr/>
        </p:nvSpPr>
        <p:spPr bwMode="auto">
          <a:xfrm>
            <a:off x="2428875" y="3857625"/>
            <a:ext cx="2774950" cy="42862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7" name="Titre 1"/>
          <p:cNvSpPr txBox="1">
            <a:spLocks/>
          </p:cNvSpPr>
          <p:nvPr/>
        </p:nvSpPr>
        <p:spPr bwMode="auto">
          <a:xfrm>
            <a:off x="571500" y="428625"/>
            <a:ext cx="8229600" cy="714375"/>
          </a:xfrm>
          <a:prstGeom prst="rect">
            <a:avLst/>
          </a:prstGeom>
          <a:noFill/>
          <a:ln w="9525">
            <a:noFill/>
            <a:miter lim="800000"/>
            <a:headEnd/>
            <a:tailEnd/>
          </a:ln>
          <a:effectLst/>
        </p:spPr>
        <p:txBody>
          <a:bodyPr anchor="ctr"/>
          <a:lstStyle/>
          <a:p>
            <a:pPr>
              <a:defRPr/>
            </a:pPr>
            <a:r>
              <a:rPr lang="fr-FR" sz="3200" b="1" dirty="0">
                <a:solidFill>
                  <a:srgbClr val="FFFF00"/>
                </a:solidFill>
                <a:latin typeface="Arial Unicode MS" pitchFamily="34" charset="-128"/>
                <a:ea typeface="Arial Unicode MS" pitchFamily="34" charset="-128"/>
                <a:cs typeface="Arial Unicode MS" pitchFamily="34" charset="-128"/>
              </a:rPr>
              <a:t>Calcul de la force de frottement:</a:t>
            </a:r>
            <a:r>
              <a:rPr lang="fr-FR" sz="3600" b="1" kern="0" dirty="0">
                <a:solidFill>
                  <a:srgbClr val="FFFF00"/>
                </a:solidFill>
                <a:latin typeface="Arial Unicode MS" pitchFamily="34" charset="-128"/>
                <a:ea typeface="Arial Unicode MS" pitchFamily="34" charset="-128"/>
                <a:cs typeface="Arial Unicode MS" pitchFamily="34" charset="-128"/>
              </a:rPr>
              <a:t>	</a:t>
            </a:r>
            <a:endParaRPr lang="fr-FR" sz="3600" kern="0" dirty="0">
              <a:solidFill>
                <a:srgbClr val="FFFF00"/>
              </a:solidFill>
              <a:latin typeface="Arial Unicode MS" pitchFamily="34" charset="-128"/>
              <a:ea typeface="Arial Unicode MS" pitchFamily="34" charset="-128"/>
              <a:cs typeface="Arial Unicode MS" pitchFamily="34" charset="-12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3" presetClass="entr" presetSubtype="10" fill="hold" nodeType="afterEffect">
                                  <p:stCondLst>
                                    <p:cond delay="0"/>
                                  </p:stCondLst>
                                  <p:childTnLst>
                                    <p:set>
                                      <p:cBhvr>
                                        <p:cTn id="11" dur="1" fill="hold">
                                          <p:stCondLst>
                                            <p:cond delay="0"/>
                                          </p:stCondLst>
                                        </p:cTn>
                                        <p:tgtEl>
                                          <p:spTgt spid="30723">
                                            <p:txEl>
                                              <p:pRg st="0" end="0"/>
                                            </p:txEl>
                                          </p:spTgt>
                                        </p:tgtEl>
                                        <p:attrNameLst>
                                          <p:attrName>style.visibility</p:attrName>
                                        </p:attrNameLst>
                                      </p:cBhvr>
                                      <p:to>
                                        <p:strVal val="visible"/>
                                      </p:to>
                                    </p:set>
                                    <p:animEffect transition="in" filter="blinds(horizontal)">
                                      <p:cBhvr>
                                        <p:cTn id="12" dur="500"/>
                                        <p:tgtEl>
                                          <p:spTgt spid="30723">
                                            <p:txEl>
                                              <p:pRg st="0" end="0"/>
                                            </p:txEl>
                                          </p:spTgt>
                                        </p:tgtEl>
                                      </p:cBhvr>
                                    </p:animEffect>
                                  </p:childTnLst>
                                </p:cTn>
                              </p:par>
                            </p:childTnLst>
                          </p:cTn>
                        </p:par>
                        <p:par>
                          <p:cTn id="13" fill="hold" nodeType="afterGroup">
                            <p:stCondLst>
                              <p:cond delay="1000"/>
                            </p:stCondLst>
                            <p:childTnLst>
                              <p:par>
                                <p:cTn id="14" presetID="3" presetClass="entr" presetSubtype="10" fill="hold" nodeType="afterEffect">
                                  <p:stCondLst>
                                    <p:cond delay="0"/>
                                  </p:stCondLst>
                                  <p:childTnLst>
                                    <p:set>
                                      <p:cBhvr>
                                        <p:cTn id="15" dur="1" fill="hold">
                                          <p:stCondLst>
                                            <p:cond delay="0"/>
                                          </p:stCondLst>
                                        </p:cTn>
                                        <p:tgtEl>
                                          <p:spTgt spid="30723">
                                            <p:txEl>
                                              <p:pRg st="2" end="2"/>
                                            </p:txEl>
                                          </p:spTgt>
                                        </p:tgtEl>
                                        <p:attrNameLst>
                                          <p:attrName>style.visibility</p:attrName>
                                        </p:attrNameLst>
                                      </p:cBhvr>
                                      <p:to>
                                        <p:strVal val="visible"/>
                                      </p:to>
                                    </p:set>
                                    <p:animEffect transition="in" filter="blinds(horizontal)">
                                      <p:cBhvr>
                                        <p:cTn id="16" dur="500"/>
                                        <p:tgtEl>
                                          <p:spTgt spid="30723">
                                            <p:txEl>
                                              <p:pRg st="2" end="2"/>
                                            </p:txEl>
                                          </p:spTgt>
                                        </p:tgtEl>
                                      </p:cBhvr>
                                    </p:animEffect>
                                  </p:childTnLst>
                                </p:cTn>
                              </p:par>
                            </p:childTnLst>
                          </p:cTn>
                        </p:par>
                        <p:par>
                          <p:cTn id="17" fill="hold" nodeType="afterGroup">
                            <p:stCondLst>
                              <p:cond delay="1500"/>
                            </p:stCondLst>
                            <p:childTnLst>
                              <p:par>
                                <p:cTn id="18" presetID="3" presetClass="entr" presetSubtype="10" fill="hold" nodeType="afterEffect">
                                  <p:stCondLst>
                                    <p:cond delay="0"/>
                                  </p:stCondLst>
                                  <p:childTnLst>
                                    <p:set>
                                      <p:cBhvr>
                                        <p:cTn id="19" dur="1" fill="hold">
                                          <p:stCondLst>
                                            <p:cond delay="0"/>
                                          </p:stCondLst>
                                        </p:cTn>
                                        <p:tgtEl>
                                          <p:spTgt spid="30723">
                                            <p:txEl>
                                              <p:pRg st="3" end="3"/>
                                            </p:txEl>
                                          </p:spTgt>
                                        </p:tgtEl>
                                        <p:attrNameLst>
                                          <p:attrName>style.visibility</p:attrName>
                                        </p:attrNameLst>
                                      </p:cBhvr>
                                      <p:to>
                                        <p:strVal val="visible"/>
                                      </p:to>
                                    </p:set>
                                    <p:animEffect transition="in" filter="blinds(horizontal)">
                                      <p:cBhvr>
                                        <p:cTn id="20" dur="500"/>
                                        <p:tgtEl>
                                          <p:spTgt spid="30723">
                                            <p:txEl>
                                              <p:pRg st="3" end="3"/>
                                            </p:txEl>
                                          </p:spTgt>
                                        </p:tgtEl>
                                      </p:cBhvr>
                                    </p:animEffect>
                                  </p:childTnLst>
                                </p:cTn>
                              </p:par>
                            </p:childTnLst>
                          </p:cTn>
                        </p:par>
                        <p:par>
                          <p:cTn id="21" fill="hold" nodeType="afterGroup">
                            <p:stCondLst>
                              <p:cond delay="2000"/>
                            </p:stCondLst>
                            <p:childTnLst>
                              <p:par>
                                <p:cTn id="22" presetID="3" presetClass="entr" presetSubtype="10" fill="hold" grpId="0" nodeType="afterEffect">
                                  <p:stCondLst>
                                    <p:cond delay="0"/>
                                  </p:stCondLst>
                                  <p:childTnLst>
                                    <p:set>
                                      <p:cBhvr>
                                        <p:cTn id="23" dur="1" fill="hold">
                                          <p:stCondLst>
                                            <p:cond delay="0"/>
                                          </p:stCondLst>
                                        </p:cTn>
                                        <p:tgtEl>
                                          <p:spTgt spid="30725"/>
                                        </p:tgtEl>
                                        <p:attrNameLst>
                                          <p:attrName>style.visibility</p:attrName>
                                        </p:attrNameLst>
                                      </p:cBhvr>
                                      <p:to>
                                        <p:strVal val="visible"/>
                                      </p:to>
                                    </p:set>
                                    <p:animEffect transition="in" filter="blinds(horizontal)">
                                      <p:cBhvr>
                                        <p:cTn id="24" dur="500"/>
                                        <p:tgtEl>
                                          <p:spTgt spid="30725"/>
                                        </p:tgtEl>
                                      </p:cBhvr>
                                    </p:animEffect>
                                  </p:childTnLst>
                                </p:cTn>
                              </p:par>
                            </p:childTnLst>
                          </p:cTn>
                        </p:par>
                        <p:par>
                          <p:cTn id="25" fill="hold" nodeType="afterGroup">
                            <p:stCondLst>
                              <p:cond delay="2500"/>
                            </p:stCondLst>
                            <p:childTnLst>
                              <p:par>
                                <p:cTn id="26" presetID="3" presetClass="entr" presetSubtype="10" fill="hold" nodeType="afterEffect">
                                  <p:stCondLst>
                                    <p:cond delay="0"/>
                                  </p:stCondLst>
                                  <p:childTnLst>
                                    <p:set>
                                      <p:cBhvr>
                                        <p:cTn id="27" dur="1" fill="hold">
                                          <p:stCondLst>
                                            <p:cond delay="0"/>
                                          </p:stCondLst>
                                        </p:cTn>
                                        <p:tgtEl>
                                          <p:spTgt spid="30723">
                                            <p:txEl>
                                              <p:pRg st="6" end="6"/>
                                            </p:txEl>
                                          </p:spTgt>
                                        </p:tgtEl>
                                        <p:attrNameLst>
                                          <p:attrName>style.visibility</p:attrName>
                                        </p:attrNameLst>
                                      </p:cBhvr>
                                      <p:to>
                                        <p:strVal val="visible"/>
                                      </p:to>
                                    </p:set>
                                    <p:animEffect transition="in" filter="blinds(horizontal)">
                                      <p:cBhvr>
                                        <p:cTn id="28" dur="500"/>
                                        <p:tgtEl>
                                          <p:spTgt spid="30723">
                                            <p:txEl>
                                              <p:pRg st="6" end="6"/>
                                            </p:txEl>
                                          </p:spTgt>
                                        </p:tgtEl>
                                      </p:cBhvr>
                                    </p:animEffect>
                                  </p:childTnLst>
                                </p:cTn>
                              </p:par>
                            </p:childTnLst>
                          </p:cTn>
                        </p:par>
                        <p:par>
                          <p:cTn id="29" fill="hold" nodeType="afterGroup">
                            <p:stCondLst>
                              <p:cond delay="3000"/>
                            </p:stCondLst>
                            <p:childTnLst>
                              <p:par>
                                <p:cTn id="30" presetID="3" presetClass="entr" presetSubtype="10" fill="hold" nodeType="afterEffect">
                                  <p:stCondLst>
                                    <p:cond delay="0"/>
                                  </p:stCondLst>
                                  <p:childTnLst>
                                    <p:set>
                                      <p:cBhvr>
                                        <p:cTn id="31" dur="1" fill="hold">
                                          <p:stCondLst>
                                            <p:cond delay="0"/>
                                          </p:stCondLst>
                                        </p:cTn>
                                        <p:tgtEl>
                                          <p:spTgt spid="30723">
                                            <p:txEl>
                                              <p:pRg st="7" end="7"/>
                                            </p:txEl>
                                          </p:spTgt>
                                        </p:tgtEl>
                                        <p:attrNameLst>
                                          <p:attrName>style.visibility</p:attrName>
                                        </p:attrNameLst>
                                      </p:cBhvr>
                                      <p:to>
                                        <p:strVal val="visible"/>
                                      </p:to>
                                    </p:set>
                                    <p:animEffect transition="in" filter="blinds(horizontal)">
                                      <p:cBhvr>
                                        <p:cTn id="32" dur="500"/>
                                        <p:tgtEl>
                                          <p:spTgt spid="307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animBg="1"/>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5"/>
          <p:cNvSpPr>
            <a:spLocks noGrp="1" noChangeArrowheads="1"/>
          </p:cNvSpPr>
          <p:nvPr>
            <p:ph idx="4294967295"/>
          </p:nvPr>
        </p:nvSpPr>
        <p:spPr>
          <a:xfrm>
            <a:off x="357188" y="1325563"/>
            <a:ext cx="8329612" cy="4911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lnSpc>
                <a:spcPct val="90000"/>
              </a:lnSpc>
              <a:buFont typeface="Wingdings" pitchFamily="2" charset="2"/>
              <a:buNone/>
            </a:pPr>
            <a:r>
              <a:rPr lang="fr-FR" sz="2800" smtClean="0">
                <a:effectLst/>
                <a:latin typeface="Arial Unicode MS" pitchFamily="34" charset="-128"/>
                <a:ea typeface="Arial Unicode MS" pitchFamily="34" charset="-128"/>
                <a:cs typeface="Arial Unicode MS" pitchFamily="34" charset="-128"/>
              </a:rPr>
              <a:t>  Notre construction est située à une altitude de25m</a:t>
            </a:r>
          </a:p>
          <a:p>
            <a:pPr algn="just" eaLnBrk="1" hangingPunct="1">
              <a:lnSpc>
                <a:spcPct val="90000"/>
              </a:lnSpc>
              <a:buFont typeface="Wingdings" pitchFamily="2" charset="2"/>
              <a:buNone/>
            </a:pPr>
            <a:r>
              <a:rPr lang="fr-FR" sz="2800" smtClean="0">
                <a:effectLst/>
                <a:latin typeface="Arial Unicode MS" pitchFamily="34" charset="-128"/>
                <a:ea typeface="Arial Unicode MS" pitchFamily="34" charset="-128"/>
                <a:cs typeface="Arial Unicode MS" pitchFamily="34" charset="-128"/>
              </a:rPr>
              <a:t>  par rapport au niveau de la mer ; cette altitude</a:t>
            </a:r>
          </a:p>
          <a:p>
            <a:pPr algn="just" eaLnBrk="1" hangingPunct="1">
              <a:lnSpc>
                <a:spcPct val="90000"/>
              </a:lnSpc>
              <a:buFont typeface="Wingdings" pitchFamily="2" charset="2"/>
              <a:buNone/>
            </a:pPr>
            <a:r>
              <a:rPr lang="fr-FR" sz="2800" smtClean="0">
                <a:effectLst/>
                <a:latin typeface="Arial Unicode MS" pitchFamily="34" charset="-128"/>
                <a:ea typeface="Arial Unicode MS" pitchFamily="34" charset="-128"/>
                <a:cs typeface="Arial Unicode MS" pitchFamily="34" charset="-128"/>
              </a:rPr>
              <a:t>  étant inférieure à 2000 m, donc l’action de la</a:t>
            </a:r>
          </a:p>
          <a:p>
            <a:pPr algn="just" eaLnBrk="1" hangingPunct="1">
              <a:lnSpc>
                <a:spcPct val="90000"/>
              </a:lnSpc>
              <a:buFont typeface="Wingdings" pitchFamily="2" charset="2"/>
              <a:buNone/>
            </a:pPr>
            <a:r>
              <a:rPr lang="fr-FR" sz="2800" smtClean="0">
                <a:effectLst/>
                <a:latin typeface="Arial Unicode MS" pitchFamily="34" charset="-128"/>
                <a:ea typeface="Arial Unicode MS" pitchFamily="34" charset="-128"/>
                <a:cs typeface="Arial Unicode MS" pitchFamily="34" charset="-128"/>
              </a:rPr>
              <a:t>  neige peut être calculée selon le RNV 99</a:t>
            </a:r>
          </a:p>
          <a:p>
            <a:pPr algn="just" eaLnBrk="1" hangingPunct="1">
              <a:lnSpc>
                <a:spcPct val="90000"/>
              </a:lnSpc>
              <a:buFont typeface="Wingdings" pitchFamily="2" charset="2"/>
              <a:buNone/>
            </a:pPr>
            <a:r>
              <a:rPr lang="fr-FR" sz="2800" smtClean="0">
                <a:effectLst/>
                <a:latin typeface="Arial Unicode MS" pitchFamily="34" charset="-128"/>
                <a:ea typeface="Arial Unicode MS" pitchFamily="34" charset="-128"/>
                <a:cs typeface="Arial Unicode MS" pitchFamily="34" charset="-128"/>
              </a:rPr>
              <a:t>  Elle est donnée par la formule suivante:</a:t>
            </a:r>
          </a:p>
          <a:p>
            <a:pPr algn="just" eaLnBrk="1" hangingPunct="1">
              <a:lnSpc>
                <a:spcPct val="90000"/>
              </a:lnSpc>
              <a:buFont typeface="Wingdings" pitchFamily="2" charset="2"/>
              <a:buNone/>
            </a:pPr>
            <a:r>
              <a:rPr lang="fr-FR" sz="2800" smtClean="0">
                <a:effectLst/>
                <a:latin typeface="Arial Unicode MS" pitchFamily="34" charset="-128"/>
                <a:ea typeface="Arial Unicode MS" pitchFamily="34" charset="-128"/>
                <a:cs typeface="Arial Unicode MS" pitchFamily="34" charset="-128"/>
              </a:rPr>
              <a:t>   </a:t>
            </a:r>
          </a:p>
          <a:p>
            <a:pPr algn="just" eaLnBrk="1" hangingPunct="1">
              <a:lnSpc>
                <a:spcPct val="90000"/>
              </a:lnSpc>
              <a:buFont typeface="Wingdings" pitchFamily="2" charset="2"/>
              <a:buNone/>
            </a:pPr>
            <a:endParaRPr lang="fr-FR" sz="2800" smtClean="0">
              <a:effectLst/>
              <a:latin typeface="Arial Unicode MS" pitchFamily="34" charset="-128"/>
              <a:ea typeface="Arial Unicode MS" pitchFamily="34" charset="-128"/>
              <a:cs typeface="Arial Unicode MS" pitchFamily="34" charset="-128"/>
            </a:endParaRPr>
          </a:p>
          <a:p>
            <a:pPr algn="just" eaLnBrk="1" hangingPunct="1">
              <a:lnSpc>
                <a:spcPct val="90000"/>
              </a:lnSpc>
              <a:buFont typeface="Wingdings" pitchFamily="2" charset="2"/>
              <a:buNone/>
            </a:pPr>
            <a:endParaRPr lang="fr-FR" sz="2800" smtClean="0">
              <a:effectLst/>
              <a:latin typeface="Arial Unicode MS" pitchFamily="34" charset="-128"/>
              <a:ea typeface="Arial Unicode MS" pitchFamily="34" charset="-128"/>
              <a:cs typeface="Arial Unicode MS" pitchFamily="34" charset="-128"/>
            </a:endParaRPr>
          </a:p>
          <a:p>
            <a:pPr algn="just" eaLnBrk="1" hangingPunct="1">
              <a:lnSpc>
                <a:spcPct val="90000"/>
              </a:lnSpc>
              <a:buFont typeface="Wingdings" pitchFamily="2" charset="2"/>
              <a:buNone/>
            </a:pPr>
            <a:r>
              <a:rPr lang="fr-FR" sz="2800" smtClean="0">
                <a:effectLst/>
                <a:latin typeface="Arial Unicode MS" pitchFamily="34" charset="-128"/>
                <a:ea typeface="Arial Unicode MS" pitchFamily="34" charset="-128"/>
                <a:cs typeface="Arial Unicode MS" pitchFamily="34" charset="-128"/>
              </a:rPr>
              <a:t>Et elle vaut :    </a:t>
            </a:r>
            <a:r>
              <a:rPr lang="fr-FR" sz="2800" smtClean="0">
                <a:solidFill>
                  <a:srgbClr val="FF0000"/>
                </a:solidFill>
                <a:effectLst/>
                <a:latin typeface="Arial Unicode MS" pitchFamily="34" charset="-128"/>
                <a:ea typeface="Arial Unicode MS" pitchFamily="34" charset="-128"/>
                <a:cs typeface="Arial Unicode MS" pitchFamily="34" charset="-128"/>
              </a:rPr>
              <a:t>S = 0.09 KN/m</a:t>
            </a:r>
            <a:r>
              <a:rPr lang="fr-FR" sz="2800" baseline="30000" smtClean="0">
                <a:solidFill>
                  <a:srgbClr val="FF0000"/>
                </a:solidFill>
                <a:effectLst/>
                <a:latin typeface="Arial Unicode MS" pitchFamily="34" charset="-128"/>
                <a:ea typeface="Arial Unicode MS" pitchFamily="34" charset="-128"/>
                <a:cs typeface="Arial Unicode MS" pitchFamily="34" charset="-128"/>
              </a:rPr>
              <a:t>2</a:t>
            </a:r>
            <a:endParaRPr lang="fr-FR" sz="2800" smtClean="0">
              <a:solidFill>
                <a:srgbClr val="FF0000"/>
              </a:solidFill>
              <a:effectLst/>
              <a:latin typeface="Arial Unicode MS" pitchFamily="34" charset="-128"/>
              <a:ea typeface="Arial Unicode MS" pitchFamily="34" charset="-128"/>
              <a:cs typeface="Arial Unicode MS" pitchFamily="34" charset="-128"/>
            </a:endParaRPr>
          </a:p>
          <a:p>
            <a:pPr algn="ctr" eaLnBrk="1" hangingPunct="1">
              <a:lnSpc>
                <a:spcPct val="90000"/>
              </a:lnSpc>
              <a:buFont typeface="Wingdings" pitchFamily="2" charset="2"/>
              <a:buNone/>
            </a:pPr>
            <a:r>
              <a:rPr lang="fr-FR" sz="2800" smtClean="0">
                <a:solidFill>
                  <a:schemeClr val="bg1"/>
                </a:solidFill>
                <a:effectLst/>
                <a:latin typeface="Arial Unicode MS" pitchFamily="34" charset="-128"/>
                <a:ea typeface="Arial Unicode MS" pitchFamily="34" charset="-128"/>
                <a:cs typeface="Arial Unicode MS" pitchFamily="34" charset="-128"/>
              </a:rPr>
              <a:t> </a:t>
            </a:r>
          </a:p>
          <a:p>
            <a:pPr algn="ctr" eaLnBrk="1" hangingPunct="1">
              <a:lnSpc>
                <a:spcPct val="90000"/>
              </a:lnSpc>
              <a:buFont typeface="Wingdings" pitchFamily="2" charset="2"/>
              <a:buNone/>
            </a:pPr>
            <a:endParaRPr lang="fr-FR" sz="2800" smtClean="0">
              <a:solidFill>
                <a:schemeClr val="bg1"/>
              </a:solidFill>
              <a:effectLst/>
              <a:latin typeface="Arial Unicode MS" pitchFamily="34" charset="-128"/>
              <a:ea typeface="Arial Unicode MS" pitchFamily="34" charset="-128"/>
              <a:cs typeface="Arial Unicode MS" pitchFamily="34" charset="-128"/>
            </a:endParaRPr>
          </a:p>
        </p:txBody>
      </p:sp>
      <p:sp>
        <p:nvSpPr>
          <p:cNvPr id="4098" name="Object 5"/>
          <p:cNvSpPr>
            <a:spLocks noChangeAspect="1" noChangeArrowheads="1"/>
          </p:cNvSpPr>
          <p:nvPr/>
        </p:nvSpPr>
        <p:spPr bwMode="auto">
          <a:xfrm>
            <a:off x="3429000" y="4143375"/>
            <a:ext cx="1598613" cy="5461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7" name="Titre 1"/>
          <p:cNvSpPr txBox="1">
            <a:spLocks/>
          </p:cNvSpPr>
          <p:nvPr/>
        </p:nvSpPr>
        <p:spPr bwMode="auto">
          <a:xfrm>
            <a:off x="571500" y="428625"/>
            <a:ext cx="8229600" cy="714375"/>
          </a:xfrm>
          <a:prstGeom prst="rect">
            <a:avLst/>
          </a:prstGeom>
          <a:noFill/>
          <a:ln w="9525">
            <a:noFill/>
            <a:miter lim="800000"/>
            <a:headEnd/>
            <a:tailEnd/>
          </a:ln>
          <a:effectLst/>
        </p:spPr>
        <p:txBody>
          <a:bodyPr anchor="ctr"/>
          <a:lstStyle/>
          <a:p>
            <a:pPr>
              <a:defRPr/>
            </a:pPr>
            <a:r>
              <a:rPr lang="fr-FR" sz="3200" b="1" dirty="0">
                <a:solidFill>
                  <a:srgbClr val="FFFF00"/>
                </a:solidFill>
                <a:latin typeface="Arial Unicode MS" pitchFamily="34" charset="-128"/>
                <a:ea typeface="Arial Unicode MS" pitchFamily="34" charset="-128"/>
                <a:cs typeface="Arial Unicode MS" pitchFamily="34" charset="-128"/>
              </a:rPr>
              <a:t>Etude de l’action de la neige :</a:t>
            </a:r>
            <a:r>
              <a:rPr lang="fr-FR" sz="3600" b="1" kern="0" dirty="0">
                <a:solidFill>
                  <a:srgbClr val="FFFF00"/>
                </a:solidFill>
                <a:latin typeface="Arial Unicode MS" pitchFamily="34" charset="-128"/>
                <a:ea typeface="Arial Unicode MS" pitchFamily="34" charset="-128"/>
                <a:cs typeface="Arial Unicode MS" pitchFamily="34" charset="-128"/>
              </a:rPr>
              <a:t>	</a:t>
            </a:r>
            <a:endParaRPr lang="fr-FR" sz="3600" kern="0" dirty="0">
              <a:solidFill>
                <a:srgbClr val="FFFF00"/>
              </a:solidFill>
              <a:latin typeface="Arial Unicode MS" pitchFamily="34" charset="-128"/>
              <a:ea typeface="Arial Unicode MS" pitchFamily="34" charset="-128"/>
              <a:cs typeface="Arial Unicode MS" pitchFamily="34" charset="-12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3" presetClass="entr" presetSubtype="10" fill="hold" nodeType="afterEffect">
                                  <p:stCondLst>
                                    <p:cond delay="500"/>
                                  </p:stCondLst>
                                  <p:childTnLst>
                                    <p:set>
                                      <p:cBhvr>
                                        <p:cTn id="11" dur="1" fill="hold">
                                          <p:stCondLst>
                                            <p:cond delay="0"/>
                                          </p:stCondLst>
                                        </p:cTn>
                                        <p:tgtEl>
                                          <p:spTgt spid="4100">
                                            <p:txEl>
                                              <p:pRg st="0" end="0"/>
                                            </p:txEl>
                                          </p:spTgt>
                                        </p:tgtEl>
                                        <p:attrNameLst>
                                          <p:attrName>style.visibility</p:attrName>
                                        </p:attrNameLst>
                                      </p:cBhvr>
                                      <p:to>
                                        <p:strVal val="visible"/>
                                      </p:to>
                                    </p:set>
                                    <p:animEffect transition="in" filter="blinds(horizontal)">
                                      <p:cBhvr>
                                        <p:cTn id="12" dur="500"/>
                                        <p:tgtEl>
                                          <p:spTgt spid="4100">
                                            <p:txEl>
                                              <p:pRg st="0" end="0"/>
                                            </p:txEl>
                                          </p:spTgt>
                                        </p:tgtEl>
                                      </p:cBhvr>
                                    </p:animEffect>
                                  </p:childTnLst>
                                </p:cTn>
                              </p:par>
                            </p:childTnLst>
                          </p:cTn>
                        </p:par>
                        <p:par>
                          <p:cTn id="13" fill="hold" nodeType="afterGroup">
                            <p:stCondLst>
                              <p:cond delay="1500"/>
                            </p:stCondLst>
                            <p:childTnLst>
                              <p:par>
                                <p:cTn id="14" presetID="3" presetClass="entr" presetSubtype="10" fill="hold" nodeType="afterEffect">
                                  <p:stCondLst>
                                    <p:cond delay="0"/>
                                  </p:stCondLst>
                                  <p:childTnLst>
                                    <p:set>
                                      <p:cBhvr>
                                        <p:cTn id="15" dur="1" fill="hold">
                                          <p:stCondLst>
                                            <p:cond delay="0"/>
                                          </p:stCondLst>
                                        </p:cTn>
                                        <p:tgtEl>
                                          <p:spTgt spid="4100">
                                            <p:txEl>
                                              <p:pRg st="1" end="1"/>
                                            </p:txEl>
                                          </p:spTgt>
                                        </p:tgtEl>
                                        <p:attrNameLst>
                                          <p:attrName>style.visibility</p:attrName>
                                        </p:attrNameLst>
                                      </p:cBhvr>
                                      <p:to>
                                        <p:strVal val="visible"/>
                                      </p:to>
                                    </p:set>
                                    <p:animEffect transition="in" filter="blinds(horizontal)">
                                      <p:cBhvr>
                                        <p:cTn id="16" dur="500"/>
                                        <p:tgtEl>
                                          <p:spTgt spid="4100">
                                            <p:txEl>
                                              <p:pRg st="1" end="1"/>
                                            </p:txEl>
                                          </p:spTgt>
                                        </p:tgtEl>
                                      </p:cBhvr>
                                    </p:animEffect>
                                  </p:childTnLst>
                                </p:cTn>
                              </p:par>
                            </p:childTnLst>
                          </p:cTn>
                        </p:par>
                        <p:par>
                          <p:cTn id="17" fill="hold" nodeType="afterGroup">
                            <p:stCondLst>
                              <p:cond delay="2000"/>
                            </p:stCondLst>
                            <p:childTnLst>
                              <p:par>
                                <p:cTn id="18" presetID="3" presetClass="entr" presetSubtype="10" fill="hold" nodeType="afterEffect">
                                  <p:stCondLst>
                                    <p:cond delay="0"/>
                                  </p:stCondLst>
                                  <p:childTnLst>
                                    <p:set>
                                      <p:cBhvr>
                                        <p:cTn id="19" dur="1" fill="hold">
                                          <p:stCondLst>
                                            <p:cond delay="0"/>
                                          </p:stCondLst>
                                        </p:cTn>
                                        <p:tgtEl>
                                          <p:spTgt spid="4100">
                                            <p:txEl>
                                              <p:pRg st="2" end="2"/>
                                            </p:txEl>
                                          </p:spTgt>
                                        </p:tgtEl>
                                        <p:attrNameLst>
                                          <p:attrName>style.visibility</p:attrName>
                                        </p:attrNameLst>
                                      </p:cBhvr>
                                      <p:to>
                                        <p:strVal val="visible"/>
                                      </p:to>
                                    </p:set>
                                    <p:animEffect transition="in" filter="blinds(horizontal)">
                                      <p:cBhvr>
                                        <p:cTn id="20" dur="500"/>
                                        <p:tgtEl>
                                          <p:spTgt spid="4100">
                                            <p:txEl>
                                              <p:pRg st="2" end="2"/>
                                            </p:txEl>
                                          </p:spTgt>
                                        </p:tgtEl>
                                      </p:cBhvr>
                                    </p:animEffect>
                                  </p:childTnLst>
                                </p:cTn>
                              </p:par>
                            </p:childTnLst>
                          </p:cTn>
                        </p:par>
                        <p:par>
                          <p:cTn id="21" fill="hold" nodeType="afterGroup">
                            <p:stCondLst>
                              <p:cond delay="2500"/>
                            </p:stCondLst>
                            <p:childTnLst>
                              <p:par>
                                <p:cTn id="22" presetID="3" presetClass="entr" presetSubtype="10" fill="hold" nodeType="afterEffect">
                                  <p:stCondLst>
                                    <p:cond delay="0"/>
                                  </p:stCondLst>
                                  <p:childTnLst>
                                    <p:set>
                                      <p:cBhvr>
                                        <p:cTn id="23" dur="1" fill="hold">
                                          <p:stCondLst>
                                            <p:cond delay="0"/>
                                          </p:stCondLst>
                                        </p:cTn>
                                        <p:tgtEl>
                                          <p:spTgt spid="4100">
                                            <p:txEl>
                                              <p:pRg st="3" end="3"/>
                                            </p:txEl>
                                          </p:spTgt>
                                        </p:tgtEl>
                                        <p:attrNameLst>
                                          <p:attrName>style.visibility</p:attrName>
                                        </p:attrNameLst>
                                      </p:cBhvr>
                                      <p:to>
                                        <p:strVal val="visible"/>
                                      </p:to>
                                    </p:set>
                                    <p:animEffect transition="in" filter="blinds(horizontal)">
                                      <p:cBhvr>
                                        <p:cTn id="24" dur="500"/>
                                        <p:tgtEl>
                                          <p:spTgt spid="4100">
                                            <p:txEl>
                                              <p:pRg st="3" end="3"/>
                                            </p:txEl>
                                          </p:spTgt>
                                        </p:tgtEl>
                                      </p:cBhvr>
                                    </p:animEffect>
                                  </p:childTnLst>
                                </p:cTn>
                              </p:par>
                            </p:childTnLst>
                          </p:cTn>
                        </p:par>
                        <p:par>
                          <p:cTn id="25" fill="hold" nodeType="afterGroup">
                            <p:stCondLst>
                              <p:cond delay="3000"/>
                            </p:stCondLst>
                            <p:childTnLst>
                              <p:par>
                                <p:cTn id="26" presetID="3" presetClass="entr" presetSubtype="10" fill="hold" nodeType="afterEffect">
                                  <p:stCondLst>
                                    <p:cond delay="0"/>
                                  </p:stCondLst>
                                  <p:childTnLst>
                                    <p:set>
                                      <p:cBhvr>
                                        <p:cTn id="27" dur="1" fill="hold">
                                          <p:stCondLst>
                                            <p:cond delay="0"/>
                                          </p:stCondLst>
                                        </p:cTn>
                                        <p:tgtEl>
                                          <p:spTgt spid="4100">
                                            <p:txEl>
                                              <p:pRg st="4" end="4"/>
                                            </p:txEl>
                                          </p:spTgt>
                                        </p:tgtEl>
                                        <p:attrNameLst>
                                          <p:attrName>style.visibility</p:attrName>
                                        </p:attrNameLst>
                                      </p:cBhvr>
                                      <p:to>
                                        <p:strVal val="visible"/>
                                      </p:to>
                                    </p:set>
                                    <p:animEffect transition="in" filter="blinds(horizontal)">
                                      <p:cBhvr>
                                        <p:cTn id="28" dur="500"/>
                                        <p:tgtEl>
                                          <p:spTgt spid="4100">
                                            <p:txEl>
                                              <p:pRg st="4" end="4"/>
                                            </p:txEl>
                                          </p:spTgt>
                                        </p:tgtEl>
                                      </p:cBhvr>
                                    </p:animEffect>
                                  </p:childTnLst>
                                </p:cTn>
                              </p:par>
                            </p:childTnLst>
                          </p:cTn>
                        </p:par>
                        <p:par>
                          <p:cTn id="29" fill="hold" nodeType="afterGroup">
                            <p:stCondLst>
                              <p:cond delay="3500"/>
                            </p:stCondLst>
                            <p:childTnLst>
                              <p:par>
                                <p:cTn id="30" presetID="3" presetClass="entr" presetSubtype="10" fill="hold" grpId="0" nodeType="afterEffect">
                                  <p:stCondLst>
                                    <p:cond delay="0"/>
                                  </p:stCondLst>
                                  <p:childTnLst>
                                    <p:set>
                                      <p:cBhvr>
                                        <p:cTn id="31" dur="1" fill="hold">
                                          <p:stCondLst>
                                            <p:cond delay="0"/>
                                          </p:stCondLst>
                                        </p:cTn>
                                        <p:tgtEl>
                                          <p:spTgt spid="4098"/>
                                        </p:tgtEl>
                                        <p:attrNameLst>
                                          <p:attrName>style.visibility</p:attrName>
                                        </p:attrNameLst>
                                      </p:cBhvr>
                                      <p:to>
                                        <p:strVal val="visible"/>
                                      </p:to>
                                    </p:set>
                                    <p:animEffect transition="in" filter="blinds(horizontal)">
                                      <p:cBhvr>
                                        <p:cTn id="32" dur="500"/>
                                        <p:tgtEl>
                                          <p:spTgt spid="4098"/>
                                        </p:tgtEl>
                                      </p:cBhvr>
                                    </p:animEffect>
                                  </p:childTnLst>
                                </p:cTn>
                              </p:par>
                            </p:childTnLst>
                          </p:cTn>
                        </p:par>
                        <p:par>
                          <p:cTn id="33" fill="hold" nodeType="afterGroup">
                            <p:stCondLst>
                              <p:cond delay="4000"/>
                            </p:stCondLst>
                            <p:childTnLst>
                              <p:par>
                                <p:cTn id="34" presetID="3" presetClass="entr" presetSubtype="10" fill="hold" nodeType="afterEffect">
                                  <p:stCondLst>
                                    <p:cond delay="0"/>
                                  </p:stCondLst>
                                  <p:childTnLst>
                                    <p:set>
                                      <p:cBhvr>
                                        <p:cTn id="35" dur="1" fill="hold">
                                          <p:stCondLst>
                                            <p:cond delay="0"/>
                                          </p:stCondLst>
                                        </p:cTn>
                                        <p:tgtEl>
                                          <p:spTgt spid="4100">
                                            <p:txEl>
                                              <p:pRg st="8" end="8"/>
                                            </p:txEl>
                                          </p:spTgt>
                                        </p:tgtEl>
                                        <p:attrNameLst>
                                          <p:attrName>style.visibility</p:attrName>
                                        </p:attrNameLst>
                                      </p:cBhvr>
                                      <p:to>
                                        <p:strVal val="visible"/>
                                      </p:to>
                                    </p:set>
                                    <p:animEffect transition="in" filter="blinds(horizontal)">
                                      <p:cBhvr>
                                        <p:cTn id="36" dur="500"/>
                                        <p:tgtEl>
                                          <p:spTgt spid="410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6"/>
          <p:cNvSpPr>
            <a:spLocks noGrp="1" noChangeArrowheads="1"/>
          </p:cNvSpPr>
          <p:nvPr>
            <p:ph type="title" idx="4294967295"/>
          </p:nvPr>
        </p:nvSpPr>
        <p:spPr>
          <a:xfrm>
            <a:off x="571500" y="1857375"/>
            <a:ext cx="8229600" cy="708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0">
            <a:spAutoFit/>
          </a:bodyPr>
          <a:lstStyle/>
          <a:p>
            <a:pPr eaLnBrk="1" hangingPunct="1">
              <a:spcBef>
                <a:spcPct val="50000"/>
              </a:spcBef>
            </a:pPr>
            <a:r>
              <a:rPr lang="fr-FR" sz="4000" smtClean="0">
                <a:solidFill>
                  <a:schemeClr val="tx1"/>
                </a:solidFill>
                <a:effectLst/>
                <a:latin typeface="Arial Unicode MS" pitchFamily="34" charset="-128"/>
                <a:ea typeface="Arial Unicode MS" pitchFamily="34" charset="-128"/>
                <a:cs typeface="Arial Unicode MS" pitchFamily="34" charset="-128"/>
              </a:rPr>
              <a:t>Chapitre III </a:t>
            </a:r>
          </a:p>
        </p:txBody>
      </p:sp>
      <p:sp>
        <p:nvSpPr>
          <p:cNvPr id="30723" name="Espace réservé du contenu 4"/>
          <p:cNvSpPr>
            <a:spLocks noGrp="1" noChangeArrowheads="1"/>
          </p:cNvSpPr>
          <p:nvPr>
            <p:ph idx="4294967295"/>
          </p:nvPr>
        </p:nvSpPr>
        <p:spPr>
          <a:xfrm>
            <a:off x="0" y="2786063"/>
            <a:ext cx="9310688" cy="11890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buFont typeface="Wingdings" pitchFamily="2" charset="2"/>
              <a:buNone/>
            </a:pPr>
            <a:r>
              <a:rPr lang="fr-FR" sz="6000" b="1" i="1" smtClean="0">
                <a:effectLst/>
                <a:latin typeface="Arial Unicode MS" pitchFamily="34" charset="-128"/>
                <a:ea typeface="Arial Unicode MS" pitchFamily="34" charset="-128"/>
                <a:cs typeface="Arial Unicode MS" pitchFamily="34" charset="-128"/>
              </a:rPr>
              <a:t>Eléments</a:t>
            </a:r>
            <a:r>
              <a:rPr lang="fr-FR" sz="7200" b="1" i="1" smtClean="0">
                <a:effectLst/>
                <a:latin typeface="Arial Unicode MS" pitchFamily="34" charset="-128"/>
                <a:ea typeface="Arial Unicode MS" pitchFamily="34" charset="-128"/>
                <a:cs typeface="Arial Unicode MS" pitchFamily="34" charset="-128"/>
              </a:rPr>
              <a:t> </a:t>
            </a:r>
            <a:r>
              <a:rPr lang="fr-FR" sz="6000" b="1" i="1" smtClean="0">
                <a:effectLst/>
                <a:latin typeface="Arial Unicode MS" pitchFamily="34" charset="-128"/>
                <a:ea typeface="Arial Unicode MS" pitchFamily="34" charset="-128"/>
                <a:cs typeface="Arial Unicode MS" pitchFamily="34" charset="-128"/>
              </a:rPr>
              <a:t>Secondaires</a:t>
            </a:r>
            <a:r>
              <a:rPr lang="fr-FR" sz="6000" smtClean="0">
                <a:effectLst/>
                <a:latin typeface="Arial Unicode MS" pitchFamily="34" charset="-128"/>
                <a:ea typeface="Arial Unicode MS" pitchFamily="34" charset="-128"/>
                <a:cs typeface="Arial Unicode MS" pitchFamily="34" charset="-128"/>
              </a:rPr>
              <a:t> </a:t>
            </a:r>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re 1"/>
          <p:cNvSpPr>
            <a:spLocks noGrp="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0"/>
          <a:lstStyle/>
          <a:p>
            <a:pPr algn="l" eaLnBrk="1" hangingPunct="1"/>
            <a:r>
              <a:rPr lang="fr-FR" sz="4000" b="1" smtClean="0">
                <a:solidFill>
                  <a:srgbClr val="FFFF00"/>
                </a:solidFill>
                <a:effectLst/>
                <a:latin typeface="Arial Unicode MS" pitchFamily="34" charset="-128"/>
                <a:ea typeface="Arial Unicode MS" pitchFamily="34" charset="-128"/>
                <a:cs typeface="Arial Unicode MS" pitchFamily="34" charset="-128"/>
              </a:rPr>
              <a:t> </a:t>
            </a:r>
            <a:r>
              <a:rPr lang="fr-FR" sz="3200" b="1" smtClean="0">
                <a:solidFill>
                  <a:srgbClr val="FFFF00"/>
                </a:solidFill>
                <a:effectLst/>
                <a:latin typeface="Arial Unicode MS" pitchFamily="34" charset="-128"/>
                <a:ea typeface="Arial Unicode MS" pitchFamily="34" charset="-128"/>
                <a:cs typeface="Arial Unicode MS" pitchFamily="34" charset="-128"/>
              </a:rPr>
              <a:t>Introduction</a:t>
            </a:r>
            <a:endParaRPr lang="fr-FR" sz="4000" smtClean="0">
              <a:effectLst/>
              <a:latin typeface="Arial Unicode MS" pitchFamily="34" charset="-128"/>
              <a:ea typeface="Arial Unicode MS" pitchFamily="34" charset="-128"/>
              <a:cs typeface="Arial Unicode MS" pitchFamily="34" charset="-128"/>
            </a:endParaRPr>
          </a:p>
        </p:txBody>
      </p:sp>
      <p:sp>
        <p:nvSpPr>
          <p:cNvPr id="5124" name="Espace réservé du contenu 2"/>
          <p:cNvSpPr>
            <a:spLocks noGrp="1"/>
          </p:cNvSpPr>
          <p:nvPr>
            <p:ph idx="4294967295"/>
          </p:nvPr>
        </p:nvSpPr>
        <p:spPr>
          <a:xfrm>
            <a:off x="600075" y="1268413"/>
            <a:ext cx="8543925" cy="38020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lang="fr-FR" sz="2800" smtClean="0">
                <a:effectLst/>
                <a:latin typeface="Arial Unicode MS" pitchFamily="34" charset="-128"/>
                <a:ea typeface="Arial Unicode MS" pitchFamily="34" charset="-128"/>
                <a:cs typeface="Arial Unicode MS" pitchFamily="34" charset="-128"/>
              </a:rPr>
              <a:t>Dans ce chapitre on procédera au calcul des éléments secondaires qui sont : Les pannes, l’ossature du parapet, les lisses de bardage et les potelets.</a:t>
            </a:r>
          </a:p>
          <a:p>
            <a:pPr algn="just" eaLnBrk="1" hangingPunct="1"/>
            <a:endParaRPr lang="fr-FR" smtClean="0">
              <a:effectLst/>
              <a:latin typeface="Arial Unicode MS" pitchFamily="34" charset="-128"/>
              <a:ea typeface="Arial Unicode MS" pitchFamily="34" charset="-128"/>
              <a:cs typeface="Arial Unicode MS" pitchFamily="34" charset="-128"/>
            </a:endParaRPr>
          </a:p>
          <a:p>
            <a:pPr algn="just" eaLnBrk="1" hangingPunct="1">
              <a:buFont typeface="Wingdings" pitchFamily="2" charset="2"/>
              <a:buNone/>
            </a:pPr>
            <a:endParaRPr lang="fr-FR" smtClean="0">
              <a:effectLst/>
              <a:latin typeface="Arial Unicode MS" pitchFamily="34" charset="-128"/>
              <a:ea typeface="Arial Unicode MS" pitchFamily="34" charset="-128"/>
              <a:cs typeface="Arial Unicode MS" pitchFamily="34" charset="-128"/>
            </a:endParaRPr>
          </a:p>
        </p:txBody>
      </p:sp>
      <p:sp>
        <p:nvSpPr>
          <p:cNvPr id="5122" name="Object 6"/>
          <p:cNvSpPr>
            <a:spLocks noChangeAspect="1" noChangeArrowheads="1"/>
          </p:cNvSpPr>
          <p:nvPr/>
        </p:nvSpPr>
        <p:spPr bwMode="auto">
          <a:xfrm>
            <a:off x="3000375" y="5214938"/>
            <a:ext cx="3260725" cy="8858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5125" name="Rectangle 4"/>
          <p:cNvSpPr>
            <a:spLocks noChangeArrowheads="1"/>
          </p:cNvSpPr>
          <p:nvPr/>
        </p:nvSpPr>
        <p:spPr bwMode="auto">
          <a:xfrm>
            <a:off x="785813" y="3508375"/>
            <a:ext cx="81375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r>
              <a:rPr lang="fr-FR" sz="2800">
                <a:latin typeface="Arial Unicode MS" pitchFamily="34" charset="-128"/>
                <a:ea typeface="Arial Unicode MS" pitchFamily="34" charset="-128"/>
                <a:cs typeface="Arial Unicode MS" pitchFamily="34" charset="-128"/>
              </a:rPr>
              <a:t>Le dimensionnement de chaque élément est donné par la condition de la limitation de la flèche  δ</a:t>
            </a:r>
            <a:r>
              <a:rPr lang="fr-FR" sz="2800" baseline="-25000">
                <a:latin typeface="Arial Unicode MS" pitchFamily="34" charset="-128"/>
                <a:ea typeface="Arial Unicode MS" pitchFamily="34" charset="-128"/>
                <a:cs typeface="Arial Unicode MS" pitchFamily="34" charset="-128"/>
              </a:rPr>
              <a:t>2</a:t>
            </a:r>
            <a:r>
              <a:rPr lang="fr-FR" sz="2800">
                <a:latin typeface="Arial Unicode MS" pitchFamily="34" charset="-128"/>
                <a:ea typeface="Arial Unicode MS" pitchFamily="34" charset="-128"/>
                <a:cs typeface="Arial Unicode MS" pitchFamily="34" charset="-128"/>
              </a:rPr>
              <a:t> qui est due à l’action du vent la plus défavorable.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5123"/>
                                        </p:tgtEl>
                                        <p:attrNameLst>
                                          <p:attrName>style.visibility</p:attrName>
                                        </p:attrNameLst>
                                      </p:cBhvr>
                                      <p:to>
                                        <p:strVal val="visible"/>
                                      </p:to>
                                    </p:set>
                                    <p:anim calcmode="lin" valueType="num">
                                      <p:cBhvr additive="base">
                                        <p:cTn id="7" dur="500" fill="hold"/>
                                        <p:tgtEl>
                                          <p:spTgt spid="5123"/>
                                        </p:tgtEl>
                                        <p:attrNameLst>
                                          <p:attrName>ppt_x</p:attrName>
                                        </p:attrNameLst>
                                      </p:cBhvr>
                                      <p:tavLst>
                                        <p:tav tm="0">
                                          <p:val>
                                            <p:strVal val="0-#ppt_w/2"/>
                                          </p:val>
                                        </p:tav>
                                        <p:tav tm="100000">
                                          <p:val>
                                            <p:strVal val="#ppt_x"/>
                                          </p:val>
                                        </p:tav>
                                      </p:tavLst>
                                    </p:anim>
                                    <p:anim calcmode="lin" valueType="num">
                                      <p:cBhvr additive="base">
                                        <p:cTn id="8" dur="500" fill="hold"/>
                                        <p:tgtEl>
                                          <p:spTgt spid="512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3" presetClass="entr" presetSubtype="10" fill="hold" nodeType="afterEffect">
                                  <p:stCondLst>
                                    <p:cond delay="500"/>
                                  </p:stCondLst>
                                  <p:childTnLst>
                                    <p:set>
                                      <p:cBhvr>
                                        <p:cTn id="11" dur="1" fill="hold">
                                          <p:stCondLst>
                                            <p:cond delay="0"/>
                                          </p:stCondLst>
                                        </p:cTn>
                                        <p:tgtEl>
                                          <p:spTgt spid="5124">
                                            <p:txEl>
                                              <p:pRg st="0" end="0"/>
                                            </p:txEl>
                                          </p:spTgt>
                                        </p:tgtEl>
                                        <p:attrNameLst>
                                          <p:attrName>style.visibility</p:attrName>
                                        </p:attrNameLst>
                                      </p:cBhvr>
                                      <p:to>
                                        <p:strVal val="visible"/>
                                      </p:to>
                                    </p:set>
                                    <p:animEffect transition="in" filter="blinds(horizontal)">
                                      <p:cBhvr>
                                        <p:cTn id="12" dur="500"/>
                                        <p:tgtEl>
                                          <p:spTgt spid="5124">
                                            <p:txEl>
                                              <p:pRg st="0" end="0"/>
                                            </p:txEl>
                                          </p:spTgt>
                                        </p:tgtEl>
                                      </p:cBhvr>
                                    </p:animEffect>
                                  </p:childTnLst>
                                </p:cTn>
                              </p:par>
                            </p:childTnLst>
                          </p:cTn>
                        </p:par>
                        <p:par>
                          <p:cTn id="13" fill="hold" nodeType="afterGroup">
                            <p:stCondLst>
                              <p:cond delay="1500"/>
                            </p:stCondLst>
                            <p:childTnLst>
                              <p:par>
                                <p:cTn id="14" presetID="3" presetClass="entr" presetSubtype="10" fill="hold" nodeType="afterEffect">
                                  <p:stCondLst>
                                    <p:cond delay="0"/>
                                  </p:stCondLst>
                                  <p:childTnLst>
                                    <p:set>
                                      <p:cBhvr>
                                        <p:cTn id="15" dur="1" fill="hold">
                                          <p:stCondLst>
                                            <p:cond delay="0"/>
                                          </p:stCondLst>
                                        </p:cTn>
                                        <p:tgtEl>
                                          <p:spTgt spid="5125">
                                            <p:txEl>
                                              <p:pRg st="0" end="0"/>
                                            </p:txEl>
                                          </p:spTgt>
                                        </p:tgtEl>
                                        <p:attrNameLst>
                                          <p:attrName>style.visibility</p:attrName>
                                        </p:attrNameLst>
                                      </p:cBhvr>
                                      <p:to>
                                        <p:strVal val="visible"/>
                                      </p:to>
                                    </p:set>
                                    <p:animEffect transition="in" filter="blinds(horizontal)">
                                      <p:cBhvr>
                                        <p:cTn id="16" dur="500"/>
                                        <p:tgtEl>
                                          <p:spTgt spid="5125">
                                            <p:txEl>
                                              <p:pRg st="0" end="0"/>
                                            </p:txEl>
                                          </p:spTgt>
                                        </p:tgtEl>
                                      </p:cBhvr>
                                    </p:animEffect>
                                  </p:childTnLst>
                                </p:cTn>
                              </p:par>
                            </p:childTnLst>
                          </p:cTn>
                        </p:par>
                        <p:par>
                          <p:cTn id="17" fill="hold" nodeType="afterGroup">
                            <p:stCondLst>
                              <p:cond delay="2000"/>
                            </p:stCondLst>
                            <p:childTnLst>
                              <p:par>
                                <p:cTn id="18" presetID="3" presetClass="entr" presetSubtype="10" fill="hold" grpId="0" nodeType="afterEffect">
                                  <p:stCondLst>
                                    <p:cond delay="0"/>
                                  </p:stCondLst>
                                  <p:childTnLst>
                                    <p:set>
                                      <p:cBhvr>
                                        <p:cTn id="19" dur="1" fill="hold">
                                          <p:stCondLst>
                                            <p:cond delay="0"/>
                                          </p:stCondLst>
                                        </p:cTn>
                                        <p:tgtEl>
                                          <p:spTgt spid="5122"/>
                                        </p:tgtEl>
                                        <p:attrNameLst>
                                          <p:attrName>style.visibility</p:attrName>
                                        </p:attrNameLst>
                                      </p:cBhvr>
                                      <p:to>
                                        <p:strVal val="visible"/>
                                      </p:to>
                                    </p:set>
                                    <p:animEffect transition="in" filter="blinds(horizontal)">
                                      <p:cBhvr>
                                        <p:cTn id="20"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P spid="512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79388" y="3643313"/>
            <a:ext cx="8964612" cy="1143000"/>
          </a:xfrm>
          <a:prstGeom prst="rect">
            <a:avLst/>
          </a:prstGeom>
        </p:spPr>
        <p:txBody>
          <a:bodyPr/>
          <a:lstStyle/>
          <a:p>
            <a:pPr algn="ctr" eaLnBrk="0" hangingPunct="0">
              <a:defRPr/>
            </a:pPr>
            <a:r>
              <a:rPr lang="fr-FR" sz="3200" kern="0" dirty="0">
                <a:effectLst>
                  <a:outerShdw blurRad="38100" dist="38100" dir="2700000" algn="tl">
                    <a:srgbClr val="000000"/>
                  </a:outerShdw>
                </a:effectLst>
                <a:latin typeface="Arial Unicode MS" pitchFamily="34" charset="-128"/>
                <a:ea typeface="Arial Unicode MS" pitchFamily="34" charset="-128"/>
                <a:cs typeface="Arial Unicode MS" pitchFamily="34" charset="-128"/>
              </a:rPr>
              <a:t>Etude d’une salle omnisports en charpente métallique </a:t>
            </a:r>
          </a:p>
          <a:p>
            <a:pPr algn="ctr" eaLnBrk="0" hangingPunct="0">
              <a:defRPr/>
            </a:pPr>
            <a:endParaRPr lang="fr-FR" sz="3200" kern="0" dirty="0">
              <a:effectLst>
                <a:outerShdw blurRad="38100" dist="38100" dir="2700000" algn="tl">
                  <a:srgbClr val="000000"/>
                </a:outerShdw>
              </a:effectLst>
              <a:latin typeface="Times New Roman" pitchFamily="18" charset="0"/>
              <a:ea typeface="+mj-ea"/>
              <a:cs typeface="+mj-cs"/>
            </a:endParaRPr>
          </a:p>
        </p:txBody>
      </p:sp>
      <p:sp>
        <p:nvSpPr>
          <p:cNvPr id="3" name="Rectangle 3"/>
          <p:cNvSpPr txBox="1">
            <a:spLocks noChangeArrowheads="1"/>
          </p:cNvSpPr>
          <p:nvPr/>
        </p:nvSpPr>
        <p:spPr>
          <a:xfrm>
            <a:off x="0" y="5143500"/>
            <a:ext cx="4643438" cy="928688"/>
          </a:xfrm>
          <a:prstGeom prst="rect">
            <a:avLst/>
          </a:prstGeom>
        </p:spPr>
        <p:txBody>
          <a:bodyPr/>
          <a:lstStyle/>
          <a:p>
            <a:pPr marL="342900" indent="-342900" eaLnBrk="0" hangingPunct="0">
              <a:spcBef>
                <a:spcPct val="20000"/>
              </a:spcBef>
              <a:buClr>
                <a:schemeClr val="hlink"/>
              </a:buClr>
              <a:buSzPct val="80000"/>
              <a:defRPr/>
            </a:pPr>
            <a:r>
              <a:rPr lang="fr-FR" sz="3200" kern="0" dirty="0">
                <a:effectLst>
                  <a:outerShdw blurRad="38100" dist="38100" dir="2700000" algn="tl">
                    <a:srgbClr val="000000"/>
                  </a:outerShdw>
                </a:effectLst>
                <a:latin typeface="Arial Unicode MS" pitchFamily="34" charset="-128"/>
                <a:ea typeface="Arial Unicode MS" pitchFamily="34" charset="-128"/>
                <a:cs typeface="Arial Unicode MS" pitchFamily="34" charset="-128"/>
              </a:rPr>
              <a:t>    </a:t>
            </a:r>
            <a:r>
              <a:rPr lang="fr-FR" sz="2000" kern="0" dirty="0">
                <a:effectLst>
                  <a:outerShdw blurRad="38100" dist="38100" dir="2700000" algn="tl">
                    <a:srgbClr val="000000"/>
                  </a:outerShdw>
                </a:effectLst>
                <a:latin typeface="Arial Unicode MS" pitchFamily="34" charset="-128"/>
                <a:ea typeface="Arial Unicode MS" pitchFamily="34" charset="-128"/>
                <a:cs typeface="Arial Unicode MS" pitchFamily="34" charset="-128"/>
              </a:rPr>
              <a:t>Encadré par : M</a:t>
            </a:r>
            <a:r>
              <a:rPr lang="fr-FR" sz="1600" kern="0" dirty="0">
                <a:effectLst>
                  <a:outerShdw blurRad="38100" dist="38100" dir="2700000" algn="tl">
                    <a:srgbClr val="000000"/>
                  </a:outerShdw>
                </a:effectLst>
                <a:latin typeface="Arial Unicode MS" pitchFamily="34" charset="-128"/>
                <a:ea typeface="Arial Unicode MS" pitchFamily="34" charset="-128"/>
                <a:cs typeface="Arial Unicode MS" pitchFamily="34" charset="-128"/>
              </a:rPr>
              <a:t>elle</a:t>
            </a:r>
            <a:r>
              <a:rPr lang="fr-FR" sz="2000" kern="0" dirty="0">
                <a:effectLst>
                  <a:outerShdw blurRad="38100" dist="38100" dir="2700000" algn="tl">
                    <a:srgbClr val="000000"/>
                  </a:outerShdw>
                </a:effectLst>
                <a:latin typeface="Arial Unicode MS" pitchFamily="34" charset="-128"/>
                <a:ea typeface="Arial Unicode MS" pitchFamily="34" charset="-128"/>
                <a:cs typeface="Arial Unicode MS" pitchFamily="34" charset="-128"/>
              </a:rPr>
              <a:t>  AMMARI . F            </a:t>
            </a:r>
          </a:p>
        </p:txBody>
      </p:sp>
      <p:sp>
        <p:nvSpPr>
          <p:cNvPr id="4" name="Text Box 4"/>
          <p:cNvSpPr txBox="1">
            <a:spLocks noChangeArrowheads="1"/>
          </p:cNvSpPr>
          <p:nvPr/>
        </p:nvSpPr>
        <p:spPr bwMode="auto">
          <a:xfrm>
            <a:off x="500063" y="0"/>
            <a:ext cx="8424862" cy="1558925"/>
          </a:xfrm>
          <a:prstGeom prst="rect">
            <a:avLst/>
          </a:prstGeom>
          <a:noFill/>
          <a:ln w="9525">
            <a:noFill/>
            <a:miter lim="800000"/>
            <a:headEnd/>
            <a:tailEnd/>
          </a:ln>
          <a:effectLst/>
        </p:spPr>
        <p:txBody>
          <a:bodyPr>
            <a:spAutoFit/>
          </a:bodyPr>
          <a:lstStyle/>
          <a:p>
            <a:pPr algn="ctr">
              <a:spcBef>
                <a:spcPct val="50000"/>
              </a:spcBef>
              <a:defRPr/>
            </a:pPr>
            <a:r>
              <a:rPr lang="fr-FR" sz="1600" dirty="0">
                <a:effectLst>
                  <a:outerShdw blurRad="38100" dist="38100" dir="2700000" algn="tl">
                    <a:srgbClr val="000000"/>
                  </a:outerShdw>
                </a:effectLst>
                <a:latin typeface="Arial Unicode MS" pitchFamily="34" charset="-128"/>
                <a:ea typeface="Arial Unicode MS" pitchFamily="34" charset="-128"/>
                <a:cs typeface="Arial Unicode MS" pitchFamily="34" charset="-128"/>
              </a:rPr>
              <a:t/>
            </a:r>
            <a:br>
              <a:rPr lang="fr-FR" sz="1600" dirty="0">
                <a:effectLst>
                  <a:outerShdw blurRad="38100" dist="38100" dir="2700000" algn="tl">
                    <a:srgbClr val="000000"/>
                  </a:outerShdw>
                </a:effectLst>
                <a:latin typeface="Arial Unicode MS" pitchFamily="34" charset="-128"/>
                <a:ea typeface="Arial Unicode MS" pitchFamily="34" charset="-128"/>
                <a:cs typeface="Arial Unicode MS" pitchFamily="34" charset="-128"/>
              </a:rPr>
            </a:br>
            <a:r>
              <a:rPr lang="fr-FR" sz="1600" dirty="0">
                <a:effectLst>
                  <a:outerShdw blurRad="38100" dist="38100" dir="2700000" algn="tl">
                    <a:srgbClr val="000000"/>
                  </a:outerShdw>
                </a:effectLst>
                <a:latin typeface="Arial Unicode MS" pitchFamily="34" charset="-128"/>
                <a:ea typeface="Arial Unicode MS" pitchFamily="34" charset="-128"/>
                <a:cs typeface="Arial Unicode MS" pitchFamily="34" charset="-128"/>
              </a:rPr>
              <a:t/>
            </a:r>
            <a:br>
              <a:rPr lang="fr-FR" sz="1600" dirty="0">
                <a:effectLst>
                  <a:outerShdw blurRad="38100" dist="38100" dir="2700000" algn="tl">
                    <a:srgbClr val="000000"/>
                  </a:outerShdw>
                </a:effectLst>
                <a:latin typeface="Arial Unicode MS" pitchFamily="34" charset="-128"/>
                <a:ea typeface="Arial Unicode MS" pitchFamily="34" charset="-128"/>
                <a:cs typeface="Arial Unicode MS" pitchFamily="34" charset="-128"/>
              </a:rPr>
            </a:br>
            <a:r>
              <a:rPr lang="fr-FR" sz="1600" dirty="0">
                <a:effectLst>
                  <a:outerShdw blurRad="38100" dist="38100" dir="2700000" algn="tl">
                    <a:srgbClr val="000000"/>
                  </a:outerShdw>
                </a:effectLst>
                <a:latin typeface="Arial Unicode MS" pitchFamily="34" charset="-128"/>
                <a:ea typeface="Arial Unicode MS" pitchFamily="34" charset="-128"/>
                <a:cs typeface="Arial Unicode MS" pitchFamily="34" charset="-128"/>
              </a:rPr>
              <a:t>MINISTÈRE DE L’ENSEIGNEMENT SUPÉRIEUR ET DE LA RECHERCHE  SCIENTIFIQUE</a:t>
            </a:r>
            <a:br>
              <a:rPr lang="fr-FR" sz="1600" dirty="0">
                <a:effectLst>
                  <a:outerShdw blurRad="38100" dist="38100" dir="2700000" algn="tl">
                    <a:srgbClr val="000000"/>
                  </a:outerShdw>
                </a:effectLst>
                <a:latin typeface="Arial Unicode MS" pitchFamily="34" charset="-128"/>
                <a:ea typeface="Arial Unicode MS" pitchFamily="34" charset="-128"/>
                <a:cs typeface="Arial Unicode MS" pitchFamily="34" charset="-128"/>
              </a:rPr>
            </a:br>
            <a:r>
              <a:rPr lang="fr-FR" sz="1600" dirty="0">
                <a:effectLst>
                  <a:outerShdw blurRad="38100" dist="38100" dir="2700000" algn="tl">
                    <a:srgbClr val="000000"/>
                  </a:outerShdw>
                </a:effectLst>
                <a:latin typeface="Arial Unicode MS" pitchFamily="34" charset="-128"/>
                <a:ea typeface="Arial Unicode MS" pitchFamily="34" charset="-128"/>
                <a:cs typeface="Arial Unicode MS" pitchFamily="34" charset="-128"/>
              </a:rPr>
              <a:t>   UNIVERSITÉ DES SCIENCES ET DE LA TECHNOLOGIE HOUARI BOUMEDIENNE</a:t>
            </a:r>
            <a:br>
              <a:rPr lang="fr-FR" sz="1600" dirty="0">
                <a:effectLst>
                  <a:outerShdw blurRad="38100" dist="38100" dir="2700000" algn="tl">
                    <a:srgbClr val="000000"/>
                  </a:outerShdw>
                </a:effectLst>
                <a:latin typeface="Arial Unicode MS" pitchFamily="34" charset="-128"/>
                <a:ea typeface="Arial Unicode MS" pitchFamily="34" charset="-128"/>
                <a:cs typeface="Arial Unicode MS" pitchFamily="34" charset="-128"/>
              </a:rPr>
            </a:br>
            <a:r>
              <a:rPr lang="fr-FR" sz="1600" dirty="0">
                <a:effectLst>
                  <a:outerShdw blurRad="38100" dist="38100" dir="2700000" algn="tl">
                    <a:srgbClr val="000000"/>
                  </a:outerShdw>
                </a:effectLst>
                <a:latin typeface="Arial Unicode MS" pitchFamily="34" charset="-128"/>
                <a:ea typeface="Arial Unicode MS" pitchFamily="34" charset="-128"/>
                <a:cs typeface="Arial Unicode MS" pitchFamily="34" charset="-128"/>
              </a:rPr>
              <a:t>FACULTÉ DE GENIE CIVIL</a:t>
            </a:r>
          </a:p>
        </p:txBody>
      </p:sp>
      <p:sp>
        <p:nvSpPr>
          <p:cNvPr id="5" name="Text Box 5"/>
          <p:cNvSpPr txBox="1">
            <a:spLocks noChangeArrowheads="1"/>
          </p:cNvSpPr>
          <p:nvPr/>
        </p:nvSpPr>
        <p:spPr bwMode="auto">
          <a:xfrm>
            <a:off x="4786313" y="5286375"/>
            <a:ext cx="5076825" cy="923925"/>
          </a:xfrm>
          <a:prstGeom prst="rect">
            <a:avLst/>
          </a:prstGeom>
          <a:noFill/>
          <a:ln w="9525">
            <a:noFill/>
            <a:prstDash val="lgDashDot"/>
            <a:miter lim="800000"/>
            <a:headEnd/>
            <a:tailEnd/>
          </a:ln>
          <a:effectLst/>
        </p:spPr>
        <p:txBody>
          <a:bodyPr>
            <a:spAutoFit/>
          </a:bodyPr>
          <a:lstStyle/>
          <a:p>
            <a:pPr>
              <a:defRPr/>
            </a:pPr>
            <a:r>
              <a:rPr lang="fr-FR"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Présenté par : BOUCHENINE  FAYCAL</a:t>
            </a:r>
          </a:p>
          <a:p>
            <a:pPr>
              <a:defRPr/>
            </a:pPr>
            <a:r>
              <a:rPr lang="fr-FR"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a:t>
            </a:r>
          </a:p>
          <a:p>
            <a:pPr>
              <a:defRPr/>
            </a:pPr>
            <a:r>
              <a:rPr lang="fr-FR"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MENANE  BRAHIM</a:t>
            </a:r>
          </a:p>
        </p:txBody>
      </p:sp>
      <p:pic>
        <p:nvPicPr>
          <p:cNvPr id="6" name="Picture 8" descr="USTHB"/>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571875" y="1643063"/>
            <a:ext cx="183515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500"/>
                                        <p:tgtEl>
                                          <p:spTgt spid="5"/>
                                        </p:tgtEl>
                                      </p:cBhvr>
                                    </p:animEffect>
                                  </p:childTnLst>
                                </p:cTn>
                              </p:par>
                              <p:par>
                                <p:cTn id="17" presetID="3" presetClass="entr" presetSubtype="1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linds(horizont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u contenu 2"/>
          <p:cNvSpPr>
            <a:spLocks noGrp="1"/>
          </p:cNvSpPr>
          <p:nvPr>
            <p:ph idx="4294967295"/>
          </p:nvPr>
        </p:nvSpPr>
        <p:spPr>
          <a:xfrm>
            <a:off x="428625" y="500063"/>
            <a:ext cx="8401050" cy="8366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buFont typeface="Wingdings" pitchFamily="2" charset="2"/>
              <a:buNone/>
            </a:pPr>
            <a:r>
              <a:rPr lang="fr-FR" b="1" smtClean="0">
                <a:solidFill>
                  <a:srgbClr val="FFFF00"/>
                </a:solidFill>
                <a:effectLst/>
              </a:rPr>
              <a:t>1- Les pannes de toiture</a:t>
            </a:r>
          </a:p>
        </p:txBody>
      </p:sp>
      <p:pic>
        <p:nvPicPr>
          <p:cNvPr id="32771" name="Imag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 y="1428750"/>
            <a:ext cx="7743825" cy="442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anim calcmode="lin" valueType="num">
                                      <p:cBhvr additive="base">
                                        <p:cTn id="7" dur="500" fill="hold"/>
                                        <p:tgtEl>
                                          <p:spTgt spid="3277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0">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0" presetClass="entr" presetSubtype="0" fill="hold" nodeType="afterEffect">
                                  <p:stCondLst>
                                    <p:cond delay="0"/>
                                  </p:stCondLst>
                                  <p:childTnLst>
                                    <p:set>
                                      <p:cBhvr>
                                        <p:cTn id="11" dur="1" fill="hold">
                                          <p:stCondLst>
                                            <p:cond delay="0"/>
                                          </p:stCondLst>
                                        </p:cTn>
                                        <p:tgtEl>
                                          <p:spTgt spid="32771"/>
                                        </p:tgtEl>
                                        <p:attrNameLst>
                                          <p:attrName>style.visibility</p:attrName>
                                        </p:attrNameLst>
                                      </p:cBhvr>
                                      <p:to>
                                        <p:strVal val="visible"/>
                                      </p:to>
                                    </p:set>
                                    <p:animEffect transition="in" filter="fade">
                                      <p:cBhvr>
                                        <p:cTn id="12" dur="500"/>
                                        <p:tgtEl>
                                          <p:spTgt spid="32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5" name="Espace réservé du contenu 3"/>
          <p:cNvPicPr>
            <a:picLocks noGrp="1" noChangeAspect="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428625" y="2143125"/>
            <a:ext cx="4506913" cy="2971800"/>
          </a:xfrm>
          <a:ln>
            <a:solidFill>
              <a:srgbClr val="000000"/>
            </a:solidFill>
          </a:ln>
        </p:spPr>
      </p:pic>
      <p:pic>
        <p:nvPicPr>
          <p:cNvPr id="33796" name="Imag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0688" y="2928938"/>
            <a:ext cx="3028950" cy="16097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5" name="Espace réservé du contenu 2"/>
          <p:cNvSpPr txBox="1">
            <a:spLocks/>
          </p:cNvSpPr>
          <p:nvPr/>
        </p:nvSpPr>
        <p:spPr bwMode="auto">
          <a:xfrm>
            <a:off x="428625" y="500063"/>
            <a:ext cx="8401050" cy="836612"/>
          </a:xfrm>
          <a:prstGeom prst="rect">
            <a:avLst/>
          </a:prstGeom>
          <a:noFill/>
          <a:ln w="9525">
            <a:noFill/>
            <a:miter lim="800000"/>
            <a:headEnd/>
            <a:tailEnd/>
          </a:ln>
          <a:effectLst/>
        </p:spPr>
        <p:txBody>
          <a:bodyPr/>
          <a:lstStyle/>
          <a:p>
            <a:pPr marL="342900" indent="-342900" algn="just">
              <a:spcBef>
                <a:spcPct val="20000"/>
              </a:spcBef>
              <a:buClr>
                <a:schemeClr val="hlink"/>
              </a:buClr>
              <a:buSzPct val="80000"/>
              <a:defRPr/>
            </a:pPr>
            <a:r>
              <a:rPr lang="fr-FR" sz="3200" b="1" dirty="0">
                <a:solidFill>
                  <a:srgbClr val="FFFF00"/>
                </a:solidFill>
                <a:latin typeface="Arial Unicode MS" pitchFamily="34" charset="-128"/>
                <a:ea typeface="Arial Unicode MS" pitchFamily="34" charset="-128"/>
                <a:cs typeface="Arial Unicode MS" pitchFamily="34" charset="-128"/>
              </a:rPr>
              <a:t>2- L’ossature du parapet</a:t>
            </a:r>
            <a:endParaRPr lang="fr-FR" sz="3200" b="1" kern="0" dirty="0">
              <a:solidFill>
                <a:srgbClr val="FFFF00"/>
              </a:solidFill>
              <a:latin typeface="+mn-lt"/>
              <a:cs typeface="+mn-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0" presetClass="entr" presetSubtype="0" fill="hold" nodeType="afterEffect">
                                  <p:stCondLst>
                                    <p:cond delay="0"/>
                                  </p:stCondLst>
                                  <p:childTnLst>
                                    <p:set>
                                      <p:cBhvr>
                                        <p:cTn id="11" dur="1" fill="hold">
                                          <p:stCondLst>
                                            <p:cond delay="0"/>
                                          </p:stCondLst>
                                        </p:cTn>
                                        <p:tgtEl>
                                          <p:spTgt spid="33795"/>
                                        </p:tgtEl>
                                        <p:attrNameLst>
                                          <p:attrName>style.visibility</p:attrName>
                                        </p:attrNameLst>
                                      </p:cBhvr>
                                      <p:to>
                                        <p:strVal val="visible"/>
                                      </p:to>
                                    </p:set>
                                    <p:animEffect transition="in" filter="fade">
                                      <p:cBhvr>
                                        <p:cTn id="12" dur="500"/>
                                        <p:tgtEl>
                                          <p:spTgt spid="33795"/>
                                        </p:tgtEl>
                                      </p:cBhvr>
                                    </p:animEffect>
                                  </p:childTnLst>
                                </p:cTn>
                              </p:par>
                              <p:par>
                                <p:cTn id="13" presetID="10" presetClass="entr" presetSubtype="0" fill="hold" nodeType="withEffect">
                                  <p:stCondLst>
                                    <p:cond delay="0"/>
                                  </p:stCondLst>
                                  <p:childTnLst>
                                    <p:set>
                                      <p:cBhvr>
                                        <p:cTn id="14" dur="1" fill="hold">
                                          <p:stCondLst>
                                            <p:cond delay="0"/>
                                          </p:stCondLst>
                                        </p:cTn>
                                        <p:tgtEl>
                                          <p:spTgt spid="33796"/>
                                        </p:tgtEl>
                                        <p:attrNameLst>
                                          <p:attrName>style.visibility</p:attrName>
                                        </p:attrNameLst>
                                      </p:cBhvr>
                                      <p:to>
                                        <p:strVal val="visible"/>
                                      </p:to>
                                    </p:set>
                                    <p:animEffect transition="in" filter="fade">
                                      <p:cBhvr>
                                        <p:cTn id="15" dur="500"/>
                                        <p:tgtEl>
                                          <p:spTgt spid="337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9" name="Espace réservé du contenu 3"/>
          <p:cNvPicPr>
            <a:picLocks noGrp="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1214438" y="1571625"/>
            <a:ext cx="7172325" cy="5000625"/>
          </a:xfrm>
          <a:ln>
            <a:solidFill>
              <a:srgbClr val="000000"/>
            </a:solidFill>
          </a:ln>
        </p:spPr>
      </p:pic>
      <p:sp>
        <p:nvSpPr>
          <p:cNvPr id="5" name="Espace réservé du contenu 2"/>
          <p:cNvSpPr txBox="1">
            <a:spLocks/>
          </p:cNvSpPr>
          <p:nvPr/>
        </p:nvSpPr>
        <p:spPr bwMode="auto">
          <a:xfrm>
            <a:off x="428625" y="500063"/>
            <a:ext cx="8401050" cy="836612"/>
          </a:xfrm>
          <a:prstGeom prst="rect">
            <a:avLst/>
          </a:prstGeom>
          <a:noFill/>
          <a:ln w="9525">
            <a:noFill/>
            <a:miter lim="800000"/>
            <a:headEnd/>
            <a:tailEnd/>
          </a:ln>
          <a:effectLst/>
        </p:spPr>
        <p:txBody>
          <a:bodyPr/>
          <a:lstStyle/>
          <a:p>
            <a:pPr marL="342900" indent="-342900" algn="just">
              <a:spcBef>
                <a:spcPct val="20000"/>
              </a:spcBef>
              <a:buClr>
                <a:schemeClr val="hlink"/>
              </a:buClr>
              <a:buSzPct val="80000"/>
              <a:defRPr/>
            </a:pPr>
            <a:r>
              <a:rPr lang="fr-FR" sz="3200" b="1" dirty="0">
                <a:solidFill>
                  <a:srgbClr val="FFFF00"/>
                </a:solidFill>
                <a:cs typeface="+mn-cs"/>
              </a:rPr>
              <a:t>3 - Les potelets</a:t>
            </a:r>
            <a:endParaRPr lang="fr-FR" sz="3200" b="1" kern="0" dirty="0">
              <a:solidFill>
                <a:srgbClr val="FFFF00"/>
              </a:solidFill>
              <a:latin typeface="+mn-lt"/>
              <a:cs typeface="+mn-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0" presetClass="entr" presetSubtype="0" fill="hold" nodeType="afterEffect">
                                  <p:stCondLst>
                                    <p:cond delay="0"/>
                                  </p:stCondLst>
                                  <p:childTnLst>
                                    <p:set>
                                      <p:cBhvr>
                                        <p:cTn id="11" dur="1" fill="hold">
                                          <p:stCondLst>
                                            <p:cond delay="0"/>
                                          </p:stCondLst>
                                        </p:cTn>
                                        <p:tgtEl>
                                          <p:spTgt spid="34819"/>
                                        </p:tgtEl>
                                        <p:attrNameLst>
                                          <p:attrName>style.visibility</p:attrName>
                                        </p:attrNameLst>
                                      </p:cBhvr>
                                      <p:to>
                                        <p:strVal val="visible"/>
                                      </p:to>
                                    </p:set>
                                    <p:animEffect transition="in" filter="fade">
                                      <p:cBhvr>
                                        <p:cTn id="12" dur="500"/>
                                        <p:tgtEl>
                                          <p:spTgt spid="348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3" name="Espace réservé du contenu 3"/>
          <p:cNvPicPr>
            <a:picLocks noGrp="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714375" y="1714500"/>
            <a:ext cx="7429500" cy="4229100"/>
          </a:xfrm>
          <a:ln>
            <a:solidFill>
              <a:srgbClr val="000000"/>
            </a:solidFill>
          </a:ln>
        </p:spPr>
      </p:pic>
      <p:sp>
        <p:nvSpPr>
          <p:cNvPr id="5" name="Espace réservé du contenu 2"/>
          <p:cNvSpPr txBox="1">
            <a:spLocks/>
          </p:cNvSpPr>
          <p:nvPr/>
        </p:nvSpPr>
        <p:spPr bwMode="auto">
          <a:xfrm>
            <a:off x="428625" y="500063"/>
            <a:ext cx="8401050" cy="836612"/>
          </a:xfrm>
          <a:prstGeom prst="rect">
            <a:avLst/>
          </a:prstGeom>
          <a:noFill/>
          <a:ln w="9525">
            <a:noFill/>
            <a:miter lim="800000"/>
            <a:headEnd/>
            <a:tailEnd/>
          </a:ln>
          <a:effectLst/>
        </p:spPr>
        <p:txBody>
          <a:bodyPr/>
          <a:lstStyle/>
          <a:p>
            <a:pPr marL="342900" indent="-342900" algn="just">
              <a:spcBef>
                <a:spcPct val="20000"/>
              </a:spcBef>
              <a:buClr>
                <a:schemeClr val="hlink"/>
              </a:buClr>
              <a:buSzPct val="80000"/>
              <a:defRPr/>
            </a:pPr>
            <a:r>
              <a:rPr lang="fr-FR" sz="3200" b="1" dirty="0">
                <a:solidFill>
                  <a:srgbClr val="FFFF00"/>
                </a:solidFill>
                <a:cs typeface="+mn-cs"/>
              </a:rPr>
              <a:t>4-Les lisses</a:t>
            </a:r>
            <a:endParaRPr lang="fr-FR" sz="3200" b="1" kern="0" dirty="0">
              <a:solidFill>
                <a:srgbClr val="FFFF00"/>
              </a:solidFill>
              <a:latin typeface="+mn-lt"/>
              <a:cs typeface="+mn-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0" presetClass="entr" presetSubtype="0" fill="hold" nodeType="afterEffect">
                                  <p:stCondLst>
                                    <p:cond delay="0"/>
                                  </p:stCondLst>
                                  <p:childTnLst>
                                    <p:set>
                                      <p:cBhvr>
                                        <p:cTn id="11" dur="1" fill="hold">
                                          <p:stCondLst>
                                            <p:cond delay="0"/>
                                          </p:stCondLst>
                                        </p:cTn>
                                        <p:tgtEl>
                                          <p:spTgt spid="35843"/>
                                        </p:tgtEl>
                                        <p:attrNameLst>
                                          <p:attrName>style.visibility</p:attrName>
                                        </p:attrNameLst>
                                      </p:cBhvr>
                                      <p:to>
                                        <p:strVal val="visible"/>
                                      </p:to>
                                    </p:set>
                                    <p:animEffect transition="in" filter="fade">
                                      <p:cBhvr>
                                        <p:cTn id="12"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9"/>
          <p:cNvSpPr>
            <a:spLocks noGrp="1" noChangeArrowheads="1"/>
          </p:cNvSpPr>
          <p:nvPr>
            <p:ph idx="4294967295"/>
          </p:nvPr>
        </p:nvSpPr>
        <p:spPr>
          <a:xfrm>
            <a:off x="357188" y="1371600"/>
            <a:ext cx="8429625" cy="35956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buFont typeface="Wingdings" pitchFamily="2" charset="2"/>
              <a:buNone/>
            </a:pPr>
            <a:r>
              <a:rPr lang="fr-FR" sz="2800" smtClean="0">
                <a:effectLst/>
                <a:latin typeface="Arial Unicode MS" pitchFamily="34" charset="-128"/>
                <a:ea typeface="Arial Unicode MS" pitchFamily="34" charset="-128"/>
                <a:cs typeface="Arial Unicode MS" pitchFamily="34" charset="-128"/>
              </a:rPr>
              <a:t>  Nous avons obtenus les résultats suivants :</a:t>
            </a:r>
            <a:r>
              <a:rPr lang="fr-FR" sz="2800" b="1" smtClean="0">
                <a:effectLst/>
                <a:latin typeface="Arial Unicode MS" pitchFamily="34" charset="-128"/>
                <a:ea typeface="Arial Unicode MS" pitchFamily="34" charset="-128"/>
                <a:cs typeface="Arial Unicode MS" pitchFamily="34" charset="-128"/>
              </a:rPr>
              <a:t>  </a:t>
            </a:r>
          </a:p>
          <a:p>
            <a:pPr eaLnBrk="1" hangingPunct="1">
              <a:buFont typeface="Wingdings" pitchFamily="2" charset="2"/>
              <a:buNone/>
            </a:pPr>
            <a:r>
              <a:rPr lang="fr-FR" sz="2800" b="1" smtClean="0">
                <a:effectLst/>
                <a:latin typeface="Arial Unicode MS" pitchFamily="34" charset="-128"/>
                <a:ea typeface="Arial Unicode MS" pitchFamily="34" charset="-128"/>
                <a:cs typeface="Arial Unicode MS" pitchFamily="34" charset="-128"/>
              </a:rPr>
              <a:t>        </a:t>
            </a:r>
          </a:p>
          <a:p>
            <a:pPr eaLnBrk="1" hangingPunct="1">
              <a:buSzPct val="65000"/>
              <a:buFont typeface="Wingdings" pitchFamily="2" charset="2"/>
              <a:buChar char="w"/>
            </a:pPr>
            <a:r>
              <a:rPr lang="fr-FR" sz="2800" smtClean="0">
                <a:effectLst/>
                <a:latin typeface="Arial Unicode MS" pitchFamily="34" charset="-128"/>
                <a:ea typeface="Arial Unicode MS" pitchFamily="34" charset="-128"/>
                <a:cs typeface="Arial Unicode MS" pitchFamily="34" charset="-128"/>
              </a:rPr>
              <a:t>des</a:t>
            </a:r>
            <a:r>
              <a:rPr lang="fr-FR" sz="2800" smtClean="0">
                <a:solidFill>
                  <a:srgbClr val="C00000"/>
                </a:solidFill>
                <a:effectLst/>
                <a:latin typeface="Arial Unicode MS" pitchFamily="34" charset="-128"/>
                <a:ea typeface="Arial Unicode MS" pitchFamily="34" charset="-128"/>
                <a:cs typeface="Arial Unicode MS" pitchFamily="34" charset="-128"/>
              </a:rPr>
              <a:t> </a:t>
            </a:r>
            <a:r>
              <a:rPr lang="fr-FR" sz="2800" b="1" smtClean="0">
                <a:solidFill>
                  <a:srgbClr val="FF0000"/>
                </a:solidFill>
                <a:effectLst/>
                <a:latin typeface="Arial Unicode MS" pitchFamily="34" charset="-128"/>
                <a:ea typeface="Arial Unicode MS" pitchFamily="34" charset="-128"/>
                <a:cs typeface="Arial Unicode MS" pitchFamily="34" charset="-128"/>
              </a:rPr>
              <a:t>IPE 180     </a:t>
            </a:r>
            <a:r>
              <a:rPr lang="fr-FR" sz="2800" smtClean="0">
                <a:effectLst/>
                <a:latin typeface="Arial Unicode MS" pitchFamily="34" charset="-128"/>
                <a:ea typeface="Arial Unicode MS" pitchFamily="34" charset="-128"/>
                <a:cs typeface="Arial Unicode MS" pitchFamily="34" charset="-128"/>
              </a:rPr>
              <a:t>: </a:t>
            </a:r>
            <a:r>
              <a:rPr lang="fr-FR" sz="2800" smtClean="0">
                <a:solidFill>
                  <a:srgbClr val="C00000"/>
                </a:solidFill>
                <a:effectLst/>
                <a:latin typeface="Arial Unicode MS" pitchFamily="34" charset="-128"/>
                <a:ea typeface="Arial Unicode MS" pitchFamily="34" charset="-128"/>
                <a:cs typeface="Arial Unicode MS" pitchFamily="34" charset="-128"/>
              </a:rPr>
              <a:t>  </a:t>
            </a:r>
            <a:r>
              <a:rPr lang="fr-FR" sz="2800" smtClean="0">
                <a:effectLst/>
                <a:latin typeface="Arial Unicode MS" pitchFamily="34" charset="-128"/>
                <a:ea typeface="Arial Unicode MS" pitchFamily="34" charset="-128"/>
                <a:cs typeface="Arial Unicode MS" pitchFamily="34" charset="-128"/>
              </a:rPr>
              <a:t>pour  les pannes de toiture                </a:t>
            </a:r>
          </a:p>
          <a:p>
            <a:pPr eaLnBrk="1" hangingPunct="1">
              <a:buSzPct val="65000"/>
              <a:buFont typeface="Wingdings" pitchFamily="2" charset="2"/>
              <a:buChar char="w"/>
            </a:pPr>
            <a:r>
              <a:rPr lang="fr-FR" sz="2800" smtClean="0">
                <a:effectLst/>
                <a:latin typeface="Arial Unicode MS" pitchFamily="34" charset="-128"/>
                <a:ea typeface="Arial Unicode MS" pitchFamily="34" charset="-128"/>
                <a:cs typeface="Arial Unicode MS" pitchFamily="34" charset="-128"/>
              </a:rPr>
              <a:t>des</a:t>
            </a:r>
            <a:r>
              <a:rPr lang="fr-FR" sz="2800" smtClean="0">
                <a:solidFill>
                  <a:srgbClr val="C00000"/>
                </a:solidFill>
                <a:effectLst/>
                <a:latin typeface="Arial Unicode MS" pitchFamily="34" charset="-128"/>
                <a:ea typeface="Arial Unicode MS" pitchFamily="34" charset="-128"/>
                <a:cs typeface="Arial Unicode MS" pitchFamily="34" charset="-128"/>
              </a:rPr>
              <a:t> </a:t>
            </a:r>
            <a:r>
              <a:rPr lang="fr-FR" sz="2800" b="1" smtClean="0">
                <a:solidFill>
                  <a:srgbClr val="FF0000"/>
                </a:solidFill>
                <a:effectLst/>
                <a:latin typeface="Arial Unicode MS" pitchFamily="34" charset="-128"/>
                <a:ea typeface="Arial Unicode MS" pitchFamily="34" charset="-128"/>
                <a:cs typeface="Arial Unicode MS" pitchFamily="34" charset="-128"/>
              </a:rPr>
              <a:t>IPE 140     </a:t>
            </a:r>
            <a:r>
              <a:rPr lang="fr-FR" sz="2800" smtClean="0">
                <a:effectLst/>
                <a:latin typeface="Arial Unicode MS" pitchFamily="34" charset="-128"/>
                <a:ea typeface="Arial Unicode MS" pitchFamily="34" charset="-128"/>
                <a:cs typeface="Arial Unicode MS" pitchFamily="34" charset="-128"/>
              </a:rPr>
              <a:t>:</a:t>
            </a:r>
            <a:r>
              <a:rPr lang="fr-FR" sz="2800" smtClean="0">
                <a:solidFill>
                  <a:schemeClr val="bg1"/>
                </a:solidFill>
                <a:effectLst/>
                <a:latin typeface="Arial Unicode MS" pitchFamily="34" charset="-128"/>
                <a:ea typeface="Arial Unicode MS" pitchFamily="34" charset="-128"/>
                <a:cs typeface="Arial Unicode MS" pitchFamily="34" charset="-128"/>
              </a:rPr>
              <a:t> </a:t>
            </a:r>
            <a:r>
              <a:rPr lang="fr-FR" sz="2800" smtClean="0">
                <a:solidFill>
                  <a:srgbClr val="C00000"/>
                </a:solidFill>
                <a:effectLst/>
                <a:latin typeface="Arial Unicode MS" pitchFamily="34" charset="-128"/>
                <a:ea typeface="Arial Unicode MS" pitchFamily="34" charset="-128"/>
                <a:cs typeface="Arial Unicode MS" pitchFamily="34" charset="-128"/>
              </a:rPr>
              <a:t>   </a:t>
            </a:r>
            <a:r>
              <a:rPr lang="fr-FR" sz="2800" smtClean="0">
                <a:effectLst/>
                <a:latin typeface="Arial Unicode MS" pitchFamily="34" charset="-128"/>
                <a:ea typeface="Arial Unicode MS" pitchFamily="34" charset="-128"/>
                <a:cs typeface="Arial Unicode MS" pitchFamily="34" charset="-128"/>
              </a:rPr>
              <a:t>pour l’ossature du parapet.</a:t>
            </a:r>
          </a:p>
          <a:p>
            <a:pPr eaLnBrk="1" hangingPunct="1">
              <a:buSzPct val="65000"/>
              <a:buFont typeface="Wingdings" pitchFamily="2" charset="2"/>
              <a:buChar char="w"/>
            </a:pPr>
            <a:r>
              <a:rPr lang="fr-FR" sz="2800" smtClean="0">
                <a:effectLst/>
                <a:latin typeface="Arial Unicode MS" pitchFamily="34" charset="-128"/>
                <a:ea typeface="Arial Unicode MS" pitchFamily="34" charset="-128"/>
                <a:cs typeface="Arial Unicode MS" pitchFamily="34" charset="-128"/>
              </a:rPr>
              <a:t>des</a:t>
            </a:r>
            <a:r>
              <a:rPr lang="fr-FR" sz="2800" smtClean="0">
                <a:solidFill>
                  <a:srgbClr val="C00000"/>
                </a:solidFill>
                <a:effectLst/>
                <a:latin typeface="Arial Unicode MS" pitchFamily="34" charset="-128"/>
                <a:ea typeface="Arial Unicode MS" pitchFamily="34" charset="-128"/>
                <a:cs typeface="Arial Unicode MS" pitchFamily="34" charset="-128"/>
              </a:rPr>
              <a:t> </a:t>
            </a:r>
            <a:r>
              <a:rPr lang="fr-FR" sz="2800" b="1" smtClean="0">
                <a:solidFill>
                  <a:srgbClr val="FF0000"/>
                </a:solidFill>
                <a:effectLst/>
                <a:latin typeface="Arial Unicode MS" pitchFamily="34" charset="-128"/>
                <a:ea typeface="Arial Unicode MS" pitchFamily="34" charset="-128"/>
                <a:cs typeface="Arial Unicode MS" pitchFamily="34" charset="-128"/>
              </a:rPr>
              <a:t>HEB 200   </a:t>
            </a:r>
            <a:r>
              <a:rPr lang="fr-FR" sz="2800" smtClean="0">
                <a:effectLst/>
                <a:latin typeface="Arial Unicode MS" pitchFamily="34" charset="-128"/>
                <a:ea typeface="Arial Unicode MS" pitchFamily="34" charset="-128"/>
                <a:cs typeface="Arial Unicode MS" pitchFamily="34" charset="-128"/>
              </a:rPr>
              <a:t>:</a:t>
            </a:r>
            <a:r>
              <a:rPr lang="fr-FR" sz="2800" smtClean="0">
                <a:solidFill>
                  <a:srgbClr val="C00000"/>
                </a:solidFill>
                <a:effectLst/>
                <a:latin typeface="Arial Unicode MS" pitchFamily="34" charset="-128"/>
                <a:ea typeface="Arial Unicode MS" pitchFamily="34" charset="-128"/>
                <a:cs typeface="Arial Unicode MS" pitchFamily="34" charset="-128"/>
              </a:rPr>
              <a:t>    </a:t>
            </a:r>
            <a:r>
              <a:rPr lang="fr-FR" sz="2800" smtClean="0">
                <a:effectLst/>
                <a:latin typeface="Arial Unicode MS" pitchFamily="34" charset="-128"/>
                <a:ea typeface="Arial Unicode MS" pitchFamily="34" charset="-128"/>
                <a:cs typeface="Arial Unicode MS" pitchFamily="34" charset="-128"/>
              </a:rPr>
              <a:t>pour  les potelets. </a:t>
            </a:r>
          </a:p>
          <a:p>
            <a:pPr eaLnBrk="1" hangingPunct="1">
              <a:buSzPct val="65000"/>
              <a:buFont typeface="Wingdings" pitchFamily="2" charset="2"/>
              <a:buChar char="w"/>
            </a:pPr>
            <a:r>
              <a:rPr lang="fr-FR" sz="2800" smtClean="0">
                <a:effectLst/>
                <a:latin typeface="Arial Unicode MS" pitchFamily="34" charset="-128"/>
                <a:ea typeface="Arial Unicode MS" pitchFamily="34" charset="-128"/>
                <a:cs typeface="Arial Unicode MS" pitchFamily="34" charset="-128"/>
              </a:rPr>
              <a:t>des</a:t>
            </a:r>
            <a:r>
              <a:rPr lang="fr-FR" sz="2800" smtClean="0">
                <a:solidFill>
                  <a:srgbClr val="C00000"/>
                </a:solidFill>
                <a:effectLst/>
                <a:latin typeface="Arial Unicode MS" pitchFamily="34" charset="-128"/>
                <a:ea typeface="Arial Unicode MS" pitchFamily="34" charset="-128"/>
                <a:cs typeface="Arial Unicode MS" pitchFamily="34" charset="-128"/>
              </a:rPr>
              <a:t> </a:t>
            </a:r>
            <a:r>
              <a:rPr lang="fr-FR" sz="2800" b="1" smtClean="0">
                <a:solidFill>
                  <a:srgbClr val="FF0000"/>
                </a:solidFill>
                <a:effectLst/>
                <a:latin typeface="Arial Unicode MS" pitchFamily="34" charset="-128"/>
                <a:ea typeface="Arial Unicode MS" pitchFamily="34" charset="-128"/>
                <a:cs typeface="Arial Unicode MS" pitchFamily="34" charset="-128"/>
              </a:rPr>
              <a:t>UAP150</a:t>
            </a:r>
            <a:r>
              <a:rPr lang="fr-FR" sz="2800" smtClean="0">
                <a:solidFill>
                  <a:srgbClr val="FF0000"/>
                </a:solidFill>
                <a:effectLst/>
                <a:latin typeface="Arial Unicode MS" pitchFamily="34" charset="-128"/>
                <a:ea typeface="Arial Unicode MS" pitchFamily="34" charset="-128"/>
                <a:cs typeface="Arial Unicode MS" pitchFamily="34" charset="-128"/>
              </a:rPr>
              <a:t> </a:t>
            </a:r>
            <a:r>
              <a:rPr lang="fr-FR" sz="2800" smtClean="0">
                <a:solidFill>
                  <a:schemeClr val="bg1"/>
                </a:solidFill>
                <a:effectLst/>
                <a:latin typeface="Arial Unicode MS" pitchFamily="34" charset="-128"/>
                <a:ea typeface="Arial Unicode MS" pitchFamily="34" charset="-128"/>
                <a:cs typeface="Arial Unicode MS" pitchFamily="34" charset="-128"/>
              </a:rPr>
              <a:t>  </a:t>
            </a:r>
            <a:r>
              <a:rPr lang="fr-FR" sz="2800" smtClean="0">
                <a:solidFill>
                  <a:srgbClr val="C00000"/>
                </a:solidFill>
                <a:effectLst/>
                <a:latin typeface="Arial Unicode MS" pitchFamily="34" charset="-128"/>
                <a:ea typeface="Arial Unicode MS" pitchFamily="34" charset="-128"/>
                <a:cs typeface="Arial Unicode MS" pitchFamily="34" charset="-128"/>
              </a:rPr>
              <a:t> </a:t>
            </a:r>
            <a:r>
              <a:rPr lang="fr-FR" sz="2800" smtClean="0">
                <a:effectLst/>
                <a:latin typeface="Arial Unicode MS" pitchFamily="34" charset="-128"/>
                <a:ea typeface="Arial Unicode MS" pitchFamily="34" charset="-128"/>
                <a:cs typeface="Arial Unicode MS" pitchFamily="34" charset="-128"/>
              </a:rPr>
              <a:t>:</a:t>
            </a:r>
            <a:r>
              <a:rPr lang="fr-FR" sz="2800" smtClean="0">
                <a:solidFill>
                  <a:schemeClr val="bg1"/>
                </a:solidFill>
                <a:effectLst/>
                <a:latin typeface="Arial Unicode MS" pitchFamily="34" charset="-128"/>
                <a:ea typeface="Arial Unicode MS" pitchFamily="34" charset="-128"/>
                <a:cs typeface="Arial Unicode MS" pitchFamily="34" charset="-128"/>
              </a:rPr>
              <a:t>  </a:t>
            </a:r>
            <a:r>
              <a:rPr lang="fr-FR" sz="2800" smtClean="0">
                <a:solidFill>
                  <a:srgbClr val="C00000"/>
                </a:solidFill>
                <a:effectLst/>
                <a:latin typeface="Arial Unicode MS" pitchFamily="34" charset="-128"/>
                <a:ea typeface="Arial Unicode MS" pitchFamily="34" charset="-128"/>
                <a:cs typeface="Arial Unicode MS" pitchFamily="34" charset="-128"/>
              </a:rPr>
              <a:t>  </a:t>
            </a:r>
            <a:r>
              <a:rPr lang="fr-FR" sz="2800" smtClean="0">
                <a:effectLst/>
                <a:latin typeface="Arial Unicode MS" pitchFamily="34" charset="-128"/>
                <a:ea typeface="Arial Unicode MS" pitchFamily="34" charset="-128"/>
                <a:cs typeface="Arial Unicode MS" pitchFamily="34" charset="-128"/>
              </a:rPr>
              <a:t>pour les lisses.</a:t>
            </a:r>
          </a:p>
          <a:p>
            <a:pPr eaLnBrk="1" hangingPunct="1">
              <a:buSzPct val="65000"/>
              <a:buFont typeface="Wingdings" pitchFamily="2" charset="2"/>
              <a:buChar char="w"/>
            </a:pPr>
            <a:endParaRPr lang="fr-FR" sz="2800" b="1" smtClean="0">
              <a:effectLst/>
              <a:latin typeface="Arial Unicode MS" pitchFamily="34" charset="-128"/>
              <a:ea typeface="Arial Unicode MS" pitchFamily="34" charset="-128"/>
              <a:cs typeface="Arial Unicode MS" pitchFamily="34" charset="-12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animEffect transition="in" filter="blinds(horizontal)">
                                      <p:cBhvr>
                                        <p:cTn id="7" dur="500"/>
                                        <p:tgtEl>
                                          <p:spTgt spid="36866">
                                            <p:txEl>
                                              <p:pRg st="0" end="0"/>
                                            </p:txEl>
                                          </p:spTgt>
                                        </p:tgtEl>
                                      </p:cBhvr>
                                    </p:animEffect>
                                  </p:childTnLst>
                                </p:cTn>
                              </p:par>
                            </p:childTnLst>
                          </p:cTn>
                        </p:par>
                        <p:par>
                          <p:cTn id="8" fill="hold" nodeType="afterGroup">
                            <p:stCondLst>
                              <p:cond delay="500"/>
                            </p:stCondLst>
                            <p:childTnLst>
                              <p:par>
                                <p:cTn id="9" presetID="2" presetClass="entr" presetSubtype="8" fill="hold" nodeType="afterEffect">
                                  <p:stCondLst>
                                    <p:cond delay="0"/>
                                  </p:stCondLst>
                                  <p:childTnLst>
                                    <p:set>
                                      <p:cBhvr>
                                        <p:cTn id="10" dur="1" fill="hold">
                                          <p:stCondLst>
                                            <p:cond delay="0"/>
                                          </p:stCondLst>
                                        </p:cTn>
                                        <p:tgtEl>
                                          <p:spTgt spid="36866">
                                            <p:txEl>
                                              <p:pRg st="2" end="2"/>
                                            </p:txEl>
                                          </p:spTgt>
                                        </p:tgtEl>
                                        <p:attrNameLst>
                                          <p:attrName>style.visibility</p:attrName>
                                        </p:attrNameLst>
                                      </p:cBhvr>
                                      <p:to>
                                        <p:strVal val="visible"/>
                                      </p:to>
                                    </p:set>
                                    <p:anim calcmode="lin" valueType="num">
                                      <p:cBhvr additive="base">
                                        <p:cTn id="11" dur="500" fill="hold"/>
                                        <p:tgtEl>
                                          <p:spTgt spid="36866">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6866">
                                            <p:txEl>
                                              <p:pRg st="2" end="2"/>
                                            </p:txEl>
                                          </p:spTgt>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2" presetClass="entr" presetSubtype="8" fill="hold" nodeType="afterEffect">
                                  <p:stCondLst>
                                    <p:cond delay="0"/>
                                  </p:stCondLst>
                                  <p:childTnLst>
                                    <p:set>
                                      <p:cBhvr>
                                        <p:cTn id="15" dur="1" fill="hold">
                                          <p:stCondLst>
                                            <p:cond delay="0"/>
                                          </p:stCondLst>
                                        </p:cTn>
                                        <p:tgtEl>
                                          <p:spTgt spid="36866">
                                            <p:txEl>
                                              <p:pRg st="3" end="3"/>
                                            </p:txEl>
                                          </p:spTgt>
                                        </p:tgtEl>
                                        <p:attrNameLst>
                                          <p:attrName>style.visibility</p:attrName>
                                        </p:attrNameLst>
                                      </p:cBhvr>
                                      <p:to>
                                        <p:strVal val="visible"/>
                                      </p:to>
                                    </p:set>
                                    <p:anim calcmode="lin" valueType="num">
                                      <p:cBhvr additive="base">
                                        <p:cTn id="16" dur="500" fill="hold"/>
                                        <p:tgtEl>
                                          <p:spTgt spid="36866">
                                            <p:txEl>
                                              <p:pRg st="3" end="3"/>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36866">
                                            <p:txEl>
                                              <p:pRg st="3" end="3"/>
                                            </p:txEl>
                                          </p:spTgt>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500"/>
                            </p:stCondLst>
                            <p:childTnLst>
                              <p:par>
                                <p:cTn id="19" presetID="2" presetClass="entr" presetSubtype="8" fill="hold" nodeType="afterEffect">
                                  <p:stCondLst>
                                    <p:cond delay="0"/>
                                  </p:stCondLst>
                                  <p:childTnLst>
                                    <p:set>
                                      <p:cBhvr>
                                        <p:cTn id="20" dur="1" fill="hold">
                                          <p:stCondLst>
                                            <p:cond delay="0"/>
                                          </p:stCondLst>
                                        </p:cTn>
                                        <p:tgtEl>
                                          <p:spTgt spid="36866">
                                            <p:txEl>
                                              <p:pRg st="4" end="4"/>
                                            </p:txEl>
                                          </p:spTgt>
                                        </p:tgtEl>
                                        <p:attrNameLst>
                                          <p:attrName>style.visibility</p:attrName>
                                        </p:attrNameLst>
                                      </p:cBhvr>
                                      <p:to>
                                        <p:strVal val="visible"/>
                                      </p:to>
                                    </p:set>
                                    <p:anim calcmode="lin" valueType="num">
                                      <p:cBhvr additive="base">
                                        <p:cTn id="21" dur="500" fill="hold"/>
                                        <p:tgtEl>
                                          <p:spTgt spid="36866">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6866">
                                            <p:txEl>
                                              <p:pRg st="4" end="4"/>
                                            </p:txEl>
                                          </p:spTgt>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2000"/>
                            </p:stCondLst>
                            <p:childTnLst>
                              <p:par>
                                <p:cTn id="24" presetID="2" presetClass="entr" presetSubtype="8" fill="hold" nodeType="afterEffect">
                                  <p:stCondLst>
                                    <p:cond delay="0"/>
                                  </p:stCondLst>
                                  <p:childTnLst>
                                    <p:set>
                                      <p:cBhvr>
                                        <p:cTn id="25" dur="1" fill="hold">
                                          <p:stCondLst>
                                            <p:cond delay="0"/>
                                          </p:stCondLst>
                                        </p:cTn>
                                        <p:tgtEl>
                                          <p:spTgt spid="36866">
                                            <p:txEl>
                                              <p:pRg st="5" end="5"/>
                                            </p:txEl>
                                          </p:spTgt>
                                        </p:tgtEl>
                                        <p:attrNameLst>
                                          <p:attrName>style.visibility</p:attrName>
                                        </p:attrNameLst>
                                      </p:cBhvr>
                                      <p:to>
                                        <p:strVal val="visible"/>
                                      </p:to>
                                    </p:set>
                                    <p:anim calcmode="lin" valueType="num">
                                      <p:cBhvr additive="base">
                                        <p:cTn id="26" dur="500" fill="hold"/>
                                        <p:tgtEl>
                                          <p:spTgt spid="36866">
                                            <p:txEl>
                                              <p:pRg st="5" end="5"/>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36866">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re 1"/>
          <p:cNvSpPr>
            <a:spLocks noGrp="1"/>
          </p:cNvSpPr>
          <p:nvPr>
            <p:ph type="title" idx="4294967295"/>
          </p:nvPr>
        </p:nvSpPr>
        <p:spPr>
          <a:xfrm>
            <a:off x="500063" y="1714500"/>
            <a:ext cx="8229600"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0"/>
          <a:lstStyle/>
          <a:p>
            <a:pPr eaLnBrk="1" hangingPunct="1"/>
            <a:r>
              <a:rPr lang="fr-FR" sz="4000" b="1" smtClean="0">
                <a:solidFill>
                  <a:schemeClr val="tx1"/>
                </a:solidFill>
                <a:effectLst/>
                <a:latin typeface="Arial Unicode MS" pitchFamily="34" charset="-128"/>
                <a:ea typeface="Arial Unicode MS" pitchFamily="34" charset="-128"/>
                <a:cs typeface="Arial Unicode MS" pitchFamily="34" charset="-128"/>
              </a:rPr>
              <a:t>Chapitre IV</a:t>
            </a:r>
            <a:r>
              <a:rPr lang="fr-FR" sz="4000" b="1" i="1" smtClean="0">
                <a:solidFill>
                  <a:schemeClr val="tx1"/>
                </a:solidFill>
                <a:effectLst/>
                <a:latin typeface="Arial Unicode MS" pitchFamily="34" charset="-128"/>
                <a:ea typeface="Arial Unicode MS" pitchFamily="34" charset="-128"/>
                <a:cs typeface="Arial Unicode MS" pitchFamily="34" charset="-128"/>
              </a:rPr>
              <a:t> </a:t>
            </a:r>
            <a:endParaRPr lang="fr-FR" sz="4000" b="1" smtClean="0">
              <a:solidFill>
                <a:schemeClr val="tx1"/>
              </a:solidFill>
              <a:effectLst/>
              <a:latin typeface="Arial Unicode MS" pitchFamily="34" charset="-128"/>
              <a:ea typeface="Arial Unicode MS" pitchFamily="34" charset="-128"/>
              <a:cs typeface="Arial Unicode MS" pitchFamily="34" charset="-128"/>
            </a:endParaRPr>
          </a:p>
        </p:txBody>
      </p:sp>
      <p:sp>
        <p:nvSpPr>
          <p:cNvPr id="37891" name="Espace réservé du contenu 2"/>
          <p:cNvSpPr>
            <a:spLocks noGrp="1"/>
          </p:cNvSpPr>
          <p:nvPr>
            <p:ph idx="4294967295"/>
          </p:nvPr>
        </p:nvSpPr>
        <p:spPr>
          <a:xfrm>
            <a:off x="914400" y="2500313"/>
            <a:ext cx="8229600" cy="19446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buFont typeface="Wingdings" pitchFamily="2" charset="2"/>
              <a:buNone/>
            </a:pPr>
            <a:r>
              <a:rPr lang="fr-FR" b="1" i="1" smtClean="0">
                <a:effectLst/>
                <a:latin typeface="Arial Unicode MS" pitchFamily="34" charset="-128"/>
                <a:ea typeface="Arial Unicode MS" pitchFamily="34" charset="-128"/>
                <a:cs typeface="Arial Unicode MS" pitchFamily="34" charset="-128"/>
              </a:rPr>
              <a:t/>
            </a:r>
            <a:br>
              <a:rPr lang="fr-FR" b="1" i="1" smtClean="0">
                <a:effectLst/>
                <a:latin typeface="Arial Unicode MS" pitchFamily="34" charset="-128"/>
                <a:ea typeface="Arial Unicode MS" pitchFamily="34" charset="-128"/>
                <a:cs typeface="Arial Unicode MS" pitchFamily="34" charset="-128"/>
              </a:rPr>
            </a:br>
            <a:r>
              <a:rPr lang="fr-FR" sz="5400" b="1" i="1" smtClean="0">
                <a:effectLst/>
                <a:latin typeface="Arial Unicode MS" pitchFamily="34" charset="-128"/>
                <a:ea typeface="Arial Unicode MS" pitchFamily="34" charset="-128"/>
                <a:cs typeface="Arial Unicode MS" pitchFamily="34" charset="-128"/>
              </a:rPr>
              <a:t>Plancher</a:t>
            </a:r>
            <a:r>
              <a:rPr lang="fr-FR" sz="6000" b="1" i="1" smtClean="0">
                <a:effectLst/>
                <a:latin typeface="Arial Unicode MS" pitchFamily="34" charset="-128"/>
                <a:ea typeface="Arial Unicode MS" pitchFamily="34" charset="-128"/>
                <a:cs typeface="Arial Unicode MS" pitchFamily="34" charset="-128"/>
              </a:rPr>
              <a:t> </a:t>
            </a:r>
            <a:r>
              <a:rPr lang="fr-FR" sz="5400" b="1" i="1" smtClean="0">
                <a:effectLst/>
                <a:latin typeface="Arial Unicode MS" pitchFamily="34" charset="-128"/>
                <a:ea typeface="Arial Unicode MS" pitchFamily="34" charset="-128"/>
                <a:cs typeface="Arial Unicode MS" pitchFamily="34" charset="-128"/>
              </a:rPr>
              <a:t>Collaborant</a:t>
            </a:r>
            <a:endParaRPr lang="fr-FR" sz="5400" smtClean="0">
              <a:effectLst/>
              <a:latin typeface="Arial Unicode MS" pitchFamily="34" charset="-128"/>
              <a:ea typeface="Arial Unicode MS" pitchFamily="34" charset="-128"/>
              <a:cs typeface="Arial Unicode MS" pitchFamily="34" charset="-128"/>
            </a:endParaRPr>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715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063" y="857250"/>
            <a:ext cx="8172450" cy="487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77155"/>
                                        </p:tgtEl>
                                        <p:attrNameLst>
                                          <p:attrName>style.visibility</p:attrName>
                                        </p:attrNameLst>
                                      </p:cBhvr>
                                      <p:to>
                                        <p:strVal val="visible"/>
                                      </p:to>
                                    </p:set>
                                    <p:animEffect transition="in" filter="fade">
                                      <p:cBhvr>
                                        <p:cTn id="7" dur="500"/>
                                        <p:tgtEl>
                                          <p:spTgt spid="177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Espace réservé du contenu 4"/>
          <p:cNvPicPr>
            <a:picLocks noGrp="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1285875" y="2357438"/>
            <a:ext cx="6913563" cy="2990850"/>
          </a:xfrm>
        </p:spPr>
      </p:pic>
      <p:sp>
        <p:nvSpPr>
          <p:cNvPr id="4" name="Text Box 4"/>
          <p:cNvSpPr txBox="1">
            <a:spLocks noChangeArrowheads="1"/>
          </p:cNvSpPr>
          <p:nvPr/>
        </p:nvSpPr>
        <p:spPr bwMode="auto">
          <a:xfrm>
            <a:off x="642938" y="1357313"/>
            <a:ext cx="55451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fr-FR" sz="2800">
                <a:solidFill>
                  <a:srgbClr val="FFFF00"/>
                </a:solidFill>
                <a:ea typeface="Arial Unicode MS" pitchFamily="34" charset="-128"/>
                <a:cs typeface="Arial Unicode MS" pitchFamily="34" charset="-128"/>
              </a:rPr>
              <a:t>Disposition des connecteurs: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0" presetClass="entr" presetSubtype="0" fill="hold" nodeType="afterEffect">
                                  <p:stCondLst>
                                    <p:cond delay="0"/>
                                  </p:stCondLst>
                                  <p:childTnLst>
                                    <p:set>
                                      <p:cBhvr>
                                        <p:cTn id="11" dur="1" fill="hold">
                                          <p:stCondLst>
                                            <p:cond delay="0"/>
                                          </p:stCondLst>
                                        </p:cTn>
                                        <p:tgtEl>
                                          <p:spTgt spid="39938"/>
                                        </p:tgtEl>
                                        <p:attrNameLst>
                                          <p:attrName>style.visibility</p:attrName>
                                        </p:attrNameLst>
                                      </p:cBhvr>
                                      <p:to>
                                        <p:strVal val="visible"/>
                                      </p:to>
                                    </p:set>
                                    <p:animEffect transition="in" filter="fade">
                                      <p:cBhvr>
                                        <p:cTn id="12" dur="500"/>
                                        <p:tgtEl>
                                          <p:spTgt spid="399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re 1"/>
          <p:cNvSpPr>
            <a:spLocks noGrp="1"/>
          </p:cNvSpPr>
          <p:nvPr>
            <p:ph type="title" idx="4294967295"/>
          </p:nvPr>
        </p:nvSpPr>
        <p:spPr>
          <a:xfrm>
            <a:off x="571500" y="1643063"/>
            <a:ext cx="8229600"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0"/>
          <a:lstStyle/>
          <a:p>
            <a:pPr eaLnBrk="1" hangingPunct="1"/>
            <a:r>
              <a:rPr lang="fr-FR" sz="3600" smtClean="0">
                <a:effectLst/>
                <a:latin typeface="Arial Unicode MS" pitchFamily="34" charset="-128"/>
                <a:ea typeface="Arial Unicode MS" pitchFamily="34" charset="-128"/>
                <a:cs typeface="Arial Unicode MS" pitchFamily="34" charset="-128"/>
              </a:rPr>
              <a:t> </a:t>
            </a:r>
            <a:r>
              <a:rPr lang="fr-FR" sz="4000" b="1" smtClean="0">
                <a:solidFill>
                  <a:schemeClr val="tx1"/>
                </a:solidFill>
                <a:effectLst/>
                <a:latin typeface="Arial Unicode MS" pitchFamily="34" charset="-128"/>
                <a:ea typeface="Arial Unicode MS" pitchFamily="34" charset="-128"/>
                <a:cs typeface="Arial Unicode MS" pitchFamily="34" charset="-128"/>
              </a:rPr>
              <a:t>Chapitre V</a:t>
            </a:r>
            <a:r>
              <a:rPr lang="fr-FR" sz="4000" b="1" i="1" smtClean="0">
                <a:solidFill>
                  <a:schemeClr val="tx1"/>
                </a:solidFill>
                <a:effectLst/>
                <a:latin typeface="Arial Unicode MS" pitchFamily="34" charset="-128"/>
                <a:ea typeface="Arial Unicode MS" pitchFamily="34" charset="-128"/>
                <a:cs typeface="Arial Unicode MS" pitchFamily="34" charset="-128"/>
              </a:rPr>
              <a:t> </a:t>
            </a:r>
            <a:endParaRPr lang="fr-FR" sz="4000" smtClean="0">
              <a:solidFill>
                <a:schemeClr val="tx1"/>
              </a:solidFill>
              <a:effectLst/>
              <a:latin typeface="Arial Unicode MS" pitchFamily="34" charset="-128"/>
              <a:ea typeface="Arial Unicode MS" pitchFamily="34" charset="-128"/>
              <a:cs typeface="Arial Unicode MS" pitchFamily="34" charset="-128"/>
            </a:endParaRPr>
          </a:p>
        </p:txBody>
      </p:sp>
      <p:sp>
        <p:nvSpPr>
          <p:cNvPr id="40963" name="Espace réservé du contenu 2"/>
          <p:cNvSpPr>
            <a:spLocks noGrp="1"/>
          </p:cNvSpPr>
          <p:nvPr>
            <p:ph idx="4294967295"/>
          </p:nvPr>
        </p:nvSpPr>
        <p:spPr>
          <a:xfrm>
            <a:off x="395288" y="2781300"/>
            <a:ext cx="8229600" cy="144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hangingPunct="1">
              <a:buFont typeface="Wingdings" pitchFamily="2" charset="2"/>
              <a:buNone/>
            </a:pPr>
            <a:r>
              <a:rPr lang="fr-FR" sz="6600" b="1" i="1" smtClean="0">
                <a:effectLst/>
                <a:latin typeface="Arial Unicode MS" pitchFamily="34" charset="-128"/>
                <a:ea typeface="Arial Unicode MS" pitchFamily="34" charset="-128"/>
                <a:cs typeface="Arial Unicode MS" pitchFamily="34" charset="-128"/>
              </a:rPr>
              <a:t>Les gradins</a:t>
            </a:r>
            <a:endParaRPr lang="fr-FR" sz="6600" smtClean="0">
              <a:effectLst/>
              <a:latin typeface="Arial Unicode MS" pitchFamily="34" charset="-128"/>
              <a:ea typeface="Arial Unicode MS" pitchFamily="34" charset="-128"/>
              <a:cs typeface="Arial Unicode MS" pitchFamily="34" charset="-128"/>
            </a:endParaRPr>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313" y="571500"/>
            <a:ext cx="8686800" cy="568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u contenu 2"/>
          <p:cNvSpPr>
            <a:spLocks noGrp="1"/>
          </p:cNvSpPr>
          <p:nvPr>
            <p:ph idx="4294967295"/>
          </p:nvPr>
        </p:nvSpPr>
        <p:spPr>
          <a:xfrm>
            <a:off x="428625" y="1285875"/>
            <a:ext cx="8429625" cy="4857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fr-FR" sz="2800" b="1" smtClean="0">
                <a:effectLst/>
                <a:latin typeface="Arial Unicode MS" pitchFamily="34" charset="-128"/>
                <a:ea typeface="Arial Unicode MS" pitchFamily="34" charset="-128"/>
                <a:cs typeface="Arial Unicode MS" pitchFamily="34" charset="-128"/>
              </a:rPr>
              <a:t>Chapitre     I  :   Matériaux</a:t>
            </a:r>
          </a:p>
          <a:p>
            <a:pPr eaLnBrk="1" hangingPunct="1">
              <a:lnSpc>
                <a:spcPct val="80000"/>
              </a:lnSpc>
            </a:pPr>
            <a:r>
              <a:rPr lang="fr-FR" sz="2800" b="1" smtClean="0">
                <a:effectLst/>
                <a:latin typeface="Arial Unicode MS" pitchFamily="34" charset="-128"/>
                <a:ea typeface="Arial Unicode MS" pitchFamily="34" charset="-128"/>
                <a:cs typeface="Arial Unicode MS" pitchFamily="34" charset="-128"/>
              </a:rPr>
              <a:t>Chapitre    II  :   Etude climatique.</a:t>
            </a:r>
          </a:p>
          <a:p>
            <a:pPr eaLnBrk="1" hangingPunct="1">
              <a:lnSpc>
                <a:spcPct val="80000"/>
              </a:lnSpc>
            </a:pPr>
            <a:r>
              <a:rPr lang="fr-FR" sz="2800" b="1" smtClean="0">
                <a:effectLst/>
                <a:latin typeface="Arial Unicode MS" pitchFamily="34" charset="-128"/>
                <a:ea typeface="Arial Unicode MS" pitchFamily="34" charset="-128"/>
                <a:cs typeface="Arial Unicode MS" pitchFamily="34" charset="-128"/>
              </a:rPr>
              <a:t>Chapitre   III  :   Éléments Secondaires.</a:t>
            </a:r>
          </a:p>
          <a:p>
            <a:pPr eaLnBrk="1" hangingPunct="1">
              <a:lnSpc>
                <a:spcPct val="80000"/>
              </a:lnSpc>
            </a:pPr>
            <a:r>
              <a:rPr lang="fr-FR" sz="2800" b="1" smtClean="0">
                <a:effectLst/>
                <a:latin typeface="Arial Unicode MS" pitchFamily="34" charset="-128"/>
                <a:ea typeface="Arial Unicode MS" pitchFamily="34" charset="-128"/>
                <a:cs typeface="Arial Unicode MS" pitchFamily="34" charset="-128"/>
              </a:rPr>
              <a:t>Chapitre   IV :   Plancher Collaborant.</a:t>
            </a:r>
          </a:p>
          <a:p>
            <a:pPr eaLnBrk="1" hangingPunct="1">
              <a:lnSpc>
                <a:spcPct val="80000"/>
              </a:lnSpc>
            </a:pPr>
            <a:r>
              <a:rPr lang="fr-FR" sz="2800" b="1" smtClean="0">
                <a:effectLst/>
                <a:latin typeface="Arial Unicode MS" pitchFamily="34" charset="-128"/>
                <a:ea typeface="Arial Unicode MS" pitchFamily="34" charset="-128"/>
                <a:cs typeface="Arial Unicode MS" pitchFamily="34" charset="-128"/>
              </a:rPr>
              <a:t>Chapitre   V  :   Les gradins.</a:t>
            </a:r>
          </a:p>
          <a:p>
            <a:pPr eaLnBrk="1" hangingPunct="1">
              <a:lnSpc>
                <a:spcPct val="80000"/>
              </a:lnSpc>
            </a:pPr>
            <a:r>
              <a:rPr lang="fr-FR" sz="2800" b="1" smtClean="0">
                <a:effectLst/>
                <a:latin typeface="Arial Unicode MS" pitchFamily="34" charset="-128"/>
                <a:ea typeface="Arial Unicode MS" pitchFamily="34" charset="-128"/>
                <a:cs typeface="Arial Unicode MS" pitchFamily="34" charset="-128"/>
              </a:rPr>
              <a:t>Chapitre  VI  :   Stabilité et Contreventement. </a:t>
            </a:r>
          </a:p>
          <a:p>
            <a:pPr eaLnBrk="1" hangingPunct="1">
              <a:lnSpc>
                <a:spcPct val="80000"/>
              </a:lnSpc>
            </a:pPr>
            <a:r>
              <a:rPr lang="fr-FR" sz="2800" b="1" smtClean="0">
                <a:effectLst/>
                <a:latin typeface="Arial Unicode MS" pitchFamily="34" charset="-128"/>
                <a:ea typeface="Arial Unicode MS" pitchFamily="34" charset="-128"/>
                <a:cs typeface="Arial Unicode MS" pitchFamily="34" charset="-128"/>
              </a:rPr>
              <a:t>Chapitre VII  :   Étude des  Portique. </a:t>
            </a:r>
          </a:p>
          <a:p>
            <a:pPr eaLnBrk="1" hangingPunct="1">
              <a:lnSpc>
                <a:spcPct val="80000"/>
              </a:lnSpc>
            </a:pPr>
            <a:r>
              <a:rPr lang="fr-FR" sz="2800" b="1" smtClean="0">
                <a:effectLst/>
                <a:latin typeface="Arial Unicode MS" pitchFamily="34" charset="-128"/>
                <a:ea typeface="Arial Unicode MS" pitchFamily="34" charset="-128"/>
                <a:cs typeface="Arial Unicode MS" pitchFamily="34" charset="-128"/>
              </a:rPr>
              <a:t>Chapitre VIII :   Étude Sismique. </a:t>
            </a:r>
          </a:p>
          <a:p>
            <a:pPr eaLnBrk="1" hangingPunct="1">
              <a:lnSpc>
                <a:spcPct val="80000"/>
              </a:lnSpc>
            </a:pPr>
            <a:r>
              <a:rPr lang="fr-FR" sz="2800" b="1" smtClean="0">
                <a:effectLst/>
                <a:latin typeface="Arial Unicode MS" pitchFamily="34" charset="-128"/>
                <a:ea typeface="Arial Unicode MS" pitchFamily="34" charset="-128"/>
                <a:cs typeface="Arial Unicode MS" pitchFamily="34" charset="-128"/>
              </a:rPr>
              <a:t>Chapitre  IX  :   Les Assemblages.</a:t>
            </a:r>
          </a:p>
          <a:p>
            <a:pPr eaLnBrk="1" hangingPunct="1">
              <a:lnSpc>
                <a:spcPct val="80000"/>
              </a:lnSpc>
            </a:pPr>
            <a:r>
              <a:rPr lang="fr-FR" sz="2800" b="1" smtClean="0">
                <a:effectLst/>
                <a:latin typeface="Arial Unicode MS" pitchFamily="34" charset="-128"/>
                <a:ea typeface="Arial Unicode MS" pitchFamily="34" charset="-128"/>
                <a:cs typeface="Arial Unicode MS" pitchFamily="34" charset="-128"/>
              </a:rPr>
              <a:t>Chapitre  X   :   Pieds de Poteaux.</a:t>
            </a:r>
          </a:p>
          <a:p>
            <a:pPr eaLnBrk="1" hangingPunct="1">
              <a:lnSpc>
                <a:spcPct val="80000"/>
              </a:lnSpc>
            </a:pPr>
            <a:r>
              <a:rPr lang="fr-FR" sz="2800" b="1" smtClean="0">
                <a:effectLst/>
                <a:latin typeface="Arial Unicode MS" pitchFamily="34" charset="-128"/>
                <a:ea typeface="Arial Unicode MS" pitchFamily="34" charset="-128"/>
                <a:cs typeface="Arial Unicode MS" pitchFamily="34" charset="-128"/>
              </a:rPr>
              <a:t>Chapitre  XI  :   Infrastructure.</a:t>
            </a:r>
          </a:p>
        </p:txBody>
      </p:sp>
      <p:sp>
        <p:nvSpPr>
          <p:cNvPr id="11267" name="Text Box 5"/>
          <p:cNvSpPr txBox="1">
            <a:spLocks noChangeArrowheads="1"/>
          </p:cNvSpPr>
          <p:nvPr/>
        </p:nvSpPr>
        <p:spPr bwMode="auto">
          <a:xfrm>
            <a:off x="857250" y="279400"/>
            <a:ext cx="63373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fr-FR" sz="4000" b="1">
                <a:solidFill>
                  <a:srgbClr val="FFFF00"/>
                </a:solidFill>
                <a:latin typeface="Arial Unicode MS" pitchFamily="34" charset="-128"/>
                <a:ea typeface="Arial Unicode MS" pitchFamily="34" charset="-128"/>
                <a:cs typeface="Arial Unicode MS" pitchFamily="34" charset="-128"/>
              </a:rPr>
              <a:t>  Plan de travail</a:t>
            </a:r>
            <a:r>
              <a:rPr lang="fr-FR" sz="4000" b="1">
                <a:latin typeface="Arial Unicode MS" pitchFamily="34" charset="-128"/>
                <a:ea typeface="Arial Unicode MS" pitchFamily="34" charset="-128"/>
                <a:cs typeface="Arial Unicode MS" pitchFamily="34" charset="-128"/>
              </a:rPr>
              <a:t> </a:t>
            </a:r>
            <a:endParaRPr lang="fr-FR" sz="6000" b="1">
              <a:latin typeface="Arial Unicode MS" pitchFamily="34" charset="-128"/>
              <a:ea typeface="Arial Unicode MS" pitchFamily="34" charset="-128"/>
              <a:cs typeface="Arial Unicode MS" pitchFamily="34" charset="-12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1267"/>
                                        </p:tgtEl>
                                        <p:attrNameLst>
                                          <p:attrName>style.visibility</p:attrName>
                                        </p:attrNameLst>
                                      </p:cBhvr>
                                      <p:to>
                                        <p:strVal val="visible"/>
                                      </p:to>
                                    </p:set>
                                    <p:anim calcmode="lin" valueType="num">
                                      <p:cBhvr additive="base">
                                        <p:cTn id="7" dur="1000" fill="hold"/>
                                        <p:tgtEl>
                                          <p:spTgt spid="11267"/>
                                        </p:tgtEl>
                                        <p:attrNameLst>
                                          <p:attrName>ppt_x</p:attrName>
                                        </p:attrNameLst>
                                      </p:cBhvr>
                                      <p:tavLst>
                                        <p:tav tm="0">
                                          <p:val>
                                            <p:strVal val="0-#ppt_w/2"/>
                                          </p:val>
                                        </p:tav>
                                        <p:tav tm="100000">
                                          <p:val>
                                            <p:strVal val="#ppt_x"/>
                                          </p:val>
                                        </p:tav>
                                      </p:tavLst>
                                    </p:anim>
                                    <p:anim calcmode="lin" valueType="num">
                                      <p:cBhvr additive="base">
                                        <p:cTn id="8" dur="1000" fill="hold"/>
                                        <p:tgtEl>
                                          <p:spTgt spid="11267"/>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1000"/>
                            </p:stCondLst>
                            <p:childTnLst>
                              <p:par>
                                <p:cTn id="10" presetID="2" presetClass="entr" presetSubtype="8" fill="hold" grpId="0" nodeType="afterEffect">
                                  <p:stCondLst>
                                    <p:cond delay="500"/>
                                  </p:stCondLst>
                                  <p:childTnLst>
                                    <p:set>
                                      <p:cBhvr>
                                        <p:cTn id="11" dur="1" fill="hold">
                                          <p:stCondLst>
                                            <p:cond delay="0"/>
                                          </p:stCondLst>
                                        </p:cTn>
                                        <p:tgtEl>
                                          <p:spTgt spid="11266">
                                            <p:txEl>
                                              <p:pRg st="0" end="0"/>
                                            </p:txEl>
                                          </p:spTgt>
                                        </p:tgtEl>
                                        <p:attrNameLst>
                                          <p:attrName>style.visibility</p:attrName>
                                        </p:attrNameLst>
                                      </p:cBhvr>
                                      <p:to>
                                        <p:strVal val="visible"/>
                                      </p:to>
                                    </p:set>
                                    <p:anim calcmode="lin" valueType="num">
                                      <p:cBhvr additive="base">
                                        <p:cTn id="12" dur="500" fill="hold"/>
                                        <p:tgtEl>
                                          <p:spTgt spid="11266">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1266">
                                            <p:txEl>
                                              <p:pRg st="0" end="0"/>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2000"/>
                            </p:stCondLst>
                            <p:childTnLst>
                              <p:par>
                                <p:cTn id="15" presetID="2" presetClass="entr" presetSubtype="8" fill="hold" grpId="0" nodeType="afterEffect">
                                  <p:stCondLst>
                                    <p:cond delay="0"/>
                                  </p:stCondLst>
                                  <p:childTnLst>
                                    <p:set>
                                      <p:cBhvr>
                                        <p:cTn id="16" dur="1" fill="hold">
                                          <p:stCondLst>
                                            <p:cond delay="0"/>
                                          </p:stCondLst>
                                        </p:cTn>
                                        <p:tgtEl>
                                          <p:spTgt spid="11266">
                                            <p:txEl>
                                              <p:pRg st="1" end="1"/>
                                            </p:txEl>
                                          </p:spTgt>
                                        </p:tgtEl>
                                        <p:attrNameLst>
                                          <p:attrName>style.visibility</p:attrName>
                                        </p:attrNameLst>
                                      </p:cBhvr>
                                      <p:to>
                                        <p:strVal val="visible"/>
                                      </p:to>
                                    </p:set>
                                    <p:anim calcmode="lin" valueType="num">
                                      <p:cBhvr additive="base">
                                        <p:cTn id="17" dur="500" fill="hold"/>
                                        <p:tgtEl>
                                          <p:spTgt spid="11266">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1266">
                                            <p:txEl>
                                              <p:pRg st="1" end="1"/>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2500"/>
                            </p:stCondLst>
                            <p:childTnLst>
                              <p:par>
                                <p:cTn id="20" presetID="2" presetClass="entr" presetSubtype="8" fill="hold" grpId="0" nodeType="afterEffect">
                                  <p:stCondLst>
                                    <p:cond delay="0"/>
                                  </p:stCondLst>
                                  <p:childTnLst>
                                    <p:set>
                                      <p:cBhvr>
                                        <p:cTn id="21" dur="1" fill="hold">
                                          <p:stCondLst>
                                            <p:cond delay="0"/>
                                          </p:stCondLst>
                                        </p:cTn>
                                        <p:tgtEl>
                                          <p:spTgt spid="11266">
                                            <p:txEl>
                                              <p:pRg st="2" end="2"/>
                                            </p:txEl>
                                          </p:spTgt>
                                        </p:tgtEl>
                                        <p:attrNameLst>
                                          <p:attrName>style.visibility</p:attrName>
                                        </p:attrNameLst>
                                      </p:cBhvr>
                                      <p:to>
                                        <p:strVal val="visible"/>
                                      </p:to>
                                    </p:set>
                                    <p:anim calcmode="lin" valueType="num">
                                      <p:cBhvr additive="base">
                                        <p:cTn id="22" dur="500" fill="hold"/>
                                        <p:tgtEl>
                                          <p:spTgt spid="11266">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1266">
                                            <p:txEl>
                                              <p:pRg st="2" end="2"/>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3000"/>
                            </p:stCondLst>
                            <p:childTnLst>
                              <p:par>
                                <p:cTn id="25" presetID="2" presetClass="entr" presetSubtype="8" fill="hold" grpId="0" nodeType="afterEffect">
                                  <p:stCondLst>
                                    <p:cond delay="0"/>
                                  </p:stCondLst>
                                  <p:childTnLst>
                                    <p:set>
                                      <p:cBhvr>
                                        <p:cTn id="26" dur="1" fill="hold">
                                          <p:stCondLst>
                                            <p:cond delay="0"/>
                                          </p:stCondLst>
                                        </p:cTn>
                                        <p:tgtEl>
                                          <p:spTgt spid="11266">
                                            <p:txEl>
                                              <p:pRg st="3" end="3"/>
                                            </p:txEl>
                                          </p:spTgt>
                                        </p:tgtEl>
                                        <p:attrNameLst>
                                          <p:attrName>style.visibility</p:attrName>
                                        </p:attrNameLst>
                                      </p:cBhvr>
                                      <p:to>
                                        <p:strVal val="visible"/>
                                      </p:to>
                                    </p:set>
                                    <p:anim calcmode="lin" valueType="num">
                                      <p:cBhvr additive="base">
                                        <p:cTn id="27" dur="500" fill="hold"/>
                                        <p:tgtEl>
                                          <p:spTgt spid="11266">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1266">
                                            <p:txEl>
                                              <p:pRg st="3" end="3"/>
                                            </p:txEl>
                                          </p:spTgt>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3500"/>
                            </p:stCondLst>
                            <p:childTnLst>
                              <p:par>
                                <p:cTn id="30" presetID="2" presetClass="entr" presetSubtype="8" fill="hold" grpId="0" nodeType="afterEffect">
                                  <p:stCondLst>
                                    <p:cond delay="0"/>
                                  </p:stCondLst>
                                  <p:childTnLst>
                                    <p:set>
                                      <p:cBhvr>
                                        <p:cTn id="31" dur="1" fill="hold">
                                          <p:stCondLst>
                                            <p:cond delay="0"/>
                                          </p:stCondLst>
                                        </p:cTn>
                                        <p:tgtEl>
                                          <p:spTgt spid="11266">
                                            <p:txEl>
                                              <p:pRg st="4" end="4"/>
                                            </p:txEl>
                                          </p:spTgt>
                                        </p:tgtEl>
                                        <p:attrNameLst>
                                          <p:attrName>style.visibility</p:attrName>
                                        </p:attrNameLst>
                                      </p:cBhvr>
                                      <p:to>
                                        <p:strVal val="visible"/>
                                      </p:to>
                                    </p:set>
                                    <p:anim calcmode="lin" valueType="num">
                                      <p:cBhvr additive="base">
                                        <p:cTn id="32" dur="500" fill="hold"/>
                                        <p:tgtEl>
                                          <p:spTgt spid="11266">
                                            <p:txEl>
                                              <p:pRg st="4" end="4"/>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11266">
                                            <p:txEl>
                                              <p:pRg st="4" end="4"/>
                                            </p:txEl>
                                          </p:spTgt>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4000"/>
                            </p:stCondLst>
                            <p:childTnLst>
                              <p:par>
                                <p:cTn id="35" presetID="2" presetClass="entr" presetSubtype="8" fill="hold" grpId="0" nodeType="afterEffect">
                                  <p:stCondLst>
                                    <p:cond delay="0"/>
                                  </p:stCondLst>
                                  <p:childTnLst>
                                    <p:set>
                                      <p:cBhvr>
                                        <p:cTn id="36" dur="1" fill="hold">
                                          <p:stCondLst>
                                            <p:cond delay="0"/>
                                          </p:stCondLst>
                                        </p:cTn>
                                        <p:tgtEl>
                                          <p:spTgt spid="11266">
                                            <p:txEl>
                                              <p:pRg st="5" end="5"/>
                                            </p:txEl>
                                          </p:spTgt>
                                        </p:tgtEl>
                                        <p:attrNameLst>
                                          <p:attrName>style.visibility</p:attrName>
                                        </p:attrNameLst>
                                      </p:cBhvr>
                                      <p:to>
                                        <p:strVal val="visible"/>
                                      </p:to>
                                    </p:set>
                                    <p:anim calcmode="lin" valueType="num">
                                      <p:cBhvr additive="base">
                                        <p:cTn id="37" dur="500" fill="hold"/>
                                        <p:tgtEl>
                                          <p:spTgt spid="11266">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266">
                                            <p:txEl>
                                              <p:pRg st="5" end="5"/>
                                            </p:txEl>
                                          </p:spTgt>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4500"/>
                            </p:stCondLst>
                            <p:childTnLst>
                              <p:par>
                                <p:cTn id="40" presetID="2" presetClass="entr" presetSubtype="8" fill="hold" grpId="0" nodeType="afterEffect">
                                  <p:stCondLst>
                                    <p:cond delay="0"/>
                                  </p:stCondLst>
                                  <p:childTnLst>
                                    <p:set>
                                      <p:cBhvr>
                                        <p:cTn id="41" dur="1" fill="hold">
                                          <p:stCondLst>
                                            <p:cond delay="0"/>
                                          </p:stCondLst>
                                        </p:cTn>
                                        <p:tgtEl>
                                          <p:spTgt spid="11266">
                                            <p:txEl>
                                              <p:pRg st="6" end="6"/>
                                            </p:txEl>
                                          </p:spTgt>
                                        </p:tgtEl>
                                        <p:attrNameLst>
                                          <p:attrName>style.visibility</p:attrName>
                                        </p:attrNameLst>
                                      </p:cBhvr>
                                      <p:to>
                                        <p:strVal val="visible"/>
                                      </p:to>
                                    </p:set>
                                    <p:anim calcmode="lin" valueType="num">
                                      <p:cBhvr additive="base">
                                        <p:cTn id="42" dur="500" fill="hold"/>
                                        <p:tgtEl>
                                          <p:spTgt spid="11266">
                                            <p:txEl>
                                              <p:pRg st="6" end="6"/>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11266">
                                            <p:txEl>
                                              <p:pRg st="6" end="6"/>
                                            </p:txEl>
                                          </p:spTgt>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5000"/>
                            </p:stCondLst>
                            <p:childTnLst>
                              <p:par>
                                <p:cTn id="45" presetID="2" presetClass="entr" presetSubtype="8" fill="hold" grpId="0" nodeType="afterEffect">
                                  <p:stCondLst>
                                    <p:cond delay="0"/>
                                  </p:stCondLst>
                                  <p:childTnLst>
                                    <p:set>
                                      <p:cBhvr>
                                        <p:cTn id="46" dur="1" fill="hold">
                                          <p:stCondLst>
                                            <p:cond delay="0"/>
                                          </p:stCondLst>
                                        </p:cTn>
                                        <p:tgtEl>
                                          <p:spTgt spid="11266">
                                            <p:txEl>
                                              <p:pRg st="7" end="7"/>
                                            </p:txEl>
                                          </p:spTgt>
                                        </p:tgtEl>
                                        <p:attrNameLst>
                                          <p:attrName>style.visibility</p:attrName>
                                        </p:attrNameLst>
                                      </p:cBhvr>
                                      <p:to>
                                        <p:strVal val="visible"/>
                                      </p:to>
                                    </p:set>
                                    <p:anim calcmode="lin" valueType="num">
                                      <p:cBhvr additive="base">
                                        <p:cTn id="47" dur="500" fill="hold"/>
                                        <p:tgtEl>
                                          <p:spTgt spid="11266">
                                            <p:txEl>
                                              <p:pRg st="7" end="7"/>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11266">
                                            <p:txEl>
                                              <p:pRg st="7" end="7"/>
                                            </p:txEl>
                                          </p:spTgt>
                                        </p:tgtEl>
                                        <p:attrNameLst>
                                          <p:attrName>ppt_y</p:attrName>
                                        </p:attrNameLst>
                                      </p:cBhvr>
                                      <p:tavLst>
                                        <p:tav tm="0">
                                          <p:val>
                                            <p:strVal val="#ppt_y"/>
                                          </p:val>
                                        </p:tav>
                                        <p:tav tm="100000">
                                          <p:val>
                                            <p:strVal val="#ppt_y"/>
                                          </p:val>
                                        </p:tav>
                                      </p:tavLst>
                                    </p:anim>
                                  </p:childTnLst>
                                </p:cTn>
                              </p:par>
                            </p:childTnLst>
                          </p:cTn>
                        </p:par>
                        <p:par>
                          <p:cTn id="49" fill="hold" nodeType="afterGroup">
                            <p:stCondLst>
                              <p:cond delay="5500"/>
                            </p:stCondLst>
                            <p:childTnLst>
                              <p:par>
                                <p:cTn id="50" presetID="2" presetClass="entr" presetSubtype="8" fill="hold" grpId="0" nodeType="afterEffect">
                                  <p:stCondLst>
                                    <p:cond delay="0"/>
                                  </p:stCondLst>
                                  <p:childTnLst>
                                    <p:set>
                                      <p:cBhvr>
                                        <p:cTn id="51" dur="1" fill="hold">
                                          <p:stCondLst>
                                            <p:cond delay="0"/>
                                          </p:stCondLst>
                                        </p:cTn>
                                        <p:tgtEl>
                                          <p:spTgt spid="11266">
                                            <p:txEl>
                                              <p:pRg st="8" end="8"/>
                                            </p:txEl>
                                          </p:spTgt>
                                        </p:tgtEl>
                                        <p:attrNameLst>
                                          <p:attrName>style.visibility</p:attrName>
                                        </p:attrNameLst>
                                      </p:cBhvr>
                                      <p:to>
                                        <p:strVal val="visible"/>
                                      </p:to>
                                    </p:set>
                                    <p:anim calcmode="lin" valueType="num">
                                      <p:cBhvr additive="base">
                                        <p:cTn id="52" dur="500" fill="hold"/>
                                        <p:tgtEl>
                                          <p:spTgt spid="11266">
                                            <p:txEl>
                                              <p:pRg st="8" end="8"/>
                                            </p:tx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11266">
                                            <p:txEl>
                                              <p:pRg st="8" end="8"/>
                                            </p:txEl>
                                          </p:spTgt>
                                        </p:tgtEl>
                                        <p:attrNameLst>
                                          <p:attrName>ppt_y</p:attrName>
                                        </p:attrNameLst>
                                      </p:cBhvr>
                                      <p:tavLst>
                                        <p:tav tm="0">
                                          <p:val>
                                            <p:strVal val="#ppt_y"/>
                                          </p:val>
                                        </p:tav>
                                        <p:tav tm="100000">
                                          <p:val>
                                            <p:strVal val="#ppt_y"/>
                                          </p:val>
                                        </p:tav>
                                      </p:tavLst>
                                    </p:anim>
                                  </p:childTnLst>
                                </p:cTn>
                              </p:par>
                            </p:childTnLst>
                          </p:cTn>
                        </p:par>
                        <p:par>
                          <p:cTn id="54" fill="hold" nodeType="afterGroup">
                            <p:stCondLst>
                              <p:cond delay="6000"/>
                            </p:stCondLst>
                            <p:childTnLst>
                              <p:par>
                                <p:cTn id="55" presetID="2" presetClass="entr" presetSubtype="8" fill="hold" grpId="0" nodeType="afterEffect">
                                  <p:stCondLst>
                                    <p:cond delay="0"/>
                                  </p:stCondLst>
                                  <p:childTnLst>
                                    <p:set>
                                      <p:cBhvr>
                                        <p:cTn id="56" dur="1" fill="hold">
                                          <p:stCondLst>
                                            <p:cond delay="0"/>
                                          </p:stCondLst>
                                        </p:cTn>
                                        <p:tgtEl>
                                          <p:spTgt spid="11266">
                                            <p:txEl>
                                              <p:pRg st="9" end="9"/>
                                            </p:txEl>
                                          </p:spTgt>
                                        </p:tgtEl>
                                        <p:attrNameLst>
                                          <p:attrName>style.visibility</p:attrName>
                                        </p:attrNameLst>
                                      </p:cBhvr>
                                      <p:to>
                                        <p:strVal val="visible"/>
                                      </p:to>
                                    </p:set>
                                    <p:anim calcmode="lin" valueType="num">
                                      <p:cBhvr additive="base">
                                        <p:cTn id="57" dur="500" fill="hold"/>
                                        <p:tgtEl>
                                          <p:spTgt spid="11266">
                                            <p:txEl>
                                              <p:pRg st="9" end="9"/>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11266">
                                            <p:txEl>
                                              <p:pRg st="9" end="9"/>
                                            </p:txEl>
                                          </p:spTgt>
                                        </p:tgtEl>
                                        <p:attrNameLst>
                                          <p:attrName>ppt_y</p:attrName>
                                        </p:attrNameLst>
                                      </p:cBhvr>
                                      <p:tavLst>
                                        <p:tav tm="0">
                                          <p:val>
                                            <p:strVal val="#ppt_y"/>
                                          </p:val>
                                        </p:tav>
                                        <p:tav tm="100000">
                                          <p:val>
                                            <p:strVal val="#ppt_y"/>
                                          </p:val>
                                        </p:tav>
                                      </p:tavLst>
                                    </p:anim>
                                  </p:childTnLst>
                                </p:cTn>
                              </p:par>
                            </p:childTnLst>
                          </p:cTn>
                        </p:par>
                        <p:par>
                          <p:cTn id="59" fill="hold" nodeType="afterGroup">
                            <p:stCondLst>
                              <p:cond delay="6500"/>
                            </p:stCondLst>
                            <p:childTnLst>
                              <p:par>
                                <p:cTn id="60" presetID="2" presetClass="entr" presetSubtype="8" fill="hold" grpId="0" nodeType="afterEffect">
                                  <p:stCondLst>
                                    <p:cond delay="0"/>
                                  </p:stCondLst>
                                  <p:childTnLst>
                                    <p:set>
                                      <p:cBhvr>
                                        <p:cTn id="61" dur="1" fill="hold">
                                          <p:stCondLst>
                                            <p:cond delay="0"/>
                                          </p:stCondLst>
                                        </p:cTn>
                                        <p:tgtEl>
                                          <p:spTgt spid="11266">
                                            <p:txEl>
                                              <p:pRg st="10" end="10"/>
                                            </p:txEl>
                                          </p:spTgt>
                                        </p:tgtEl>
                                        <p:attrNameLst>
                                          <p:attrName>style.visibility</p:attrName>
                                        </p:attrNameLst>
                                      </p:cBhvr>
                                      <p:to>
                                        <p:strVal val="visible"/>
                                      </p:to>
                                    </p:set>
                                    <p:anim calcmode="lin" valueType="num">
                                      <p:cBhvr additive="base">
                                        <p:cTn id="62" dur="500" fill="hold"/>
                                        <p:tgtEl>
                                          <p:spTgt spid="11266">
                                            <p:txEl>
                                              <p:pRg st="10" end="10"/>
                                            </p:txEl>
                                          </p:spTgt>
                                        </p:tgtEl>
                                        <p:attrNameLst>
                                          <p:attrName>ppt_x</p:attrName>
                                        </p:attrNameLst>
                                      </p:cBhvr>
                                      <p:tavLst>
                                        <p:tav tm="0">
                                          <p:val>
                                            <p:strVal val="0-#ppt_w/2"/>
                                          </p:val>
                                        </p:tav>
                                        <p:tav tm="100000">
                                          <p:val>
                                            <p:strVal val="#ppt_x"/>
                                          </p:val>
                                        </p:tav>
                                      </p:tavLst>
                                    </p:anim>
                                    <p:anim calcmode="lin" valueType="num">
                                      <p:cBhvr additive="base">
                                        <p:cTn id="63" dur="500" fill="hold"/>
                                        <p:tgtEl>
                                          <p:spTgt spid="11266">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p:bldP spid="1126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4"/>
          <p:cNvSpPr txBox="1">
            <a:spLocks noChangeArrowheads="1"/>
          </p:cNvSpPr>
          <p:nvPr/>
        </p:nvSpPr>
        <p:spPr bwMode="auto">
          <a:xfrm>
            <a:off x="755650" y="549275"/>
            <a:ext cx="55451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fr-FR" sz="2800">
                <a:solidFill>
                  <a:srgbClr val="FFFF00"/>
                </a:solidFill>
                <a:ea typeface="Arial Unicode MS" pitchFamily="34" charset="-128"/>
                <a:cs typeface="Arial Unicode MS" pitchFamily="34" charset="-128"/>
              </a:rPr>
              <a:t>Disposition des connecteurs:</a:t>
            </a:r>
          </a:p>
        </p:txBody>
      </p:sp>
      <p:pic>
        <p:nvPicPr>
          <p:cNvPr id="4403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1989138"/>
            <a:ext cx="7559675" cy="21240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0" presetClass="entr" presetSubtype="0" fill="hold" nodeType="afterEffect">
                                  <p:stCondLst>
                                    <p:cond delay="0"/>
                                  </p:stCondLst>
                                  <p:childTnLst>
                                    <p:set>
                                      <p:cBhvr>
                                        <p:cTn id="11" dur="1" fill="hold">
                                          <p:stCondLst>
                                            <p:cond delay="0"/>
                                          </p:stCondLst>
                                        </p:cTn>
                                        <p:tgtEl>
                                          <p:spTgt spid="44035"/>
                                        </p:tgtEl>
                                        <p:attrNameLst>
                                          <p:attrName>style.visibility</p:attrName>
                                        </p:attrNameLst>
                                      </p:cBhvr>
                                      <p:to>
                                        <p:strVal val="visible"/>
                                      </p:to>
                                    </p:set>
                                    <p:animEffect transition="in" filter="fade">
                                      <p:cBhvr>
                                        <p:cTn id="12" dur="500"/>
                                        <p:tgtEl>
                                          <p:spTgt spid="44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bwMode="auto">
          <a:xfrm>
            <a:off x="571500" y="1643063"/>
            <a:ext cx="8229600" cy="1139825"/>
          </a:xfrm>
          <a:prstGeom prst="rect">
            <a:avLst/>
          </a:prstGeom>
          <a:noFill/>
          <a:ln w="9525">
            <a:noFill/>
            <a:miter lim="800000"/>
            <a:headEnd/>
            <a:tailEnd/>
          </a:ln>
          <a:effectLst/>
        </p:spPr>
        <p:txBody>
          <a:bodyPr anchor="ctr"/>
          <a:lstStyle/>
          <a:p>
            <a:pPr algn="ctr">
              <a:defRPr/>
            </a:pPr>
            <a:r>
              <a:rPr lang="fr-FR" sz="3600" kern="0" dirty="0">
                <a:solidFill>
                  <a:schemeClr val="tx2"/>
                </a:solidFill>
                <a:latin typeface="Arial Unicode MS" pitchFamily="34" charset="-128"/>
                <a:ea typeface="Arial Unicode MS" pitchFamily="34" charset="-128"/>
                <a:cs typeface="Arial Unicode MS" pitchFamily="34" charset="-128"/>
              </a:rPr>
              <a:t> </a:t>
            </a:r>
            <a:r>
              <a:rPr lang="fr-FR" sz="4000" b="1" kern="0" dirty="0">
                <a:latin typeface="Arial Unicode MS" pitchFamily="34" charset="-128"/>
                <a:ea typeface="Arial Unicode MS" pitchFamily="34" charset="-128"/>
                <a:cs typeface="Arial Unicode MS" pitchFamily="34" charset="-128"/>
              </a:rPr>
              <a:t>Chapitre VI</a:t>
            </a:r>
            <a:endParaRPr lang="fr-FR" sz="4000" kern="0" dirty="0">
              <a:latin typeface="Arial Unicode MS" pitchFamily="34" charset="-128"/>
              <a:ea typeface="Arial Unicode MS" pitchFamily="34" charset="-128"/>
              <a:cs typeface="Arial Unicode MS" pitchFamily="34" charset="-128"/>
            </a:endParaRPr>
          </a:p>
        </p:txBody>
      </p:sp>
      <p:sp>
        <p:nvSpPr>
          <p:cNvPr id="44035" name="Espace réservé du contenu 2"/>
          <p:cNvSpPr txBox="1">
            <a:spLocks/>
          </p:cNvSpPr>
          <p:nvPr/>
        </p:nvSpPr>
        <p:spPr bwMode="auto">
          <a:xfrm>
            <a:off x="214313" y="2714625"/>
            <a:ext cx="9320212" cy="186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r-FR" sz="5400" b="1">
                <a:latin typeface="Arial Unicode MS" pitchFamily="34" charset="-128"/>
                <a:ea typeface="Arial Unicode MS" pitchFamily="34" charset="-128"/>
                <a:cs typeface="Arial Unicode MS" pitchFamily="34" charset="-128"/>
              </a:rPr>
              <a:t>Stabilité et Contreventement</a:t>
            </a:r>
            <a:endParaRPr lang="fr-FR" sz="6000" b="1">
              <a:latin typeface="Arial Unicode MS" pitchFamily="34" charset="-128"/>
              <a:ea typeface="Arial Unicode MS" pitchFamily="34" charset="-128"/>
              <a:cs typeface="Arial Unicode MS" pitchFamily="34" charset="-128"/>
            </a:endParaRPr>
          </a:p>
        </p:txBody>
      </p:sp>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57188" y="357188"/>
            <a:ext cx="22717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r>
              <a:rPr lang="fr-FR" sz="2800" b="1">
                <a:solidFill>
                  <a:srgbClr val="FFFF00"/>
                </a:solidFill>
                <a:latin typeface="Century Gothic" pitchFamily="34" charset="0"/>
                <a:cs typeface="Times New Roman" pitchFamily="18" charset="0"/>
              </a:rPr>
              <a:t>Introduction</a:t>
            </a:r>
            <a:endParaRPr lang="fr-FR" sz="2800">
              <a:solidFill>
                <a:srgbClr val="FFFF00"/>
              </a:solidFill>
            </a:endParaRPr>
          </a:p>
        </p:txBody>
      </p:sp>
      <p:sp>
        <p:nvSpPr>
          <p:cNvPr id="3" name="Rectangle 2"/>
          <p:cNvSpPr>
            <a:spLocks noChangeArrowheads="1"/>
          </p:cNvSpPr>
          <p:nvPr/>
        </p:nvSpPr>
        <p:spPr bwMode="auto">
          <a:xfrm>
            <a:off x="428625" y="928688"/>
            <a:ext cx="8501063"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fr-FR" sz="2800"/>
              <a:t>Les contreventements sont des pièces qui ont pour objet d’assurer la stabilité de l’ossature en s’opposant à la l’action de forces horizontales . </a:t>
            </a:r>
          </a:p>
        </p:txBody>
      </p:sp>
      <p:sp>
        <p:nvSpPr>
          <p:cNvPr id="4" name="Rectangle 3"/>
          <p:cNvSpPr>
            <a:spLocks noChangeArrowheads="1"/>
          </p:cNvSpPr>
          <p:nvPr/>
        </p:nvSpPr>
        <p:spPr bwMode="auto">
          <a:xfrm>
            <a:off x="285750" y="2428875"/>
            <a:ext cx="8643938"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eaLnBrk="0" hangingPunct="0"/>
            <a:r>
              <a:rPr lang="fr-FR" sz="2800">
                <a:cs typeface="Times New Roman" pitchFamily="18" charset="0"/>
              </a:rPr>
              <a:t>Ils sont disposés en toiture ; dans le plan des versants ≪poutres au vent≫, et verticalement ≪palées de stabilité≫, </a:t>
            </a:r>
          </a:p>
        </p:txBody>
      </p:sp>
      <p:sp>
        <p:nvSpPr>
          <p:cNvPr id="5" name="Rectangle 5"/>
          <p:cNvSpPr>
            <a:spLocks noChangeArrowheads="1"/>
          </p:cNvSpPr>
          <p:nvPr/>
        </p:nvSpPr>
        <p:spPr bwMode="auto">
          <a:xfrm>
            <a:off x="0" y="3857625"/>
            <a:ext cx="4098925" cy="523875"/>
          </a:xfrm>
          <a:prstGeom prst="rect">
            <a:avLst/>
          </a:prstGeom>
          <a:noFill/>
          <a:ln w="9525">
            <a:noFill/>
            <a:miter lim="800000"/>
            <a:headEnd/>
            <a:tailEnd/>
          </a:ln>
          <a:effectLst/>
        </p:spPr>
        <p:txBody>
          <a:bodyPr wrap="none" anchor="ctr">
            <a:spAutoFit/>
          </a:bodyPr>
          <a:lstStyle/>
          <a:p>
            <a:pPr eaLnBrk="0" hangingPunct="0">
              <a:defRPr/>
            </a:pPr>
            <a:r>
              <a:rPr lang="fr-FR" sz="2800" b="1" dirty="0">
                <a:solidFill>
                  <a:srgbClr val="FFFF00"/>
                </a:solidFill>
                <a:latin typeface="+mj-lt"/>
                <a:ea typeface="Times New Roman" pitchFamily="18" charset="0"/>
                <a:cs typeface="Arial" pitchFamily="34" charset="0"/>
              </a:rPr>
              <a:t>    1 - La poutre au vent</a:t>
            </a:r>
            <a:endParaRPr lang="fr-FR" sz="2800" b="1" dirty="0">
              <a:solidFill>
                <a:srgbClr val="FFFF00"/>
              </a:solidFill>
              <a:latin typeface="+mj-lt"/>
              <a:cs typeface="Arial" pitchFamily="34" charset="0"/>
            </a:endParaRPr>
          </a:p>
        </p:txBody>
      </p:sp>
      <p:pic>
        <p:nvPicPr>
          <p:cNvPr id="6" name="Imag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1563" y="4500563"/>
            <a:ext cx="6815137" cy="21288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3" presetClass="entr" presetSubtype="10" fill="hold" grpId="0" nodeType="afterEffect">
                                  <p:stCondLst>
                                    <p:cond delay="50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par>
                          <p:cTn id="13" fill="hold" nodeType="afterGroup">
                            <p:stCondLst>
                              <p:cond delay="1500"/>
                            </p:stCondLst>
                            <p:childTnLst>
                              <p:par>
                                <p:cTn id="14" presetID="3" presetClass="entr" presetSubtype="1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linds(horizontal)">
                                      <p:cBhvr>
                                        <p:cTn id="16" dur="500"/>
                                        <p:tgtEl>
                                          <p:spTgt spid="4"/>
                                        </p:tgtEl>
                                      </p:cBhvr>
                                    </p:animEffect>
                                  </p:childTnLst>
                                </p:cTn>
                              </p:par>
                            </p:childTnLst>
                          </p:cTn>
                        </p:par>
                        <p:par>
                          <p:cTn id="17" fill="hold" nodeType="afterGroup">
                            <p:stCondLst>
                              <p:cond delay="2000"/>
                            </p:stCondLst>
                            <p:childTnLst>
                              <p:par>
                                <p:cTn id="18" presetID="2" presetClass="entr" presetSubtype="8"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0-#ppt_w/2"/>
                                          </p:val>
                                        </p:tav>
                                        <p:tav tm="100000">
                                          <p:val>
                                            <p:strVal val="#ppt_x"/>
                                          </p:val>
                                        </p:tav>
                                      </p:tavLst>
                                    </p:anim>
                                    <p:anim calcmode="lin" valueType="num">
                                      <p:cBhvr additive="base">
                                        <p:cTn id="21" dur="500" fill="hold"/>
                                        <p:tgtEl>
                                          <p:spTgt spid="5"/>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2500"/>
                            </p:stCondLst>
                            <p:childTnLst>
                              <p:par>
                                <p:cTn id="23" presetID="10" presetClass="entr" presetSubtype="0"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85750" y="571500"/>
            <a:ext cx="8501063" cy="2246313"/>
          </a:xfrm>
          <a:prstGeom prst="rect">
            <a:avLst/>
          </a:prstGeom>
          <a:noFill/>
          <a:ln w="9525">
            <a:noFill/>
            <a:miter lim="800000"/>
            <a:headEnd/>
            <a:tailEnd/>
          </a:ln>
          <a:effectLst/>
        </p:spPr>
        <p:txBody>
          <a:bodyPr anchor="ctr">
            <a:spAutoFit/>
          </a:bodyPr>
          <a:lstStyle/>
          <a:p>
            <a:pPr eaLnBrk="0" hangingPunct="0">
              <a:tabLst>
                <a:tab pos="1628775" algn="l"/>
              </a:tabLst>
              <a:defRPr/>
            </a:pPr>
            <a:r>
              <a:rPr lang="fr-FR" sz="2800" dirty="0">
                <a:latin typeface="Arial Unicode MS" pitchFamily="34" charset="-128"/>
                <a:ea typeface="Arial Unicode MS" pitchFamily="34" charset="-128"/>
                <a:cs typeface="Arial Unicode MS" pitchFamily="34" charset="-128"/>
              </a:rPr>
              <a:t>On prend</a:t>
            </a:r>
          </a:p>
          <a:p>
            <a:pPr eaLnBrk="0" hangingPunct="0">
              <a:tabLst>
                <a:tab pos="1628775" algn="l"/>
              </a:tabLst>
              <a:defRPr/>
            </a:pPr>
            <a:r>
              <a:rPr lang="fr-FR" sz="2800" dirty="0">
                <a:latin typeface="+mj-lt"/>
                <a:ea typeface="Times New Roman" pitchFamily="18" charset="0"/>
                <a:cs typeface="Arial" pitchFamily="34" charset="0"/>
              </a:rPr>
              <a:t>des doubles cornières </a:t>
            </a:r>
            <a:r>
              <a:rPr lang="fr-FR" sz="2800" dirty="0">
                <a:solidFill>
                  <a:srgbClr val="FF0000"/>
                </a:solidFill>
                <a:latin typeface="+mj-lt"/>
                <a:ea typeface="Times New Roman" pitchFamily="18" charset="0"/>
                <a:cs typeface="Arial" pitchFamily="34" charset="0"/>
              </a:rPr>
              <a:t>120.120.12</a:t>
            </a:r>
            <a:r>
              <a:rPr lang="fr-FR" sz="2800" dirty="0">
                <a:latin typeface="+mj-lt"/>
                <a:ea typeface="Times New Roman" pitchFamily="18" charset="0"/>
                <a:cs typeface="Arial" pitchFamily="34" charset="0"/>
              </a:rPr>
              <a:t> pour les </a:t>
            </a:r>
            <a:r>
              <a:rPr lang="fr-FR" sz="2800" dirty="0">
                <a:latin typeface="Arial Unicode MS" pitchFamily="34" charset="-128"/>
                <a:ea typeface="Arial Unicode MS" pitchFamily="34" charset="-128"/>
                <a:cs typeface="Arial Unicode MS" pitchFamily="34" charset="-128"/>
              </a:rPr>
              <a:t>diagonales</a:t>
            </a:r>
            <a:r>
              <a:rPr lang="fr-FR" sz="2800" dirty="0">
                <a:latin typeface="Century Gothic" pitchFamily="34" charset="0"/>
                <a:ea typeface="Times New Roman" pitchFamily="18" charset="0"/>
                <a:cs typeface="Arial" pitchFamily="34" charset="0"/>
              </a:rPr>
              <a:t>.</a:t>
            </a:r>
          </a:p>
          <a:p>
            <a:pPr eaLnBrk="0" hangingPunct="0">
              <a:tabLst>
                <a:tab pos="1628775" algn="l"/>
              </a:tabLst>
              <a:defRPr/>
            </a:pPr>
            <a:r>
              <a:rPr lang="fr-FR" sz="2800" dirty="0">
                <a:latin typeface="Arial Unicode MS" pitchFamily="34" charset="-128"/>
                <a:ea typeface="Arial Unicode MS" pitchFamily="34" charset="-128"/>
                <a:cs typeface="Arial Unicode MS" pitchFamily="34" charset="-128"/>
              </a:rPr>
              <a:t>des </a:t>
            </a:r>
            <a:r>
              <a:rPr lang="fr-FR" sz="2800" dirty="0">
                <a:solidFill>
                  <a:srgbClr val="FF0000"/>
                </a:solidFill>
                <a:latin typeface="Arial Unicode MS" pitchFamily="34" charset="-128"/>
                <a:ea typeface="Arial Unicode MS" pitchFamily="34" charset="-128"/>
                <a:cs typeface="Arial Unicode MS" pitchFamily="34" charset="-128"/>
              </a:rPr>
              <a:t>HEB 180 </a:t>
            </a:r>
            <a:r>
              <a:rPr lang="fr-FR" sz="2800" dirty="0">
                <a:latin typeface="Arial Unicode MS" pitchFamily="34" charset="-128"/>
                <a:ea typeface="Arial Unicode MS" pitchFamily="34" charset="-128"/>
                <a:cs typeface="Arial Unicode MS" pitchFamily="34" charset="-128"/>
              </a:rPr>
              <a:t>pour les pannes.</a:t>
            </a:r>
          </a:p>
          <a:p>
            <a:pPr eaLnBrk="0" hangingPunct="0">
              <a:buFont typeface="Wingdings" pitchFamily="2" charset="2"/>
              <a:buChar char="Ø"/>
              <a:tabLst>
                <a:tab pos="1628775" algn="l"/>
              </a:tabLst>
              <a:defRPr/>
            </a:pPr>
            <a:endParaRPr lang="fr-FR" sz="2800" dirty="0">
              <a:latin typeface="Arial" pitchFamily="34" charset="0"/>
              <a:cs typeface="Arial" pitchFamily="34" charset="0"/>
            </a:endParaRPr>
          </a:p>
        </p:txBody>
      </p:sp>
      <p:sp>
        <p:nvSpPr>
          <p:cNvPr id="3" name="Rectangle 2"/>
          <p:cNvSpPr>
            <a:spLocks noChangeArrowheads="1"/>
          </p:cNvSpPr>
          <p:nvPr/>
        </p:nvSpPr>
        <p:spPr bwMode="auto">
          <a:xfrm>
            <a:off x="6350" y="2643188"/>
            <a:ext cx="9137650" cy="2246312"/>
          </a:xfrm>
          <a:prstGeom prst="rect">
            <a:avLst/>
          </a:prstGeom>
          <a:noFill/>
          <a:ln w="9525">
            <a:noFill/>
            <a:miter lim="800000"/>
            <a:headEnd/>
            <a:tailEnd/>
          </a:ln>
        </p:spPr>
        <p:txBody>
          <a:bodyPr wrap="none" anchor="ctr">
            <a:spAutoFit/>
          </a:bodyPr>
          <a:lstStyle/>
          <a:p>
            <a:pPr indent="450850" algn="just" eaLnBrk="0" hangingPunct="0">
              <a:defRPr/>
            </a:pPr>
            <a:r>
              <a:rPr lang="fr-FR" sz="2800" b="1" dirty="0">
                <a:solidFill>
                  <a:srgbClr val="FFFF00"/>
                </a:solidFill>
                <a:latin typeface="Arial Unicode MS" pitchFamily="34" charset="-128"/>
                <a:ea typeface="Arial Unicode MS" pitchFamily="34" charset="-128"/>
                <a:cs typeface="Arial Unicode MS" pitchFamily="34" charset="-128"/>
              </a:rPr>
              <a:t>2 - La palée de stabilité</a:t>
            </a:r>
          </a:p>
          <a:p>
            <a:pPr indent="450850" algn="just" eaLnBrk="0" hangingPunct="0">
              <a:defRPr/>
            </a:pPr>
            <a:endParaRPr lang="fr-FR" sz="2800" dirty="0">
              <a:solidFill>
                <a:srgbClr val="FFFF00"/>
              </a:solidFill>
              <a:latin typeface="Arial Unicode MS" pitchFamily="34" charset="-128"/>
              <a:ea typeface="Arial Unicode MS" pitchFamily="34" charset="-128"/>
              <a:cs typeface="Arial Unicode MS" pitchFamily="34" charset="-128"/>
            </a:endParaRPr>
          </a:p>
          <a:p>
            <a:pPr indent="288925" algn="just" eaLnBrk="0" hangingPunct="0">
              <a:defRPr/>
            </a:pPr>
            <a:r>
              <a:rPr lang="fr-FR" sz="2800" dirty="0">
                <a:latin typeface="Arial Unicode MS" pitchFamily="34" charset="-128"/>
                <a:ea typeface="Arial Unicode MS" pitchFamily="34" charset="-128"/>
                <a:cs typeface="Arial Unicode MS" pitchFamily="34" charset="-128"/>
              </a:rPr>
              <a:t> La palée de stabilité est un contreventement vertical </a:t>
            </a:r>
          </a:p>
          <a:p>
            <a:pPr indent="288925" algn="just" eaLnBrk="0" hangingPunct="0">
              <a:defRPr/>
            </a:pPr>
            <a:r>
              <a:rPr lang="fr-FR" sz="2800" dirty="0">
                <a:latin typeface="Arial Unicode MS" pitchFamily="34" charset="-128"/>
                <a:ea typeface="Arial Unicode MS" pitchFamily="34" charset="-128"/>
                <a:cs typeface="Arial Unicode MS" pitchFamily="34" charset="-128"/>
              </a:rPr>
              <a:t>destiné à reprendre les efforts provenant de la poutre</a:t>
            </a:r>
          </a:p>
          <a:p>
            <a:pPr indent="288925" algn="just" eaLnBrk="0" hangingPunct="0">
              <a:defRPr/>
            </a:pPr>
            <a:r>
              <a:rPr lang="fr-FR" sz="2800" dirty="0">
                <a:latin typeface="Arial Unicode MS" pitchFamily="34" charset="-128"/>
                <a:ea typeface="Arial Unicode MS" pitchFamily="34" charset="-128"/>
                <a:cs typeface="Arial Unicode MS" pitchFamily="34" charset="-128"/>
              </a:rPr>
              <a:t> au vent et les descendre aux fondations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nodeType="afterGroup">
                            <p:stCondLst>
                              <p:cond delay="500"/>
                            </p:stCondLst>
                            <p:childTnLst>
                              <p:par>
                                <p:cTn id="9" presetID="2" presetClass="entr" presetSubtype="8"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3" presetClass="entr" presetSubtype="1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linds(horizontal)">
                                      <p:cBhvr>
                                        <p:cTn id="16" dur="500"/>
                                        <p:tgtEl>
                                          <p:spTgt spid="3">
                                            <p:txEl>
                                              <p:pRg st="2" end="2"/>
                                            </p:txEl>
                                          </p:spTgt>
                                        </p:tgtEl>
                                      </p:cBhvr>
                                    </p:animEffect>
                                  </p:childTnLst>
                                </p:cTn>
                              </p:par>
                            </p:childTnLst>
                          </p:cTn>
                        </p:par>
                        <p:par>
                          <p:cTn id="17" fill="hold" nodeType="afterGroup">
                            <p:stCondLst>
                              <p:cond delay="1500"/>
                            </p:stCondLst>
                            <p:childTnLst>
                              <p:par>
                                <p:cTn id="18" presetID="3" presetClass="entr" presetSubtype="10" fill="hold"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childTnLst>
                          </p:cTn>
                        </p:par>
                        <p:par>
                          <p:cTn id="21" fill="hold" nodeType="afterGroup">
                            <p:stCondLst>
                              <p:cond delay="2000"/>
                            </p:stCondLst>
                            <p:childTnLst>
                              <p:par>
                                <p:cTn id="22" presetID="3" presetClass="entr" presetSubtype="10" fill="hold"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linds(horizontal)">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642938" y="357188"/>
            <a:ext cx="4214812" cy="428625"/>
          </a:xfrm>
          <a:prstGeom prst="rect">
            <a:avLst/>
          </a:prstGeom>
        </p:spPr>
        <p:txBody>
          <a:bodyPr/>
          <a:lstStyle/>
          <a:p>
            <a:pPr algn="ctr" eaLnBrk="0" hangingPunct="0">
              <a:defRPr/>
            </a:pPr>
            <a:r>
              <a:rPr lang="fr-FR" sz="2800" kern="0" dirty="0">
                <a:latin typeface="Arial Unicode MS" pitchFamily="34" charset="-128"/>
                <a:ea typeface="Arial Unicode MS" pitchFamily="34" charset="-128"/>
                <a:cs typeface="Arial Unicode MS" pitchFamily="34" charset="-128"/>
              </a:rPr>
              <a:t>Elle sont soumises aux:</a:t>
            </a:r>
          </a:p>
        </p:txBody>
      </p:sp>
      <p:sp>
        <p:nvSpPr>
          <p:cNvPr id="3" name="Sous-titre 2"/>
          <p:cNvSpPr txBox="1">
            <a:spLocks/>
          </p:cNvSpPr>
          <p:nvPr/>
        </p:nvSpPr>
        <p:spPr>
          <a:xfrm>
            <a:off x="285750" y="785813"/>
            <a:ext cx="8072438" cy="1571625"/>
          </a:xfrm>
          <a:prstGeom prst="rect">
            <a:avLst/>
          </a:prstGeom>
        </p:spPr>
        <p:txBody>
          <a:bodyPr/>
          <a:lstStyle/>
          <a:p>
            <a:pPr marL="342900" indent="-342900" eaLnBrk="0" hangingPunct="0">
              <a:spcBef>
                <a:spcPct val="20000"/>
              </a:spcBef>
              <a:buClr>
                <a:schemeClr val="hlink"/>
              </a:buClr>
              <a:buSzPct val="80000"/>
              <a:buFontTx/>
              <a:buChar char="-"/>
              <a:defRPr/>
            </a:pPr>
            <a:r>
              <a:rPr lang="fr-FR" sz="2800" kern="0" dirty="0">
                <a:latin typeface="+mn-lt"/>
                <a:cs typeface="+mn-cs"/>
              </a:rPr>
              <a:t> Réactions de la  poutre au vent.</a:t>
            </a:r>
          </a:p>
          <a:p>
            <a:pPr marL="342900" indent="-342900" eaLnBrk="0" hangingPunct="0">
              <a:spcBef>
                <a:spcPct val="20000"/>
              </a:spcBef>
              <a:buClr>
                <a:schemeClr val="hlink"/>
              </a:buClr>
              <a:buSzPct val="80000"/>
              <a:buFontTx/>
              <a:buChar char="-"/>
              <a:defRPr/>
            </a:pPr>
            <a:r>
              <a:rPr lang="fr-FR" sz="2800" kern="0" dirty="0">
                <a:latin typeface="+mn-lt"/>
                <a:cs typeface="+mn-cs"/>
              </a:rPr>
              <a:t> Efforts de frottement.</a:t>
            </a:r>
          </a:p>
          <a:p>
            <a:pPr marL="342900" indent="-342900" eaLnBrk="0" hangingPunct="0">
              <a:spcBef>
                <a:spcPct val="20000"/>
              </a:spcBef>
              <a:buClr>
                <a:schemeClr val="hlink"/>
              </a:buClr>
              <a:buSzPct val="80000"/>
              <a:buFontTx/>
              <a:buChar char="-"/>
              <a:defRPr/>
            </a:pPr>
            <a:r>
              <a:rPr lang="fr-FR" sz="2800" kern="0" dirty="0">
                <a:latin typeface="+mn-lt"/>
                <a:cs typeface="+mn-cs"/>
              </a:rPr>
              <a:t> Efforts équivalents aux imperfections.</a:t>
            </a:r>
          </a:p>
          <a:p>
            <a:pPr marL="342900" indent="-342900" eaLnBrk="0" hangingPunct="0">
              <a:spcBef>
                <a:spcPct val="20000"/>
              </a:spcBef>
              <a:buClr>
                <a:schemeClr val="hlink"/>
              </a:buClr>
              <a:buSzPct val="80000"/>
              <a:buFontTx/>
              <a:buChar char="-"/>
              <a:defRPr/>
            </a:pPr>
            <a:endParaRPr lang="fr-FR" sz="2800" kern="0" dirty="0">
              <a:latin typeface="+mn-lt"/>
              <a:cs typeface="+mn-cs"/>
            </a:endParaRPr>
          </a:p>
          <a:p>
            <a:pPr marL="342900" indent="-342900" algn="just" eaLnBrk="0" hangingPunct="0">
              <a:spcBef>
                <a:spcPct val="20000"/>
              </a:spcBef>
              <a:buClr>
                <a:schemeClr val="hlink"/>
              </a:buClr>
              <a:buSzPct val="80000"/>
              <a:defRPr/>
            </a:pPr>
            <a:endParaRPr lang="fr-CH" sz="2800" kern="0" dirty="0">
              <a:latin typeface="+mn-lt"/>
              <a:cs typeface="+mn-cs"/>
            </a:endParaRPr>
          </a:p>
          <a:p>
            <a:pPr marL="342900" indent="-342900" algn="just" eaLnBrk="0" hangingPunct="0">
              <a:spcBef>
                <a:spcPct val="20000"/>
              </a:spcBef>
              <a:buClr>
                <a:schemeClr val="hlink"/>
              </a:buClr>
              <a:buSzPct val="80000"/>
              <a:defRPr/>
            </a:pPr>
            <a:endParaRPr lang="fr-FR" sz="2800" kern="0" dirty="0">
              <a:latin typeface="+mn-lt"/>
              <a:cs typeface="+mn-cs"/>
            </a:endParaRPr>
          </a:p>
          <a:p>
            <a:pPr marL="342900" indent="-342900" algn="just" eaLnBrk="0" hangingPunct="0">
              <a:spcBef>
                <a:spcPct val="20000"/>
              </a:spcBef>
              <a:buClr>
                <a:schemeClr val="hlink"/>
              </a:buClr>
              <a:buSzPct val="80000"/>
              <a:defRPr/>
            </a:pPr>
            <a:endParaRPr lang="fr-FR" sz="2800" kern="0" dirty="0">
              <a:latin typeface="+mn-lt"/>
              <a:cs typeface="+mn-cs"/>
            </a:endParaRPr>
          </a:p>
          <a:p>
            <a:pPr marL="342900" indent="-342900" algn="just" eaLnBrk="0" hangingPunct="0">
              <a:spcBef>
                <a:spcPct val="20000"/>
              </a:spcBef>
              <a:buClr>
                <a:schemeClr val="hlink"/>
              </a:buClr>
              <a:buSzPct val="80000"/>
              <a:buFont typeface="Wingdings" pitchFamily="2" charset="2"/>
              <a:buChar char="Ø"/>
              <a:defRPr/>
            </a:pPr>
            <a:endParaRPr lang="fr-FR" sz="2800" kern="0" dirty="0">
              <a:latin typeface="+mn-lt"/>
              <a:cs typeface="+mn-cs"/>
            </a:endParaRPr>
          </a:p>
          <a:p>
            <a:pPr marL="342900" indent="-342900" algn="just" eaLnBrk="0" hangingPunct="0">
              <a:spcBef>
                <a:spcPct val="20000"/>
              </a:spcBef>
              <a:buClr>
                <a:schemeClr val="hlink"/>
              </a:buClr>
              <a:buSzPct val="80000"/>
              <a:defRPr/>
            </a:pPr>
            <a:endParaRPr lang="fr-FR" sz="2800" kern="0" dirty="0">
              <a:latin typeface="+mn-lt"/>
              <a:cs typeface="+mn-cs"/>
            </a:endParaRPr>
          </a:p>
          <a:p>
            <a:pPr marL="342900" indent="-342900" algn="just" eaLnBrk="0" hangingPunct="0">
              <a:spcBef>
                <a:spcPct val="20000"/>
              </a:spcBef>
              <a:buClr>
                <a:schemeClr val="hlink"/>
              </a:buClr>
              <a:buSzPct val="80000"/>
              <a:buFont typeface="Wingdings" pitchFamily="2" charset="2"/>
              <a:buChar char="Ø"/>
              <a:defRPr/>
            </a:pPr>
            <a:r>
              <a:rPr lang="fr-FR" sz="2400" kern="0" dirty="0">
                <a:latin typeface="+mn-lt"/>
                <a:cs typeface="+mn-cs"/>
              </a:rPr>
              <a:t>On prend pour les Sablières et les diagonales </a:t>
            </a:r>
            <a:r>
              <a:rPr lang="fr-FR" sz="2800" kern="0" dirty="0">
                <a:latin typeface="+mn-lt"/>
                <a:cs typeface="+mn-cs"/>
              </a:rPr>
              <a:t>des </a:t>
            </a:r>
            <a:r>
              <a:rPr lang="fr-FR" sz="2800" kern="0" dirty="0">
                <a:solidFill>
                  <a:srgbClr val="FF0000"/>
                </a:solidFill>
                <a:latin typeface="+mn-lt"/>
                <a:cs typeface="+mn-cs"/>
              </a:rPr>
              <a:t>HEA 160</a:t>
            </a:r>
            <a:endParaRPr lang="fr-FR" sz="3200" kern="0" dirty="0">
              <a:latin typeface="+mn-lt"/>
              <a:cs typeface="+mn-cs"/>
            </a:endParaRPr>
          </a:p>
          <a:p>
            <a:pPr marL="342900" indent="-342900" eaLnBrk="0" hangingPunct="0">
              <a:spcBef>
                <a:spcPct val="20000"/>
              </a:spcBef>
              <a:buClr>
                <a:schemeClr val="hlink"/>
              </a:buClr>
              <a:buSzPct val="80000"/>
              <a:buFont typeface="Wingdings" pitchFamily="2" charset="2"/>
              <a:buChar char="Ø"/>
              <a:defRPr/>
            </a:pPr>
            <a:endParaRPr lang="fr-FR" sz="3200" kern="0" dirty="0">
              <a:latin typeface="+mn-lt"/>
              <a:cs typeface="+mn-cs"/>
            </a:endParaRPr>
          </a:p>
        </p:txBody>
      </p:sp>
      <p:pic>
        <p:nvPicPr>
          <p:cNvPr id="4" name="Imag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4563" y="2357438"/>
            <a:ext cx="4000500" cy="2979737"/>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500"/>
                                        <p:tgtEl>
                                          <p:spTgt spid="3">
                                            <p:txEl>
                                              <p:pRg st="0" end="0"/>
                                            </p:txEl>
                                          </p:spTgt>
                                        </p:tgtEl>
                                      </p:cBhvr>
                                    </p:animEffect>
                                  </p:childTnLst>
                                </p:cTn>
                              </p:par>
                            </p:childTnLst>
                          </p:cTn>
                        </p:par>
                        <p:par>
                          <p:cTn id="12" fill="hold" nodeType="afterGroup">
                            <p:stCondLst>
                              <p:cond delay="1000"/>
                            </p:stCondLst>
                            <p:childTnLst>
                              <p:par>
                                <p:cTn id="13" presetID="3" presetClass="entr" presetSubtype="1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500"/>
                                        <p:tgtEl>
                                          <p:spTgt spid="3">
                                            <p:txEl>
                                              <p:pRg st="1" end="1"/>
                                            </p:txEl>
                                          </p:spTgt>
                                        </p:tgtEl>
                                      </p:cBhvr>
                                    </p:animEffect>
                                  </p:childTnLst>
                                </p:cTn>
                              </p:par>
                            </p:childTnLst>
                          </p:cTn>
                        </p:par>
                        <p:par>
                          <p:cTn id="16" fill="hold" nodeType="afterGroup">
                            <p:stCondLst>
                              <p:cond delay="1500"/>
                            </p:stCondLst>
                            <p:childTnLst>
                              <p:par>
                                <p:cTn id="17" presetID="3" presetClass="entr" presetSubtype="1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linds(horizontal)">
                                      <p:cBhvr>
                                        <p:cTn id="19" dur="500"/>
                                        <p:tgtEl>
                                          <p:spTgt spid="3">
                                            <p:txEl>
                                              <p:pRg st="2" end="2"/>
                                            </p:txEl>
                                          </p:spTgt>
                                        </p:tgtEl>
                                      </p:cBhvr>
                                    </p:animEffect>
                                  </p:childTnLst>
                                </p:cTn>
                              </p:par>
                            </p:childTnLst>
                          </p:cTn>
                        </p:par>
                        <p:par>
                          <p:cTn id="20" fill="hold" nodeType="afterGroup">
                            <p:stCondLst>
                              <p:cond delay="2000"/>
                            </p:stCondLst>
                            <p:childTnLst>
                              <p:par>
                                <p:cTn id="21" presetID="10" presetClass="entr" presetSubtype="0"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par>
                          <p:cTn id="24" fill="hold" nodeType="afterGroup">
                            <p:stCondLst>
                              <p:cond delay="2500"/>
                            </p:stCondLst>
                            <p:childTnLst>
                              <p:par>
                                <p:cTn id="25" presetID="3" presetClass="entr" presetSubtype="10" fill="hold" nodeType="after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blinds(horizontal)">
                                      <p:cBhvr>
                                        <p:cTn id="2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9"/>
          <p:cNvSpPr>
            <a:spLocks noChangeArrowheads="1"/>
          </p:cNvSpPr>
          <p:nvPr/>
        </p:nvSpPr>
        <p:spPr bwMode="auto">
          <a:xfrm>
            <a:off x="3000375" y="2000250"/>
            <a:ext cx="28781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r-FR" sz="3600">
                <a:latin typeface="Arial Unicode MS" pitchFamily="34" charset="-128"/>
                <a:ea typeface="Arial Unicode MS" pitchFamily="34" charset="-128"/>
                <a:cs typeface="Arial Unicode MS" pitchFamily="34" charset="-128"/>
              </a:rPr>
              <a:t> </a:t>
            </a:r>
            <a:r>
              <a:rPr lang="fr-FR" sz="3600" b="1">
                <a:latin typeface="Arial Unicode MS" pitchFamily="34" charset="-128"/>
                <a:ea typeface="Arial Unicode MS" pitchFamily="34" charset="-128"/>
                <a:cs typeface="Arial Unicode MS" pitchFamily="34" charset="-128"/>
              </a:rPr>
              <a:t>Chapitre VII </a:t>
            </a:r>
            <a:endParaRPr lang="fr-FR" sz="3600">
              <a:latin typeface="Arial Unicode MS" pitchFamily="34" charset="-128"/>
              <a:ea typeface="Arial Unicode MS" pitchFamily="34" charset="-128"/>
              <a:cs typeface="Arial Unicode MS" pitchFamily="34" charset="-128"/>
            </a:endParaRPr>
          </a:p>
        </p:txBody>
      </p:sp>
      <p:sp>
        <p:nvSpPr>
          <p:cNvPr id="48131" name="Rectangle 10"/>
          <p:cNvSpPr>
            <a:spLocks noChangeArrowheads="1"/>
          </p:cNvSpPr>
          <p:nvPr/>
        </p:nvSpPr>
        <p:spPr bwMode="auto">
          <a:xfrm>
            <a:off x="0" y="3143250"/>
            <a:ext cx="87661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r-FR" sz="7200" b="1" i="1">
                <a:latin typeface="Arial Unicode MS" pitchFamily="34" charset="-128"/>
                <a:ea typeface="Arial Unicode MS" pitchFamily="34" charset="-128"/>
                <a:cs typeface="Arial Unicode MS" pitchFamily="34" charset="-128"/>
              </a:rPr>
              <a:t> Etude des Portiques</a:t>
            </a:r>
          </a:p>
        </p:txBody>
      </p:sp>
    </p:spTree>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4"/>
          <p:cNvSpPr txBox="1">
            <a:spLocks/>
          </p:cNvSpPr>
          <p:nvPr/>
        </p:nvSpPr>
        <p:spPr>
          <a:xfrm>
            <a:off x="357188" y="142875"/>
            <a:ext cx="8329612" cy="642938"/>
          </a:xfrm>
          <a:prstGeom prst="rect">
            <a:avLst/>
          </a:prstGeom>
        </p:spPr>
        <p:txBody>
          <a:bodyPr/>
          <a:lstStyle/>
          <a:p>
            <a:pPr marL="342900" indent="-342900" eaLnBrk="0" hangingPunct="0">
              <a:spcBef>
                <a:spcPct val="20000"/>
              </a:spcBef>
              <a:buClr>
                <a:schemeClr val="hlink"/>
              </a:buClr>
              <a:buSzPct val="80000"/>
              <a:buFont typeface="Wingdings" pitchFamily="2" charset="2"/>
              <a:buChar char="Ø"/>
              <a:defRPr/>
            </a:pPr>
            <a:r>
              <a:rPr lang="fr-FR" sz="3200" b="1" kern="0" dirty="0">
                <a:solidFill>
                  <a:srgbClr val="FFFF00"/>
                </a:solidFill>
                <a:effectLst>
                  <a:outerShdw blurRad="38100" dist="38100" dir="2700000" algn="tl">
                    <a:srgbClr val="000000"/>
                  </a:outerShdw>
                </a:effectLst>
                <a:latin typeface="Arial Unicode MS" pitchFamily="34" charset="-128"/>
                <a:ea typeface="Arial Unicode MS" pitchFamily="34" charset="-128"/>
                <a:cs typeface="Arial Unicode MS" pitchFamily="34" charset="-128"/>
              </a:rPr>
              <a:t>Les deux portiques les plus sollicités</a:t>
            </a:r>
            <a:endParaRPr lang="fr-FR" sz="3200" kern="0" dirty="0">
              <a:solidFill>
                <a:srgbClr val="FFFF00"/>
              </a:solidFill>
              <a:effectLst>
                <a:outerShdw blurRad="38100" dist="38100" dir="2700000" algn="tl">
                  <a:srgbClr val="000000"/>
                </a:outerShdw>
              </a:effectLst>
              <a:latin typeface="Arial Unicode MS" pitchFamily="34" charset="-128"/>
              <a:ea typeface="Arial Unicode MS" pitchFamily="34" charset="-128"/>
              <a:cs typeface="Arial Unicode MS" pitchFamily="34" charset="-128"/>
            </a:endParaRPr>
          </a:p>
          <a:p>
            <a:pPr marL="342900" indent="-342900" eaLnBrk="0" hangingPunct="0">
              <a:spcBef>
                <a:spcPct val="20000"/>
              </a:spcBef>
              <a:buClr>
                <a:schemeClr val="hlink"/>
              </a:buClr>
              <a:buSzPct val="80000"/>
              <a:buFont typeface="Wingdings" pitchFamily="2" charset="2"/>
              <a:buChar char="Ø"/>
              <a:defRPr/>
            </a:pPr>
            <a:endParaRPr lang="fr-FR" sz="3200" kern="0" dirty="0">
              <a:effectLst>
                <a:outerShdw blurRad="38100" dist="38100" dir="2700000" algn="tl">
                  <a:srgbClr val="000000"/>
                </a:outerShdw>
              </a:effectLst>
              <a:latin typeface="Arial Unicode MS" pitchFamily="34" charset="-128"/>
              <a:ea typeface="Arial Unicode MS" pitchFamily="34" charset="-128"/>
              <a:cs typeface="Arial Unicode MS" pitchFamily="34" charset="-128"/>
            </a:endParaRPr>
          </a:p>
        </p:txBody>
      </p:sp>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25" y="1214438"/>
            <a:ext cx="8296275" cy="42862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0" presetClass="entr" presetSubtype="0"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143000" y="1000125"/>
          <a:ext cx="7143750" cy="2746375"/>
        </p:xfrm>
        <a:graphic>
          <a:graphicData uri="http://schemas.openxmlformats.org/drawingml/2006/table">
            <a:tbl>
              <a:tblPr/>
              <a:tblGrid>
                <a:gridCol w="1785938"/>
                <a:gridCol w="1785937"/>
                <a:gridCol w="1785938"/>
                <a:gridCol w="1785937"/>
              </a:tblGrid>
              <a:tr h="243812">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tab pos="1747838" algn="ctr"/>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  N</a:t>
                      </a:r>
                      <a:r>
                        <a:rPr kumimoji="0" lang="fr-FR" sz="1600" b="0" i="0" u="none" strike="noStrike" cap="none" normalizeH="0" baseline="-25000" smtClean="0">
                          <a:ln>
                            <a:noFill/>
                          </a:ln>
                          <a:solidFill>
                            <a:schemeClr val="tx1"/>
                          </a:solidFill>
                          <a:effectLst/>
                          <a:latin typeface="Century Gothic" pitchFamily="34" charset="0"/>
                          <a:ea typeface="Calibri" pitchFamily="34" charset="0"/>
                          <a:cs typeface="Times New Roman" pitchFamily="18" charset="0"/>
                        </a:rPr>
                        <a:t>MAX	                        </a:t>
                      </a: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M</a:t>
                      </a:r>
                      <a:r>
                        <a:rPr kumimoji="0" lang="fr-FR" sz="1600" b="0" i="0" u="none" strike="noStrike" cap="none" normalizeH="0" baseline="-25000" smtClean="0">
                          <a:ln>
                            <a:noFill/>
                          </a:ln>
                          <a:solidFill>
                            <a:schemeClr val="tx1"/>
                          </a:solidFill>
                          <a:effectLst/>
                          <a:latin typeface="Century Gothic" pitchFamily="34" charset="0"/>
                          <a:ea typeface="Calibri" pitchFamily="34" charset="0"/>
                          <a:cs typeface="Times New Roman" pitchFamily="18" charset="0"/>
                        </a:rPr>
                        <a:t>CORR</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tr>
              <a:tr h="243812">
                <a:tc vMerge="1">
                  <a:txBody>
                    <a:bodyPr/>
                    <a:lstStyle/>
                    <a:p>
                      <a:endParaRPr lang="fr-FR"/>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Arial" charset="0"/>
                        </a:rPr>
                        <a:t>N  +  I   (KN)</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Arial" charset="0"/>
                        </a:rPr>
                        <a:t>M  +  I  (KN)</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163">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Arial" charset="0"/>
                        </a:rPr>
                        <a:t>compression</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Arial" charset="0"/>
                        </a:rPr>
                        <a:t>traction</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tr>
              <a:tr h="3047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F1</a:t>
                      </a:r>
                      <a:endParaRPr kumimoji="0" lang="fr-FR" sz="18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51,12</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5,54</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7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F2, F7</a:t>
                      </a:r>
                      <a:endParaRPr kumimoji="0" lang="fr-FR" sz="18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37,47</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15,93</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7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F3, F4</a:t>
                      </a:r>
                      <a:endParaRPr kumimoji="0" lang="fr-FR" sz="18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221,32</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-47,66</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7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F5</a:t>
                      </a:r>
                      <a:endParaRPr kumimoji="0" lang="fr-FR" sz="18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177,93</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65,8</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7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F6</a:t>
                      </a:r>
                      <a:endParaRPr kumimoji="0" lang="fr-FR" sz="18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23,35</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109,33</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7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Poutre1</a:t>
                      </a:r>
                      <a:endParaRPr kumimoji="0" lang="fr-FR" sz="18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16,95</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-196,11</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cxnSp>
        <p:nvCxnSpPr>
          <p:cNvPr id="4" name="AutoShape 1"/>
          <p:cNvCxnSpPr>
            <a:cxnSpLocks noChangeShapeType="1"/>
          </p:cNvCxnSpPr>
          <p:nvPr/>
        </p:nvCxnSpPr>
        <p:spPr bwMode="auto">
          <a:xfrm>
            <a:off x="4786313" y="1143000"/>
            <a:ext cx="1243012" cy="158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7" name="Espace réservé du contenu 2"/>
          <p:cNvSpPr txBox="1">
            <a:spLocks/>
          </p:cNvSpPr>
          <p:nvPr/>
        </p:nvSpPr>
        <p:spPr>
          <a:xfrm>
            <a:off x="357188" y="285750"/>
            <a:ext cx="3000375" cy="428625"/>
          </a:xfrm>
          <a:prstGeom prst="rect">
            <a:avLst/>
          </a:prstGeom>
        </p:spPr>
        <p:txBody>
          <a:bodyPr/>
          <a:lstStyle/>
          <a:p>
            <a:pPr marL="342900" indent="-342900" eaLnBrk="0" hangingPunct="0">
              <a:spcBef>
                <a:spcPct val="20000"/>
              </a:spcBef>
              <a:buClr>
                <a:schemeClr val="hlink"/>
              </a:buClr>
              <a:buSzPct val="80000"/>
              <a:buFont typeface="Wingdings" pitchFamily="2" charset="2"/>
              <a:buNone/>
              <a:defRPr/>
            </a:pPr>
            <a:r>
              <a:rPr lang="fr-FR" sz="2800" kern="0" dirty="0">
                <a:solidFill>
                  <a:srgbClr val="FFFF00"/>
                </a:solidFill>
                <a:effectLst>
                  <a:outerShdw blurRad="38100" dist="38100" dir="2700000" algn="tl">
                    <a:srgbClr val="000000"/>
                  </a:outerShdw>
                </a:effectLst>
                <a:latin typeface="Arial Unicode MS" pitchFamily="34" charset="-128"/>
                <a:ea typeface="Arial Unicode MS" pitchFamily="34" charset="-128"/>
                <a:cs typeface="Arial Unicode MS" pitchFamily="34" charset="-128"/>
              </a:rPr>
              <a:t> Portique n° 1</a:t>
            </a:r>
          </a:p>
        </p:txBody>
      </p:sp>
      <p:graphicFrame>
        <p:nvGraphicFramePr>
          <p:cNvPr id="8" name="Tableau 7"/>
          <p:cNvGraphicFramePr>
            <a:graphicFrameLocks noGrp="1"/>
          </p:cNvGraphicFramePr>
          <p:nvPr/>
        </p:nvGraphicFramePr>
        <p:xfrm>
          <a:off x="1143000" y="4000500"/>
          <a:ext cx="7143750" cy="2581275"/>
        </p:xfrm>
        <a:graphic>
          <a:graphicData uri="http://schemas.openxmlformats.org/drawingml/2006/table">
            <a:tbl>
              <a:tblPr/>
              <a:tblGrid>
                <a:gridCol w="1984375"/>
                <a:gridCol w="1587500"/>
                <a:gridCol w="1984375"/>
                <a:gridCol w="1587500"/>
              </a:tblGrid>
              <a:tr h="268354">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tab pos="1747838" algn="ctr"/>
                          <a:tab pos="2257425" algn="l"/>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    M</a:t>
                      </a:r>
                      <a:r>
                        <a:rPr kumimoji="0" lang="fr-FR" sz="1600" b="0" i="0" u="none" strike="noStrike" cap="none" normalizeH="0" baseline="-25000" smtClean="0">
                          <a:ln>
                            <a:noFill/>
                          </a:ln>
                          <a:solidFill>
                            <a:schemeClr val="tx1"/>
                          </a:solidFill>
                          <a:effectLst/>
                          <a:latin typeface="Century Gothic" pitchFamily="34" charset="0"/>
                          <a:ea typeface="Calibri" pitchFamily="34" charset="0"/>
                          <a:cs typeface="Times New Roman" pitchFamily="18" charset="0"/>
                        </a:rPr>
                        <a:t>MAX	                                     </a:t>
                      </a: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N</a:t>
                      </a:r>
                      <a:r>
                        <a:rPr kumimoji="0" lang="fr-FR" sz="1600" b="0" i="0" u="none" strike="noStrike" cap="none" normalizeH="0" baseline="-25000" smtClean="0">
                          <a:ln>
                            <a:noFill/>
                          </a:ln>
                          <a:solidFill>
                            <a:schemeClr val="tx1"/>
                          </a:solidFill>
                          <a:effectLst/>
                          <a:latin typeface="Century Gothic" pitchFamily="34" charset="0"/>
                          <a:ea typeface="Calibri" pitchFamily="34" charset="0"/>
                          <a:cs typeface="Times New Roman" pitchFamily="18" charset="0"/>
                        </a:rPr>
                        <a:t>CORR</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tr>
              <a:tr h="243900">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Arial" charset="0"/>
                        </a:rPr>
                        <a:t>M  +  I  (KN)</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Arial" charset="0"/>
                        </a:rPr>
                        <a:t>N  +  I   (KN)</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tr>
              <a:tr h="268354">
                <a:tc vMerge="1">
                  <a:txBody>
                    <a:bodyPr/>
                    <a:lstStyle/>
                    <a:p>
                      <a:endParaRPr lang="fr-FR"/>
                    </a:p>
                  </a:txBody>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Arial" charset="0"/>
                        </a:rPr>
                        <a:t>compression</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Arial" charset="0"/>
                        </a:rPr>
                        <a:t>traction</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F1</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56,03</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24,43</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F2, F7</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-43,1</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17,53</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F3, F4</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-130,79</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2,24</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F5</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-113,03</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172,25</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F6</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120,02</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22,09</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Poutre</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230,49</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entury Gothic" pitchFamily="34" charset="0"/>
                          <a:ea typeface="Calibri" pitchFamily="34" charset="0"/>
                          <a:cs typeface="Times New Roman" pitchFamily="18" charset="0"/>
                        </a:rPr>
                        <a:t>2,6</a:t>
                      </a:r>
                      <a:endParaRPr kumimoji="0" lang="fr-FR" sz="1400" b="0" i="0" u="none" strike="noStrike" cap="none" normalizeH="0" baseline="0" smtClean="0">
                        <a:ln>
                          <a:noFill/>
                        </a:ln>
                        <a:solidFill>
                          <a:schemeClr val="tx1"/>
                        </a:solidFill>
                        <a:effectLst/>
                        <a:latin typeface="Calibri" pitchFamily="34" charset="0"/>
                        <a:ea typeface="Calibri" pitchFamily="34"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cxnSp>
        <p:nvCxnSpPr>
          <p:cNvPr id="10" name="AutoShape 1"/>
          <p:cNvCxnSpPr>
            <a:cxnSpLocks noChangeShapeType="1"/>
          </p:cNvCxnSpPr>
          <p:nvPr/>
        </p:nvCxnSpPr>
        <p:spPr bwMode="auto">
          <a:xfrm>
            <a:off x="5000625" y="4143375"/>
            <a:ext cx="1243013" cy="158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0" presetClass="entr" presetSubtype="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10"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nodeType="afterGroup">
                            <p:stCondLst>
                              <p:cond delay="1000"/>
                            </p:stCondLst>
                            <p:childTnLst>
                              <p:par>
                                <p:cTn id="17" presetID="10" presetClass="entr" presetSubtype="0"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857250" y="857250"/>
          <a:ext cx="7072313" cy="5072063"/>
        </p:xfrm>
        <a:graphic>
          <a:graphicData uri="http://schemas.openxmlformats.org/drawingml/2006/table">
            <a:tbl>
              <a:tblPr/>
              <a:tblGrid>
                <a:gridCol w="1388186"/>
                <a:gridCol w="1431448"/>
                <a:gridCol w="1452917"/>
                <a:gridCol w="1452917"/>
                <a:gridCol w="1346845"/>
              </a:tblGrid>
              <a:tr h="811530">
                <a:tc>
                  <a:txBody>
                    <a:bodyPr/>
                    <a:lstStyle/>
                    <a:p>
                      <a:pPr marL="0" marR="0" algn="ctr">
                        <a:spcBef>
                          <a:spcPts val="0"/>
                        </a:spcBef>
                        <a:spcAft>
                          <a:spcPts val="0"/>
                        </a:spcAft>
                      </a:pPr>
                      <a:r>
                        <a:rPr lang="fr-FR" sz="1600" dirty="0">
                          <a:solidFill>
                            <a:schemeClr val="tx1"/>
                          </a:solidFill>
                          <a:latin typeface="Century Gothic"/>
                          <a:ea typeface="Times New Roman"/>
                          <a:cs typeface="Times New Roman"/>
                        </a:rPr>
                        <a:t> </a:t>
                      </a:r>
                      <a:endParaRPr lang="fr-FR" sz="1600" dirty="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600" dirty="0">
                          <a:solidFill>
                            <a:schemeClr val="tx1"/>
                          </a:solidFill>
                          <a:latin typeface="Century Gothic"/>
                          <a:ea typeface="Times New Roman"/>
                          <a:cs typeface="Times New Roman"/>
                        </a:rPr>
                        <a:t>éléments</a:t>
                      </a:r>
                      <a:endParaRPr lang="fr-FR" sz="1600" dirty="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600"/>
                        </a:spcAft>
                      </a:pPr>
                      <a:r>
                        <a:rPr lang="fr-FR" sz="1800" dirty="0">
                          <a:solidFill>
                            <a:schemeClr val="tx1"/>
                          </a:solidFill>
                          <a:latin typeface="Century Gothic"/>
                          <a:ea typeface="Times New Roman"/>
                          <a:cs typeface="Times New Roman"/>
                        </a:rPr>
                        <a:t>V</a:t>
                      </a:r>
                      <a:r>
                        <a:rPr lang="fr-FR" sz="1800" baseline="-25000" dirty="0">
                          <a:solidFill>
                            <a:schemeClr val="tx1"/>
                          </a:solidFill>
                          <a:latin typeface="Century Gothic"/>
                          <a:ea typeface="Times New Roman"/>
                          <a:cs typeface="Times New Roman"/>
                        </a:rPr>
                        <a:t>MAX</a:t>
                      </a:r>
                      <a:r>
                        <a:rPr lang="fr-FR" sz="1800" dirty="0">
                          <a:solidFill>
                            <a:schemeClr val="tx1"/>
                          </a:solidFill>
                          <a:latin typeface="Century Gothic"/>
                          <a:ea typeface="Times New Roman"/>
                          <a:cs typeface="Times New Roman"/>
                        </a:rPr>
                        <a:t>(KN)</a:t>
                      </a:r>
                      <a:endParaRPr lang="fr-FR" sz="1600" dirty="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600"/>
                        </a:spcAft>
                      </a:pPr>
                      <a:r>
                        <a:rPr lang="fr-FR" sz="1800" dirty="0">
                          <a:solidFill>
                            <a:schemeClr val="tx1"/>
                          </a:solidFill>
                          <a:latin typeface="Century Gothic"/>
                          <a:ea typeface="Times New Roman"/>
                          <a:cs typeface="Times New Roman"/>
                        </a:rPr>
                        <a:t>V</a:t>
                      </a:r>
                      <a:r>
                        <a:rPr lang="fr-FR" sz="1800" baseline="-25000" dirty="0">
                          <a:solidFill>
                            <a:schemeClr val="tx1"/>
                          </a:solidFill>
                          <a:latin typeface="Century Gothic"/>
                          <a:ea typeface="Times New Roman"/>
                          <a:cs typeface="Times New Roman"/>
                        </a:rPr>
                        <a:t>IMP</a:t>
                      </a:r>
                      <a:r>
                        <a:rPr lang="fr-FR" sz="1800" dirty="0">
                          <a:solidFill>
                            <a:schemeClr val="tx1"/>
                          </a:solidFill>
                          <a:latin typeface="Century Gothic"/>
                          <a:ea typeface="Times New Roman"/>
                          <a:cs typeface="Times New Roman"/>
                        </a:rPr>
                        <a:t>(KN)</a:t>
                      </a:r>
                      <a:endParaRPr lang="fr-FR" sz="1600" dirty="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smtClean="0">
                          <a:solidFill>
                            <a:schemeClr val="tx1"/>
                          </a:solidFill>
                          <a:latin typeface="Century Gothic"/>
                          <a:ea typeface="Times New Roman"/>
                          <a:cs typeface="Times New Roman"/>
                        </a:rPr>
                        <a:t>V</a:t>
                      </a:r>
                      <a:r>
                        <a:rPr lang="fr-FR" sz="1800" baseline="-25000" dirty="0" smtClean="0">
                          <a:solidFill>
                            <a:schemeClr val="tx1"/>
                          </a:solidFill>
                          <a:latin typeface="Century Gothic"/>
                          <a:ea typeface="Times New Roman"/>
                          <a:cs typeface="Times New Roman"/>
                        </a:rPr>
                        <a:t>MAX</a:t>
                      </a:r>
                      <a:r>
                        <a:rPr lang="fr-FR" sz="1800" dirty="0" smtClean="0">
                          <a:solidFill>
                            <a:schemeClr val="tx1"/>
                          </a:solidFill>
                          <a:latin typeface="Century Gothic"/>
                          <a:ea typeface="Times New Roman"/>
                          <a:cs typeface="Times New Roman"/>
                        </a:rPr>
                        <a:t>+ </a:t>
                      </a:r>
                      <a:r>
                        <a:rPr lang="fr-FR" sz="1800" dirty="0">
                          <a:solidFill>
                            <a:schemeClr val="tx1"/>
                          </a:solidFill>
                          <a:latin typeface="Century Gothic"/>
                          <a:ea typeface="Times New Roman"/>
                          <a:cs typeface="Times New Roman"/>
                        </a:rPr>
                        <a:t>V</a:t>
                      </a:r>
                      <a:r>
                        <a:rPr lang="fr-FR" sz="1800" baseline="-25000" dirty="0">
                          <a:solidFill>
                            <a:schemeClr val="tx1"/>
                          </a:solidFill>
                          <a:latin typeface="Century Gothic"/>
                          <a:ea typeface="Times New Roman"/>
                          <a:cs typeface="Times New Roman"/>
                        </a:rPr>
                        <a:t>IMP</a:t>
                      </a:r>
                      <a:endParaRPr lang="fr-FR" sz="1600" dirty="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2567">
                <a:tc rowSpan="2">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Poteau1</a:t>
                      </a:r>
                      <a:endParaRPr lang="fr-FR" sz="1600" dirty="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600" dirty="0">
                          <a:solidFill>
                            <a:schemeClr val="tx1"/>
                          </a:solidFill>
                          <a:latin typeface="Century Gothic"/>
                          <a:ea typeface="Times New Roman"/>
                          <a:cs typeface="Times New Roman"/>
                        </a:rPr>
                        <a:t>F1</a:t>
                      </a:r>
                      <a:endParaRPr lang="fr-FR" sz="1600" dirty="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a:solidFill>
                            <a:schemeClr val="tx1"/>
                          </a:solidFill>
                          <a:latin typeface="Century Gothic"/>
                          <a:ea typeface="Times New Roman"/>
                          <a:cs typeface="Times New Roman"/>
                        </a:rPr>
                        <a:t>30,24</a:t>
                      </a:r>
                      <a:endParaRPr lang="fr-FR" sz="160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a:solidFill>
                            <a:schemeClr val="tx1"/>
                          </a:solidFill>
                          <a:latin typeface="Century Gothic"/>
                          <a:ea typeface="Times New Roman"/>
                          <a:cs typeface="Times New Roman"/>
                        </a:rPr>
                        <a:t>0,41</a:t>
                      </a:r>
                      <a:endParaRPr lang="fr-FR" sz="160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30,65</a:t>
                      </a:r>
                      <a:endParaRPr lang="fr-FR" sz="1600" dirty="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2567">
                <a:tc vMerge="1">
                  <a:txBody>
                    <a:bodyPr/>
                    <a:lstStyle/>
                    <a:p>
                      <a:endParaRPr lang="fr-FR"/>
                    </a:p>
                  </a:txBody>
                  <a:tcPr/>
                </a:tc>
                <a:tc>
                  <a:txBody>
                    <a:bodyPr/>
                    <a:lstStyle/>
                    <a:p>
                      <a:pPr marL="0" marR="0" algn="ctr">
                        <a:spcBef>
                          <a:spcPts val="0"/>
                        </a:spcBef>
                        <a:spcAft>
                          <a:spcPts val="0"/>
                        </a:spcAft>
                      </a:pPr>
                      <a:r>
                        <a:rPr lang="fr-FR" sz="1600" dirty="0">
                          <a:solidFill>
                            <a:schemeClr val="tx1"/>
                          </a:solidFill>
                          <a:latin typeface="Century Gothic"/>
                          <a:ea typeface="Times New Roman"/>
                          <a:cs typeface="Times New Roman"/>
                        </a:rPr>
                        <a:t>F2</a:t>
                      </a:r>
                      <a:endParaRPr lang="fr-FR" sz="1600" dirty="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a:solidFill>
                            <a:schemeClr val="tx1"/>
                          </a:solidFill>
                          <a:latin typeface="Century Gothic"/>
                          <a:ea typeface="Times New Roman"/>
                          <a:cs typeface="Times New Roman"/>
                        </a:rPr>
                        <a:t>-31,28</a:t>
                      </a:r>
                      <a:endParaRPr lang="fr-FR" sz="160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a:solidFill>
                            <a:schemeClr val="tx1"/>
                          </a:solidFill>
                          <a:latin typeface="Century Gothic"/>
                          <a:ea typeface="Times New Roman"/>
                          <a:cs typeface="Times New Roman"/>
                        </a:rPr>
                        <a:t>-0,35</a:t>
                      </a:r>
                      <a:endParaRPr lang="fr-FR" sz="160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-31,63</a:t>
                      </a:r>
                      <a:endParaRPr lang="fr-FR" sz="1600" dirty="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2567">
                <a:tc rowSpan="2">
                  <a:txBody>
                    <a:bodyPr/>
                    <a:lstStyle/>
                    <a:p>
                      <a:pPr marL="0" marR="0" algn="ctr">
                        <a:spcBef>
                          <a:spcPts val="0"/>
                        </a:spcBef>
                        <a:spcAft>
                          <a:spcPts val="0"/>
                        </a:spcAft>
                      </a:pPr>
                      <a:r>
                        <a:rPr lang="fr-FR" sz="1800">
                          <a:solidFill>
                            <a:schemeClr val="tx1"/>
                          </a:solidFill>
                          <a:latin typeface="Century Gothic"/>
                          <a:ea typeface="Times New Roman"/>
                          <a:cs typeface="Times New Roman"/>
                        </a:rPr>
                        <a:t>Poteau2</a:t>
                      </a:r>
                      <a:endParaRPr lang="fr-FR" sz="160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600" dirty="0">
                          <a:solidFill>
                            <a:schemeClr val="tx1"/>
                          </a:solidFill>
                          <a:latin typeface="Century Gothic"/>
                          <a:ea typeface="Times New Roman"/>
                          <a:cs typeface="Times New Roman"/>
                        </a:rPr>
                        <a:t>F3</a:t>
                      </a:r>
                      <a:endParaRPr lang="fr-FR" sz="1600" dirty="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a:solidFill>
                            <a:schemeClr val="tx1"/>
                          </a:solidFill>
                          <a:latin typeface="Century Gothic"/>
                          <a:ea typeface="Times New Roman"/>
                          <a:cs typeface="Times New Roman"/>
                        </a:rPr>
                        <a:t>-37,87</a:t>
                      </a:r>
                      <a:endParaRPr lang="fr-FR" sz="160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a:solidFill>
                            <a:schemeClr val="tx1"/>
                          </a:solidFill>
                          <a:latin typeface="Century Gothic"/>
                          <a:ea typeface="Times New Roman"/>
                          <a:cs typeface="Times New Roman"/>
                        </a:rPr>
                        <a:t>-0,5</a:t>
                      </a:r>
                      <a:endParaRPr lang="fr-FR" sz="160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-38,37</a:t>
                      </a:r>
                      <a:endParaRPr lang="fr-FR" sz="1600" dirty="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2567">
                <a:tc vMerge="1">
                  <a:txBody>
                    <a:bodyPr/>
                    <a:lstStyle/>
                    <a:p>
                      <a:endParaRPr lang="fr-FR"/>
                    </a:p>
                  </a:txBody>
                  <a:tcPr/>
                </a:tc>
                <a:tc>
                  <a:txBody>
                    <a:bodyPr/>
                    <a:lstStyle/>
                    <a:p>
                      <a:pPr marL="0" marR="0" algn="ctr">
                        <a:spcBef>
                          <a:spcPts val="0"/>
                        </a:spcBef>
                        <a:spcAft>
                          <a:spcPts val="0"/>
                        </a:spcAft>
                      </a:pPr>
                      <a:r>
                        <a:rPr lang="fr-FR" sz="1600" dirty="0">
                          <a:solidFill>
                            <a:schemeClr val="tx1"/>
                          </a:solidFill>
                          <a:latin typeface="Century Gothic"/>
                          <a:ea typeface="Times New Roman"/>
                          <a:cs typeface="Times New Roman"/>
                        </a:rPr>
                        <a:t>F4</a:t>
                      </a:r>
                      <a:endParaRPr lang="fr-FR" sz="1600" dirty="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a:solidFill>
                            <a:schemeClr val="tx1"/>
                          </a:solidFill>
                          <a:latin typeface="Century Gothic"/>
                          <a:ea typeface="Times New Roman"/>
                          <a:cs typeface="Times New Roman"/>
                        </a:rPr>
                        <a:t>-37,30</a:t>
                      </a:r>
                      <a:endParaRPr lang="fr-FR" sz="160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a:solidFill>
                            <a:schemeClr val="tx1"/>
                          </a:solidFill>
                          <a:latin typeface="Century Gothic"/>
                          <a:ea typeface="Times New Roman"/>
                          <a:cs typeface="Times New Roman"/>
                        </a:rPr>
                        <a:t>-0,33</a:t>
                      </a:r>
                      <a:endParaRPr lang="fr-FR" sz="160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-37,63</a:t>
                      </a:r>
                      <a:endParaRPr lang="fr-FR" sz="1600" dirty="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2567">
                <a:tc rowSpan="3">
                  <a:txBody>
                    <a:bodyPr/>
                    <a:lstStyle/>
                    <a:p>
                      <a:pPr marL="0" marR="0" algn="ctr">
                        <a:spcBef>
                          <a:spcPts val="0"/>
                        </a:spcBef>
                        <a:spcAft>
                          <a:spcPts val="0"/>
                        </a:spcAft>
                      </a:pPr>
                      <a:r>
                        <a:rPr lang="fr-FR" sz="1800">
                          <a:solidFill>
                            <a:schemeClr val="tx1"/>
                          </a:solidFill>
                          <a:latin typeface="Century Gothic"/>
                          <a:ea typeface="Times New Roman"/>
                          <a:cs typeface="Times New Roman"/>
                        </a:rPr>
                        <a:t>Poteau3</a:t>
                      </a:r>
                      <a:endParaRPr lang="fr-FR" sz="160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600" dirty="0">
                          <a:solidFill>
                            <a:schemeClr val="tx1"/>
                          </a:solidFill>
                          <a:latin typeface="Century Gothic"/>
                          <a:ea typeface="Times New Roman"/>
                          <a:cs typeface="Times New Roman"/>
                        </a:rPr>
                        <a:t>F5</a:t>
                      </a:r>
                      <a:endParaRPr lang="fr-FR" sz="1600" dirty="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a:solidFill>
                            <a:schemeClr val="tx1"/>
                          </a:solidFill>
                          <a:latin typeface="Century Gothic"/>
                          <a:ea typeface="Times New Roman"/>
                          <a:cs typeface="Times New Roman"/>
                        </a:rPr>
                        <a:t>49,7</a:t>
                      </a:r>
                      <a:endParaRPr lang="fr-FR" sz="160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a:solidFill>
                            <a:schemeClr val="tx1"/>
                          </a:solidFill>
                          <a:latin typeface="Century Gothic"/>
                          <a:ea typeface="Times New Roman"/>
                          <a:cs typeface="Times New Roman"/>
                        </a:rPr>
                        <a:t>0,42</a:t>
                      </a:r>
                      <a:endParaRPr lang="fr-FR" sz="160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50,12</a:t>
                      </a:r>
                      <a:endParaRPr lang="fr-FR" sz="1600" dirty="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2567">
                <a:tc vMerge="1">
                  <a:txBody>
                    <a:bodyPr/>
                    <a:lstStyle/>
                    <a:p>
                      <a:endParaRPr lang="fr-FR"/>
                    </a:p>
                  </a:txBody>
                  <a:tcPr/>
                </a:tc>
                <a:tc>
                  <a:txBody>
                    <a:bodyPr/>
                    <a:lstStyle/>
                    <a:p>
                      <a:pPr marL="0" marR="0" algn="ctr">
                        <a:spcBef>
                          <a:spcPts val="0"/>
                        </a:spcBef>
                        <a:spcAft>
                          <a:spcPts val="0"/>
                        </a:spcAft>
                      </a:pPr>
                      <a:r>
                        <a:rPr lang="fr-FR" sz="1600" dirty="0">
                          <a:solidFill>
                            <a:schemeClr val="tx1"/>
                          </a:solidFill>
                          <a:latin typeface="Century Gothic"/>
                          <a:ea typeface="Times New Roman"/>
                          <a:cs typeface="Times New Roman"/>
                        </a:rPr>
                        <a:t>F6</a:t>
                      </a:r>
                      <a:endParaRPr lang="fr-FR" sz="1600" dirty="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a:solidFill>
                            <a:schemeClr val="tx1"/>
                          </a:solidFill>
                          <a:latin typeface="Century Gothic"/>
                          <a:ea typeface="Times New Roman"/>
                          <a:cs typeface="Times New Roman"/>
                        </a:rPr>
                        <a:t>44,46</a:t>
                      </a:r>
                      <a:endParaRPr lang="fr-FR" sz="160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a:solidFill>
                            <a:schemeClr val="tx1"/>
                          </a:solidFill>
                          <a:latin typeface="Century Gothic"/>
                          <a:ea typeface="Times New Roman"/>
                          <a:cs typeface="Times New Roman"/>
                        </a:rPr>
                        <a:t>1,04</a:t>
                      </a:r>
                      <a:endParaRPr lang="fr-FR" sz="160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45,50</a:t>
                      </a:r>
                      <a:endParaRPr lang="fr-FR" sz="1600" dirty="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2567">
                <a:tc vMerge="1">
                  <a:txBody>
                    <a:bodyPr/>
                    <a:lstStyle/>
                    <a:p>
                      <a:endParaRPr lang="fr-FR"/>
                    </a:p>
                  </a:txBody>
                  <a:tcPr/>
                </a:tc>
                <a:tc>
                  <a:txBody>
                    <a:bodyPr/>
                    <a:lstStyle/>
                    <a:p>
                      <a:pPr marL="0" marR="0" algn="ctr">
                        <a:spcBef>
                          <a:spcPts val="0"/>
                        </a:spcBef>
                        <a:spcAft>
                          <a:spcPts val="0"/>
                        </a:spcAft>
                      </a:pPr>
                      <a:r>
                        <a:rPr lang="fr-FR" sz="1600" dirty="0">
                          <a:solidFill>
                            <a:schemeClr val="tx1"/>
                          </a:solidFill>
                          <a:latin typeface="Century Gothic"/>
                          <a:ea typeface="Times New Roman"/>
                          <a:cs typeface="Times New Roman"/>
                        </a:rPr>
                        <a:t>F7</a:t>
                      </a:r>
                      <a:endParaRPr lang="fr-FR" sz="1600" dirty="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a:solidFill>
                            <a:schemeClr val="tx1"/>
                          </a:solidFill>
                          <a:latin typeface="Century Gothic"/>
                          <a:ea typeface="Times New Roman"/>
                          <a:cs typeface="Times New Roman"/>
                        </a:rPr>
                        <a:t>-37,81</a:t>
                      </a:r>
                      <a:endParaRPr lang="fr-FR" sz="160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a:solidFill>
                            <a:schemeClr val="tx1"/>
                          </a:solidFill>
                          <a:latin typeface="Century Gothic"/>
                          <a:ea typeface="Times New Roman"/>
                          <a:cs typeface="Times New Roman"/>
                        </a:rPr>
                        <a:t>-2,11</a:t>
                      </a:r>
                      <a:endParaRPr lang="fr-FR" sz="160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-39,92</a:t>
                      </a:r>
                      <a:endParaRPr lang="fr-FR" sz="1600" dirty="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2567">
                <a:tc gridSpan="2">
                  <a:txBody>
                    <a:bodyPr/>
                    <a:lstStyle/>
                    <a:p>
                      <a:pPr marL="0" marR="0" algn="ctr">
                        <a:spcBef>
                          <a:spcPts val="0"/>
                        </a:spcBef>
                        <a:spcAft>
                          <a:spcPts val="0"/>
                        </a:spcAft>
                      </a:pPr>
                      <a:r>
                        <a:rPr lang="fr-FR" sz="1600" dirty="0">
                          <a:solidFill>
                            <a:schemeClr val="tx1"/>
                          </a:solidFill>
                          <a:latin typeface="Century Gothic"/>
                          <a:ea typeface="Times New Roman"/>
                          <a:cs typeface="Times New Roman"/>
                        </a:rPr>
                        <a:t>poutre</a:t>
                      </a:r>
                      <a:endParaRPr lang="fr-FR" sz="1600" dirty="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a:txBody>
                    <a:bodyPr/>
                    <a:lstStyle/>
                    <a:p>
                      <a:pPr marL="0" marR="0" algn="ctr">
                        <a:spcBef>
                          <a:spcPts val="0"/>
                        </a:spcBef>
                        <a:spcAft>
                          <a:spcPts val="0"/>
                        </a:spcAft>
                      </a:pPr>
                      <a:r>
                        <a:rPr lang="fr-FR" sz="1800">
                          <a:solidFill>
                            <a:schemeClr val="tx1"/>
                          </a:solidFill>
                          <a:latin typeface="Century Gothic"/>
                          <a:ea typeface="Times New Roman"/>
                          <a:cs typeface="Times New Roman"/>
                        </a:rPr>
                        <a:t>-146,53</a:t>
                      </a:r>
                      <a:endParaRPr lang="fr-FR" sz="160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-0,37</a:t>
                      </a:r>
                      <a:endParaRPr lang="fr-FR" sz="1600" dirty="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-146,9</a:t>
                      </a:r>
                      <a:endParaRPr lang="fr-FR" sz="1600" dirty="0">
                        <a:solidFill>
                          <a:schemeClr val="tx1"/>
                        </a:solidFill>
                        <a:latin typeface="Calibri"/>
                        <a:ea typeface="Calibri"/>
                        <a:cs typeface="Aria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nvSpPr>
        <p:spPr>
          <a:xfrm>
            <a:off x="285750" y="285750"/>
            <a:ext cx="2428875" cy="571500"/>
          </a:xfrm>
          <a:prstGeom prst="rect">
            <a:avLst/>
          </a:prstGeom>
        </p:spPr>
        <p:txBody>
          <a:bodyPr/>
          <a:lstStyle/>
          <a:p>
            <a:pPr marL="342900" indent="-342900" eaLnBrk="0" hangingPunct="0">
              <a:spcBef>
                <a:spcPct val="20000"/>
              </a:spcBef>
              <a:buClr>
                <a:schemeClr val="hlink"/>
              </a:buClr>
              <a:buSzPct val="80000"/>
              <a:buFont typeface="Wingdings" pitchFamily="2" charset="2"/>
              <a:buNone/>
              <a:defRPr/>
            </a:pPr>
            <a:r>
              <a:rPr lang="fr-FR" sz="2800" kern="0" dirty="0">
                <a:solidFill>
                  <a:srgbClr val="FFFF00"/>
                </a:solidFill>
                <a:effectLst>
                  <a:outerShdw blurRad="38100" dist="38100" dir="2700000" algn="tl">
                    <a:srgbClr val="000000"/>
                  </a:outerShdw>
                </a:effectLst>
                <a:latin typeface="+mn-lt"/>
                <a:cs typeface="+mn-cs"/>
              </a:rPr>
              <a:t>Portique n° 2</a:t>
            </a:r>
          </a:p>
        </p:txBody>
      </p:sp>
      <p:graphicFrame>
        <p:nvGraphicFramePr>
          <p:cNvPr id="3" name="Tableau 2"/>
          <p:cNvGraphicFramePr>
            <a:graphicFrameLocks noGrp="1"/>
          </p:cNvGraphicFramePr>
          <p:nvPr/>
        </p:nvGraphicFramePr>
        <p:xfrm>
          <a:off x="785813" y="1143000"/>
          <a:ext cx="7286625" cy="4357688"/>
        </p:xfrm>
        <a:graphic>
          <a:graphicData uri="http://schemas.openxmlformats.org/drawingml/2006/table">
            <a:tbl>
              <a:tblPr/>
              <a:tblGrid>
                <a:gridCol w="1711059"/>
                <a:gridCol w="1871928"/>
                <a:gridCol w="1875584"/>
                <a:gridCol w="1828054"/>
              </a:tblGrid>
              <a:tr h="622524">
                <a:tc rowSpan="3">
                  <a:txBody>
                    <a:bodyPr/>
                    <a:lstStyle/>
                    <a:p>
                      <a:pPr algn="ctr" fontAlgn="t"/>
                      <a:r>
                        <a:rPr lang="fr-FR" sz="1600" b="0" i="0" u="none" strike="noStrike" dirty="0">
                          <a:solidFill>
                            <a:schemeClr val="tx1"/>
                          </a:solidFill>
                          <a:latin typeface="Century Gothic"/>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b"/>
                      <a:r>
                        <a:rPr lang="fr-FR" sz="1600" b="0" i="0" u="none" strike="noStrike" dirty="0">
                          <a:solidFill>
                            <a:schemeClr val="tx1"/>
                          </a:solidFill>
                          <a:latin typeface="Century Gothic"/>
                        </a:rPr>
                        <a:t>  </a:t>
                      </a:r>
                      <a:r>
                        <a:rPr lang="fr-FR" sz="1600" b="0" i="0" u="none" strike="noStrike" dirty="0" smtClean="0">
                          <a:solidFill>
                            <a:schemeClr val="tx1"/>
                          </a:solidFill>
                          <a:latin typeface="Century Gothic"/>
                        </a:rPr>
                        <a:t>N</a:t>
                      </a:r>
                      <a:r>
                        <a:rPr lang="fr-FR" sz="1600" b="0" i="0" u="none" strike="noStrike" baseline="-25000" dirty="0" smtClean="0">
                          <a:solidFill>
                            <a:schemeClr val="tx1"/>
                          </a:solidFill>
                          <a:latin typeface="Century Gothic"/>
                        </a:rPr>
                        <a:t>MAX                                                                       </a:t>
                      </a:r>
                      <a:r>
                        <a:rPr lang="fr-FR" sz="1600" b="0" i="0" u="none" strike="noStrike" dirty="0">
                          <a:solidFill>
                            <a:schemeClr val="tx1"/>
                          </a:solidFill>
                          <a:latin typeface="Century Gothic"/>
                        </a:rPr>
                        <a:t>M</a:t>
                      </a:r>
                      <a:r>
                        <a:rPr lang="fr-FR" sz="1600" b="0" i="0" u="none" strike="noStrike" baseline="-25000" dirty="0">
                          <a:solidFill>
                            <a:schemeClr val="tx1"/>
                          </a:solidFill>
                          <a:latin typeface="Century Gothic"/>
                        </a:rPr>
                        <a:t>CORR</a:t>
                      </a:r>
                      <a:endParaRPr lang="fr-FR" sz="1400" b="0" i="0" u="none" strike="noStrike" dirty="0">
                        <a:solidFill>
                          <a:schemeClr val="tx1"/>
                        </a:solidFill>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311264">
                <a:tc vMerge="1">
                  <a:txBody>
                    <a:bodyPr/>
                    <a:lstStyle/>
                    <a:p>
                      <a:endParaRPr lang="fr-FR"/>
                    </a:p>
                  </a:txBody>
                  <a:tcPr/>
                </a:tc>
                <a:tc gridSpan="2">
                  <a:txBody>
                    <a:bodyPr/>
                    <a:lstStyle/>
                    <a:p>
                      <a:pPr algn="ctr" fontAlgn="t"/>
                      <a:r>
                        <a:rPr lang="fr-FR" sz="1600" b="0" i="0" u="none" strike="noStrike">
                          <a:solidFill>
                            <a:schemeClr val="tx1"/>
                          </a:solidFill>
                          <a:latin typeface="Century Gothic"/>
                        </a:rPr>
                        <a:t>N  +  I  (KN)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rowSpan="2">
                  <a:txBody>
                    <a:bodyPr/>
                    <a:lstStyle/>
                    <a:p>
                      <a:pPr algn="ctr" fontAlgn="t"/>
                      <a:r>
                        <a:rPr lang="fr-FR" sz="1600" b="0" i="0" u="none" strike="noStrike">
                          <a:solidFill>
                            <a:schemeClr val="tx1"/>
                          </a:solidFill>
                          <a:latin typeface="Century Gothic"/>
                        </a:rPr>
                        <a:t>M  +  I  (KN)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1264">
                <a:tc vMerge="1">
                  <a:txBody>
                    <a:bodyPr/>
                    <a:lstStyle/>
                    <a:p>
                      <a:endParaRPr lang="fr-FR"/>
                    </a:p>
                  </a:txBody>
                  <a:tcPr/>
                </a:tc>
                <a:tc>
                  <a:txBody>
                    <a:bodyPr/>
                    <a:lstStyle/>
                    <a:p>
                      <a:pPr algn="ctr" fontAlgn="t"/>
                      <a:r>
                        <a:rPr lang="fr-FR" sz="1600" b="0" i="0" u="none" strike="noStrike">
                          <a:solidFill>
                            <a:schemeClr val="tx1"/>
                          </a:solidFill>
                          <a:latin typeface="Century Gothic"/>
                        </a:rPr>
                        <a:t>compression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600" b="0" i="0" u="none" strike="noStrike">
                          <a:solidFill>
                            <a:schemeClr val="tx1"/>
                          </a:solidFill>
                          <a:latin typeface="Century Gothic"/>
                        </a:rPr>
                        <a:t>traction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fr-FR"/>
                    </a:p>
                  </a:txBody>
                  <a:tcPr/>
                </a:tc>
              </a:tr>
              <a:tr h="311264">
                <a:tc>
                  <a:txBody>
                    <a:bodyPr/>
                    <a:lstStyle/>
                    <a:p>
                      <a:pPr algn="ctr" fontAlgn="t"/>
                      <a:r>
                        <a:rPr lang="fr-FR" sz="1600" b="0" i="0" u="none" strike="noStrike">
                          <a:solidFill>
                            <a:schemeClr val="tx1"/>
                          </a:solidFill>
                          <a:latin typeface="Century Gothic"/>
                        </a:rPr>
                        <a:t>F1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600" b="0" i="0" u="none" strike="noStrike">
                          <a:solidFill>
                            <a:schemeClr val="tx1"/>
                          </a:solidFill>
                          <a:latin typeface="Century Gothic"/>
                        </a:rPr>
                        <a:t>67,24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600" b="0" i="0" u="none" strike="noStrike">
                          <a:solidFill>
                            <a:schemeClr val="tx1"/>
                          </a:solidFill>
                          <a:latin typeface="Century Gothic"/>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600" b="0" i="0" u="none" strike="noStrike">
                          <a:solidFill>
                            <a:schemeClr val="tx1"/>
                          </a:solidFill>
                          <a:latin typeface="Century Gothic"/>
                        </a:rPr>
                        <a:t>-36,74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1264">
                <a:tc>
                  <a:txBody>
                    <a:bodyPr/>
                    <a:lstStyle/>
                    <a:p>
                      <a:pPr algn="ctr" fontAlgn="t"/>
                      <a:r>
                        <a:rPr lang="fr-FR" sz="1600" b="0" i="0" u="none" strike="noStrike">
                          <a:solidFill>
                            <a:schemeClr val="tx1"/>
                          </a:solidFill>
                          <a:latin typeface="Century Gothic"/>
                        </a:rPr>
                        <a:t>F2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600" b="0" i="0" u="none" strike="noStrike" dirty="0">
                          <a:solidFill>
                            <a:schemeClr val="tx1"/>
                          </a:solidFill>
                          <a:latin typeface="Century Gothic"/>
                        </a:rPr>
                        <a:t>50,77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600" b="0" i="0" u="none" strike="noStrike">
                          <a:solidFill>
                            <a:schemeClr val="tx1"/>
                          </a:solidFill>
                          <a:latin typeface="Century Gothic"/>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600" b="0" i="0" u="none" strike="noStrike">
                          <a:solidFill>
                            <a:schemeClr val="tx1"/>
                          </a:solidFill>
                          <a:latin typeface="Century Gothic"/>
                        </a:rPr>
                        <a:t>44,57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1264">
                <a:tc>
                  <a:txBody>
                    <a:bodyPr/>
                    <a:lstStyle/>
                    <a:p>
                      <a:pPr algn="ctr" fontAlgn="t"/>
                      <a:r>
                        <a:rPr lang="fr-FR" sz="1600" b="0" i="0" u="none" strike="noStrike">
                          <a:solidFill>
                            <a:schemeClr val="tx1"/>
                          </a:solidFill>
                          <a:latin typeface="Century Gothic"/>
                        </a:rPr>
                        <a:t>F3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600" b="0" i="0" u="none" strike="noStrike">
                          <a:solidFill>
                            <a:schemeClr val="tx1"/>
                          </a:solidFill>
                          <a:latin typeface="Century Gothic"/>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600" b="0" i="0" u="none" strike="noStrike">
                          <a:solidFill>
                            <a:schemeClr val="tx1"/>
                          </a:solidFill>
                          <a:latin typeface="Century Gothic"/>
                        </a:rPr>
                        <a:t>25,5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600" b="0" i="0" u="none" strike="noStrike">
                          <a:solidFill>
                            <a:schemeClr val="tx1"/>
                          </a:solidFill>
                          <a:latin typeface="Century Gothic"/>
                        </a:rPr>
                        <a:t>-12,64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1264">
                <a:tc>
                  <a:txBody>
                    <a:bodyPr/>
                    <a:lstStyle/>
                    <a:p>
                      <a:pPr algn="ctr" fontAlgn="t"/>
                      <a:r>
                        <a:rPr lang="fr-FR" sz="1600" b="0" i="0" u="none" strike="noStrike">
                          <a:solidFill>
                            <a:schemeClr val="tx1"/>
                          </a:solidFill>
                          <a:latin typeface="Century Gothic"/>
                        </a:rPr>
                        <a:t>F4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600" b="0" i="0" u="none" strike="noStrike">
                          <a:solidFill>
                            <a:schemeClr val="tx1"/>
                          </a:solidFill>
                          <a:latin typeface="Century Gothic"/>
                        </a:rPr>
                        <a:t>302,75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600" b="0" i="0" u="none" strike="noStrike">
                          <a:solidFill>
                            <a:schemeClr val="tx1"/>
                          </a:solidFill>
                          <a:latin typeface="Century Gothic"/>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600" b="0" i="0" u="none" strike="noStrike">
                          <a:solidFill>
                            <a:schemeClr val="tx1"/>
                          </a:solidFill>
                          <a:latin typeface="Century Gothic"/>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1264">
                <a:tc>
                  <a:txBody>
                    <a:bodyPr/>
                    <a:lstStyle/>
                    <a:p>
                      <a:pPr algn="ctr" fontAlgn="t"/>
                      <a:r>
                        <a:rPr lang="fr-FR" sz="1600" b="0" i="0" u="none" strike="noStrike">
                          <a:solidFill>
                            <a:schemeClr val="tx1"/>
                          </a:solidFill>
                          <a:latin typeface="Century Gothic"/>
                        </a:rPr>
                        <a:t>F5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600" b="0" i="0" u="none" strike="noStrike">
                          <a:solidFill>
                            <a:schemeClr val="tx1"/>
                          </a:solidFill>
                          <a:latin typeface="Century Gothic"/>
                        </a:rPr>
                        <a:t>520,84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600" b="0" i="0" u="none" strike="noStrike">
                          <a:solidFill>
                            <a:schemeClr val="tx1"/>
                          </a:solidFill>
                          <a:latin typeface="Century Gothic"/>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600" b="0" i="0" u="none" strike="noStrike">
                          <a:solidFill>
                            <a:schemeClr val="tx1"/>
                          </a:solidFill>
                          <a:latin typeface="Century Gothic"/>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1264">
                <a:tc>
                  <a:txBody>
                    <a:bodyPr/>
                    <a:lstStyle/>
                    <a:p>
                      <a:pPr algn="ctr" fontAlgn="t"/>
                      <a:r>
                        <a:rPr lang="fr-FR" sz="1600" b="0" i="0" u="none" strike="noStrike">
                          <a:solidFill>
                            <a:schemeClr val="tx1"/>
                          </a:solidFill>
                          <a:latin typeface="Century Gothic"/>
                        </a:rPr>
                        <a:t>F6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600" b="0" i="0" u="none" strike="noStrike">
                          <a:solidFill>
                            <a:schemeClr val="tx1"/>
                          </a:solidFill>
                          <a:latin typeface="Century Gothic"/>
                        </a:rPr>
                        <a:t>259,85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600" b="0" i="0" u="none" strike="noStrike">
                          <a:solidFill>
                            <a:schemeClr val="tx1"/>
                          </a:solidFill>
                          <a:latin typeface="Century Gothic"/>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600" b="0" i="0" u="none" strike="noStrike">
                          <a:solidFill>
                            <a:schemeClr val="tx1"/>
                          </a:solidFill>
                          <a:latin typeface="Century Gothic"/>
                        </a:rPr>
                        <a:t>53,71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1264">
                <a:tc>
                  <a:txBody>
                    <a:bodyPr/>
                    <a:lstStyle/>
                    <a:p>
                      <a:pPr algn="ctr" fontAlgn="t"/>
                      <a:r>
                        <a:rPr lang="fr-FR" sz="1600" b="0" i="0" u="none" strike="noStrike">
                          <a:solidFill>
                            <a:schemeClr val="tx1"/>
                          </a:solidFill>
                          <a:latin typeface="Century Gothic"/>
                        </a:rPr>
                        <a:t>F7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600" b="0" i="0" u="none" strike="noStrike">
                          <a:solidFill>
                            <a:schemeClr val="tx1"/>
                          </a:solidFill>
                          <a:latin typeface="Century Gothic"/>
                        </a:rPr>
                        <a:t>57,24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600" b="0" i="0" u="none" strike="noStrike">
                          <a:solidFill>
                            <a:schemeClr val="tx1"/>
                          </a:solidFill>
                          <a:latin typeface="Century Gothic"/>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600" b="0" i="0" u="none" strike="noStrike">
                          <a:solidFill>
                            <a:schemeClr val="tx1"/>
                          </a:solidFill>
                          <a:latin typeface="Century Gothic"/>
                        </a:rPr>
                        <a:t>11,85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1264">
                <a:tc>
                  <a:txBody>
                    <a:bodyPr/>
                    <a:lstStyle/>
                    <a:p>
                      <a:pPr algn="ctr" fontAlgn="t"/>
                      <a:r>
                        <a:rPr lang="fr-FR" sz="1600" b="0" i="0" u="none" strike="noStrike">
                          <a:solidFill>
                            <a:schemeClr val="tx1"/>
                          </a:solidFill>
                          <a:latin typeface="Century Gothic"/>
                        </a:rPr>
                        <a:t>Poutre1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600" b="0" i="0" u="none" strike="noStrike">
                          <a:solidFill>
                            <a:schemeClr val="tx1"/>
                          </a:solidFill>
                          <a:latin typeface="Century Gothic"/>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600" b="0" i="0" u="none" strike="noStrike">
                          <a:solidFill>
                            <a:schemeClr val="tx1"/>
                          </a:solidFill>
                          <a:latin typeface="Century Gothic"/>
                        </a:rPr>
                        <a:t>13,38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600" b="0" i="0" u="none" strike="noStrike">
                          <a:solidFill>
                            <a:schemeClr val="tx1"/>
                          </a:solidFill>
                          <a:latin typeface="Century Gothic"/>
                        </a:rPr>
                        <a:t>-37,31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1264">
                <a:tc>
                  <a:txBody>
                    <a:bodyPr/>
                    <a:lstStyle/>
                    <a:p>
                      <a:pPr algn="ctr" fontAlgn="t"/>
                      <a:r>
                        <a:rPr lang="fr-FR" sz="1600" b="0" i="0" u="none" strike="noStrike" dirty="0">
                          <a:solidFill>
                            <a:schemeClr val="tx1"/>
                          </a:solidFill>
                          <a:latin typeface="Century Gothic"/>
                        </a:rPr>
                        <a:t>Poutre2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600" b="0" i="0" u="none" strike="noStrike">
                          <a:solidFill>
                            <a:schemeClr val="tx1"/>
                          </a:solidFill>
                          <a:latin typeface="Century Gothic"/>
                        </a:rPr>
                        <a:t>141,63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600" b="0" i="0" u="none" strike="noStrike">
                          <a:solidFill>
                            <a:schemeClr val="tx1"/>
                          </a:solidFill>
                          <a:latin typeface="Century Gothic"/>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600" b="0" i="0" u="none" strike="noStrike">
                          <a:solidFill>
                            <a:schemeClr val="tx1"/>
                          </a:solidFill>
                          <a:latin typeface="Century Gothic"/>
                        </a:rPr>
                        <a:t>-82,35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1264">
                <a:tc>
                  <a:txBody>
                    <a:bodyPr/>
                    <a:lstStyle/>
                    <a:p>
                      <a:pPr algn="ctr" fontAlgn="t"/>
                      <a:r>
                        <a:rPr lang="fr-FR" sz="1600" b="0" i="0" u="none" strike="noStrike">
                          <a:solidFill>
                            <a:schemeClr val="tx1"/>
                          </a:solidFill>
                          <a:latin typeface="Century Gothic"/>
                        </a:rPr>
                        <a:t>Poutre3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600" b="0" i="0" u="none" strike="noStrike">
                          <a:solidFill>
                            <a:schemeClr val="tx1"/>
                          </a:solidFill>
                          <a:latin typeface="Century Gothic"/>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600" b="0" i="0" u="none" strike="noStrike">
                          <a:solidFill>
                            <a:schemeClr val="tx1"/>
                          </a:solidFill>
                          <a:latin typeface="Century Gothic"/>
                        </a:rPr>
                        <a:t>6,39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600" b="0" i="0" u="none" strike="noStrike" dirty="0">
                          <a:solidFill>
                            <a:schemeClr val="tx1"/>
                          </a:solidFill>
                          <a:latin typeface="Century Gothic"/>
                        </a:rPr>
                        <a:t>-13,28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4" name="AutoShape 1"/>
          <p:cNvCxnSpPr>
            <a:cxnSpLocks noChangeShapeType="1"/>
          </p:cNvCxnSpPr>
          <p:nvPr/>
        </p:nvCxnSpPr>
        <p:spPr bwMode="auto">
          <a:xfrm>
            <a:off x="4071938" y="1500188"/>
            <a:ext cx="245745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0" presetClass="entr" presetSubtype="0"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childTnLst>
                                </p:cTn>
                              </p:par>
                              <p:par>
                                <p:cTn id="13" presetID="10"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0"/>
          <a:lstStyle/>
          <a:p>
            <a:pPr eaLnBrk="1" hangingPunct="1"/>
            <a:r>
              <a:rPr lang="fr-FR" sz="4000" b="1" smtClean="0">
                <a:solidFill>
                  <a:srgbClr val="FFFF00"/>
                </a:solidFill>
                <a:effectLst/>
                <a:latin typeface="Arial Unicode MS" pitchFamily="34" charset="-128"/>
                <a:ea typeface="Arial Unicode MS" pitchFamily="34" charset="-128"/>
                <a:cs typeface="Arial Unicode MS" pitchFamily="34" charset="-128"/>
              </a:rPr>
              <a:t>Présentation de l’ouvrage </a:t>
            </a:r>
            <a:endParaRPr lang="fr-FR" sz="4000" smtClean="0">
              <a:solidFill>
                <a:srgbClr val="FFFF00"/>
              </a:solidFill>
              <a:effectLst/>
              <a:latin typeface="Arial Unicode MS" pitchFamily="34" charset="-128"/>
              <a:ea typeface="Arial Unicode MS" pitchFamily="34" charset="-128"/>
              <a:cs typeface="Arial Unicode MS" pitchFamily="34" charset="-128"/>
            </a:endParaRPr>
          </a:p>
        </p:txBody>
      </p:sp>
      <p:sp>
        <p:nvSpPr>
          <p:cNvPr id="12291" name="Espace réservé du contenu 2"/>
          <p:cNvSpPr>
            <a:spLocks noGrp="1"/>
          </p:cNvSpPr>
          <p:nvPr>
            <p:ph idx="4294967295"/>
          </p:nvPr>
        </p:nvSpPr>
        <p:spPr>
          <a:xfrm>
            <a:off x="428625" y="1628775"/>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buFont typeface="Wingdings" pitchFamily="2" charset="2"/>
              <a:buNone/>
              <a:tabLst>
                <a:tab pos="327025" algn="l"/>
              </a:tabLst>
            </a:pPr>
            <a:r>
              <a:rPr lang="fr-FR" sz="2800" smtClean="0">
                <a:effectLst/>
                <a:latin typeface="Arial Unicode MS" pitchFamily="34" charset="-128"/>
                <a:ea typeface="Arial Unicode MS" pitchFamily="34" charset="-128"/>
                <a:cs typeface="Arial Unicode MS" pitchFamily="34" charset="-128"/>
              </a:rPr>
              <a:t>L’ouvrage est implanté à USTHB</a:t>
            </a:r>
            <a:r>
              <a:rPr lang="fr-FR" sz="2800" i="1" smtClean="0">
                <a:effectLst/>
                <a:latin typeface="Arial Unicode MS" pitchFamily="34" charset="-128"/>
                <a:ea typeface="Arial Unicode MS" pitchFamily="34" charset="-128"/>
                <a:cs typeface="Arial Unicode MS" pitchFamily="34" charset="-128"/>
              </a:rPr>
              <a:t> </a:t>
            </a:r>
            <a:r>
              <a:rPr lang="fr-FR" sz="2800" smtClean="0">
                <a:effectLst/>
                <a:latin typeface="Arial Unicode MS" pitchFamily="34" charset="-128"/>
                <a:ea typeface="Arial Unicode MS" pitchFamily="34" charset="-128"/>
                <a:cs typeface="Arial Unicode MS" pitchFamily="34" charset="-128"/>
              </a:rPr>
              <a:t>(wilaya d’Alger),situé à une altitude de 25 m du niveau de la mer. </a:t>
            </a:r>
          </a:p>
          <a:p>
            <a:pPr algn="just" eaLnBrk="1" hangingPunct="1">
              <a:buFont typeface="Wingdings" pitchFamily="2" charset="2"/>
              <a:buNone/>
              <a:tabLst>
                <a:tab pos="327025" algn="l"/>
              </a:tabLst>
            </a:pPr>
            <a:r>
              <a:rPr lang="fr-FR" sz="2800" smtClean="0">
                <a:effectLst/>
                <a:latin typeface="Arial Unicode MS" pitchFamily="34" charset="-128"/>
                <a:ea typeface="Arial Unicode MS" pitchFamily="34" charset="-128"/>
                <a:cs typeface="Arial Unicode MS" pitchFamily="34" charset="-128"/>
              </a:rPr>
              <a:t>La région est classée zone de forte séismicité (III)                      selon le RPA 99 addenda 2003.     </a:t>
            </a:r>
          </a:p>
          <a:p>
            <a:pPr algn="just" eaLnBrk="1" hangingPunct="1">
              <a:buSzPct val="65000"/>
              <a:buFont typeface="Wingdings" pitchFamily="2" charset="2"/>
              <a:buNone/>
              <a:tabLst>
                <a:tab pos="327025" algn="l"/>
              </a:tabLst>
            </a:pPr>
            <a:r>
              <a:rPr lang="fr-FR" sz="2800" smtClean="0">
                <a:effectLst/>
                <a:latin typeface="Arial Unicode MS" pitchFamily="34" charset="-128"/>
                <a:ea typeface="Arial Unicode MS" pitchFamily="34" charset="-128"/>
                <a:cs typeface="Arial Unicode MS" pitchFamily="34" charset="-128"/>
              </a:rPr>
              <a:t> Zone de vent I.</a:t>
            </a:r>
          </a:p>
          <a:p>
            <a:pPr algn="just" eaLnBrk="1" hangingPunct="1">
              <a:buSzPct val="65000"/>
              <a:buFont typeface="Wingdings" pitchFamily="2" charset="2"/>
              <a:buNone/>
              <a:tabLst>
                <a:tab pos="327025" algn="l"/>
              </a:tabLst>
            </a:pPr>
            <a:r>
              <a:rPr lang="fr-FR" sz="2800" smtClean="0">
                <a:effectLst/>
                <a:latin typeface="Arial Unicode MS" pitchFamily="34" charset="-128"/>
                <a:ea typeface="Arial Unicode MS" pitchFamily="34" charset="-128"/>
                <a:cs typeface="Arial Unicode MS" pitchFamily="34" charset="-128"/>
              </a:rPr>
              <a:t> Zone de neige B. </a:t>
            </a:r>
          </a:p>
          <a:p>
            <a:pPr algn="just" eaLnBrk="1" hangingPunct="1">
              <a:buSzPct val="65000"/>
              <a:buFont typeface="Wingdings" pitchFamily="2" charset="2"/>
              <a:buNone/>
              <a:tabLst>
                <a:tab pos="327025" algn="l"/>
              </a:tabLst>
            </a:pPr>
            <a:r>
              <a:rPr lang="fr-FR" sz="2800" smtClean="0">
                <a:effectLst/>
                <a:latin typeface="Arial Unicode MS" pitchFamily="34" charset="-128"/>
                <a:ea typeface="Arial Unicode MS" pitchFamily="34" charset="-128"/>
                <a:cs typeface="Arial Unicode MS" pitchFamily="34" charset="-128"/>
              </a:rPr>
              <a:t> Zone de sable 0.</a:t>
            </a:r>
          </a:p>
          <a:p>
            <a:pPr algn="just" eaLnBrk="1" hangingPunct="1">
              <a:buSzPct val="65000"/>
              <a:buFont typeface="Wingdings" pitchFamily="2" charset="2"/>
              <a:buNone/>
              <a:tabLst>
                <a:tab pos="327025" algn="l"/>
              </a:tabLst>
            </a:pPr>
            <a:r>
              <a:rPr lang="fr-FR" sz="2800" smtClean="0">
                <a:effectLst/>
                <a:latin typeface="Arial Unicode MS" pitchFamily="34" charset="-128"/>
                <a:ea typeface="Arial Unicode MS" pitchFamily="34" charset="-128"/>
                <a:cs typeface="Arial Unicode MS" pitchFamily="34" charset="-128"/>
              </a:rPr>
              <a:t>    selon le RNV 99</a:t>
            </a:r>
          </a:p>
          <a:p>
            <a:pPr eaLnBrk="1" hangingPunct="1">
              <a:buFont typeface="Wingdings" pitchFamily="2" charset="2"/>
              <a:buNone/>
              <a:tabLst>
                <a:tab pos="327025" algn="l"/>
              </a:tabLst>
            </a:pPr>
            <a:endParaRPr lang="fr-FR" sz="2800" smtClean="0">
              <a:effectLst/>
              <a:latin typeface="Arial Unicode MS" pitchFamily="34" charset="-128"/>
              <a:ea typeface="Arial Unicode MS" pitchFamily="34" charset="-128"/>
              <a:cs typeface="Arial Unicode MS" pitchFamily="34" charset="-12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1000" fill="hold"/>
                                        <p:tgtEl>
                                          <p:spTgt spid="12290"/>
                                        </p:tgtEl>
                                        <p:attrNameLst>
                                          <p:attrName>ppt_x</p:attrName>
                                        </p:attrNameLst>
                                      </p:cBhvr>
                                      <p:tavLst>
                                        <p:tav tm="0">
                                          <p:val>
                                            <p:strVal val="0-#ppt_w/2"/>
                                          </p:val>
                                        </p:tav>
                                        <p:tav tm="100000">
                                          <p:val>
                                            <p:strVal val="#ppt_x"/>
                                          </p:val>
                                        </p:tav>
                                      </p:tavLst>
                                    </p:anim>
                                    <p:anim calcmode="lin" valueType="num">
                                      <p:cBhvr additive="base">
                                        <p:cTn id="8" dur="1000" fill="hold"/>
                                        <p:tgtEl>
                                          <p:spTgt spid="12290"/>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1000"/>
                            </p:stCondLst>
                            <p:childTnLst>
                              <p:par>
                                <p:cTn id="10" presetID="3" presetClass="entr" presetSubtype="10" fill="hold" nodeType="after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12" dur="500"/>
                                        <p:tgtEl>
                                          <p:spTgt spid="12291">
                                            <p:txEl>
                                              <p:pRg st="0" end="0"/>
                                            </p:txEl>
                                          </p:spTgt>
                                        </p:tgtEl>
                                      </p:cBhvr>
                                    </p:animEffect>
                                  </p:childTnLst>
                                </p:cTn>
                              </p:par>
                            </p:childTnLst>
                          </p:cTn>
                        </p:par>
                        <p:par>
                          <p:cTn id="13" fill="hold" nodeType="afterGroup">
                            <p:stCondLst>
                              <p:cond delay="1500"/>
                            </p:stCondLst>
                            <p:childTnLst>
                              <p:par>
                                <p:cTn id="14" presetID="3" presetClass="entr" presetSubtype="10" fill="hold" nodeType="afterEffect">
                                  <p:stCondLst>
                                    <p:cond delay="0"/>
                                  </p:stCondLst>
                                  <p:childTnLst>
                                    <p:set>
                                      <p:cBhvr>
                                        <p:cTn id="15"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16" dur="500"/>
                                        <p:tgtEl>
                                          <p:spTgt spid="12291">
                                            <p:txEl>
                                              <p:pRg st="1" end="1"/>
                                            </p:txEl>
                                          </p:spTgt>
                                        </p:tgtEl>
                                      </p:cBhvr>
                                    </p:animEffect>
                                  </p:childTnLst>
                                </p:cTn>
                              </p:par>
                            </p:childTnLst>
                          </p:cTn>
                        </p:par>
                        <p:par>
                          <p:cTn id="17" fill="hold" nodeType="afterGroup">
                            <p:stCondLst>
                              <p:cond delay="2000"/>
                            </p:stCondLst>
                            <p:childTnLst>
                              <p:par>
                                <p:cTn id="18" presetID="3" presetClass="entr" presetSubtype="10" fill="hold" nodeType="afterEffect">
                                  <p:stCondLst>
                                    <p:cond delay="0"/>
                                  </p:stCondLst>
                                  <p:childTnLst>
                                    <p:set>
                                      <p:cBhvr>
                                        <p:cTn id="19" dur="1" fill="hold">
                                          <p:stCondLst>
                                            <p:cond delay="0"/>
                                          </p:stCondLst>
                                        </p:cTn>
                                        <p:tgtEl>
                                          <p:spTgt spid="12291">
                                            <p:txEl>
                                              <p:pRg st="2" end="2"/>
                                            </p:txEl>
                                          </p:spTgt>
                                        </p:tgtEl>
                                        <p:attrNameLst>
                                          <p:attrName>style.visibility</p:attrName>
                                        </p:attrNameLst>
                                      </p:cBhvr>
                                      <p:to>
                                        <p:strVal val="visible"/>
                                      </p:to>
                                    </p:set>
                                    <p:animEffect transition="in" filter="blinds(horizontal)">
                                      <p:cBhvr>
                                        <p:cTn id="20" dur="500"/>
                                        <p:tgtEl>
                                          <p:spTgt spid="12291">
                                            <p:txEl>
                                              <p:pRg st="2" end="2"/>
                                            </p:txEl>
                                          </p:spTgt>
                                        </p:tgtEl>
                                      </p:cBhvr>
                                    </p:animEffect>
                                  </p:childTnLst>
                                </p:cTn>
                              </p:par>
                            </p:childTnLst>
                          </p:cTn>
                        </p:par>
                        <p:par>
                          <p:cTn id="21" fill="hold" nodeType="afterGroup">
                            <p:stCondLst>
                              <p:cond delay="2500"/>
                            </p:stCondLst>
                            <p:childTnLst>
                              <p:par>
                                <p:cTn id="22" presetID="3" presetClass="entr" presetSubtype="10" fill="hold" nodeType="afterEffect">
                                  <p:stCondLst>
                                    <p:cond delay="0"/>
                                  </p:stCondLst>
                                  <p:childTnLst>
                                    <p:set>
                                      <p:cBhvr>
                                        <p:cTn id="23" dur="1" fill="hold">
                                          <p:stCondLst>
                                            <p:cond delay="0"/>
                                          </p:stCondLst>
                                        </p:cTn>
                                        <p:tgtEl>
                                          <p:spTgt spid="12291">
                                            <p:txEl>
                                              <p:pRg st="3" end="3"/>
                                            </p:txEl>
                                          </p:spTgt>
                                        </p:tgtEl>
                                        <p:attrNameLst>
                                          <p:attrName>style.visibility</p:attrName>
                                        </p:attrNameLst>
                                      </p:cBhvr>
                                      <p:to>
                                        <p:strVal val="visible"/>
                                      </p:to>
                                    </p:set>
                                    <p:animEffect transition="in" filter="blinds(horizontal)">
                                      <p:cBhvr>
                                        <p:cTn id="24" dur="500"/>
                                        <p:tgtEl>
                                          <p:spTgt spid="12291">
                                            <p:txEl>
                                              <p:pRg st="3" end="3"/>
                                            </p:txEl>
                                          </p:spTgt>
                                        </p:tgtEl>
                                      </p:cBhvr>
                                    </p:animEffect>
                                  </p:childTnLst>
                                </p:cTn>
                              </p:par>
                            </p:childTnLst>
                          </p:cTn>
                        </p:par>
                        <p:par>
                          <p:cTn id="25" fill="hold" nodeType="afterGroup">
                            <p:stCondLst>
                              <p:cond delay="3000"/>
                            </p:stCondLst>
                            <p:childTnLst>
                              <p:par>
                                <p:cTn id="26" presetID="3" presetClass="entr" presetSubtype="10" fill="hold" nodeType="afterEffect">
                                  <p:stCondLst>
                                    <p:cond delay="0"/>
                                  </p:stCondLst>
                                  <p:childTnLst>
                                    <p:set>
                                      <p:cBhvr>
                                        <p:cTn id="27" dur="1" fill="hold">
                                          <p:stCondLst>
                                            <p:cond delay="0"/>
                                          </p:stCondLst>
                                        </p:cTn>
                                        <p:tgtEl>
                                          <p:spTgt spid="12291">
                                            <p:txEl>
                                              <p:pRg st="4" end="4"/>
                                            </p:txEl>
                                          </p:spTgt>
                                        </p:tgtEl>
                                        <p:attrNameLst>
                                          <p:attrName>style.visibility</p:attrName>
                                        </p:attrNameLst>
                                      </p:cBhvr>
                                      <p:to>
                                        <p:strVal val="visible"/>
                                      </p:to>
                                    </p:set>
                                    <p:animEffect transition="in" filter="blinds(horizontal)">
                                      <p:cBhvr>
                                        <p:cTn id="28" dur="500"/>
                                        <p:tgtEl>
                                          <p:spTgt spid="12291">
                                            <p:txEl>
                                              <p:pRg st="4" end="4"/>
                                            </p:txEl>
                                          </p:spTgt>
                                        </p:tgtEl>
                                      </p:cBhvr>
                                    </p:animEffect>
                                  </p:childTnLst>
                                </p:cTn>
                              </p:par>
                            </p:childTnLst>
                          </p:cTn>
                        </p:par>
                        <p:par>
                          <p:cTn id="29" fill="hold" nodeType="afterGroup">
                            <p:stCondLst>
                              <p:cond delay="3500"/>
                            </p:stCondLst>
                            <p:childTnLst>
                              <p:par>
                                <p:cTn id="30" presetID="3" presetClass="entr" presetSubtype="10" fill="hold" nodeType="afterEffect">
                                  <p:stCondLst>
                                    <p:cond delay="0"/>
                                  </p:stCondLst>
                                  <p:childTnLst>
                                    <p:set>
                                      <p:cBhvr>
                                        <p:cTn id="31" dur="1" fill="hold">
                                          <p:stCondLst>
                                            <p:cond delay="0"/>
                                          </p:stCondLst>
                                        </p:cTn>
                                        <p:tgtEl>
                                          <p:spTgt spid="12291">
                                            <p:txEl>
                                              <p:pRg st="5" end="5"/>
                                            </p:txEl>
                                          </p:spTgt>
                                        </p:tgtEl>
                                        <p:attrNameLst>
                                          <p:attrName>style.visibility</p:attrName>
                                        </p:attrNameLst>
                                      </p:cBhvr>
                                      <p:to>
                                        <p:strVal val="visible"/>
                                      </p:to>
                                    </p:set>
                                    <p:animEffect transition="in" filter="blinds(horizontal)">
                                      <p:cBhvr>
                                        <p:cTn id="32" dur="500"/>
                                        <p:tgtEl>
                                          <p:spTgt spid="122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928688" y="1214438"/>
          <a:ext cx="7143750" cy="4030662"/>
        </p:xfrm>
        <a:graphic>
          <a:graphicData uri="http://schemas.openxmlformats.org/drawingml/2006/table">
            <a:tbl>
              <a:tblPr/>
              <a:tblGrid>
                <a:gridCol w="1835223"/>
                <a:gridCol w="1677509"/>
                <a:gridCol w="1838808"/>
                <a:gridCol w="1792210"/>
              </a:tblGrid>
              <a:tr h="575807">
                <a:tc rowSpan="3">
                  <a:txBody>
                    <a:bodyPr/>
                    <a:lstStyle/>
                    <a:p>
                      <a:pPr algn="ctr" fontAlgn="t"/>
                      <a:r>
                        <a:rPr lang="fr-FR" sz="1800" b="0" i="0" u="none" strike="noStrike" dirty="0">
                          <a:solidFill>
                            <a:schemeClr val="tx1"/>
                          </a:solidFill>
                          <a:latin typeface="Century Gothic"/>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t"/>
                      <a:r>
                        <a:rPr lang="fr-FR" sz="1800" b="0" i="0" u="none" strike="noStrike" dirty="0" smtClean="0">
                          <a:solidFill>
                            <a:schemeClr val="tx1"/>
                          </a:solidFill>
                          <a:latin typeface="Century Gothic"/>
                        </a:rPr>
                        <a:t>M</a:t>
                      </a:r>
                      <a:r>
                        <a:rPr lang="fr-FR" sz="1800" b="0" i="0" u="none" strike="noStrike" baseline="-25000" dirty="0" smtClean="0">
                          <a:solidFill>
                            <a:schemeClr val="tx1"/>
                          </a:solidFill>
                          <a:latin typeface="Century Gothic"/>
                        </a:rPr>
                        <a:t>MAX                                                 </a:t>
                      </a:r>
                      <a:r>
                        <a:rPr lang="fr-FR" sz="1800" b="0" i="0" u="none" strike="noStrike" dirty="0">
                          <a:solidFill>
                            <a:schemeClr val="tx1"/>
                          </a:solidFill>
                          <a:latin typeface="Century Gothic"/>
                        </a:rPr>
                        <a:t>N</a:t>
                      </a:r>
                      <a:r>
                        <a:rPr lang="fr-FR" sz="1800" b="0" i="0" u="none" strike="noStrike" baseline="-25000" dirty="0">
                          <a:solidFill>
                            <a:schemeClr val="tx1"/>
                          </a:solidFill>
                          <a:latin typeface="Century Gothic"/>
                        </a:rPr>
                        <a:t>CORR</a:t>
                      </a:r>
                      <a:endParaRPr lang="fr-FR" sz="1800" b="0" i="0" u="none" strike="noStrike" dirty="0">
                        <a:solidFill>
                          <a:schemeClr val="tx1"/>
                        </a:solidFill>
                        <a:latin typeface="Century Gothic"/>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287905">
                <a:tc vMerge="1">
                  <a:txBody>
                    <a:bodyPr/>
                    <a:lstStyle/>
                    <a:p>
                      <a:endParaRPr lang="fr-FR"/>
                    </a:p>
                  </a:txBody>
                  <a:tcPr/>
                </a:tc>
                <a:tc rowSpan="2">
                  <a:txBody>
                    <a:bodyPr/>
                    <a:lstStyle/>
                    <a:p>
                      <a:pPr algn="ctr" fontAlgn="t"/>
                      <a:r>
                        <a:rPr lang="fr-FR" sz="1800" b="0" i="0" u="none" strike="noStrike">
                          <a:solidFill>
                            <a:schemeClr val="tx1"/>
                          </a:solidFill>
                          <a:latin typeface="Century Gothic"/>
                        </a:rPr>
                        <a:t>M  +  I  (KN)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t"/>
                      <a:r>
                        <a:rPr lang="fr-FR" sz="1800" b="0" i="0" u="none" strike="noStrike">
                          <a:solidFill>
                            <a:schemeClr val="tx1"/>
                          </a:solidFill>
                          <a:latin typeface="Century Gothic"/>
                        </a:rPr>
                        <a:t>N  +  I  (KN)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r>
              <a:tr h="287905">
                <a:tc vMerge="1">
                  <a:txBody>
                    <a:bodyPr/>
                    <a:lstStyle/>
                    <a:p>
                      <a:endParaRPr lang="fr-FR"/>
                    </a:p>
                  </a:txBody>
                  <a:tcPr/>
                </a:tc>
                <a:tc vMerge="1">
                  <a:txBody>
                    <a:bodyPr/>
                    <a:lstStyle/>
                    <a:p>
                      <a:endParaRPr lang="fr-FR"/>
                    </a:p>
                  </a:txBody>
                  <a:tcPr/>
                </a:tc>
                <a:tc>
                  <a:txBody>
                    <a:bodyPr/>
                    <a:lstStyle/>
                    <a:p>
                      <a:pPr algn="ctr" fontAlgn="t"/>
                      <a:r>
                        <a:rPr lang="fr-FR" sz="1800" b="0" i="0" u="none" strike="noStrike">
                          <a:solidFill>
                            <a:schemeClr val="tx1"/>
                          </a:solidFill>
                          <a:latin typeface="Century Gothic"/>
                        </a:rPr>
                        <a:t>compression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800" b="0" i="0" u="none" strike="noStrike">
                          <a:solidFill>
                            <a:schemeClr val="tx1"/>
                          </a:solidFill>
                          <a:latin typeface="Century Gothic"/>
                        </a:rPr>
                        <a:t>traction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905">
                <a:tc>
                  <a:txBody>
                    <a:bodyPr/>
                    <a:lstStyle/>
                    <a:p>
                      <a:pPr algn="ctr" fontAlgn="t"/>
                      <a:r>
                        <a:rPr lang="fr-FR" sz="1800" b="0" i="0" u="none" strike="noStrike">
                          <a:solidFill>
                            <a:schemeClr val="tx1"/>
                          </a:solidFill>
                          <a:latin typeface="Century Gothic"/>
                        </a:rPr>
                        <a:t>F1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800" b="0" i="0" u="none" strike="noStrike">
                          <a:solidFill>
                            <a:schemeClr val="tx1"/>
                          </a:solidFill>
                          <a:latin typeface="Century Gothic"/>
                        </a:rPr>
                        <a:t>-52,85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800" b="0" i="0" u="none" strike="noStrike">
                          <a:solidFill>
                            <a:schemeClr val="tx1"/>
                          </a:solidFill>
                          <a:latin typeface="Century Gothic"/>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800" b="0" i="0" u="none" strike="noStrike">
                          <a:solidFill>
                            <a:schemeClr val="tx1"/>
                          </a:solidFill>
                          <a:latin typeface="Century Gothic"/>
                        </a:rPr>
                        <a:t>47,48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905">
                <a:tc>
                  <a:txBody>
                    <a:bodyPr/>
                    <a:lstStyle/>
                    <a:p>
                      <a:pPr algn="ctr" fontAlgn="t"/>
                      <a:r>
                        <a:rPr lang="fr-FR" sz="1800" b="0" i="0" u="none" strike="noStrike">
                          <a:solidFill>
                            <a:schemeClr val="tx1"/>
                          </a:solidFill>
                          <a:latin typeface="Century Gothic"/>
                        </a:rPr>
                        <a:t>F8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800" b="0" i="0" u="none" strike="noStrike">
                          <a:solidFill>
                            <a:schemeClr val="tx1"/>
                          </a:solidFill>
                          <a:latin typeface="Century Gothic"/>
                        </a:rPr>
                        <a:t>65,12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800" b="0" i="0" u="none" strike="noStrike">
                          <a:solidFill>
                            <a:schemeClr val="tx1"/>
                          </a:solidFill>
                          <a:latin typeface="Century Gothic"/>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800" b="0" i="0" u="none" strike="noStrike">
                          <a:solidFill>
                            <a:schemeClr val="tx1"/>
                          </a:solidFill>
                          <a:latin typeface="Century Gothic"/>
                        </a:rPr>
                        <a:t>47,02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905">
                <a:tc>
                  <a:txBody>
                    <a:bodyPr/>
                    <a:lstStyle/>
                    <a:p>
                      <a:pPr algn="ctr" fontAlgn="t"/>
                      <a:r>
                        <a:rPr lang="fr-FR" sz="1800" b="0" i="0" u="none" strike="noStrike">
                          <a:solidFill>
                            <a:schemeClr val="tx1"/>
                          </a:solidFill>
                          <a:latin typeface="Century Gothic"/>
                        </a:rPr>
                        <a:t>F3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800" b="0" i="0" u="none" strike="noStrike">
                          <a:solidFill>
                            <a:schemeClr val="tx1"/>
                          </a:solidFill>
                          <a:latin typeface="Century Gothic"/>
                        </a:rPr>
                        <a:t>-16,31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800" b="0" i="0" u="none" strike="noStrike">
                          <a:solidFill>
                            <a:schemeClr val="tx1"/>
                          </a:solidFill>
                          <a:latin typeface="Century Gothic"/>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800" b="0" i="0" u="none" strike="noStrike">
                          <a:solidFill>
                            <a:schemeClr val="tx1"/>
                          </a:solidFill>
                          <a:latin typeface="Century Gothic"/>
                        </a:rPr>
                        <a:t>23,26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905">
                <a:tc>
                  <a:txBody>
                    <a:bodyPr/>
                    <a:lstStyle/>
                    <a:p>
                      <a:pPr algn="ctr" fontAlgn="t"/>
                      <a:r>
                        <a:rPr lang="fr-FR" sz="1800" b="0" i="0" u="none" strike="noStrike">
                          <a:solidFill>
                            <a:schemeClr val="tx1"/>
                          </a:solidFill>
                          <a:latin typeface="Century Gothic"/>
                        </a:rPr>
                        <a:t>F4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800" b="0" i="0" u="none" strike="noStrike">
                          <a:solidFill>
                            <a:schemeClr val="tx1"/>
                          </a:solidFill>
                          <a:latin typeface="Century Gothic"/>
                        </a:rPr>
                        <a:t>51,14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800" b="0" i="0" u="none" strike="noStrike">
                          <a:solidFill>
                            <a:schemeClr val="tx1"/>
                          </a:solidFill>
                          <a:latin typeface="Century Gothic"/>
                        </a:rPr>
                        <a:t>301,45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800" b="0" i="0" u="none" strike="noStrike">
                          <a:solidFill>
                            <a:schemeClr val="tx1"/>
                          </a:solidFill>
                          <a:latin typeface="Century Gothic"/>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905">
                <a:tc>
                  <a:txBody>
                    <a:bodyPr/>
                    <a:lstStyle/>
                    <a:p>
                      <a:pPr algn="ctr" fontAlgn="t"/>
                      <a:r>
                        <a:rPr lang="fr-FR" sz="1800" b="0" i="0" u="none" strike="noStrike">
                          <a:solidFill>
                            <a:schemeClr val="tx1"/>
                          </a:solidFill>
                          <a:latin typeface="Century Gothic"/>
                        </a:rPr>
                        <a:t>F5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800" b="0" i="0" u="none" strike="noStrike">
                          <a:solidFill>
                            <a:schemeClr val="tx1"/>
                          </a:solidFill>
                          <a:latin typeface="Century Gothic"/>
                        </a:rPr>
                        <a:t>-13,54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800" b="0" i="0" u="none" strike="noStrike">
                          <a:solidFill>
                            <a:schemeClr val="tx1"/>
                          </a:solidFill>
                          <a:latin typeface="Century Gothic"/>
                        </a:rPr>
                        <a:t>514,72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800" b="0" i="0" u="none" strike="noStrike">
                          <a:solidFill>
                            <a:schemeClr val="tx1"/>
                          </a:solidFill>
                          <a:latin typeface="Century Gothic"/>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905">
                <a:tc>
                  <a:txBody>
                    <a:bodyPr/>
                    <a:lstStyle/>
                    <a:p>
                      <a:pPr algn="ctr" fontAlgn="t"/>
                      <a:r>
                        <a:rPr lang="fr-FR" sz="1800" b="0" i="0" u="none" strike="noStrike">
                          <a:solidFill>
                            <a:schemeClr val="tx1"/>
                          </a:solidFill>
                          <a:latin typeface="Century Gothic"/>
                        </a:rPr>
                        <a:t>F6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800" b="0" i="0" u="none" strike="noStrike">
                          <a:solidFill>
                            <a:schemeClr val="tx1"/>
                          </a:solidFill>
                          <a:latin typeface="Century Gothic"/>
                        </a:rPr>
                        <a:t>-85,07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800" b="0" i="0" u="none" strike="noStrike">
                          <a:solidFill>
                            <a:schemeClr val="tx1"/>
                          </a:solidFill>
                          <a:latin typeface="Century Gothic"/>
                        </a:rPr>
                        <a:t>244,52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800" b="0" i="0" u="none" strike="noStrike">
                          <a:solidFill>
                            <a:schemeClr val="tx1"/>
                          </a:solidFill>
                          <a:latin typeface="Century Gothic"/>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905">
                <a:tc>
                  <a:txBody>
                    <a:bodyPr/>
                    <a:lstStyle/>
                    <a:p>
                      <a:pPr algn="ctr" fontAlgn="t"/>
                      <a:r>
                        <a:rPr lang="fr-FR" sz="1800" b="0" i="0" u="none" strike="noStrike">
                          <a:solidFill>
                            <a:schemeClr val="tx1"/>
                          </a:solidFill>
                          <a:latin typeface="Century Gothic"/>
                        </a:rPr>
                        <a:t>F7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800" b="0" i="0" u="none" strike="noStrike">
                          <a:solidFill>
                            <a:schemeClr val="tx1"/>
                          </a:solidFill>
                          <a:latin typeface="Century Gothic"/>
                        </a:rPr>
                        <a:t>66,48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800" b="0" i="0" u="none" strike="noStrike">
                          <a:solidFill>
                            <a:schemeClr val="tx1"/>
                          </a:solidFill>
                          <a:latin typeface="Century Gothic"/>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800" b="0" i="0" u="none" strike="noStrike">
                          <a:solidFill>
                            <a:schemeClr val="tx1"/>
                          </a:solidFill>
                          <a:latin typeface="Century Gothic"/>
                        </a:rPr>
                        <a:t>48,29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905">
                <a:tc>
                  <a:txBody>
                    <a:bodyPr/>
                    <a:lstStyle/>
                    <a:p>
                      <a:pPr algn="ctr" fontAlgn="t"/>
                      <a:r>
                        <a:rPr lang="fr-FR" sz="1800" b="0" i="0" u="none" strike="noStrike">
                          <a:solidFill>
                            <a:schemeClr val="tx1"/>
                          </a:solidFill>
                          <a:latin typeface="Century Gothic"/>
                        </a:rPr>
                        <a:t>Poutre1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800" b="0" i="0" u="none" strike="noStrike">
                          <a:solidFill>
                            <a:schemeClr val="tx1"/>
                          </a:solidFill>
                          <a:latin typeface="Century Gothic"/>
                        </a:rPr>
                        <a:t>-37,31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800" b="0" i="0" u="none" strike="noStrike">
                          <a:solidFill>
                            <a:schemeClr val="tx1"/>
                          </a:solidFill>
                          <a:latin typeface="Century Gothic"/>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800" b="0" i="0" u="none" strike="noStrike">
                          <a:solidFill>
                            <a:schemeClr val="tx1"/>
                          </a:solidFill>
                          <a:latin typeface="Century Gothic"/>
                        </a:rPr>
                        <a:t>13,38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905">
                <a:tc>
                  <a:txBody>
                    <a:bodyPr/>
                    <a:lstStyle/>
                    <a:p>
                      <a:pPr algn="ctr" fontAlgn="t"/>
                      <a:r>
                        <a:rPr lang="fr-FR" sz="1800" b="0" i="0" u="none" strike="noStrike">
                          <a:solidFill>
                            <a:schemeClr val="tx1"/>
                          </a:solidFill>
                          <a:latin typeface="Century Gothic"/>
                        </a:rPr>
                        <a:t>Poutre2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800" b="0" i="0" u="none" strike="noStrike">
                          <a:solidFill>
                            <a:schemeClr val="tx1"/>
                          </a:solidFill>
                          <a:latin typeface="Century Gothic"/>
                        </a:rPr>
                        <a:t>-218,6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800" b="0" i="0" u="none" strike="noStrike">
                          <a:solidFill>
                            <a:schemeClr val="tx1"/>
                          </a:solidFill>
                          <a:latin typeface="Century Gothic"/>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800" b="0" i="0" u="none" strike="noStrike">
                          <a:solidFill>
                            <a:schemeClr val="tx1"/>
                          </a:solidFill>
                          <a:latin typeface="Century Gothic"/>
                        </a:rPr>
                        <a:t>-108,03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905">
                <a:tc>
                  <a:txBody>
                    <a:bodyPr/>
                    <a:lstStyle/>
                    <a:p>
                      <a:pPr algn="ctr" fontAlgn="t"/>
                      <a:r>
                        <a:rPr lang="fr-FR" sz="1800" b="0" i="0" u="none" strike="noStrike">
                          <a:solidFill>
                            <a:schemeClr val="tx1"/>
                          </a:solidFill>
                          <a:latin typeface="Century Gothic"/>
                        </a:rPr>
                        <a:t>Poutre3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800" b="0" i="0" u="none" strike="noStrike">
                          <a:solidFill>
                            <a:schemeClr val="tx1"/>
                          </a:solidFill>
                          <a:latin typeface="Century Gothic"/>
                        </a:rPr>
                        <a:t>-110,53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800" b="0" i="0" u="none" strike="noStrike">
                          <a:solidFill>
                            <a:schemeClr val="tx1"/>
                          </a:solidFill>
                          <a:latin typeface="Century Gothic"/>
                        </a:rPr>
                        <a:t>52,34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800" b="0" i="0" u="none" strike="noStrike" dirty="0">
                          <a:solidFill>
                            <a:schemeClr val="tx1"/>
                          </a:solidFill>
                          <a:latin typeface="Century Gothic"/>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3" name="AutoShape 5"/>
          <p:cNvCxnSpPr>
            <a:cxnSpLocks noChangeShapeType="1"/>
          </p:cNvCxnSpPr>
          <p:nvPr/>
        </p:nvCxnSpPr>
        <p:spPr bwMode="auto">
          <a:xfrm>
            <a:off x="4714875" y="1500188"/>
            <a:ext cx="1366838" cy="158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r-FR"/>
          </a:p>
        </p:txBody>
      </p:sp>
      <p:graphicFrame>
        <p:nvGraphicFramePr>
          <p:cNvPr id="6" name="Tableau 5"/>
          <p:cNvGraphicFramePr>
            <a:graphicFrameLocks noGrp="1"/>
          </p:cNvGraphicFramePr>
          <p:nvPr/>
        </p:nvGraphicFramePr>
        <p:xfrm>
          <a:off x="928688" y="1285875"/>
          <a:ext cx="7188200" cy="4286250"/>
        </p:xfrm>
        <a:graphic>
          <a:graphicData uri="http://schemas.openxmlformats.org/drawingml/2006/table">
            <a:tbl>
              <a:tblPr/>
              <a:tblGrid>
                <a:gridCol w="1449793"/>
                <a:gridCol w="1212850"/>
                <a:gridCol w="1353140"/>
                <a:gridCol w="1353140"/>
                <a:gridCol w="1819277"/>
              </a:tblGrid>
              <a:tr h="667993">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 </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éléments</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V</a:t>
                      </a:r>
                      <a:r>
                        <a:rPr lang="fr-FR" sz="1800" baseline="-25000" dirty="0">
                          <a:solidFill>
                            <a:schemeClr val="tx1"/>
                          </a:solidFill>
                          <a:latin typeface="Century Gothic"/>
                          <a:ea typeface="Times New Roman"/>
                          <a:cs typeface="Times New Roman"/>
                        </a:rPr>
                        <a:t>MAX</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V</a:t>
                      </a:r>
                      <a:r>
                        <a:rPr lang="fr-FR" sz="1800" baseline="-25000" dirty="0">
                          <a:solidFill>
                            <a:schemeClr val="tx1"/>
                          </a:solidFill>
                          <a:latin typeface="Century Gothic"/>
                          <a:ea typeface="Times New Roman"/>
                          <a:cs typeface="Times New Roman"/>
                        </a:rPr>
                        <a:t>IMP</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smtClean="0">
                          <a:solidFill>
                            <a:schemeClr val="tx1"/>
                          </a:solidFill>
                          <a:latin typeface="Century Gothic"/>
                          <a:ea typeface="Times New Roman"/>
                          <a:cs typeface="Times New Roman"/>
                        </a:rPr>
                        <a:t>V</a:t>
                      </a:r>
                      <a:r>
                        <a:rPr lang="fr-FR" sz="1800" baseline="-25000" dirty="0" smtClean="0">
                          <a:solidFill>
                            <a:schemeClr val="tx1"/>
                          </a:solidFill>
                          <a:latin typeface="Century Gothic"/>
                          <a:ea typeface="Times New Roman"/>
                          <a:cs typeface="Times New Roman"/>
                        </a:rPr>
                        <a:t>MAX</a:t>
                      </a:r>
                      <a:r>
                        <a:rPr lang="fr-FR" sz="1800" dirty="0" smtClean="0">
                          <a:solidFill>
                            <a:schemeClr val="tx1"/>
                          </a:solidFill>
                          <a:latin typeface="Century Gothic"/>
                          <a:ea typeface="Times New Roman"/>
                          <a:cs typeface="Times New Roman"/>
                        </a:rPr>
                        <a:t>+V</a:t>
                      </a:r>
                      <a:r>
                        <a:rPr lang="fr-FR" sz="1800" baseline="-25000" dirty="0" smtClean="0">
                          <a:solidFill>
                            <a:schemeClr val="tx1"/>
                          </a:solidFill>
                          <a:latin typeface="Century Gothic"/>
                          <a:ea typeface="Times New Roman"/>
                          <a:cs typeface="Times New Roman"/>
                        </a:rPr>
                        <a:t>IMP</a:t>
                      </a:r>
                      <a:r>
                        <a:rPr lang="fr-FR" sz="1800" dirty="0" smtClean="0">
                          <a:solidFill>
                            <a:schemeClr val="tx1"/>
                          </a:solidFill>
                          <a:latin typeface="Century Gothic"/>
                          <a:ea typeface="Times New Roman"/>
                          <a:cs typeface="Times New Roman"/>
                        </a:rPr>
                        <a:t>(KN</a:t>
                      </a:r>
                      <a:r>
                        <a:rPr lang="fr-FR" sz="1800" dirty="0">
                          <a:solidFill>
                            <a:schemeClr val="tx1"/>
                          </a:solidFill>
                          <a:latin typeface="Century Gothic"/>
                          <a:ea typeface="Times New Roman"/>
                          <a:cs typeface="Times New Roman"/>
                        </a:rPr>
                        <a:t>)</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3997">
                <a:tc rowSpan="2">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Poteau1</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F1</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a:solidFill>
                            <a:schemeClr val="tx1"/>
                          </a:solidFill>
                          <a:latin typeface="Century Gothic"/>
                          <a:ea typeface="Times New Roman"/>
                          <a:cs typeface="Times New Roman"/>
                        </a:rPr>
                        <a:t>30,27</a:t>
                      </a:r>
                      <a:endParaRPr lang="fr-FR" sz="160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0,6</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30,87</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3997">
                <a:tc vMerge="1">
                  <a:txBody>
                    <a:bodyPr/>
                    <a:lstStyle/>
                    <a:p>
                      <a:endParaRPr lang="fr-FR"/>
                    </a:p>
                  </a:txBody>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F2</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a:solidFill>
                            <a:schemeClr val="tx1"/>
                          </a:solidFill>
                          <a:latin typeface="Century Gothic"/>
                          <a:ea typeface="Times New Roman"/>
                          <a:cs typeface="Times New Roman"/>
                        </a:rPr>
                        <a:t>56,02</a:t>
                      </a:r>
                      <a:endParaRPr lang="fr-FR" sz="160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2,1</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58,12</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3997">
                <a:tc>
                  <a:txBody>
                    <a:bodyPr/>
                    <a:lstStyle/>
                    <a:p>
                      <a:pPr marL="0" marR="0" algn="ctr">
                        <a:spcBef>
                          <a:spcPts val="0"/>
                        </a:spcBef>
                        <a:spcAft>
                          <a:spcPts val="0"/>
                        </a:spcAft>
                      </a:pPr>
                      <a:r>
                        <a:rPr lang="fr-FR" sz="1800">
                          <a:solidFill>
                            <a:schemeClr val="tx1"/>
                          </a:solidFill>
                          <a:latin typeface="Century Gothic"/>
                          <a:ea typeface="Times New Roman"/>
                          <a:cs typeface="Times New Roman"/>
                        </a:rPr>
                        <a:t>Poteau2</a:t>
                      </a:r>
                      <a:endParaRPr lang="fr-FR" sz="160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F3</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a:solidFill>
                            <a:schemeClr val="tx1"/>
                          </a:solidFill>
                          <a:latin typeface="Century Gothic"/>
                          <a:ea typeface="Times New Roman"/>
                          <a:cs typeface="Times New Roman"/>
                        </a:rPr>
                        <a:t>11,27</a:t>
                      </a:r>
                      <a:endParaRPr lang="fr-FR" sz="160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3,17</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14,44</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3997">
                <a:tc>
                  <a:txBody>
                    <a:bodyPr/>
                    <a:lstStyle/>
                    <a:p>
                      <a:pPr marL="0" marR="0" algn="ctr">
                        <a:spcBef>
                          <a:spcPts val="0"/>
                        </a:spcBef>
                        <a:spcAft>
                          <a:spcPts val="0"/>
                        </a:spcAft>
                      </a:pPr>
                      <a:r>
                        <a:rPr lang="fr-FR" sz="1800">
                          <a:solidFill>
                            <a:schemeClr val="tx1"/>
                          </a:solidFill>
                          <a:latin typeface="Century Gothic"/>
                          <a:ea typeface="Times New Roman"/>
                          <a:cs typeface="Times New Roman"/>
                        </a:rPr>
                        <a:t>Poteau3</a:t>
                      </a:r>
                      <a:endParaRPr lang="fr-FR" sz="160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F4</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a:solidFill>
                            <a:schemeClr val="tx1"/>
                          </a:solidFill>
                          <a:latin typeface="Century Gothic"/>
                          <a:ea typeface="Times New Roman"/>
                          <a:cs typeface="Times New Roman"/>
                        </a:rPr>
                        <a:t>38,21</a:t>
                      </a:r>
                      <a:endParaRPr lang="fr-FR" sz="160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0,69</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38,9</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3997">
                <a:tc>
                  <a:txBody>
                    <a:bodyPr/>
                    <a:lstStyle/>
                    <a:p>
                      <a:pPr marL="0" marR="0" algn="ctr">
                        <a:spcBef>
                          <a:spcPts val="0"/>
                        </a:spcBef>
                        <a:spcAft>
                          <a:spcPts val="0"/>
                        </a:spcAft>
                      </a:pPr>
                      <a:r>
                        <a:rPr lang="fr-FR" sz="1800">
                          <a:solidFill>
                            <a:schemeClr val="tx1"/>
                          </a:solidFill>
                          <a:latin typeface="Century Gothic"/>
                          <a:ea typeface="Times New Roman"/>
                          <a:cs typeface="Times New Roman"/>
                        </a:rPr>
                        <a:t>Poteau4</a:t>
                      </a:r>
                      <a:endParaRPr lang="fr-FR" sz="160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F5</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a:solidFill>
                            <a:schemeClr val="tx1"/>
                          </a:solidFill>
                          <a:latin typeface="Century Gothic"/>
                          <a:ea typeface="Times New Roman"/>
                          <a:cs typeface="Times New Roman"/>
                        </a:rPr>
                        <a:t>3,26</a:t>
                      </a:r>
                      <a:endParaRPr lang="fr-FR" sz="160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0,08</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3,34</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8288">
                <a:tc rowSpan="3">
                  <a:txBody>
                    <a:bodyPr/>
                    <a:lstStyle/>
                    <a:p>
                      <a:pPr marL="0" marR="0" algn="ctr">
                        <a:spcBef>
                          <a:spcPts val="0"/>
                        </a:spcBef>
                        <a:spcAft>
                          <a:spcPts val="0"/>
                        </a:spcAft>
                      </a:pPr>
                      <a:r>
                        <a:rPr lang="fr-FR" sz="1800">
                          <a:solidFill>
                            <a:schemeClr val="tx1"/>
                          </a:solidFill>
                          <a:latin typeface="Century Gothic"/>
                          <a:ea typeface="Times New Roman"/>
                          <a:cs typeface="Times New Roman"/>
                        </a:rPr>
                        <a:t>Poteau5</a:t>
                      </a:r>
                      <a:endParaRPr lang="fr-FR" sz="160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F6</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a:solidFill>
                            <a:schemeClr val="tx1"/>
                          </a:solidFill>
                          <a:latin typeface="Century Gothic"/>
                          <a:ea typeface="Times New Roman"/>
                          <a:cs typeface="Times New Roman"/>
                        </a:rPr>
                        <a:t>41</a:t>
                      </a:r>
                      <a:endParaRPr lang="fr-FR" sz="160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0,05</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41,05</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3997">
                <a:tc vMerge="1">
                  <a:txBody>
                    <a:bodyPr/>
                    <a:lstStyle/>
                    <a:p>
                      <a:endParaRPr lang="fr-FR"/>
                    </a:p>
                  </a:txBody>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F7</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a:solidFill>
                            <a:schemeClr val="tx1"/>
                          </a:solidFill>
                          <a:latin typeface="Century Gothic"/>
                          <a:ea typeface="Times New Roman"/>
                          <a:cs typeface="Times New Roman"/>
                        </a:rPr>
                        <a:t>30,26</a:t>
                      </a:r>
                      <a:endParaRPr lang="fr-FR" sz="160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0,28</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30,54</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3997">
                <a:tc vMerge="1">
                  <a:txBody>
                    <a:bodyPr/>
                    <a:lstStyle/>
                    <a:p>
                      <a:endParaRPr lang="fr-FR"/>
                    </a:p>
                  </a:txBody>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F8</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a:solidFill>
                            <a:schemeClr val="tx1"/>
                          </a:solidFill>
                          <a:latin typeface="Century Gothic"/>
                          <a:ea typeface="Times New Roman"/>
                          <a:cs typeface="Times New Roman"/>
                        </a:rPr>
                        <a:t>43,71</a:t>
                      </a:r>
                      <a:endParaRPr lang="fr-FR" sz="160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0,47</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44,18</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3997">
                <a:tc gridSpan="2">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Poutre1</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a:txBody>
                    <a:bodyPr/>
                    <a:lstStyle/>
                    <a:p>
                      <a:pPr marL="0" marR="0" algn="ctr">
                        <a:spcBef>
                          <a:spcPts val="0"/>
                        </a:spcBef>
                        <a:spcAft>
                          <a:spcPts val="0"/>
                        </a:spcAft>
                      </a:pPr>
                      <a:r>
                        <a:rPr lang="fr-FR" sz="1800">
                          <a:solidFill>
                            <a:schemeClr val="tx1"/>
                          </a:solidFill>
                          <a:latin typeface="Century Gothic"/>
                          <a:ea typeface="Times New Roman"/>
                          <a:cs typeface="Times New Roman"/>
                        </a:rPr>
                        <a:t>77,38</a:t>
                      </a:r>
                      <a:endParaRPr lang="fr-FR" sz="160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0,66</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78,04</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3997">
                <a:tc gridSpan="2">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Poutre2</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a:txBody>
                    <a:bodyPr/>
                    <a:lstStyle/>
                    <a:p>
                      <a:pPr marL="0" marR="0" algn="ctr">
                        <a:spcBef>
                          <a:spcPts val="0"/>
                        </a:spcBef>
                        <a:spcAft>
                          <a:spcPts val="0"/>
                        </a:spcAft>
                      </a:pPr>
                      <a:r>
                        <a:rPr lang="fr-FR" sz="1800">
                          <a:solidFill>
                            <a:schemeClr val="tx1"/>
                          </a:solidFill>
                          <a:latin typeface="Century Gothic"/>
                          <a:ea typeface="Times New Roman"/>
                          <a:cs typeface="Times New Roman"/>
                        </a:rPr>
                        <a:t>230,21</a:t>
                      </a:r>
                      <a:endParaRPr lang="fr-FR" sz="160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0,12</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230,33</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3997">
                <a:tc gridSpan="2">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Poutre3</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a:txBody>
                    <a:bodyPr/>
                    <a:lstStyle/>
                    <a:p>
                      <a:pPr marL="0" marR="0" algn="ctr">
                        <a:spcBef>
                          <a:spcPts val="0"/>
                        </a:spcBef>
                        <a:spcAft>
                          <a:spcPts val="0"/>
                        </a:spcAft>
                      </a:pPr>
                      <a:r>
                        <a:rPr lang="fr-FR" sz="1800">
                          <a:solidFill>
                            <a:schemeClr val="tx1"/>
                          </a:solidFill>
                          <a:latin typeface="Century Gothic"/>
                          <a:ea typeface="Times New Roman"/>
                          <a:cs typeface="Times New Roman"/>
                        </a:rPr>
                        <a:t>226,61</a:t>
                      </a:r>
                      <a:endParaRPr lang="fr-FR" sz="160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a:solidFill>
                            <a:schemeClr val="tx1"/>
                          </a:solidFill>
                          <a:latin typeface="Century Gothic"/>
                          <a:ea typeface="Times New Roman"/>
                          <a:cs typeface="Times New Roman"/>
                        </a:rPr>
                        <a:t>0,28</a:t>
                      </a:r>
                      <a:endParaRPr lang="fr-FR" sz="160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800" dirty="0">
                          <a:solidFill>
                            <a:schemeClr val="tx1"/>
                          </a:solidFill>
                          <a:latin typeface="Century Gothic"/>
                          <a:ea typeface="Times New Roman"/>
                          <a:cs typeface="Times New Roman"/>
                        </a:rPr>
                        <a:t>226,89</a:t>
                      </a:r>
                      <a:endParaRPr lang="fr-FR" sz="1600" dirty="0">
                        <a:solidFill>
                          <a:schemeClr val="tx1"/>
                        </a:solidFill>
                        <a:latin typeface="Calibri"/>
                        <a:ea typeface="Calibri"/>
                        <a:cs typeface="Arial"/>
                      </a:endParaRPr>
                    </a:p>
                  </a:txBody>
                  <a:tcPr marL="38233" marR="382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9"/>
          <p:cNvSpPr txBox="1">
            <a:spLocks/>
          </p:cNvSpPr>
          <p:nvPr/>
        </p:nvSpPr>
        <p:spPr>
          <a:xfrm>
            <a:off x="142875" y="1000125"/>
            <a:ext cx="9001125" cy="2286000"/>
          </a:xfrm>
          <a:prstGeom prst="rect">
            <a:avLst/>
          </a:prstGeom>
        </p:spPr>
        <p:txBody>
          <a:bodyPr/>
          <a:lstStyle/>
          <a:p>
            <a:pPr marL="342900" indent="-342900" eaLnBrk="0" hangingPunct="0">
              <a:spcBef>
                <a:spcPct val="20000"/>
              </a:spcBef>
              <a:buClr>
                <a:schemeClr val="hlink"/>
              </a:buClr>
              <a:buSzPct val="80000"/>
              <a:buFont typeface="Wingdings" pitchFamily="2" charset="2"/>
              <a:buChar char="Ø"/>
              <a:defRPr/>
            </a:pPr>
            <a:r>
              <a:rPr lang="fr-FR" sz="2800" kern="0" dirty="0">
                <a:latin typeface="+mn-lt"/>
                <a:cs typeface="+mn-cs"/>
              </a:rPr>
              <a:t>La structure étant classée rigide, la longueur de flambement des poteaux sera calculée en considérant un mode d’instabilité à nœuds fixes :</a:t>
            </a:r>
          </a:p>
          <a:p>
            <a:pPr marL="342900" indent="-342900" eaLnBrk="0" hangingPunct="0">
              <a:spcBef>
                <a:spcPct val="20000"/>
              </a:spcBef>
              <a:buClr>
                <a:schemeClr val="hlink"/>
              </a:buClr>
              <a:buSzPct val="80000"/>
              <a:buFont typeface="Wingdings" pitchFamily="2" charset="2"/>
              <a:buNone/>
              <a:defRPr/>
            </a:pPr>
            <a:endParaRPr lang="fr-FR" sz="3200" kern="0" dirty="0">
              <a:latin typeface="+mn-lt"/>
              <a:cs typeface="+mn-cs"/>
            </a:endParaRPr>
          </a:p>
        </p:txBody>
      </p:sp>
      <p:sp>
        <p:nvSpPr>
          <p:cNvPr id="103425" name="Object 7"/>
          <p:cNvSpPr>
            <a:spLocks noChangeAspect="1" noChangeArrowheads="1"/>
          </p:cNvSpPr>
          <p:nvPr/>
        </p:nvSpPr>
        <p:spPr bwMode="auto">
          <a:xfrm>
            <a:off x="2357438" y="3286125"/>
            <a:ext cx="4786312" cy="9255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4" name="Rectangle 3"/>
          <p:cNvSpPr>
            <a:spLocks noChangeArrowheads="1"/>
          </p:cNvSpPr>
          <p:nvPr/>
        </p:nvSpPr>
        <p:spPr bwMode="auto">
          <a:xfrm>
            <a:off x="2214563" y="5214938"/>
            <a:ext cx="50006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r-FR" sz="2400"/>
              <a:t>η</a:t>
            </a:r>
            <a:r>
              <a:rPr lang="fr-FR" sz="2400" baseline="-25000"/>
              <a:t>1 </a:t>
            </a:r>
            <a:r>
              <a:rPr lang="fr-FR" sz="2400"/>
              <a:t>et η</a:t>
            </a:r>
            <a:r>
              <a:rPr lang="fr-FR" sz="2400" baseline="-25000"/>
              <a:t>2</a:t>
            </a:r>
            <a:r>
              <a:rPr lang="fr-FR" sz="2400"/>
              <a:t>   : Facteurs de distribution.</a:t>
            </a:r>
            <a:endParaRPr lang="ar-DZ" sz="24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3425"/>
                                        </p:tgtEl>
                                        <p:attrNameLst>
                                          <p:attrName>style.visibility</p:attrName>
                                        </p:attrNameLst>
                                      </p:cBhvr>
                                      <p:to>
                                        <p:strVal val="visible"/>
                                      </p:to>
                                    </p:set>
                                    <p:animEffect transition="in" filter="fade">
                                      <p:cBhvr>
                                        <p:cTn id="10" dur="500"/>
                                        <p:tgtEl>
                                          <p:spTgt spid="103425"/>
                                        </p:tgtEl>
                                      </p:cBhvr>
                                    </p:animEffect>
                                  </p:childTnLst>
                                </p:cTn>
                              </p:par>
                            </p:childTnLst>
                          </p:cTn>
                        </p:par>
                        <p:par>
                          <p:cTn id="11" fill="hold" nodeType="afterGroup">
                            <p:stCondLst>
                              <p:cond delay="500"/>
                            </p:stCondLst>
                            <p:childTnLst>
                              <p:par>
                                <p:cTn id="12" presetID="3" presetClass="entr" presetSubtype="10"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linds(horizont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3425" grpId="0" animBg="1"/>
      <p:bldP spid="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nvSpPr>
        <p:spPr>
          <a:xfrm>
            <a:off x="428625" y="0"/>
            <a:ext cx="8286750" cy="6429375"/>
          </a:xfrm>
          <a:prstGeom prst="rect">
            <a:avLst/>
          </a:prstGeom>
        </p:spPr>
        <p:txBody>
          <a:bodyPr/>
          <a:lstStyle/>
          <a:p>
            <a:pPr marL="342900" indent="-342900" eaLnBrk="0" hangingPunct="0">
              <a:spcBef>
                <a:spcPct val="20000"/>
              </a:spcBef>
              <a:buClr>
                <a:schemeClr val="hlink"/>
              </a:buClr>
              <a:buSzPct val="80000"/>
              <a:buFont typeface="Wingdings" pitchFamily="2" charset="2"/>
              <a:buChar char="Ø"/>
              <a:defRPr/>
            </a:pPr>
            <a:r>
              <a:rPr lang="fr-FR" sz="3200" kern="0" dirty="0">
                <a:solidFill>
                  <a:srgbClr val="FFFF00"/>
                </a:solidFill>
                <a:latin typeface="+mn-lt"/>
                <a:cs typeface="+mn-cs"/>
              </a:rPr>
              <a:t>Portique de calcul</a:t>
            </a:r>
          </a:p>
        </p:txBody>
      </p:sp>
      <p:pic>
        <p:nvPicPr>
          <p:cNvPr id="3" name="Imag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1500" y="785813"/>
            <a:ext cx="7942263" cy="36401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4" name="Imag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9375" y="4714875"/>
            <a:ext cx="1927225" cy="1566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5" name="Rectangle 5"/>
          <p:cNvSpPr>
            <a:spLocks noChangeArrowheads="1"/>
          </p:cNvSpPr>
          <p:nvPr/>
        </p:nvSpPr>
        <p:spPr bwMode="auto">
          <a:xfrm>
            <a:off x="6667500" y="6429375"/>
            <a:ext cx="1547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r-FR" b="1" i="1"/>
              <a:t>(coupe A-A) </a:t>
            </a:r>
            <a:endParaRPr lang="fr-F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0" presetClass="entr" presetSubtype="0"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par>
                          <p:cTn id="13" fill="hold" nodeType="afterGroup">
                            <p:stCondLst>
                              <p:cond delay="1000"/>
                            </p:stCondLst>
                            <p:childTnLst>
                              <p:par>
                                <p:cTn id="14" presetID="10" presetClass="entr" presetSubtype="0"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par>
                          <p:cTn id="17" fill="hold" nodeType="afterGroup">
                            <p:stCondLst>
                              <p:cond delay="1500"/>
                            </p:stCondLst>
                            <p:childTnLst>
                              <p:par>
                                <p:cTn id="18" presetID="2" presetClass="entr" presetSubtype="4"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nvSpPr>
        <p:spPr>
          <a:xfrm>
            <a:off x="142875" y="303213"/>
            <a:ext cx="8929688" cy="6126162"/>
          </a:xfrm>
          <a:prstGeom prst="rect">
            <a:avLst/>
          </a:prstGeom>
        </p:spPr>
        <p:txBody>
          <a:bodyPr/>
          <a:lstStyle/>
          <a:p>
            <a:pPr marL="342900" indent="-342900">
              <a:spcBef>
                <a:spcPct val="20000"/>
              </a:spcBef>
              <a:buClr>
                <a:schemeClr val="hlink"/>
              </a:buClr>
              <a:buSzPct val="80000"/>
              <a:defRPr/>
            </a:pPr>
            <a:r>
              <a:rPr lang="fr-FR" sz="3200" b="1" kern="0" dirty="0">
                <a:solidFill>
                  <a:srgbClr val="FFFF00"/>
                </a:solidFill>
                <a:latin typeface="Arial Unicode MS" pitchFamily="34" charset="-128"/>
                <a:ea typeface="Arial Unicode MS" pitchFamily="34" charset="-128"/>
                <a:cs typeface="Arial Unicode MS" pitchFamily="34" charset="-128"/>
              </a:rPr>
              <a:t>Vérification à l’ELU : </a:t>
            </a:r>
          </a:p>
          <a:p>
            <a:pPr marL="342900" indent="-342900">
              <a:spcBef>
                <a:spcPct val="20000"/>
              </a:spcBef>
              <a:buClr>
                <a:schemeClr val="hlink"/>
              </a:buClr>
              <a:buSzPct val="80000"/>
              <a:defRPr/>
            </a:pPr>
            <a:r>
              <a:rPr lang="fr-FR" sz="3200" kern="0" dirty="0">
                <a:latin typeface="+mn-lt"/>
                <a:cs typeface="+mn-cs"/>
              </a:rPr>
              <a:t> </a:t>
            </a:r>
            <a:r>
              <a:rPr lang="fr-FR" sz="2800" kern="0" dirty="0">
                <a:latin typeface="+mn-lt"/>
                <a:cs typeface="+mn-cs"/>
              </a:rPr>
              <a:t>L’effort tranchant (poteaux et poutres).</a:t>
            </a:r>
          </a:p>
          <a:p>
            <a:pPr marL="342900" indent="-342900">
              <a:spcBef>
                <a:spcPct val="20000"/>
              </a:spcBef>
              <a:buClr>
                <a:schemeClr val="hlink"/>
              </a:buClr>
              <a:buSzPct val="80000"/>
              <a:buFont typeface="Wingdings" pitchFamily="2" charset="2"/>
              <a:buNone/>
              <a:defRPr/>
            </a:pPr>
            <a:r>
              <a:rPr lang="fr-FR" sz="2800" kern="0" dirty="0">
                <a:latin typeface="+mn-lt"/>
                <a:cs typeface="+mn-cs"/>
              </a:rPr>
              <a:t> La flexion composée (poteaux).</a:t>
            </a:r>
          </a:p>
          <a:p>
            <a:pPr marL="342900" indent="-342900">
              <a:spcBef>
                <a:spcPct val="20000"/>
              </a:spcBef>
              <a:buClr>
                <a:schemeClr val="hlink"/>
              </a:buClr>
              <a:buSzPct val="80000"/>
              <a:buFont typeface="Wingdings" pitchFamily="2" charset="2"/>
              <a:buNone/>
              <a:defRPr/>
            </a:pPr>
            <a:r>
              <a:rPr lang="fr-FR" sz="2800" kern="0" dirty="0">
                <a:latin typeface="+mn-lt"/>
                <a:cs typeface="+mn-cs"/>
              </a:rPr>
              <a:t> Moment fléchissant plus traction (poutres) .</a:t>
            </a:r>
          </a:p>
          <a:p>
            <a:pPr marL="342900" indent="-342900">
              <a:spcBef>
                <a:spcPct val="20000"/>
              </a:spcBef>
              <a:buClr>
                <a:schemeClr val="hlink"/>
              </a:buClr>
              <a:buSzPct val="80000"/>
              <a:buFont typeface="Wingdings" pitchFamily="2" charset="2"/>
              <a:buNone/>
              <a:defRPr/>
            </a:pPr>
            <a:r>
              <a:rPr lang="fr-FR" sz="2800" kern="0" dirty="0">
                <a:latin typeface="Arial Unicode MS" pitchFamily="34" charset="-128"/>
                <a:ea typeface="Arial Unicode MS" pitchFamily="34" charset="-128"/>
                <a:cs typeface="Arial Unicode MS" pitchFamily="34" charset="-128"/>
              </a:rPr>
              <a:t> Le flambement ( la ferme).</a:t>
            </a:r>
          </a:p>
          <a:p>
            <a:pPr marL="342900" indent="-342900">
              <a:spcBef>
                <a:spcPct val="20000"/>
              </a:spcBef>
              <a:buClr>
                <a:schemeClr val="hlink"/>
              </a:buClr>
              <a:buSzPct val="80000"/>
              <a:buFont typeface="Wingdings" pitchFamily="2" charset="2"/>
              <a:buNone/>
              <a:defRPr/>
            </a:pPr>
            <a:r>
              <a:rPr lang="fr-FR" sz="3200" b="1" kern="0" dirty="0">
                <a:solidFill>
                  <a:srgbClr val="FFFF00"/>
                </a:solidFill>
                <a:latin typeface="Arial Unicode MS" pitchFamily="34" charset="-128"/>
                <a:ea typeface="Arial Unicode MS" pitchFamily="34" charset="-128"/>
                <a:cs typeface="Arial Unicode MS" pitchFamily="34" charset="-128"/>
              </a:rPr>
              <a:t> Vérification à l’ELS :</a:t>
            </a:r>
          </a:p>
          <a:p>
            <a:pPr marL="342900" indent="-342900">
              <a:spcBef>
                <a:spcPct val="20000"/>
              </a:spcBef>
              <a:buClr>
                <a:schemeClr val="hlink"/>
              </a:buClr>
              <a:buSzPct val="80000"/>
              <a:buFont typeface="Wingdings" pitchFamily="2" charset="2"/>
              <a:buNone/>
              <a:defRPr/>
            </a:pPr>
            <a:r>
              <a:rPr lang="fr-FR" sz="2800" kern="0" dirty="0">
                <a:latin typeface="+mn-lt"/>
                <a:cs typeface="+mn-cs"/>
              </a:rPr>
              <a:t>La flèche horizontale.</a:t>
            </a:r>
          </a:p>
          <a:p>
            <a:pPr marL="342900" indent="-342900">
              <a:spcBef>
                <a:spcPct val="20000"/>
              </a:spcBef>
              <a:buClr>
                <a:schemeClr val="hlink"/>
              </a:buClr>
              <a:buSzPct val="80000"/>
              <a:buFont typeface="Wingdings" pitchFamily="2" charset="2"/>
              <a:buNone/>
              <a:defRPr/>
            </a:pPr>
            <a:r>
              <a:rPr lang="fr-FR" sz="2800" kern="0" dirty="0">
                <a:latin typeface="+mn-lt"/>
                <a:cs typeface="+mn-cs"/>
              </a:rPr>
              <a:t>La flèche verticale.</a:t>
            </a:r>
          </a:p>
          <a:p>
            <a:pPr marL="342900" indent="-342900">
              <a:spcBef>
                <a:spcPct val="20000"/>
              </a:spcBef>
              <a:buClr>
                <a:schemeClr val="hlink"/>
              </a:buClr>
              <a:buSzPct val="80000"/>
              <a:buFont typeface="Wingdings" pitchFamily="2" charset="2"/>
              <a:buNone/>
              <a:defRPr/>
            </a:pPr>
            <a:r>
              <a:rPr lang="fr-FR" sz="2800" kern="0" dirty="0">
                <a:latin typeface="+mn-lt"/>
                <a:cs typeface="+mn-cs"/>
              </a:rPr>
              <a:t>Les vibrations.</a:t>
            </a:r>
          </a:p>
          <a:p>
            <a:pPr marL="342900" indent="-342900">
              <a:spcBef>
                <a:spcPct val="20000"/>
              </a:spcBef>
              <a:buClr>
                <a:schemeClr val="hlink"/>
              </a:buClr>
              <a:buSzPct val="80000"/>
              <a:buFont typeface="Wingdings" pitchFamily="2" charset="2"/>
              <a:buNone/>
              <a:defRPr/>
            </a:pPr>
            <a:endParaRPr lang="fr-FR" sz="3200" b="1" kern="0" dirty="0">
              <a:solidFill>
                <a:srgbClr val="FFFF00"/>
              </a:solidFill>
              <a:latin typeface="Arial Unicode MS" pitchFamily="34" charset="-128"/>
              <a:ea typeface="Arial Unicode MS" pitchFamily="34" charset="-128"/>
              <a:cs typeface="Arial Unicode MS" pitchFamily="34" charset="-128"/>
            </a:endParaRPr>
          </a:p>
          <a:p>
            <a:pPr marL="342900" indent="-342900">
              <a:spcBef>
                <a:spcPct val="20000"/>
              </a:spcBef>
              <a:buClr>
                <a:schemeClr val="hlink"/>
              </a:buClr>
              <a:buSzPct val="80000"/>
              <a:buFont typeface="Wingdings" pitchFamily="2" charset="2"/>
              <a:buNone/>
              <a:defRPr/>
            </a:pPr>
            <a:endParaRPr lang="fr-FR" sz="3200" b="1" kern="0" dirty="0">
              <a:solidFill>
                <a:srgbClr val="FFFF00"/>
              </a:solidFill>
              <a:latin typeface="Arial Unicode MS" pitchFamily="34" charset="-128"/>
              <a:ea typeface="Arial Unicode MS" pitchFamily="34" charset="-128"/>
              <a:cs typeface="Arial Unicode MS" pitchFamily="34" charset="-128"/>
            </a:endParaRPr>
          </a:p>
          <a:p>
            <a:pPr marL="342900" indent="-342900">
              <a:spcBef>
                <a:spcPct val="20000"/>
              </a:spcBef>
              <a:buClr>
                <a:schemeClr val="hlink"/>
              </a:buClr>
              <a:buSzPct val="80000"/>
              <a:buFont typeface="Wingdings" pitchFamily="2" charset="2"/>
              <a:buNone/>
              <a:defRPr/>
            </a:pPr>
            <a:r>
              <a:rPr lang="fr-FR" sz="3200" b="1" kern="0" dirty="0">
                <a:latin typeface="+mn-lt"/>
                <a:cs typeface="+mn-cs"/>
              </a:rPr>
              <a:t>  </a:t>
            </a:r>
            <a:endParaRPr lang="fr-FR" sz="3200" kern="0" dirty="0">
              <a:latin typeface="+mn-lt"/>
              <a:cs typeface="+mn-cs"/>
            </a:endParaRPr>
          </a:p>
          <a:p>
            <a:pPr marL="342900" indent="-342900">
              <a:spcBef>
                <a:spcPct val="20000"/>
              </a:spcBef>
              <a:buClr>
                <a:schemeClr val="hlink"/>
              </a:buClr>
              <a:buSzPct val="80000"/>
              <a:defRPr/>
            </a:pPr>
            <a:endParaRPr lang="fr-FR" sz="3200" kern="0" dirty="0">
              <a:latin typeface="+mn-lt"/>
              <a:cs typeface="+mn-cs"/>
            </a:endParaRPr>
          </a:p>
          <a:p>
            <a:pPr marL="342900" indent="-342900" eaLnBrk="0" hangingPunct="0">
              <a:spcBef>
                <a:spcPct val="20000"/>
              </a:spcBef>
              <a:buClr>
                <a:schemeClr val="hlink"/>
              </a:buClr>
              <a:buSzPct val="80000"/>
              <a:buFont typeface="Wingdings" pitchFamily="2" charset="2"/>
              <a:buNone/>
              <a:defRPr/>
            </a:pPr>
            <a:endParaRPr lang="fr-FR" sz="3200" kern="0" dirty="0">
              <a:latin typeface="+mn-lt"/>
              <a:cs typeface="+mn-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3" presetClass="entr" presetSubtype="10" fill="hold"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linds(horizontal)">
                                      <p:cBhvr>
                                        <p:cTn id="15" dur="500"/>
                                        <p:tgtEl>
                                          <p:spTgt spid="2">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blinds(horizontal)">
                                      <p:cBhvr>
                                        <p:cTn id="18" dur="500"/>
                                        <p:tgtEl>
                                          <p:spTgt spid="2">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blinds(horizontal)">
                                      <p:cBhvr>
                                        <p:cTn id="21" dur="500"/>
                                        <p:tgtEl>
                                          <p:spTgt spid="2">
                                            <p:txEl>
                                              <p:pRg st="4" end="4"/>
                                            </p:txEl>
                                          </p:spTgt>
                                        </p:tgtEl>
                                      </p:cBhvr>
                                    </p:animEffect>
                                  </p:childTnLst>
                                </p:cTn>
                              </p:par>
                            </p:childTnLst>
                          </p:cTn>
                        </p:par>
                        <p:par>
                          <p:cTn id="22" fill="hold" nodeType="afterGroup">
                            <p:stCondLst>
                              <p:cond delay="1000"/>
                            </p:stCondLst>
                            <p:childTnLst>
                              <p:par>
                                <p:cTn id="23" presetID="2" presetClass="entr" presetSubtype="8" fill="hold" nodeType="after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par>
                          <p:cTn id="27" fill="hold" nodeType="afterGroup">
                            <p:stCondLst>
                              <p:cond delay="1500"/>
                            </p:stCondLst>
                            <p:childTnLst>
                              <p:par>
                                <p:cTn id="28" presetID="3" presetClass="entr" presetSubtype="10" fill="hold" nodeType="after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Effect transition="in" filter="blinds(horizontal)">
                                      <p:cBhvr>
                                        <p:cTn id="30" dur="500"/>
                                        <p:tgtEl>
                                          <p:spTgt spid="2">
                                            <p:txEl>
                                              <p:pRg st="6" end="6"/>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animEffect transition="in" filter="blinds(horizontal)">
                                      <p:cBhvr>
                                        <p:cTn id="33" dur="500"/>
                                        <p:tgtEl>
                                          <p:spTgt spid="2">
                                            <p:txEl>
                                              <p:pRg st="7" end="7"/>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2">
                                            <p:txEl>
                                              <p:pRg st="8" end="8"/>
                                            </p:txEl>
                                          </p:spTgt>
                                        </p:tgtEl>
                                        <p:attrNameLst>
                                          <p:attrName>style.visibility</p:attrName>
                                        </p:attrNameLst>
                                      </p:cBhvr>
                                      <p:to>
                                        <p:strVal val="visible"/>
                                      </p:to>
                                    </p:set>
                                    <p:animEffect transition="in" filter="blinds(horizontal)">
                                      <p:cBhvr>
                                        <p:cTn id="36"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bwMode="auto">
          <a:xfrm>
            <a:off x="500063" y="2143125"/>
            <a:ext cx="8229600" cy="1139825"/>
          </a:xfrm>
          <a:prstGeom prst="rect">
            <a:avLst/>
          </a:prstGeom>
          <a:noFill/>
          <a:ln w="9525">
            <a:noFill/>
            <a:miter lim="800000"/>
            <a:headEnd/>
            <a:tailEnd/>
          </a:ln>
          <a:effectLst/>
        </p:spPr>
        <p:txBody>
          <a:bodyPr anchor="ctr">
            <a:normAutofit/>
          </a:bodyPr>
          <a:lstStyle/>
          <a:p>
            <a:pPr algn="ctr">
              <a:defRPr/>
            </a:pPr>
            <a:r>
              <a:rPr lang="fr-FR" sz="3600" kern="0" dirty="0">
                <a:solidFill>
                  <a:schemeClr val="tx2"/>
                </a:solidFill>
                <a:latin typeface="Arial Unicode MS" pitchFamily="34" charset="-128"/>
                <a:ea typeface="Arial Unicode MS" pitchFamily="34" charset="-128"/>
                <a:cs typeface="Arial Unicode MS" pitchFamily="34" charset="-128"/>
              </a:rPr>
              <a:t> </a:t>
            </a:r>
            <a:r>
              <a:rPr lang="fr-FR" sz="4000" b="1" kern="0" dirty="0">
                <a:latin typeface="Arial Unicode MS" pitchFamily="34" charset="-128"/>
                <a:ea typeface="Arial Unicode MS" pitchFamily="34" charset="-128"/>
                <a:cs typeface="Arial Unicode MS" pitchFamily="34" charset="-128"/>
              </a:rPr>
              <a:t>Chapitre VIII</a:t>
            </a:r>
            <a:r>
              <a:rPr lang="fr-FR" sz="4000" b="1" i="1" kern="0" dirty="0">
                <a:latin typeface="Arial Unicode MS" pitchFamily="34" charset="-128"/>
                <a:ea typeface="Arial Unicode MS" pitchFamily="34" charset="-128"/>
                <a:cs typeface="Arial Unicode MS" pitchFamily="34" charset="-128"/>
              </a:rPr>
              <a:t> </a:t>
            </a:r>
            <a:endParaRPr lang="fr-FR" sz="4000" kern="0" dirty="0">
              <a:latin typeface="Arial Unicode MS" pitchFamily="34" charset="-128"/>
              <a:ea typeface="Arial Unicode MS" pitchFamily="34" charset="-128"/>
              <a:cs typeface="Arial Unicode MS" pitchFamily="34" charset="-128"/>
            </a:endParaRPr>
          </a:p>
        </p:txBody>
      </p:sp>
      <p:sp>
        <p:nvSpPr>
          <p:cNvPr id="5" name="Espace réservé du contenu 2"/>
          <p:cNvSpPr txBox="1">
            <a:spLocks/>
          </p:cNvSpPr>
          <p:nvPr/>
        </p:nvSpPr>
        <p:spPr bwMode="auto">
          <a:xfrm>
            <a:off x="428625" y="3357563"/>
            <a:ext cx="8229600" cy="1441450"/>
          </a:xfrm>
          <a:prstGeom prst="rect">
            <a:avLst/>
          </a:prstGeom>
          <a:noFill/>
          <a:ln w="9525">
            <a:noFill/>
            <a:miter lim="800000"/>
            <a:headEnd/>
            <a:tailEnd/>
          </a:ln>
          <a:effectLst/>
        </p:spPr>
        <p:txBody>
          <a:bodyPr/>
          <a:lstStyle/>
          <a:p>
            <a:pPr marL="342900" indent="-342900" algn="ctr">
              <a:spcBef>
                <a:spcPct val="20000"/>
              </a:spcBef>
              <a:buClr>
                <a:schemeClr val="hlink"/>
              </a:buClr>
              <a:buSzPct val="80000"/>
              <a:buFont typeface="Wingdings" pitchFamily="2" charset="2"/>
              <a:buNone/>
              <a:defRPr/>
            </a:pPr>
            <a:r>
              <a:rPr lang="fr-FR" sz="6600" b="1" i="1" kern="0" dirty="0">
                <a:latin typeface="Arial Unicode MS" pitchFamily="34" charset="-128"/>
                <a:ea typeface="Arial Unicode MS" pitchFamily="34" charset="-128"/>
                <a:cs typeface="Arial Unicode MS" pitchFamily="34" charset="-128"/>
              </a:rPr>
              <a:t>Etude sismique</a:t>
            </a:r>
            <a:endParaRPr lang="fr-FR" sz="6600" kern="0" dirty="0">
              <a:latin typeface="Arial Unicode MS" pitchFamily="34" charset="-128"/>
              <a:ea typeface="Arial Unicode MS" pitchFamily="34" charset="-128"/>
              <a:cs typeface="Arial Unicode MS" pitchFamily="34" charset="-128"/>
            </a:endParaRPr>
          </a:p>
        </p:txBody>
      </p:sp>
    </p:spTree>
  </p:cSld>
  <p:clrMapOvr>
    <a:masterClrMapping/>
  </p:clrMapOvr>
  <p:transition spd="slow"/>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Espace réservé du contenu 2"/>
          <p:cNvSpPr>
            <a:spLocks noGrp="1"/>
          </p:cNvSpPr>
          <p:nvPr>
            <p:ph idx="1"/>
          </p:nvPr>
        </p:nvSpPr>
        <p:spPr>
          <a:xfrm>
            <a:off x="500063" y="285750"/>
            <a:ext cx="8115300" cy="6286500"/>
          </a:xfrm>
        </p:spPr>
        <p:txBody>
          <a:bodyPr/>
          <a:lstStyle/>
          <a:p>
            <a:pPr eaLnBrk="1" hangingPunct="1">
              <a:buFont typeface="Wingdings" pitchFamily="2" charset="2"/>
              <a:buNone/>
            </a:pPr>
            <a:r>
              <a:rPr lang="fr-FR" sz="2800" b="1" smtClean="0">
                <a:solidFill>
                  <a:srgbClr val="FFFF00"/>
                </a:solidFill>
                <a:effectLst/>
                <a:latin typeface="Arial Unicode MS" pitchFamily="34" charset="-128"/>
                <a:ea typeface="Arial Unicode MS" pitchFamily="34" charset="-128"/>
                <a:cs typeface="Arial Unicode MS" pitchFamily="34" charset="-128"/>
              </a:rPr>
              <a:t>Introduction:</a:t>
            </a:r>
          </a:p>
          <a:p>
            <a:pPr eaLnBrk="1" hangingPunct="1">
              <a:buFont typeface="Wingdings" pitchFamily="2" charset="2"/>
              <a:buNone/>
            </a:pPr>
            <a:r>
              <a:rPr lang="fr-FR" sz="2800" smtClean="0">
                <a:effectLst/>
              </a:rPr>
              <a:t>      Le but de cette étude est d’évaluer les forces horizontales extérieures engendrées par un séisme pour chaque niveau de la structure.</a:t>
            </a:r>
          </a:p>
          <a:p>
            <a:pPr eaLnBrk="1" hangingPunct="1">
              <a:buFont typeface="Wingdings" pitchFamily="2" charset="2"/>
              <a:buNone/>
            </a:pPr>
            <a:r>
              <a:rPr lang="fr-FR" sz="2800" smtClean="0">
                <a:effectLst/>
              </a:rPr>
              <a:t>      Pour cela nous avons utilisée La Méthode statique équivalente qui est l’une des méthode proposées par le RPA99 /version 2003</a:t>
            </a:r>
          </a:p>
          <a:p>
            <a:pPr algn="just" eaLnBrk="1" hangingPunct="1">
              <a:buFont typeface="Wingdings" pitchFamily="2" charset="2"/>
              <a:buNone/>
            </a:pPr>
            <a:endParaRPr lang="fr-FR" sz="2800" b="1" smtClean="0">
              <a:solidFill>
                <a:srgbClr val="FFFF00"/>
              </a:solidFill>
              <a:effectLst/>
            </a:endParaRPr>
          </a:p>
          <a:p>
            <a:pPr algn="just" eaLnBrk="1" hangingPunct="1">
              <a:buFont typeface="Wingdings" pitchFamily="2" charset="2"/>
              <a:buNone/>
            </a:pPr>
            <a:r>
              <a:rPr lang="fr-FR" sz="2800" b="1" smtClean="0">
                <a:solidFill>
                  <a:srgbClr val="FFFF00"/>
                </a:solidFill>
                <a:effectLst/>
              </a:rPr>
              <a:t>Principe de la méthode:</a:t>
            </a:r>
          </a:p>
          <a:p>
            <a:pPr algn="just" eaLnBrk="1" hangingPunct="1">
              <a:buFont typeface="Wingdings" pitchFamily="2" charset="2"/>
              <a:buNone/>
            </a:pPr>
            <a:r>
              <a:rPr lang="fr-FR" sz="2800" smtClean="0">
                <a:effectLst/>
              </a:rPr>
              <a:t>    l’effet sismique est remplacé a chaque niveau par une force horizontale statique fictive. </a:t>
            </a:r>
          </a:p>
          <a:p>
            <a:pPr algn="just" eaLnBrk="1" hangingPunct="1">
              <a:buFont typeface="Wingdings" pitchFamily="2" charset="2"/>
              <a:buNone/>
            </a:pPr>
            <a:endParaRPr lang="fr-FR" sz="2800" smtClean="0">
              <a:solidFill>
                <a:srgbClr val="FFFF00"/>
              </a:solidFill>
              <a:effectLst/>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3" presetClass="entr" presetSubtype="10" fill="hold" nodeType="after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blinds(horizontal)">
                                      <p:cBhvr>
                                        <p:cTn id="12" dur="500"/>
                                        <p:tgtEl>
                                          <p:spTgt spid="6147">
                                            <p:txEl>
                                              <p:pRg st="1" end="1"/>
                                            </p:txEl>
                                          </p:spTgt>
                                        </p:tgtEl>
                                      </p:cBhvr>
                                    </p:animEffect>
                                  </p:childTnLst>
                                </p:cTn>
                              </p:par>
                            </p:childTnLst>
                          </p:cTn>
                        </p:par>
                        <p:par>
                          <p:cTn id="13" fill="hold" nodeType="afterGroup">
                            <p:stCondLst>
                              <p:cond delay="1000"/>
                            </p:stCondLst>
                            <p:childTnLst>
                              <p:par>
                                <p:cTn id="14" presetID="3" presetClass="entr" presetSubtype="10" fill="hold" nodeType="afterEffect">
                                  <p:stCondLst>
                                    <p:cond delay="0"/>
                                  </p:stCondLst>
                                  <p:childTnLst>
                                    <p:set>
                                      <p:cBhvr>
                                        <p:cTn id="15" dur="1" fill="hold">
                                          <p:stCondLst>
                                            <p:cond delay="0"/>
                                          </p:stCondLst>
                                        </p:cTn>
                                        <p:tgtEl>
                                          <p:spTgt spid="6147">
                                            <p:txEl>
                                              <p:pRg st="2" end="2"/>
                                            </p:txEl>
                                          </p:spTgt>
                                        </p:tgtEl>
                                        <p:attrNameLst>
                                          <p:attrName>style.visibility</p:attrName>
                                        </p:attrNameLst>
                                      </p:cBhvr>
                                      <p:to>
                                        <p:strVal val="visible"/>
                                      </p:to>
                                    </p:set>
                                    <p:animEffect transition="in" filter="blinds(horizontal)">
                                      <p:cBhvr>
                                        <p:cTn id="16" dur="500"/>
                                        <p:tgtEl>
                                          <p:spTgt spid="6147">
                                            <p:txEl>
                                              <p:pRg st="2" end="2"/>
                                            </p:txEl>
                                          </p:spTgt>
                                        </p:tgtEl>
                                      </p:cBhvr>
                                    </p:animEffect>
                                  </p:childTnLst>
                                </p:cTn>
                              </p:par>
                            </p:childTnLst>
                          </p:cTn>
                        </p:par>
                        <p:par>
                          <p:cTn id="17" fill="hold" nodeType="afterGroup">
                            <p:stCondLst>
                              <p:cond delay="1500"/>
                            </p:stCondLst>
                            <p:childTnLst>
                              <p:par>
                                <p:cTn id="18" presetID="2" presetClass="entr" presetSubtype="8" fill="hold" nodeType="afterEffect">
                                  <p:stCondLst>
                                    <p:cond delay="0"/>
                                  </p:stCondLst>
                                  <p:childTnLst>
                                    <p:set>
                                      <p:cBhvr>
                                        <p:cTn id="19" dur="1" fill="hold">
                                          <p:stCondLst>
                                            <p:cond delay="0"/>
                                          </p:stCondLst>
                                        </p:cTn>
                                        <p:tgtEl>
                                          <p:spTgt spid="6147">
                                            <p:txEl>
                                              <p:pRg st="4" end="4"/>
                                            </p:txEl>
                                          </p:spTgt>
                                        </p:tgtEl>
                                        <p:attrNameLst>
                                          <p:attrName>style.visibility</p:attrName>
                                        </p:attrNameLst>
                                      </p:cBhvr>
                                      <p:to>
                                        <p:strVal val="visible"/>
                                      </p:to>
                                    </p:set>
                                    <p:anim calcmode="lin" valueType="num">
                                      <p:cBhvr additive="base">
                                        <p:cTn id="20" dur="500" fill="hold"/>
                                        <p:tgtEl>
                                          <p:spTgt spid="6147">
                                            <p:txEl>
                                              <p:pRg st="4" end="4"/>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6147">
                                            <p:txEl>
                                              <p:pRg st="4" end="4"/>
                                            </p:txEl>
                                          </p:spTgt>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2000"/>
                            </p:stCondLst>
                            <p:childTnLst>
                              <p:par>
                                <p:cTn id="23" presetID="3" presetClass="entr" presetSubtype="10" fill="hold" nodeType="afterEffect">
                                  <p:stCondLst>
                                    <p:cond delay="0"/>
                                  </p:stCondLst>
                                  <p:childTnLst>
                                    <p:set>
                                      <p:cBhvr>
                                        <p:cTn id="24" dur="1" fill="hold">
                                          <p:stCondLst>
                                            <p:cond delay="0"/>
                                          </p:stCondLst>
                                        </p:cTn>
                                        <p:tgtEl>
                                          <p:spTgt spid="6147">
                                            <p:txEl>
                                              <p:pRg st="5" end="5"/>
                                            </p:txEl>
                                          </p:spTgt>
                                        </p:tgtEl>
                                        <p:attrNameLst>
                                          <p:attrName>style.visibility</p:attrName>
                                        </p:attrNameLst>
                                      </p:cBhvr>
                                      <p:to>
                                        <p:strVal val="visible"/>
                                      </p:to>
                                    </p:set>
                                    <p:animEffect transition="in" filter="blinds(horizontal)">
                                      <p:cBhvr>
                                        <p:cTn id="25" dur="500"/>
                                        <p:tgtEl>
                                          <p:spTgt spid="6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p:cNvSpPr>
            <a:spLocks noChangeArrowheads="1"/>
          </p:cNvSpPr>
          <p:nvPr/>
        </p:nvSpPr>
        <p:spPr bwMode="auto">
          <a:xfrm>
            <a:off x="357188" y="500063"/>
            <a:ext cx="91440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fr-FR" sz="2800" b="1">
                <a:solidFill>
                  <a:srgbClr val="FFFF00"/>
                </a:solidFill>
                <a:latin typeface="Arial Unicode MS" pitchFamily="34" charset="-128"/>
                <a:ea typeface="Arial Unicode MS" pitchFamily="34" charset="-128"/>
                <a:cs typeface="Arial Unicode MS" pitchFamily="34" charset="-128"/>
              </a:rPr>
              <a:t>Modélisation de la structure :</a:t>
            </a:r>
          </a:p>
          <a:p>
            <a:endParaRPr lang="fr-FR">
              <a:solidFill>
                <a:srgbClr val="FFFF00"/>
              </a:solidFill>
              <a:latin typeface="Century Gothic" pitchFamily="34" charset="0"/>
            </a:endParaRPr>
          </a:p>
        </p:txBody>
      </p:sp>
      <p:pic>
        <p:nvPicPr>
          <p:cNvPr id="47107" name="Image 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25" y="1785938"/>
            <a:ext cx="7954963" cy="3214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additive="base">
                                        <p:cTn id="7" dur="500" fill="hold"/>
                                        <p:tgtEl>
                                          <p:spTgt spid="47106"/>
                                        </p:tgtEl>
                                        <p:attrNameLst>
                                          <p:attrName>ppt_x</p:attrName>
                                        </p:attrNameLst>
                                      </p:cBhvr>
                                      <p:tavLst>
                                        <p:tav tm="0">
                                          <p:val>
                                            <p:strVal val="0-#ppt_w/2"/>
                                          </p:val>
                                        </p:tav>
                                        <p:tav tm="100000">
                                          <p:val>
                                            <p:strVal val="#ppt_x"/>
                                          </p:val>
                                        </p:tav>
                                      </p:tavLst>
                                    </p:anim>
                                    <p:anim calcmode="lin" valueType="num">
                                      <p:cBhvr additive="base">
                                        <p:cTn id="8" dur="500" fill="hold"/>
                                        <p:tgtEl>
                                          <p:spTgt spid="4710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0" presetClass="entr" presetSubtype="0" fill="hold" nodeType="afterEffect">
                                  <p:stCondLst>
                                    <p:cond delay="0"/>
                                  </p:stCondLst>
                                  <p:childTnLst>
                                    <p:set>
                                      <p:cBhvr>
                                        <p:cTn id="11" dur="1" fill="hold">
                                          <p:stCondLst>
                                            <p:cond delay="0"/>
                                          </p:stCondLst>
                                        </p:cTn>
                                        <p:tgtEl>
                                          <p:spTgt spid="47107"/>
                                        </p:tgtEl>
                                        <p:attrNameLst>
                                          <p:attrName>style.visibility</p:attrName>
                                        </p:attrNameLst>
                                      </p:cBhvr>
                                      <p:to>
                                        <p:strVal val="visible"/>
                                      </p:to>
                                    </p:set>
                                    <p:animEffect transition="in" filter="fade">
                                      <p:cBhvr>
                                        <p:cTn id="12" dur="500"/>
                                        <p:tgtEl>
                                          <p:spTgt spid="47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63" y="1150938"/>
            <a:ext cx="7929562" cy="1816100"/>
          </a:xfrm>
          <a:prstGeom prst="rect">
            <a:avLst/>
          </a:prstGeom>
        </p:spPr>
        <p:txBody>
          <a:bodyPr>
            <a:spAutoFit/>
          </a:bodyPr>
          <a:lstStyle/>
          <a:p>
            <a:pPr algn="just">
              <a:defRPr/>
            </a:pPr>
            <a:r>
              <a:rPr lang="fr-FR" sz="2800" kern="0" dirty="0">
                <a:solidFill>
                  <a:srgbClr val="FFFFFF"/>
                </a:solidFill>
                <a:latin typeface="Arial"/>
                <a:cs typeface="+mn-cs"/>
              </a:rPr>
              <a:t>La force sismique totale « V » appliquée à la base de la structure, doit être calculée dans les deux directions horizontales et orthogonales selon la formule :</a:t>
            </a:r>
            <a:endParaRPr lang="fr-FR" dirty="0">
              <a:cs typeface="+mn-cs"/>
            </a:endParaRPr>
          </a:p>
        </p:txBody>
      </p:sp>
      <p:sp>
        <p:nvSpPr>
          <p:cNvPr id="151554" name="Object 2"/>
          <p:cNvSpPr>
            <a:spLocks noChangeAspect="1" noChangeArrowheads="1"/>
          </p:cNvSpPr>
          <p:nvPr/>
        </p:nvSpPr>
        <p:spPr bwMode="auto">
          <a:xfrm>
            <a:off x="4357688" y="3151188"/>
            <a:ext cx="1928812" cy="6350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51554"/>
                                        </p:tgtEl>
                                        <p:attrNameLst>
                                          <p:attrName>style.visibility</p:attrName>
                                        </p:attrNameLst>
                                      </p:cBhvr>
                                      <p:to>
                                        <p:strVal val="visible"/>
                                      </p:to>
                                    </p:set>
                                    <p:animEffect transition="in" filter="blinds(horizontal)">
                                      <p:cBhvr>
                                        <p:cTn id="7" dur="500"/>
                                        <p:tgtEl>
                                          <p:spTgt spid="15155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linds(horizont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1554"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71500" y="500063"/>
            <a:ext cx="47228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r-FR" sz="2000">
                <a:solidFill>
                  <a:srgbClr val="FFFF00"/>
                </a:solidFill>
              </a:rPr>
              <a:t>1-Efforts sismiques dans Les portiques</a:t>
            </a:r>
          </a:p>
        </p:txBody>
      </p:sp>
      <p:pic>
        <p:nvPicPr>
          <p:cNvPr id="48131" name="Image 8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 y="928688"/>
            <a:ext cx="5857875" cy="23939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48132" name="Rectangle 4"/>
          <p:cNvSpPr>
            <a:spLocks noChangeArrowheads="1"/>
          </p:cNvSpPr>
          <p:nvPr/>
        </p:nvSpPr>
        <p:spPr bwMode="auto">
          <a:xfrm>
            <a:off x="642938" y="3500438"/>
            <a:ext cx="58578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r-FR" sz="2000">
                <a:solidFill>
                  <a:srgbClr val="FFFF00"/>
                </a:solidFill>
              </a:rPr>
              <a:t>2-Efforts sismiques dans Les palées de stabilités </a:t>
            </a:r>
          </a:p>
        </p:txBody>
      </p:sp>
      <p:pic>
        <p:nvPicPr>
          <p:cNvPr id="4813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75" y="3929063"/>
            <a:ext cx="6983413"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additive="base">
                                        <p:cTn id="7" dur="500" fill="hold"/>
                                        <p:tgtEl>
                                          <p:spTgt spid="48130"/>
                                        </p:tgtEl>
                                        <p:attrNameLst>
                                          <p:attrName>ppt_x</p:attrName>
                                        </p:attrNameLst>
                                      </p:cBhvr>
                                      <p:tavLst>
                                        <p:tav tm="0">
                                          <p:val>
                                            <p:strVal val="0-#ppt_w/2"/>
                                          </p:val>
                                        </p:tav>
                                        <p:tav tm="100000">
                                          <p:val>
                                            <p:strVal val="#ppt_x"/>
                                          </p:val>
                                        </p:tav>
                                      </p:tavLst>
                                    </p:anim>
                                    <p:anim calcmode="lin" valueType="num">
                                      <p:cBhvr additive="base">
                                        <p:cTn id="8" dur="500" fill="hold"/>
                                        <p:tgtEl>
                                          <p:spTgt spid="48130"/>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0" presetClass="entr" presetSubtype="0" fill="hold" nodeType="afterEffect">
                                  <p:stCondLst>
                                    <p:cond delay="0"/>
                                  </p:stCondLst>
                                  <p:childTnLst>
                                    <p:set>
                                      <p:cBhvr>
                                        <p:cTn id="11" dur="1" fill="hold">
                                          <p:stCondLst>
                                            <p:cond delay="0"/>
                                          </p:stCondLst>
                                        </p:cTn>
                                        <p:tgtEl>
                                          <p:spTgt spid="48131"/>
                                        </p:tgtEl>
                                        <p:attrNameLst>
                                          <p:attrName>style.visibility</p:attrName>
                                        </p:attrNameLst>
                                      </p:cBhvr>
                                      <p:to>
                                        <p:strVal val="visible"/>
                                      </p:to>
                                    </p:set>
                                    <p:animEffect transition="in" filter="fade">
                                      <p:cBhvr>
                                        <p:cTn id="12" dur="500"/>
                                        <p:tgtEl>
                                          <p:spTgt spid="48131"/>
                                        </p:tgtEl>
                                      </p:cBhvr>
                                    </p:animEffect>
                                  </p:childTnLst>
                                </p:cTn>
                              </p:par>
                            </p:childTnLst>
                          </p:cTn>
                        </p:par>
                        <p:par>
                          <p:cTn id="13" fill="hold" nodeType="afterGroup">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48132"/>
                                        </p:tgtEl>
                                        <p:attrNameLst>
                                          <p:attrName>style.visibility</p:attrName>
                                        </p:attrNameLst>
                                      </p:cBhvr>
                                      <p:to>
                                        <p:strVal val="visible"/>
                                      </p:to>
                                    </p:set>
                                    <p:anim calcmode="lin" valueType="num">
                                      <p:cBhvr additive="base">
                                        <p:cTn id="16" dur="500" fill="hold"/>
                                        <p:tgtEl>
                                          <p:spTgt spid="48132"/>
                                        </p:tgtEl>
                                        <p:attrNameLst>
                                          <p:attrName>ppt_x</p:attrName>
                                        </p:attrNameLst>
                                      </p:cBhvr>
                                      <p:tavLst>
                                        <p:tav tm="0">
                                          <p:val>
                                            <p:strVal val="0-#ppt_w/2"/>
                                          </p:val>
                                        </p:tav>
                                        <p:tav tm="100000">
                                          <p:val>
                                            <p:strVal val="#ppt_x"/>
                                          </p:val>
                                        </p:tav>
                                      </p:tavLst>
                                    </p:anim>
                                    <p:anim calcmode="lin" valueType="num">
                                      <p:cBhvr additive="base">
                                        <p:cTn id="17" dur="500" fill="hold"/>
                                        <p:tgtEl>
                                          <p:spTgt spid="48132"/>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500"/>
                            </p:stCondLst>
                            <p:childTnLst>
                              <p:par>
                                <p:cTn id="19" presetID="10" presetClass="entr" presetSubtype="0" fill="hold" nodeType="afterEffect">
                                  <p:stCondLst>
                                    <p:cond delay="0"/>
                                  </p:stCondLst>
                                  <p:childTnLst>
                                    <p:set>
                                      <p:cBhvr>
                                        <p:cTn id="20" dur="1" fill="hold">
                                          <p:stCondLst>
                                            <p:cond delay="0"/>
                                          </p:stCondLst>
                                        </p:cTn>
                                        <p:tgtEl>
                                          <p:spTgt spid="48133"/>
                                        </p:tgtEl>
                                        <p:attrNameLst>
                                          <p:attrName>style.visibility</p:attrName>
                                        </p:attrNameLst>
                                      </p:cBhvr>
                                      <p:to>
                                        <p:strVal val="visible"/>
                                      </p:to>
                                    </p:set>
                                    <p:animEffect transition="in" filter="fade">
                                      <p:cBhvr>
                                        <p:cTn id="21" dur="500"/>
                                        <p:tgtEl>
                                          <p:spTgt spid="48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u contenu 2"/>
          <p:cNvSpPr>
            <a:spLocks noGrp="1"/>
          </p:cNvSpPr>
          <p:nvPr>
            <p:ph idx="4294967295"/>
          </p:nvPr>
        </p:nvSpPr>
        <p:spPr>
          <a:xfrm>
            <a:off x="468313" y="1341438"/>
            <a:ext cx="8229600" cy="36528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971550" lvl="1" indent="-514350" algn="just" eaLnBrk="1" hangingPunct="1">
              <a:buSzPct val="65000"/>
              <a:buFont typeface="Wingdings" pitchFamily="2" charset="2"/>
              <a:buChar char="Ø"/>
              <a:tabLst>
                <a:tab pos="901700" algn="l"/>
              </a:tabLst>
            </a:pPr>
            <a:r>
              <a:rPr lang="fr-FR" smtClean="0">
                <a:effectLst/>
                <a:latin typeface="Arial Unicode MS" pitchFamily="34" charset="-128"/>
                <a:ea typeface="Arial Unicode MS" pitchFamily="34" charset="-128"/>
                <a:cs typeface="Arial Unicode MS" pitchFamily="34" charset="-128"/>
              </a:rPr>
              <a:t>La longueur est de 50m suivant le long pan.</a:t>
            </a:r>
          </a:p>
          <a:p>
            <a:pPr marL="971550" lvl="1" indent="-514350" eaLnBrk="1" hangingPunct="1">
              <a:buSzPct val="65000"/>
              <a:buFont typeface="Wingdings" pitchFamily="2" charset="2"/>
              <a:buChar char="w"/>
              <a:tabLst>
                <a:tab pos="901700" algn="l"/>
              </a:tabLst>
            </a:pPr>
            <a:endParaRPr lang="fr-FR" smtClean="0">
              <a:effectLst/>
              <a:latin typeface="Arial Unicode MS" pitchFamily="34" charset="-128"/>
              <a:ea typeface="Arial Unicode MS" pitchFamily="34" charset="-128"/>
              <a:cs typeface="Arial Unicode MS" pitchFamily="34" charset="-128"/>
            </a:endParaRPr>
          </a:p>
          <a:p>
            <a:pPr marL="971550" lvl="1" indent="-514350" algn="just" eaLnBrk="1" hangingPunct="1">
              <a:buSzPct val="65000"/>
              <a:buFont typeface="Wingdings" pitchFamily="2" charset="2"/>
              <a:buChar char="Ø"/>
              <a:tabLst>
                <a:tab pos="901700" algn="l"/>
              </a:tabLst>
            </a:pPr>
            <a:r>
              <a:rPr lang="fr-FR" smtClean="0">
                <a:effectLst/>
                <a:latin typeface="Arial Unicode MS" pitchFamily="34" charset="-128"/>
                <a:ea typeface="Arial Unicode MS" pitchFamily="34" charset="-128"/>
                <a:cs typeface="Arial Unicode MS" pitchFamily="34" charset="-128"/>
              </a:rPr>
              <a:t>  La largeur est de 28 m suivant le        pignon.</a:t>
            </a:r>
          </a:p>
          <a:p>
            <a:pPr marL="971550" lvl="1" indent="-514350" eaLnBrk="1" hangingPunct="1">
              <a:tabLst>
                <a:tab pos="901700" algn="l"/>
              </a:tabLst>
            </a:pPr>
            <a:endParaRPr lang="fr-FR" smtClean="0">
              <a:effectLst/>
              <a:latin typeface="Arial Unicode MS" pitchFamily="34" charset="-128"/>
              <a:ea typeface="Arial Unicode MS" pitchFamily="34" charset="-128"/>
              <a:cs typeface="Arial Unicode MS" pitchFamily="34" charset="-128"/>
            </a:endParaRPr>
          </a:p>
          <a:p>
            <a:pPr marL="971550" lvl="1" indent="-514350" algn="just" eaLnBrk="1" hangingPunct="1">
              <a:buSzPct val="65000"/>
              <a:buFont typeface="Wingdings" pitchFamily="2" charset="2"/>
              <a:buChar char="Ø"/>
              <a:tabLst>
                <a:tab pos="901700" algn="l"/>
              </a:tabLst>
            </a:pPr>
            <a:r>
              <a:rPr lang="fr-FR" smtClean="0">
                <a:effectLst/>
                <a:latin typeface="Arial Unicode MS" pitchFamily="34" charset="-128"/>
                <a:ea typeface="Arial Unicode MS" pitchFamily="34" charset="-128"/>
                <a:cs typeface="Arial Unicode MS" pitchFamily="34" charset="-128"/>
              </a:rPr>
              <a:t>  La hauteur totale jusqu’au faîtage    est de    10,6 m.</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blinds(horizontal)">
                                      <p:cBhvr>
                                        <p:cTn id="7" dur="500"/>
                                        <p:tgtEl>
                                          <p:spTgt spid="13314">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3314">
                                            <p:txEl>
                                              <p:pRg st="2" end="2"/>
                                            </p:txEl>
                                          </p:spTgt>
                                        </p:tgtEl>
                                        <p:attrNameLst>
                                          <p:attrName>style.visibility</p:attrName>
                                        </p:attrNameLst>
                                      </p:cBhvr>
                                      <p:to>
                                        <p:strVal val="visible"/>
                                      </p:to>
                                    </p:set>
                                    <p:animEffect transition="in" filter="blinds(horizontal)">
                                      <p:cBhvr>
                                        <p:cTn id="10" dur="500"/>
                                        <p:tgtEl>
                                          <p:spTgt spid="13314">
                                            <p:txEl>
                                              <p:pRg st="2" end="2"/>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3314">
                                            <p:txEl>
                                              <p:pRg st="4" end="4"/>
                                            </p:txEl>
                                          </p:spTgt>
                                        </p:tgtEl>
                                        <p:attrNameLst>
                                          <p:attrName>style.visibility</p:attrName>
                                        </p:attrNameLst>
                                      </p:cBhvr>
                                      <p:to>
                                        <p:strVal val="visible"/>
                                      </p:to>
                                    </p:set>
                                    <p:animEffect transition="in" filter="blinds(horizontal)">
                                      <p:cBhvr>
                                        <p:cTn id="13" dur="500"/>
                                        <p:tgtEl>
                                          <p:spTgt spid="133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Espace réservé du contenu 5"/>
          <p:cNvSpPr>
            <a:spLocks noGrp="1"/>
          </p:cNvSpPr>
          <p:nvPr>
            <p:ph idx="1"/>
          </p:nvPr>
        </p:nvSpPr>
        <p:spPr>
          <a:xfrm>
            <a:off x="285750" y="0"/>
            <a:ext cx="8229600" cy="6286500"/>
          </a:xfrm>
        </p:spPr>
        <p:txBody>
          <a:bodyPr/>
          <a:lstStyle/>
          <a:p>
            <a:pPr algn="just" eaLnBrk="1" hangingPunct="1">
              <a:lnSpc>
                <a:spcPct val="200000"/>
              </a:lnSpc>
              <a:buFont typeface="Wingdings" pitchFamily="2" charset="2"/>
              <a:buNone/>
            </a:pPr>
            <a:r>
              <a:rPr lang="fr-FR" sz="2800" smtClean="0">
                <a:solidFill>
                  <a:srgbClr val="FFFF00"/>
                </a:solidFill>
                <a:effectLst/>
              </a:rPr>
              <a:t>Résultats obtenus:</a:t>
            </a:r>
          </a:p>
          <a:p>
            <a:pPr algn="just" eaLnBrk="1" hangingPunct="1">
              <a:buFont typeface="Wingdings" pitchFamily="2" charset="2"/>
              <a:buNone/>
            </a:pPr>
            <a:r>
              <a:rPr lang="fr-FR" sz="2800" smtClean="0">
                <a:effectLst/>
              </a:rPr>
              <a:t>Palée 1:</a:t>
            </a:r>
          </a:p>
          <a:p>
            <a:pPr algn="just" eaLnBrk="1" hangingPunct="1">
              <a:spcBef>
                <a:spcPct val="0"/>
              </a:spcBef>
              <a:buFont typeface="Wingdings" pitchFamily="2" charset="2"/>
              <a:buNone/>
            </a:pPr>
            <a:r>
              <a:rPr lang="fr-FR" sz="2400" smtClean="0">
                <a:solidFill>
                  <a:srgbClr val="FF0000"/>
                </a:solidFill>
                <a:effectLst/>
              </a:rPr>
              <a:t>HEA 180 </a:t>
            </a:r>
            <a:r>
              <a:rPr lang="fr-FR" sz="2400" smtClean="0">
                <a:effectLst/>
              </a:rPr>
              <a:t>pour la sablière S1</a:t>
            </a:r>
          </a:p>
          <a:p>
            <a:pPr algn="just" eaLnBrk="1" hangingPunct="1">
              <a:spcBef>
                <a:spcPct val="0"/>
              </a:spcBef>
              <a:buFont typeface="Wingdings" pitchFamily="2" charset="2"/>
              <a:buNone/>
            </a:pPr>
            <a:r>
              <a:rPr lang="fr-FR" sz="2400" smtClean="0">
                <a:solidFill>
                  <a:srgbClr val="FF0000"/>
                </a:solidFill>
                <a:effectLst/>
              </a:rPr>
              <a:t>HEA 160 </a:t>
            </a:r>
            <a:r>
              <a:rPr lang="fr-FR" sz="2400" smtClean="0">
                <a:effectLst/>
              </a:rPr>
              <a:t>pour la sablière S2</a:t>
            </a:r>
          </a:p>
          <a:p>
            <a:pPr algn="just" eaLnBrk="1" hangingPunct="1">
              <a:spcBef>
                <a:spcPct val="0"/>
              </a:spcBef>
              <a:buFont typeface="Wingdings" pitchFamily="2" charset="2"/>
              <a:buNone/>
            </a:pPr>
            <a:r>
              <a:rPr lang="fr-FR" sz="2400" smtClean="0">
                <a:effectLst/>
              </a:rPr>
              <a:t>Des </a:t>
            </a:r>
            <a:r>
              <a:rPr lang="fr-FR" sz="2400" smtClean="0">
                <a:solidFill>
                  <a:srgbClr val="FF0000"/>
                </a:solidFill>
                <a:effectLst/>
              </a:rPr>
              <a:t>HEA 200 </a:t>
            </a:r>
            <a:r>
              <a:rPr lang="fr-FR" sz="2400" smtClean="0">
                <a:effectLst/>
              </a:rPr>
              <a:t>pour les diagonales D1,D2</a:t>
            </a:r>
          </a:p>
          <a:p>
            <a:pPr algn="just" eaLnBrk="1" hangingPunct="1">
              <a:spcBef>
                <a:spcPct val="0"/>
              </a:spcBef>
              <a:buFont typeface="Wingdings" pitchFamily="2" charset="2"/>
              <a:buNone/>
            </a:pPr>
            <a:r>
              <a:rPr lang="fr-FR" sz="2400" smtClean="0">
                <a:effectLst/>
              </a:rPr>
              <a:t>Des </a:t>
            </a:r>
            <a:r>
              <a:rPr lang="fr-FR" sz="2400" smtClean="0">
                <a:solidFill>
                  <a:srgbClr val="FF0000"/>
                </a:solidFill>
                <a:effectLst/>
              </a:rPr>
              <a:t>HEA 140 </a:t>
            </a:r>
            <a:r>
              <a:rPr lang="fr-FR" sz="2400" smtClean="0">
                <a:effectLst/>
              </a:rPr>
              <a:t>pour les diagonales D3,D4</a:t>
            </a:r>
          </a:p>
          <a:p>
            <a:pPr algn="just" eaLnBrk="1" hangingPunct="1">
              <a:lnSpc>
                <a:spcPct val="150000"/>
              </a:lnSpc>
              <a:buFont typeface="Wingdings" pitchFamily="2" charset="2"/>
              <a:buNone/>
            </a:pPr>
            <a:r>
              <a:rPr lang="fr-FR" sz="2800" smtClean="0">
                <a:effectLst/>
              </a:rPr>
              <a:t>Palée 2:</a:t>
            </a:r>
          </a:p>
          <a:p>
            <a:pPr algn="just" eaLnBrk="1" hangingPunct="1">
              <a:spcBef>
                <a:spcPct val="0"/>
              </a:spcBef>
              <a:buFont typeface="Wingdings" pitchFamily="2" charset="2"/>
              <a:buNone/>
            </a:pPr>
            <a:r>
              <a:rPr lang="fr-FR" sz="2400" smtClean="0">
                <a:solidFill>
                  <a:srgbClr val="FF0000"/>
                </a:solidFill>
                <a:effectLst/>
              </a:rPr>
              <a:t>HEA 160 </a:t>
            </a:r>
            <a:r>
              <a:rPr lang="fr-FR" sz="2400" smtClean="0">
                <a:effectLst/>
              </a:rPr>
              <a:t>pour la sablière</a:t>
            </a:r>
          </a:p>
          <a:p>
            <a:pPr algn="just" eaLnBrk="1" hangingPunct="1">
              <a:spcBef>
                <a:spcPct val="0"/>
              </a:spcBef>
              <a:buFont typeface="Wingdings" pitchFamily="2" charset="2"/>
              <a:buNone/>
            </a:pPr>
            <a:r>
              <a:rPr lang="fr-FR" sz="2400" smtClean="0">
                <a:effectLst/>
              </a:rPr>
              <a:t>Des </a:t>
            </a:r>
            <a:r>
              <a:rPr lang="fr-FR" sz="2400" smtClean="0">
                <a:solidFill>
                  <a:srgbClr val="FF0000"/>
                </a:solidFill>
                <a:effectLst/>
              </a:rPr>
              <a:t>HEA 140 </a:t>
            </a:r>
            <a:r>
              <a:rPr lang="fr-FR" sz="2400" smtClean="0">
                <a:effectLst/>
              </a:rPr>
              <a:t>pour les diagonales</a:t>
            </a:r>
          </a:p>
          <a:p>
            <a:pPr algn="just" eaLnBrk="1" hangingPunct="1">
              <a:lnSpc>
                <a:spcPct val="150000"/>
              </a:lnSpc>
              <a:buFont typeface="Wingdings" pitchFamily="2" charset="2"/>
              <a:buNone/>
            </a:pPr>
            <a:r>
              <a:rPr lang="fr-FR" sz="2800" smtClean="0">
                <a:effectLst/>
              </a:rPr>
              <a:t>Palée 3:</a:t>
            </a:r>
          </a:p>
          <a:p>
            <a:pPr algn="just" eaLnBrk="1" hangingPunct="1">
              <a:spcBef>
                <a:spcPct val="0"/>
              </a:spcBef>
              <a:buFont typeface="Wingdings" pitchFamily="2" charset="2"/>
              <a:buNone/>
            </a:pPr>
            <a:r>
              <a:rPr lang="fr-FR" sz="2400" smtClean="0">
                <a:solidFill>
                  <a:srgbClr val="FF0000"/>
                </a:solidFill>
                <a:effectLst/>
              </a:rPr>
              <a:t>HEA 160 </a:t>
            </a:r>
            <a:r>
              <a:rPr lang="fr-FR" sz="2400" smtClean="0">
                <a:effectLst/>
              </a:rPr>
              <a:t>pour la sablière</a:t>
            </a:r>
          </a:p>
          <a:p>
            <a:pPr algn="just" eaLnBrk="1" hangingPunct="1">
              <a:spcBef>
                <a:spcPct val="0"/>
              </a:spcBef>
              <a:buFont typeface="Wingdings" pitchFamily="2" charset="2"/>
              <a:buNone/>
            </a:pPr>
            <a:r>
              <a:rPr lang="fr-FR" sz="2400" smtClean="0">
                <a:effectLst/>
              </a:rPr>
              <a:t>Des doubles cornières de </a:t>
            </a:r>
            <a:r>
              <a:rPr lang="fr-FR" sz="2400" smtClean="0">
                <a:solidFill>
                  <a:srgbClr val="FF0000"/>
                </a:solidFill>
                <a:effectLst/>
              </a:rPr>
              <a:t>60.60.6</a:t>
            </a:r>
            <a:r>
              <a:rPr lang="fr-FR" sz="2400" smtClean="0">
                <a:effectLst/>
              </a:rPr>
              <a:t> pour les diagonales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49154">
                                            <p:txEl>
                                              <p:pRg st="0" end="0"/>
                                            </p:txEl>
                                          </p:spTgt>
                                        </p:tgtEl>
                                        <p:attrNameLst>
                                          <p:attrName>style.visibility</p:attrName>
                                        </p:attrNameLst>
                                      </p:cBhvr>
                                      <p:to>
                                        <p:strVal val="visible"/>
                                      </p:to>
                                    </p:set>
                                    <p:anim calcmode="lin" valueType="num">
                                      <p:cBhvr additive="base">
                                        <p:cTn id="7" dur="500" fill="hold"/>
                                        <p:tgtEl>
                                          <p:spTgt spid="4915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9154">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3" presetClass="entr" presetSubtype="10" fill="hold" nodeType="afterEffect">
                                  <p:stCondLst>
                                    <p:cond delay="0"/>
                                  </p:stCondLst>
                                  <p:childTnLst>
                                    <p:set>
                                      <p:cBhvr>
                                        <p:cTn id="11" dur="1" fill="hold">
                                          <p:stCondLst>
                                            <p:cond delay="0"/>
                                          </p:stCondLst>
                                        </p:cTn>
                                        <p:tgtEl>
                                          <p:spTgt spid="49154">
                                            <p:txEl>
                                              <p:pRg st="1" end="1"/>
                                            </p:txEl>
                                          </p:spTgt>
                                        </p:tgtEl>
                                        <p:attrNameLst>
                                          <p:attrName>style.visibility</p:attrName>
                                        </p:attrNameLst>
                                      </p:cBhvr>
                                      <p:to>
                                        <p:strVal val="visible"/>
                                      </p:to>
                                    </p:set>
                                    <p:animEffect transition="in" filter="blinds(horizontal)">
                                      <p:cBhvr>
                                        <p:cTn id="12" dur="500"/>
                                        <p:tgtEl>
                                          <p:spTgt spid="49154">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49154">
                                            <p:txEl>
                                              <p:pRg st="2" end="2"/>
                                            </p:txEl>
                                          </p:spTgt>
                                        </p:tgtEl>
                                        <p:attrNameLst>
                                          <p:attrName>style.visibility</p:attrName>
                                        </p:attrNameLst>
                                      </p:cBhvr>
                                      <p:to>
                                        <p:strVal val="visible"/>
                                      </p:to>
                                    </p:set>
                                    <p:animEffect transition="in" filter="blinds(horizontal)">
                                      <p:cBhvr>
                                        <p:cTn id="15" dur="500"/>
                                        <p:tgtEl>
                                          <p:spTgt spid="49154">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49154">
                                            <p:txEl>
                                              <p:pRg st="3" end="3"/>
                                            </p:txEl>
                                          </p:spTgt>
                                        </p:tgtEl>
                                        <p:attrNameLst>
                                          <p:attrName>style.visibility</p:attrName>
                                        </p:attrNameLst>
                                      </p:cBhvr>
                                      <p:to>
                                        <p:strVal val="visible"/>
                                      </p:to>
                                    </p:set>
                                    <p:animEffect transition="in" filter="blinds(horizontal)">
                                      <p:cBhvr>
                                        <p:cTn id="18" dur="500"/>
                                        <p:tgtEl>
                                          <p:spTgt spid="49154">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49154">
                                            <p:txEl>
                                              <p:pRg st="4" end="4"/>
                                            </p:txEl>
                                          </p:spTgt>
                                        </p:tgtEl>
                                        <p:attrNameLst>
                                          <p:attrName>style.visibility</p:attrName>
                                        </p:attrNameLst>
                                      </p:cBhvr>
                                      <p:to>
                                        <p:strVal val="visible"/>
                                      </p:to>
                                    </p:set>
                                    <p:animEffect transition="in" filter="blinds(horizontal)">
                                      <p:cBhvr>
                                        <p:cTn id="21" dur="500"/>
                                        <p:tgtEl>
                                          <p:spTgt spid="49154">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49154">
                                            <p:txEl>
                                              <p:pRg st="5" end="5"/>
                                            </p:txEl>
                                          </p:spTgt>
                                        </p:tgtEl>
                                        <p:attrNameLst>
                                          <p:attrName>style.visibility</p:attrName>
                                        </p:attrNameLst>
                                      </p:cBhvr>
                                      <p:to>
                                        <p:strVal val="visible"/>
                                      </p:to>
                                    </p:set>
                                    <p:animEffect transition="in" filter="blinds(horizontal)">
                                      <p:cBhvr>
                                        <p:cTn id="24" dur="500"/>
                                        <p:tgtEl>
                                          <p:spTgt spid="49154">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49154">
                                            <p:txEl>
                                              <p:pRg st="6" end="6"/>
                                            </p:txEl>
                                          </p:spTgt>
                                        </p:tgtEl>
                                        <p:attrNameLst>
                                          <p:attrName>style.visibility</p:attrName>
                                        </p:attrNameLst>
                                      </p:cBhvr>
                                      <p:to>
                                        <p:strVal val="visible"/>
                                      </p:to>
                                    </p:set>
                                    <p:animEffect transition="in" filter="blinds(horizontal)">
                                      <p:cBhvr>
                                        <p:cTn id="27" dur="500"/>
                                        <p:tgtEl>
                                          <p:spTgt spid="49154">
                                            <p:txEl>
                                              <p:pRg st="6" end="6"/>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49154">
                                            <p:txEl>
                                              <p:pRg st="7" end="7"/>
                                            </p:txEl>
                                          </p:spTgt>
                                        </p:tgtEl>
                                        <p:attrNameLst>
                                          <p:attrName>style.visibility</p:attrName>
                                        </p:attrNameLst>
                                      </p:cBhvr>
                                      <p:to>
                                        <p:strVal val="visible"/>
                                      </p:to>
                                    </p:set>
                                    <p:animEffect transition="in" filter="blinds(horizontal)">
                                      <p:cBhvr>
                                        <p:cTn id="30" dur="500"/>
                                        <p:tgtEl>
                                          <p:spTgt spid="49154">
                                            <p:txEl>
                                              <p:pRg st="7" end="7"/>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49154">
                                            <p:txEl>
                                              <p:pRg st="8" end="8"/>
                                            </p:txEl>
                                          </p:spTgt>
                                        </p:tgtEl>
                                        <p:attrNameLst>
                                          <p:attrName>style.visibility</p:attrName>
                                        </p:attrNameLst>
                                      </p:cBhvr>
                                      <p:to>
                                        <p:strVal val="visible"/>
                                      </p:to>
                                    </p:set>
                                    <p:animEffect transition="in" filter="blinds(horizontal)">
                                      <p:cBhvr>
                                        <p:cTn id="33" dur="500"/>
                                        <p:tgtEl>
                                          <p:spTgt spid="49154">
                                            <p:txEl>
                                              <p:pRg st="8" end="8"/>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49154">
                                            <p:txEl>
                                              <p:pRg st="9" end="9"/>
                                            </p:txEl>
                                          </p:spTgt>
                                        </p:tgtEl>
                                        <p:attrNameLst>
                                          <p:attrName>style.visibility</p:attrName>
                                        </p:attrNameLst>
                                      </p:cBhvr>
                                      <p:to>
                                        <p:strVal val="visible"/>
                                      </p:to>
                                    </p:set>
                                    <p:animEffect transition="in" filter="blinds(horizontal)">
                                      <p:cBhvr>
                                        <p:cTn id="36" dur="500"/>
                                        <p:tgtEl>
                                          <p:spTgt spid="49154">
                                            <p:txEl>
                                              <p:pRg st="9" end="9"/>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49154">
                                            <p:txEl>
                                              <p:pRg st="10" end="10"/>
                                            </p:txEl>
                                          </p:spTgt>
                                        </p:tgtEl>
                                        <p:attrNameLst>
                                          <p:attrName>style.visibility</p:attrName>
                                        </p:attrNameLst>
                                      </p:cBhvr>
                                      <p:to>
                                        <p:strVal val="visible"/>
                                      </p:to>
                                    </p:set>
                                    <p:animEffect transition="in" filter="blinds(horizontal)">
                                      <p:cBhvr>
                                        <p:cTn id="39" dur="500"/>
                                        <p:tgtEl>
                                          <p:spTgt spid="49154">
                                            <p:txEl>
                                              <p:pRg st="10" end="10"/>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49154">
                                            <p:txEl>
                                              <p:pRg st="11" end="11"/>
                                            </p:txEl>
                                          </p:spTgt>
                                        </p:tgtEl>
                                        <p:attrNameLst>
                                          <p:attrName>style.visibility</p:attrName>
                                        </p:attrNameLst>
                                      </p:cBhvr>
                                      <p:to>
                                        <p:strVal val="visible"/>
                                      </p:to>
                                    </p:set>
                                    <p:animEffect transition="in" filter="blinds(horizontal)">
                                      <p:cBhvr>
                                        <p:cTn id="42" dur="500"/>
                                        <p:tgtEl>
                                          <p:spTgt spid="4915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bwMode="auto">
          <a:xfrm>
            <a:off x="500063" y="2143125"/>
            <a:ext cx="8229600" cy="1139825"/>
          </a:xfrm>
          <a:prstGeom prst="rect">
            <a:avLst/>
          </a:prstGeom>
          <a:noFill/>
          <a:ln w="9525">
            <a:noFill/>
            <a:miter lim="800000"/>
            <a:headEnd/>
            <a:tailEnd/>
          </a:ln>
          <a:effectLst/>
        </p:spPr>
        <p:txBody>
          <a:bodyPr anchor="ctr">
            <a:normAutofit/>
          </a:bodyPr>
          <a:lstStyle/>
          <a:p>
            <a:pPr algn="ctr">
              <a:defRPr/>
            </a:pPr>
            <a:r>
              <a:rPr lang="fr-FR" sz="3600" kern="0" dirty="0">
                <a:solidFill>
                  <a:schemeClr val="tx2"/>
                </a:solidFill>
                <a:latin typeface="Arial Unicode MS" pitchFamily="34" charset="-128"/>
                <a:ea typeface="Arial Unicode MS" pitchFamily="34" charset="-128"/>
                <a:cs typeface="Arial Unicode MS" pitchFamily="34" charset="-128"/>
              </a:rPr>
              <a:t> </a:t>
            </a:r>
            <a:r>
              <a:rPr lang="fr-FR" sz="4000" b="1" kern="0" dirty="0">
                <a:latin typeface="Arial Unicode MS" pitchFamily="34" charset="-128"/>
                <a:ea typeface="Arial Unicode MS" pitchFamily="34" charset="-128"/>
                <a:cs typeface="Arial Unicode MS" pitchFamily="34" charset="-128"/>
              </a:rPr>
              <a:t>Chapitre IX</a:t>
            </a:r>
            <a:r>
              <a:rPr lang="fr-FR" sz="4000" b="1" i="1" kern="0" dirty="0">
                <a:latin typeface="Arial Unicode MS" pitchFamily="34" charset="-128"/>
                <a:ea typeface="Arial Unicode MS" pitchFamily="34" charset="-128"/>
                <a:cs typeface="Arial Unicode MS" pitchFamily="34" charset="-128"/>
              </a:rPr>
              <a:t> </a:t>
            </a:r>
            <a:endParaRPr lang="fr-FR" sz="4000" kern="0" dirty="0">
              <a:latin typeface="Arial Unicode MS" pitchFamily="34" charset="-128"/>
              <a:ea typeface="Arial Unicode MS" pitchFamily="34" charset="-128"/>
              <a:cs typeface="Arial Unicode MS" pitchFamily="34" charset="-128"/>
            </a:endParaRPr>
          </a:p>
        </p:txBody>
      </p:sp>
      <p:sp>
        <p:nvSpPr>
          <p:cNvPr id="3" name="Espace réservé du contenu 2"/>
          <p:cNvSpPr txBox="1">
            <a:spLocks/>
          </p:cNvSpPr>
          <p:nvPr/>
        </p:nvSpPr>
        <p:spPr bwMode="auto">
          <a:xfrm>
            <a:off x="428625" y="3357563"/>
            <a:ext cx="8229600" cy="1441450"/>
          </a:xfrm>
          <a:prstGeom prst="rect">
            <a:avLst/>
          </a:prstGeom>
          <a:noFill/>
          <a:ln w="9525">
            <a:noFill/>
            <a:miter lim="800000"/>
            <a:headEnd/>
            <a:tailEnd/>
          </a:ln>
          <a:effectLst/>
        </p:spPr>
        <p:txBody>
          <a:bodyPr/>
          <a:lstStyle/>
          <a:p>
            <a:pPr marL="342900" indent="-342900" algn="ctr">
              <a:spcBef>
                <a:spcPct val="20000"/>
              </a:spcBef>
              <a:buClr>
                <a:schemeClr val="hlink"/>
              </a:buClr>
              <a:buSzPct val="80000"/>
              <a:buFont typeface="Wingdings" pitchFamily="2" charset="2"/>
              <a:buNone/>
              <a:defRPr/>
            </a:pPr>
            <a:r>
              <a:rPr lang="fr-FR" sz="6600" b="1" i="1" kern="0" dirty="0">
                <a:latin typeface="Arial Unicode MS" pitchFamily="34" charset="-128"/>
                <a:ea typeface="Arial Unicode MS" pitchFamily="34" charset="-128"/>
                <a:cs typeface="Arial Unicode MS" pitchFamily="34" charset="-128"/>
              </a:rPr>
              <a:t>Assemblages</a:t>
            </a:r>
            <a:endParaRPr lang="fr-FR" sz="6600" kern="0" dirty="0">
              <a:latin typeface="Arial Unicode MS" pitchFamily="34" charset="-128"/>
              <a:ea typeface="Arial Unicode MS" pitchFamily="34" charset="-128"/>
              <a:cs typeface="Arial Unicode MS" pitchFamily="34" charset="-128"/>
            </a:endParaRPr>
          </a:p>
        </p:txBody>
      </p:sp>
    </p:spTree>
  </p:cSld>
  <p:clrMapOvr>
    <a:masterClrMapping/>
  </p:clrMapOvr>
  <p:transition spd="slow"/>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u contenu 2"/>
          <p:cNvSpPr>
            <a:spLocks noGrp="1"/>
          </p:cNvSpPr>
          <p:nvPr>
            <p:ph idx="1"/>
          </p:nvPr>
        </p:nvSpPr>
        <p:spPr>
          <a:xfrm>
            <a:off x="214313" y="214313"/>
            <a:ext cx="8286750" cy="6357937"/>
          </a:xfrm>
        </p:spPr>
        <p:txBody>
          <a:bodyPr anchor="ctr"/>
          <a:lstStyle/>
          <a:p>
            <a:pPr eaLnBrk="1" hangingPunct="1">
              <a:buFont typeface="Wingdings" pitchFamily="2" charset="2"/>
              <a:buNone/>
            </a:pPr>
            <a:r>
              <a:rPr lang="fr-FR" sz="2800" b="1" smtClean="0">
                <a:solidFill>
                  <a:srgbClr val="FFFF00"/>
                </a:solidFill>
                <a:effectLst/>
              </a:rPr>
              <a:t>Définition:</a:t>
            </a:r>
          </a:p>
          <a:p>
            <a:pPr algn="just" eaLnBrk="1" hangingPunct="1">
              <a:buFont typeface="Wingdings" pitchFamily="2" charset="2"/>
              <a:buNone/>
            </a:pPr>
            <a:r>
              <a:rPr lang="fr-FR" sz="2800" smtClean="0">
                <a:effectLst/>
              </a:rPr>
              <a:t>  Un assemblage  est un  dispositif ayant pour but</a:t>
            </a:r>
          </a:p>
          <a:p>
            <a:pPr algn="just" eaLnBrk="1" hangingPunct="1">
              <a:buFont typeface="Wingdings" pitchFamily="2" charset="2"/>
              <a:buNone/>
            </a:pPr>
            <a:r>
              <a:rPr lang="fr-FR" sz="2800" smtClean="0">
                <a:effectLst/>
              </a:rPr>
              <a:t>d’assurer la continuité mécanique de plusieurs</a:t>
            </a:r>
          </a:p>
          <a:p>
            <a:pPr algn="just" eaLnBrk="1" hangingPunct="1">
              <a:buFont typeface="Wingdings" pitchFamily="2" charset="2"/>
              <a:buNone/>
            </a:pPr>
            <a:r>
              <a:rPr lang="fr-FR" sz="2800" smtClean="0">
                <a:effectLst/>
              </a:rPr>
              <a:t>pièces, en assurant   la  transmission  et la </a:t>
            </a:r>
          </a:p>
          <a:p>
            <a:pPr algn="just" eaLnBrk="1" hangingPunct="1">
              <a:buFont typeface="Wingdings" pitchFamily="2" charset="2"/>
              <a:buNone/>
            </a:pPr>
            <a:r>
              <a:rPr lang="fr-FR" sz="2800" smtClean="0">
                <a:effectLst/>
              </a:rPr>
              <a:t>réparation  des diverses  sollicitations  entre elles.</a:t>
            </a:r>
          </a:p>
          <a:p>
            <a:pPr eaLnBrk="1" hangingPunct="1">
              <a:buFont typeface="Wingdings" pitchFamily="2" charset="2"/>
              <a:buNone/>
            </a:pPr>
            <a:endParaRPr lang="fr-FR" sz="2800" smtClean="0">
              <a:effectLst/>
            </a:endParaRPr>
          </a:p>
          <a:p>
            <a:pPr eaLnBrk="1" hangingPunct="1">
              <a:buFont typeface="Wingdings" pitchFamily="2" charset="2"/>
              <a:buNone/>
            </a:pPr>
            <a:r>
              <a:rPr lang="fr-FR" sz="2800" smtClean="0">
                <a:effectLst/>
              </a:rPr>
              <a:t>Nous avons utilisés trois types d’assemblages :</a:t>
            </a:r>
          </a:p>
          <a:p>
            <a:pPr eaLnBrk="1" hangingPunct="1"/>
            <a:r>
              <a:rPr lang="fr-FR" sz="2800" smtClean="0">
                <a:effectLst/>
              </a:rPr>
              <a:t>Assemblages soudés.</a:t>
            </a:r>
          </a:p>
          <a:p>
            <a:pPr eaLnBrk="1" hangingPunct="1"/>
            <a:r>
              <a:rPr lang="fr-FR" sz="2800" smtClean="0">
                <a:effectLst/>
              </a:rPr>
              <a:t>Assemblages par boulons ordinaires.	</a:t>
            </a:r>
          </a:p>
          <a:p>
            <a:pPr eaLnBrk="1" hangingPunct="1"/>
            <a:r>
              <a:rPr lang="fr-FR" sz="2800" smtClean="0">
                <a:effectLst/>
              </a:rPr>
              <a:t>Assemblages par boulons H.R</a:t>
            </a:r>
          </a:p>
          <a:p>
            <a:pPr algn="just" eaLnBrk="1" hangingPunct="1">
              <a:buFont typeface="Wingdings" pitchFamily="2" charset="2"/>
              <a:buNone/>
            </a:pPr>
            <a:endParaRPr lang="fr-FR" sz="2800" smtClean="0">
              <a:effectLst/>
            </a:endParaRPr>
          </a:p>
          <a:p>
            <a:pPr eaLnBrk="1" hangingPunct="1">
              <a:buFont typeface="Wingdings" pitchFamily="2" charset="2"/>
              <a:buNone/>
            </a:pPr>
            <a:endParaRPr lang="fr-FR" sz="3600" smtClean="0">
              <a:solidFill>
                <a:srgbClr val="FFFF00"/>
              </a:solidFill>
              <a:effectLst/>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51202">
                                            <p:txEl>
                                              <p:pRg st="0" end="0"/>
                                            </p:txEl>
                                          </p:spTgt>
                                        </p:tgtEl>
                                        <p:attrNameLst>
                                          <p:attrName>style.visibility</p:attrName>
                                        </p:attrNameLst>
                                      </p:cBhvr>
                                      <p:to>
                                        <p:strVal val="visible"/>
                                      </p:to>
                                    </p:set>
                                    <p:anim calcmode="lin" valueType="num">
                                      <p:cBhvr additive="base">
                                        <p:cTn id="7" dur="500" fill="hold"/>
                                        <p:tgtEl>
                                          <p:spTgt spid="5120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02">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3" presetClass="entr" presetSubtype="10" fill="hold" nodeType="afterEffect">
                                  <p:stCondLst>
                                    <p:cond delay="0"/>
                                  </p:stCondLst>
                                  <p:childTnLst>
                                    <p:set>
                                      <p:cBhvr>
                                        <p:cTn id="11" dur="1" fill="hold">
                                          <p:stCondLst>
                                            <p:cond delay="0"/>
                                          </p:stCondLst>
                                        </p:cTn>
                                        <p:tgtEl>
                                          <p:spTgt spid="51202">
                                            <p:txEl>
                                              <p:pRg st="1" end="1"/>
                                            </p:txEl>
                                          </p:spTgt>
                                        </p:tgtEl>
                                        <p:attrNameLst>
                                          <p:attrName>style.visibility</p:attrName>
                                        </p:attrNameLst>
                                      </p:cBhvr>
                                      <p:to>
                                        <p:strVal val="visible"/>
                                      </p:to>
                                    </p:set>
                                    <p:animEffect transition="in" filter="blinds(horizontal)">
                                      <p:cBhvr>
                                        <p:cTn id="12" dur="500"/>
                                        <p:tgtEl>
                                          <p:spTgt spid="51202">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51202">
                                            <p:txEl>
                                              <p:pRg st="2" end="2"/>
                                            </p:txEl>
                                          </p:spTgt>
                                        </p:tgtEl>
                                        <p:attrNameLst>
                                          <p:attrName>style.visibility</p:attrName>
                                        </p:attrNameLst>
                                      </p:cBhvr>
                                      <p:to>
                                        <p:strVal val="visible"/>
                                      </p:to>
                                    </p:set>
                                    <p:animEffect transition="in" filter="blinds(horizontal)">
                                      <p:cBhvr>
                                        <p:cTn id="15" dur="500"/>
                                        <p:tgtEl>
                                          <p:spTgt spid="51202">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51202">
                                            <p:txEl>
                                              <p:pRg st="3" end="3"/>
                                            </p:txEl>
                                          </p:spTgt>
                                        </p:tgtEl>
                                        <p:attrNameLst>
                                          <p:attrName>style.visibility</p:attrName>
                                        </p:attrNameLst>
                                      </p:cBhvr>
                                      <p:to>
                                        <p:strVal val="visible"/>
                                      </p:to>
                                    </p:set>
                                    <p:animEffect transition="in" filter="blinds(horizontal)">
                                      <p:cBhvr>
                                        <p:cTn id="18" dur="500"/>
                                        <p:tgtEl>
                                          <p:spTgt spid="51202">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51202">
                                            <p:txEl>
                                              <p:pRg st="4" end="4"/>
                                            </p:txEl>
                                          </p:spTgt>
                                        </p:tgtEl>
                                        <p:attrNameLst>
                                          <p:attrName>style.visibility</p:attrName>
                                        </p:attrNameLst>
                                      </p:cBhvr>
                                      <p:to>
                                        <p:strVal val="visible"/>
                                      </p:to>
                                    </p:set>
                                    <p:animEffect transition="in" filter="blinds(horizontal)">
                                      <p:cBhvr>
                                        <p:cTn id="21" dur="500"/>
                                        <p:tgtEl>
                                          <p:spTgt spid="51202">
                                            <p:txEl>
                                              <p:pRg st="4" end="4"/>
                                            </p:txEl>
                                          </p:spTgt>
                                        </p:tgtEl>
                                      </p:cBhvr>
                                    </p:animEffect>
                                  </p:childTnLst>
                                </p:cTn>
                              </p:par>
                            </p:childTnLst>
                          </p:cTn>
                        </p:par>
                        <p:par>
                          <p:cTn id="22" fill="hold" nodeType="afterGroup">
                            <p:stCondLst>
                              <p:cond delay="1000"/>
                            </p:stCondLst>
                            <p:childTnLst>
                              <p:par>
                                <p:cTn id="23" presetID="3" presetClass="entr" presetSubtype="10" fill="hold" nodeType="afterEffect">
                                  <p:stCondLst>
                                    <p:cond delay="500"/>
                                  </p:stCondLst>
                                  <p:childTnLst>
                                    <p:set>
                                      <p:cBhvr>
                                        <p:cTn id="24" dur="1" fill="hold">
                                          <p:stCondLst>
                                            <p:cond delay="0"/>
                                          </p:stCondLst>
                                        </p:cTn>
                                        <p:tgtEl>
                                          <p:spTgt spid="51202">
                                            <p:txEl>
                                              <p:pRg st="6" end="6"/>
                                            </p:txEl>
                                          </p:spTgt>
                                        </p:tgtEl>
                                        <p:attrNameLst>
                                          <p:attrName>style.visibility</p:attrName>
                                        </p:attrNameLst>
                                      </p:cBhvr>
                                      <p:to>
                                        <p:strVal val="visible"/>
                                      </p:to>
                                    </p:set>
                                    <p:animEffect transition="in" filter="blinds(horizontal)">
                                      <p:cBhvr>
                                        <p:cTn id="25" dur="500"/>
                                        <p:tgtEl>
                                          <p:spTgt spid="51202">
                                            <p:txEl>
                                              <p:pRg st="6" end="6"/>
                                            </p:txEl>
                                          </p:spTgt>
                                        </p:tgtEl>
                                      </p:cBhvr>
                                    </p:animEffect>
                                  </p:childTnLst>
                                </p:cTn>
                              </p:par>
                            </p:childTnLst>
                          </p:cTn>
                        </p:par>
                        <p:par>
                          <p:cTn id="26" fill="hold" nodeType="afterGroup">
                            <p:stCondLst>
                              <p:cond delay="2000"/>
                            </p:stCondLst>
                            <p:childTnLst>
                              <p:par>
                                <p:cTn id="27" presetID="2" presetClass="entr" presetSubtype="8" fill="hold" nodeType="afterEffect">
                                  <p:stCondLst>
                                    <p:cond delay="0"/>
                                  </p:stCondLst>
                                  <p:childTnLst>
                                    <p:set>
                                      <p:cBhvr>
                                        <p:cTn id="28" dur="1" fill="hold">
                                          <p:stCondLst>
                                            <p:cond delay="0"/>
                                          </p:stCondLst>
                                        </p:cTn>
                                        <p:tgtEl>
                                          <p:spTgt spid="51202">
                                            <p:txEl>
                                              <p:pRg st="7" end="7"/>
                                            </p:txEl>
                                          </p:spTgt>
                                        </p:tgtEl>
                                        <p:attrNameLst>
                                          <p:attrName>style.visibility</p:attrName>
                                        </p:attrNameLst>
                                      </p:cBhvr>
                                      <p:to>
                                        <p:strVal val="visible"/>
                                      </p:to>
                                    </p:set>
                                    <p:anim calcmode="lin" valueType="num">
                                      <p:cBhvr additive="base">
                                        <p:cTn id="29" dur="500" fill="hold"/>
                                        <p:tgtEl>
                                          <p:spTgt spid="51202">
                                            <p:txEl>
                                              <p:pRg st="7" end="7"/>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51202">
                                            <p:txEl>
                                              <p:pRg st="7" end="7"/>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51202">
                                            <p:txEl>
                                              <p:pRg st="8" end="8"/>
                                            </p:txEl>
                                          </p:spTgt>
                                        </p:tgtEl>
                                        <p:attrNameLst>
                                          <p:attrName>style.visibility</p:attrName>
                                        </p:attrNameLst>
                                      </p:cBhvr>
                                      <p:to>
                                        <p:strVal val="visible"/>
                                      </p:to>
                                    </p:set>
                                    <p:anim calcmode="lin" valueType="num">
                                      <p:cBhvr additive="base">
                                        <p:cTn id="33" dur="500" fill="hold"/>
                                        <p:tgtEl>
                                          <p:spTgt spid="51202">
                                            <p:txEl>
                                              <p:pRg st="8" end="8"/>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51202">
                                            <p:txEl>
                                              <p:pRg st="8" end="8"/>
                                            </p:txEl>
                                          </p:spTgt>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51202">
                                            <p:txEl>
                                              <p:pRg st="9" end="9"/>
                                            </p:txEl>
                                          </p:spTgt>
                                        </p:tgtEl>
                                        <p:attrNameLst>
                                          <p:attrName>style.visibility</p:attrName>
                                        </p:attrNameLst>
                                      </p:cBhvr>
                                      <p:to>
                                        <p:strVal val="visible"/>
                                      </p:to>
                                    </p:set>
                                    <p:anim calcmode="lin" valueType="num">
                                      <p:cBhvr additive="base">
                                        <p:cTn id="37" dur="500" fill="hold"/>
                                        <p:tgtEl>
                                          <p:spTgt spid="51202">
                                            <p:txEl>
                                              <p:pRg st="9" end="9"/>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1202">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Espace réservé du contenu 2"/>
          <p:cNvSpPr>
            <a:spLocks noGrp="1"/>
          </p:cNvSpPr>
          <p:nvPr>
            <p:ph idx="1"/>
          </p:nvPr>
        </p:nvSpPr>
        <p:spPr>
          <a:xfrm>
            <a:off x="500063" y="214313"/>
            <a:ext cx="8229600" cy="5429250"/>
          </a:xfrm>
        </p:spPr>
        <p:txBody>
          <a:bodyPr/>
          <a:lstStyle/>
          <a:p>
            <a:pPr eaLnBrk="1" hangingPunct="1">
              <a:lnSpc>
                <a:spcPct val="200000"/>
              </a:lnSpc>
              <a:buFont typeface="Wingdings" pitchFamily="2" charset="2"/>
              <a:buNone/>
            </a:pPr>
            <a:r>
              <a:rPr lang="fr-FR" b="1" smtClean="0">
                <a:solidFill>
                  <a:srgbClr val="FFFF00"/>
                </a:solidFill>
                <a:effectLst/>
                <a:latin typeface="Arial Unicode MS" pitchFamily="34" charset="-128"/>
                <a:ea typeface="Arial Unicode MS" pitchFamily="34" charset="-128"/>
                <a:cs typeface="Arial Unicode MS" pitchFamily="34" charset="-128"/>
              </a:rPr>
              <a:t>Assemblages soudés : </a:t>
            </a:r>
            <a:endParaRPr lang="fr-FR" smtClean="0">
              <a:solidFill>
                <a:srgbClr val="FFFF00"/>
              </a:solidFill>
              <a:effectLst/>
              <a:latin typeface="Arial Unicode MS" pitchFamily="34" charset="-128"/>
              <a:ea typeface="Arial Unicode MS" pitchFamily="34" charset="-128"/>
              <a:cs typeface="Arial Unicode MS" pitchFamily="34" charset="-128"/>
            </a:endParaRPr>
          </a:p>
          <a:p>
            <a:pPr eaLnBrk="1" hangingPunct="1">
              <a:spcBef>
                <a:spcPct val="0"/>
              </a:spcBef>
              <a:buFont typeface="Wingdings" pitchFamily="2" charset="2"/>
              <a:buNone/>
            </a:pPr>
            <a:r>
              <a:rPr lang="fr-FR" sz="2800" smtClean="0">
                <a:effectLst/>
                <a:latin typeface="Arial Unicode MS" pitchFamily="34" charset="-128"/>
                <a:ea typeface="Arial Unicode MS" pitchFamily="34" charset="-128"/>
                <a:cs typeface="Arial Unicode MS" pitchFamily="34" charset="-128"/>
              </a:rPr>
              <a:t>    On a utilisé le procédé de soudage pour assurer</a:t>
            </a:r>
          </a:p>
          <a:p>
            <a:pPr eaLnBrk="1" hangingPunct="1">
              <a:spcBef>
                <a:spcPct val="0"/>
              </a:spcBef>
              <a:buFont typeface="Wingdings" pitchFamily="2" charset="2"/>
              <a:buNone/>
            </a:pPr>
            <a:r>
              <a:rPr lang="fr-FR" sz="2800" smtClean="0">
                <a:effectLst/>
                <a:latin typeface="Arial Unicode MS" pitchFamily="34" charset="-128"/>
                <a:ea typeface="Arial Unicode MS" pitchFamily="34" charset="-128"/>
                <a:cs typeface="Arial Unicode MS" pitchFamily="34" charset="-128"/>
              </a:rPr>
              <a:t>la jonction des pièces suivantes :</a:t>
            </a:r>
          </a:p>
          <a:p>
            <a:pPr eaLnBrk="1" hangingPunct="1"/>
            <a:r>
              <a:rPr lang="fr-FR" sz="2800" smtClean="0">
                <a:effectLst/>
                <a:latin typeface="Arial Unicode MS" pitchFamily="34" charset="-128"/>
                <a:ea typeface="Arial Unicode MS" pitchFamily="34" charset="-128"/>
                <a:cs typeface="Arial Unicode MS" pitchFamily="34" charset="-128"/>
              </a:rPr>
              <a:t>UAP-panne sablière</a:t>
            </a:r>
          </a:p>
          <a:p>
            <a:pPr eaLnBrk="1" hangingPunct="1"/>
            <a:r>
              <a:rPr lang="fr-FR" sz="2800" smtClean="0">
                <a:effectLst/>
                <a:latin typeface="Arial Unicode MS" pitchFamily="34" charset="-128"/>
                <a:ea typeface="Arial Unicode MS" pitchFamily="34" charset="-128"/>
                <a:cs typeface="Arial Unicode MS" pitchFamily="34" charset="-128"/>
              </a:rPr>
              <a:t>Diagonales -  goussets (la ferme)</a:t>
            </a:r>
          </a:p>
          <a:p>
            <a:pPr eaLnBrk="1" hangingPunct="1"/>
            <a:r>
              <a:rPr lang="fr-FR" sz="2800" smtClean="0">
                <a:effectLst/>
                <a:latin typeface="Arial Unicode MS" pitchFamily="34" charset="-128"/>
                <a:ea typeface="Arial Unicode MS" pitchFamily="34" charset="-128"/>
                <a:cs typeface="Arial Unicode MS" pitchFamily="34" charset="-128"/>
              </a:rPr>
              <a:t>Poteau - Plaque d’assise</a:t>
            </a:r>
          </a:p>
          <a:p>
            <a:pPr eaLnBrk="1" hangingPunct="1"/>
            <a:r>
              <a:rPr lang="fr-FR" sz="2800" smtClean="0">
                <a:effectLst/>
                <a:latin typeface="Arial Unicode MS" pitchFamily="34" charset="-128"/>
                <a:ea typeface="Arial Unicode MS" pitchFamily="34" charset="-128"/>
                <a:cs typeface="Arial Unicode MS" pitchFamily="34" charset="-128"/>
              </a:rPr>
              <a:t>Potelet -Plaque d’assise</a:t>
            </a:r>
          </a:p>
          <a:p>
            <a:pPr eaLnBrk="1" hangingPunct="1"/>
            <a:r>
              <a:rPr lang="fr-FR" sz="2800" smtClean="0">
                <a:effectLst/>
                <a:latin typeface="Arial Unicode MS" pitchFamily="34" charset="-128"/>
                <a:ea typeface="Arial Unicode MS" pitchFamily="34" charset="-128"/>
                <a:cs typeface="Arial Unicode MS" pitchFamily="34" charset="-128"/>
              </a:rPr>
              <a:t>Poutre -platine</a:t>
            </a:r>
          </a:p>
          <a:p>
            <a:pPr eaLnBrk="1" hangingPunct="1">
              <a:buFont typeface="Wingdings" pitchFamily="2" charset="2"/>
              <a:buNone/>
            </a:pPr>
            <a:endParaRPr lang="fr-FR" smtClean="0">
              <a:effectLst/>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52226">
                                            <p:txEl>
                                              <p:pRg st="0" end="0"/>
                                            </p:txEl>
                                          </p:spTgt>
                                        </p:tgtEl>
                                        <p:attrNameLst>
                                          <p:attrName>style.visibility</p:attrName>
                                        </p:attrNameLst>
                                      </p:cBhvr>
                                      <p:to>
                                        <p:strVal val="visible"/>
                                      </p:to>
                                    </p:set>
                                    <p:anim calcmode="lin" valueType="num">
                                      <p:cBhvr additive="base">
                                        <p:cTn id="7" dur="500" fill="hold"/>
                                        <p:tgtEl>
                                          <p:spTgt spid="5222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2226">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3" presetClass="entr" presetSubtype="10" fill="hold" nodeType="afterEffect">
                                  <p:stCondLst>
                                    <p:cond delay="0"/>
                                  </p:stCondLst>
                                  <p:childTnLst>
                                    <p:set>
                                      <p:cBhvr>
                                        <p:cTn id="11" dur="1" fill="hold">
                                          <p:stCondLst>
                                            <p:cond delay="0"/>
                                          </p:stCondLst>
                                        </p:cTn>
                                        <p:tgtEl>
                                          <p:spTgt spid="52226">
                                            <p:txEl>
                                              <p:pRg st="1" end="1"/>
                                            </p:txEl>
                                          </p:spTgt>
                                        </p:tgtEl>
                                        <p:attrNameLst>
                                          <p:attrName>style.visibility</p:attrName>
                                        </p:attrNameLst>
                                      </p:cBhvr>
                                      <p:to>
                                        <p:strVal val="visible"/>
                                      </p:to>
                                    </p:set>
                                    <p:animEffect transition="in" filter="blinds(horizontal)">
                                      <p:cBhvr>
                                        <p:cTn id="12" dur="500"/>
                                        <p:tgtEl>
                                          <p:spTgt spid="52226">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52226">
                                            <p:txEl>
                                              <p:pRg st="2" end="2"/>
                                            </p:txEl>
                                          </p:spTgt>
                                        </p:tgtEl>
                                        <p:attrNameLst>
                                          <p:attrName>style.visibility</p:attrName>
                                        </p:attrNameLst>
                                      </p:cBhvr>
                                      <p:to>
                                        <p:strVal val="visible"/>
                                      </p:to>
                                    </p:set>
                                    <p:animEffect transition="in" filter="blinds(horizontal)">
                                      <p:cBhvr>
                                        <p:cTn id="15" dur="500"/>
                                        <p:tgtEl>
                                          <p:spTgt spid="52226">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52226">
                                            <p:txEl>
                                              <p:pRg st="3" end="3"/>
                                            </p:txEl>
                                          </p:spTgt>
                                        </p:tgtEl>
                                        <p:attrNameLst>
                                          <p:attrName>style.visibility</p:attrName>
                                        </p:attrNameLst>
                                      </p:cBhvr>
                                      <p:to>
                                        <p:strVal val="visible"/>
                                      </p:to>
                                    </p:set>
                                    <p:animEffect transition="in" filter="blinds(horizontal)">
                                      <p:cBhvr>
                                        <p:cTn id="18" dur="500"/>
                                        <p:tgtEl>
                                          <p:spTgt spid="52226">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52226">
                                            <p:txEl>
                                              <p:pRg st="4" end="4"/>
                                            </p:txEl>
                                          </p:spTgt>
                                        </p:tgtEl>
                                        <p:attrNameLst>
                                          <p:attrName>style.visibility</p:attrName>
                                        </p:attrNameLst>
                                      </p:cBhvr>
                                      <p:to>
                                        <p:strVal val="visible"/>
                                      </p:to>
                                    </p:set>
                                    <p:animEffect transition="in" filter="blinds(horizontal)">
                                      <p:cBhvr>
                                        <p:cTn id="21" dur="500"/>
                                        <p:tgtEl>
                                          <p:spTgt spid="52226">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52226">
                                            <p:txEl>
                                              <p:pRg st="5" end="5"/>
                                            </p:txEl>
                                          </p:spTgt>
                                        </p:tgtEl>
                                        <p:attrNameLst>
                                          <p:attrName>style.visibility</p:attrName>
                                        </p:attrNameLst>
                                      </p:cBhvr>
                                      <p:to>
                                        <p:strVal val="visible"/>
                                      </p:to>
                                    </p:set>
                                    <p:animEffect transition="in" filter="blinds(horizontal)">
                                      <p:cBhvr>
                                        <p:cTn id="24" dur="500"/>
                                        <p:tgtEl>
                                          <p:spTgt spid="52226">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52226">
                                            <p:txEl>
                                              <p:pRg st="6" end="6"/>
                                            </p:txEl>
                                          </p:spTgt>
                                        </p:tgtEl>
                                        <p:attrNameLst>
                                          <p:attrName>style.visibility</p:attrName>
                                        </p:attrNameLst>
                                      </p:cBhvr>
                                      <p:to>
                                        <p:strVal val="visible"/>
                                      </p:to>
                                    </p:set>
                                    <p:animEffect transition="in" filter="blinds(horizontal)">
                                      <p:cBhvr>
                                        <p:cTn id="27" dur="500"/>
                                        <p:tgtEl>
                                          <p:spTgt spid="52226">
                                            <p:txEl>
                                              <p:pRg st="6" end="6"/>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52226">
                                            <p:txEl>
                                              <p:pRg st="7" end="7"/>
                                            </p:txEl>
                                          </p:spTgt>
                                        </p:tgtEl>
                                        <p:attrNameLst>
                                          <p:attrName>style.visibility</p:attrName>
                                        </p:attrNameLst>
                                      </p:cBhvr>
                                      <p:to>
                                        <p:strVal val="visible"/>
                                      </p:to>
                                    </p:set>
                                    <p:animEffect transition="in" filter="blinds(horizontal)">
                                      <p:cBhvr>
                                        <p:cTn id="30" dur="500"/>
                                        <p:tgtEl>
                                          <p:spTgt spid="5222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Espace réservé du contenu 2"/>
          <p:cNvSpPr>
            <a:spLocks noGrp="1"/>
          </p:cNvSpPr>
          <p:nvPr>
            <p:ph idx="1"/>
          </p:nvPr>
        </p:nvSpPr>
        <p:spPr>
          <a:xfrm>
            <a:off x="500063" y="214313"/>
            <a:ext cx="8229600" cy="6286500"/>
          </a:xfrm>
        </p:spPr>
        <p:txBody>
          <a:bodyPr/>
          <a:lstStyle/>
          <a:p>
            <a:pPr eaLnBrk="1" hangingPunct="1">
              <a:lnSpc>
                <a:spcPct val="200000"/>
              </a:lnSpc>
              <a:buFont typeface="Wingdings" pitchFamily="2" charset="2"/>
              <a:buNone/>
            </a:pPr>
            <a:r>
              <a:rPr lang="fr-FR" sz="3000" b="1" smtClean="0">
                <a:solidFill>
                  <a:srgbClr val="FFFF00"/>
                </a:solidFill>
                <a:effectLst/>
                <a:latin typeface="Arial Unicode MS" pitchFamily="34" charset="-128"/>
                <a:ea typeface="Arial Unicode MS" pitchFamily="34" charset="-128"/>
                <a:cs typeface="Arial Unicode MS" pitchFamily="34" charset="-128"/>
              </a:rPr>
              <a:t>Assemblage par boulons ordinaire : </a:t>
            </a:r>
            <a:endParaRPr lang="fr-FR" sz="3000" smtClean="0">
              <a:solidFill>
                <a:srgbClr val="FFFF00"/>
              </a:solidFill>
              <a:effectLst/>
              <a:latin typeface="Arial Unicode MS" pitchFamily="34" charset="-128"/>
              <a:ea typeface="Arial Unicode MS" pitchFamily="34" charset="-128"/>
              <a:cs typeface="Arial Unicode MS" pitchFamily="34" charset="-128"/>
            </a:endParaRPr>
          </a:p>
          <a:p>
            <a:pPr eaLnBrk="1" hangingPunct="1">
              <a:spcBef>
                <a:spcPct val="0"/>
              </a:spcBef>
              <a:buFont typeface="Wingdings" pitchFamily="2" charset="2"/>
              <a:buNone/>
            </a:pPr>
            <a:r>
              <a:rPr lang="fr-FR" sz="2800" smtClean="0">
                <a:effectLst/>
                <a:latin typeface="Arial Unicode MS" pitchFamily="34" charset="-128"/>
                <a:ea typeface="Arial Unicode MS" pitchFamily="34" charset="-128"/>
                <a:cs typeface="Arial Unicode MS" pitchFamily="34" charset="-128"/>
              </a:rPr>
              <a:t>   On a utilisés ce type d’assemblage pour attacher</a:t>
            </a:r>
          </a:p>
          <a:p>
            <a:pPr eaLnBrk="1" hangingPunct="1">
              <a:spcBef>
                <a:spcPct val="0"/>
              </a:spcBef>
              <a:buFont typeface="Wingdings" pitchFamily="2" charset="2"/>
              <a:buNone/>
            </a:pPr>
            <a:r>
              <a:rPr lang="fr-FR" sz="2800" smtClean="0">
                <a:effectLst/>
                <a:latin typeface="Arial Unicode MS" pitchFamily="34" charset="-128"/>
                <a:ea typeface="Arial Unicode MS" pitchFamily="34" charset="-128"/>
                <a:cs typeface="Arial Unicode MS" pitchFamily="34" charset="-128"/>
              </a:rPr>
              <a:t>les pièces suivantes :</a:t>
            </a:r>
          </a:p>
          <a:p>
            <a:pPr eaLnBrk="1" hangingPunct="1">
              <a:lnSpc>
                <a:spcPct val="150000"/>
              </a:lnSpc>
            </a:pPr>
            <a:r>
              <a:rPr lang="fr-FR" sz="2400" smtClean="0">
                <a:effectLst/>
                <a:latin typeface="Arial Unicode MS" pitchFamily="34" charset="-128"/>
                <a:ea typeface="Arial Unicode MS" pitchFamily="34" charset="-128"/>
                <a:cs typeface="Arial Unicode MS" pitchFamily="34" charset="-128"/>
              </a:rPr>
              <a:t>Diagonales -  goussets  (Poutre au vent)</a:t>
            </a:r>
          </a:p>
          <a:p>
            <a:pPr eaLnBrk="1" hangingPunct="1"/>
            <a:endParaRPr lang="fr-FR" sz="2800" smtClean="0">
              <a:effectLst/>
              <a:latin typeface="Arial Unicode MS" pitchFamily="34" charset="-128"/>
              <a:ea typeface="Arial Unicode MS" pitchFamily="34" charset="-128"/>
              <a:cs typeface="Arial Unicode MS" pitchFamily="34" charset="-128"/>
            </a:endParaRPr>
          </a:p>
          <a:p>
            <a:pPr eaLnBrk="1" hangingPunct="1">
              <a:buFont typeface="Wingdings" pitchFamily="2" charset="2"/>
              <a:buNone/>
            </a:pPr>
            <a:endParaRPr lang="fr-FR" smtClean="0">
              <a:effectLst/>
            </a:endParaRPr>
          </a:p>
        </p:txBody>
      </p:sp>
      <p:pic>
        <p:nvPicPr>
          <p:cNvPr id="634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2860675"/>
            <a:ext cx="3786188" cy="34972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53250">
                                            <p:txEl>
                                              <p:pRg st="0" end="0"/>
                                            </p:txEl>
                                          </p:spTgt>
                                        </p:tgtEl>
                                        <p:attrNameLst>
                                          <p:attrName>style.visibility</p:attrName>
                                        </p:attrNameLst>
                                      </p:cBhvr>
                                      <p:to>
                                        <p:strVal val="visible"/>
                                      </p:to>
                                    </p:set>
                                    <p:anim calcmode="lin" valueType="num">
                                      <p:cBhvr additive="base">
                                        <p:cTn id="7" dur="500" fill="hold"/>
                                        <p:tgtEl>
                                          <p:spTgt spid="5325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250">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3" presetClass="entr" presetSubtype="10" fill="hold" nodeType="afterEffect">
                                  <p:stCondLst>
                                    <p:cond delay="500"/>
                                  </p:stCondLst>
                                  <p:childTnLst>
                                    <p:set>
                                      <p:cBhvr>
                                        <p:cTn id="11" dur="1" fill="hold">
                                          <p:stCondLst>
                                            <p:cond delay="0"/>
                                          </p:stCondLst>
                                        </p:cTn>
                                        <p:tgtEl>
                                          <p:spTgt spid="53250">
                                            <p:txEl>
                                              <p:pRg st="1" end="1"/>
                                            </p:txEl>
                                          </p:spTgt>
                                        </p:tgtEl>
                                        <p:attrNameLst>
                                          <p:attrName>style.visibility</p:attrName>
                                        </p:attrNameLst>
                                      </p:cBhvr>
                                      <p:to>
                                        <p:strVal val="visible"/>
                                      </p:to>
                                    </p:set>
                                    <p:animEffect transition="in" filter="blinds(horizontal)">
                                      <p:cBhvr>
                                        <p:cTn id="12" dur="500"/>
                                        <p:tgtEl>
                                          <p:spTgt spid="53250">
                                            <p:txEl>
                                              <p:pRg st="1" end="1"/>
                                            </p:txEl>
                                          </p:spTgt>
                                        </p:tgtEl>
                                      </p:cBhvr>
                                    </p:animEffect>
                                  </p:childTnLst>
                                </p:cTn>
                              </p:par>
                              <p:par>
                                <p:cTn id="13" presetID="3" presetClass="entr" presetSubtype="10" fill="hold" nodeType="withEffect">
                                  <p:stCondLst>
                                    <p:cond delay="500"/>
                                  </p:stCondLst>
                                  <p:childTnLst>
                                    <p:set>
                                      <p:cBhvr>
                                        <p:cTn id="14" dur="1" fill="hold">
                                          <p:stCondLst>
                                            <p:cond delay="0"/>
                                          </p:stCondLst>
                                        </p:cTn>
                                        <p:tgtEl>
                                          <p:spTgt spid="53250">
                                            <p:txEl>
                                              <p:pRg st="2" end="2"/>
                                            </p:txEl>
                                          </p:spTgt>
                                        </p:tgtEl>
                                        <p:attrNameLst>
                                          <p:attrName>style.visibility</p:attrName>
                                        </p:attrNameLst>
                                      </p:cBhvr>
                                      <p:to>
                                        <p:strVal val="visible"/>
                                      </p:to>
                                    </p:set>
                                    <p:animEffect transition="in" filter="blinds(horizontal)">
                                      <p:cBhvr>
                                        <p:cTn id="15" dur="500"/>
                                        <p:tgtEl>
                                          <p:spTgt spid="53250">
                                            <p:txEl>
                                              <p:pRg st="2" end="2"/>
                                            </p:txEl>
                                          </p:spTgt>
                                        </p:tgtEl>
                                      </p:cBhvr>
                                    </p:animEffect>
                                  </p:childTnLst>
                                </p:cTn>
                              </p:par>
                            </p:childTnLst>
                          </p:cTn>
                        </p:par>
                        <p:par>
                          <p:cTn id="16" fill="hold" nodeType="afterGroup">
                            <p:stCondLst>
                              <p:cond delay="1500"/>
                            </p:stCondLst>
                            <p:childTnLst>
                              <p:par>
                                <p:cTn id="17" presetID="2" presetClass="entr" presetSubtype="8" fill="hold" nodeType="afterEffect">
                                  <p:stCondLst>
                                    <p:cond delay="0"/>
                                  </p:stCondLst>
                                  <p:childTnLst>
                                    <p:set>
                                      <p:cBhvr>
                                        <p:cTn id="18" dur="1" fill="hold">
                                          <p:stCondLst>
                                            <p:cond delay="0"/>
                                          </p:stCondLst>
                                        </p:cTn>
                                        <p:tgtEl>
                                          <p:spTgt spid="53250">
                                            <p:txEl>
                                              <p:pRg st="3" end="3"/>
                                            </p:txEl>
                                          </p:spTgt>
                                        </p:tgtEl>
                                        <p:attrNameLst>
                                          <p:attrName>style.visibility</p:attrName>
                                        </p:attrNameLst>
                                      </p:cBhvr>
                                      <p:to>
                                        <p:strVal val="visible"/>
                                      </p:to>
                                    </p:set>
                                    <p:anim calcmode="lin" valueType="num">
                                      <p:cBhvr additive="base">
                                        <p:cTn id="19" dur="500" fill="hold"/>
                                        <p:tgtEl>
                                          <p:spTgt spid="53250">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3250">
                                            <p:txEl>
                                              <p:pRg st="3" end="3"/>
                                            </p:txEl>
                                          </p:spTgt>
                                        </p:tgtEl>
                                        <p:attrNameLst>
                                          <p:attrName>ppt_y</p:attrName>
                                        </p:attrNameLst>
                                      </p:cBhvr>
                                      <p:tavLst>
                                        <p:tav tm="0">
                                          <p:val>
                                            <p:strVal val="#ppt_y"/>
                                          </p:val>
                                        </p:tav>
                                        <p:tav tm="100000">
                                          <p:val>
                                            <p:strVal val="#ppt_y"/>
                                          </p:val>
                                        </p:tav>
                                      </p:tavLst>
                                    </p:anim>
                                  </p:childTnLst>
                                </p:cTn>
                              </p:par>
                            </p:childTnLst>
                          </p:cTn>
                        </p:par>
                        <p:par>
                          <p:cTn id="21" fill="hold" nodeType="afterGroup">
                            <p:stCondLst>
                              <p:cond delay="2000"/>
                            </p:stCondLst>
                            <p:childTnLst>
                              <p:par>
                                <p:cTn id="22" presetID="10" presetClass="entr" presetSubtype="0" fill="hold" nodeType="afterEffect">
                                  <p:stCondLst>
                                    <p:cond delay="0"/>
                                  </p:stCondLst>
                                  <p:childTnLst>
                                    <p:set>
                                      <p:cBhvr>
                                        <p:cTn id="23" dur="1" fill="hold">
                                          <p:stCondLst>
                                            <p:cond delay="0"/>
                                          </p:stCondLst>
                                        </p:cTn>
                                        <p:tgtEl>
                                          <p:spTgt spid="63491"/>
                                        </p:tgtEl>
                                        <p:attrNameLst>
                                          <p:attrName>style.visibility</p:attrName>
                                        </p:attrNameLst>
                                      </p:cBhvr>
                                      <p:to>
                                        <p:strVal val="visible"/>
                                      </p:to>
                                    </p:set>
                                    <p:animEffect transition="in" filter="fade">
                                      <p:cBhvr>
                                        <p:cTn id="24" dur="500"/>
                                        <p:tgtEl>
                                          <p:spTgt spid="634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50" y="500063"/>
            <a:ext cx="7429500" cy="461962"/>
          </a:xfrm>
          <a:prstGeom prst="rect">
            <a:avLst/>
          </a:prstGeom>
        </p:spPr>
        <p:txBody>
          <a:bodyPr>
            <a:spAutoFit/>
          </a:bodyPr>
          <a:lstStyle/>
          <a:p>
            <a:pPr marL="342900" indent="-342900">
              <a:spcBef>
                <a:spcPct val="20000"/>
              </a:spcBef>
              <a:buClr>
                <a:srgbClr val="99FF99"/>
              </a:buClr>
              <a:buSzPct val="80000"/>
              <a:buFont typeface="Wingdings" pitchFamily="2" charset="2"/>
              <a:buChar char="Ø"/>
              <a:defRPr/>
            </a:pPr>
            <a:r>
              <a:rPr lang="fr-FR" sz="2400" kern="0" dirty="0">
                <a:solidFill>
                  <a:srgbClr val="FFFFFF"/>
                </a:solidFill>
                <a:latin typeface="Arial Unicode MS" pitchFamily="34" charset="-128"/>
                <a:ea typeface="Arial Unicode MS" pitchFamily="34" charset="-128"/>
                <a:cs typeface="Arial Unicode MS" pitchFamily="34" charset="-128"/>
              </a:rPr>
              <a:t>Diagonales - gousset - UAP (palées de stabilité)</a:t>
            </a:r>
          </a:p>
        </p:txBody>
      </p:sp>
      <p:pic>
        <p:nvPicPr>
          <p:cNvPr id="686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813" y="1492250"/>
            <a:ext cx="7072312" cy="35083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0" presetClass="entr" presetSubtype="0" fill="hold" nodeType="afterEffect">
                                  <p:stCondLst>
                                    <p:cond delay="0"/>
                                  </p:stCondLst>
                                  <p:childTnLst>
                                    <p:set>
                                      <p:cBhvr>
                                        <p:cTn id="11" dur="1" fill="hold">
                                          <p:stCondLst>
                                            <p:cond delay="0"/>
                                          </p:stCondLst>
                                        </p:cTn>
                                        <p:tgtEl>
                                          <p:spTgt spid="68610"/>
                                        </p:tgtEl>
                                        <p:attrNameLst>
                                          <p:attrName>style.visibility</p:attrName>
                                        </p:attrNameLst>
                                      </p:cBhvr>
                                      <p:to>
                                        <p:strVal val="visible"/>
                                      </p:to>
                                    </p:set>
                                    <p:animEffect transition="in" filter="fade">
                                      <p:cBhvr>
                                        <p:cTn id="12" dur="500"/>
                                        <p:tgtEl>
                                          <p:spTgt spid="686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625" y="428625"/>
            <a:ext cx="6786563" cy="461963"/>
          </a:xfrm>
          <a:prstGeom prst="rect">
            <a:avLst/>
          </a:prstGeom>
        </p:spPr>
        <p:txBody>
          <a:bodyPr>
            <a:spAutoFit/>
          </a:bodyPr>
          <a:lstStyle/>
          <a:p>
            <a:pPr marL="342900" indent="-342900">
              <a:spcBef>
                <a:spcPct val="20000"/>
              </a:spcBef>
              <a:buClr>
                <a:srgbClr val="99FF99"/>
              </a:buClr>
              <a:buSzPct val="80000"/>
              <a:buFont typeface="Wingdings" pitchFamily="2" charset="2"/>
              <a:buChar char="Ø"/>
              <a:defRPr/>
            </a:pPr>
            <a:r>
              <a:rPr lang="fr-FR" sz="2400" kern="0" dirty="0">
                <a:solidFill>
                  <a:srgbClr val="FFFFFF"/>
                </a:solidFill>
                <a:latin typeface="Arial Unicode MS" pitchFamily="34" charset="-128"/>
                <a:ea typeface="Arial Unicode MS" pitchFamily="34" charset="-128"/>
                <a:cs typeface="Arial Unicode MS" pitchFamily="34" charset="-128"/>
              </a:rPr>
              <a:t>Solive – poutre principale du plancher</a:t>
            </a:r>
          </a:p>
        </p:txBody>
      </p:sp>
      <p:pic>
        <p:nvPicPr>
          <p:cNvPr id="655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7625" y="928688"/>
            <a:ext cx="3856038" cy="2286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4" name="Rectangle 3"/>
          <p:cNvSpPr/>
          <p:nvPr/>
        </p:nvSpPr>
        <p:spPr>
          <a:xfrm>
            <a:off x="428625" y="3286125"/>
            <a:ext cx="4572000" cy="461963"/>
          </a:xfrm>
          <a:prstGeom prst="rect">
            <a:avLst/>
          </a:prstGeom>
        </p:spPr>
        <p:txBody>
          <a:bodyPr>
            <a:spAutoFit/>
          </a:bodyPr>
          <a:lstStyle/>
          <a:p>
            <a:pPr marL="342900" indent="-342900">
              <a:spcBef>
                <a:spcPct val="20000"/>
              </a:spcBef>
              <a:buClr>
                <a:srgbClr val="99FF99"/>
              </a:buClr>
              <a:buSzPct val="80000"/>
              <a:buFont typeface="Wingdings" pitchFamily="2" charset="2"/>
              <a:buChar char="Ø"/>
              <a:defRPr/>
            </a:pPr>
            <a:r>
              <a:rPr lang="fr-FR" sz="2400" kern="0" dirty="0">
                <a:solidFill>
                  <a:srgbClr val="FFFFFF"/>
                </a:solidFill>
                <a:latin typeface="Arial Unicode MS" pitchFamily="34" charset="-128"/>
                <a:ea typeface="Arial Unicode MS" pitchFamily="34" charset="-128"/>
                <a:cs typeface="Arial Unicode MS" pitchFamily="34" charset="-128"/>
              </a:rPr>
              <a:t>Panne sablière- poteau</a:t>
            </a:r>
          </a:p>
        </p:txBody>
      </p:sp>
      <p:pic>
        <p:nvPicPr>
          <p:cNvPr id="5" name="Imag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2063" y="3857625"/>
            <a:ext cx="2571750" cy="28051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0-#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500"/>
                            </p:stCondLst>
                            <p:childTnLst>
                              <p:par>
                                <p:cTn id="14" presetID="10" presetClass="entr" presetSubtype="0" fill="hold" nodeType="afterEffect">
                                  <p:stCondLst>
                                    <p:cond delay="0"/>
                                  </p:stCondLst>
                                  <p:childTnLst>
                                    <p:set>
                                      <p:cBhvr>
                                        <p:cTn id="15" dur="1" fill="hold">
                                          <p:stCondLst>
                                            <p:cond delay="0"/>
                                          </p:stCondLst>
                                        </p:cTn>
                                        <p:tgtEl>
                                          <p:spTgt spid="65538"/>
                                        </p:tgtEl>
                                        <p:attrNameLst>
                                          <p:attrName>style.visibility</p:attrName>
                                        </p:attrNameLst>
                                      </p:cBhvr>
                                      <p:to>
                                        <p:strVal val="visible"/>
                                      </p:to>
                                    </p:set>
                                    <p:animEffect transition="in" filter="fade">
                                      <p:cBhvr>
                                        <p:cTn id="16" dur="500"/>
                                        <p:tgtEl>
                                          <p:spTgt spid="65538"/>
                                        </p:tgtEl>
                                      </p:cBhvr>
                                    </p:animEffect>
                                  </p:childTnLst>
                                </p:cTn>
                              </p:par>
                              <p:par>
                                <p:cTn id="17" presetID="10"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0063" y="214313"/>
            <a:ext cx="7858125" cy="830262"/>
          </a:xfrm>
          <a:prstGeom prst="rect">
            <a:avLst/>
          </a:prstGeom>
        </p:spPr>
        <p:txBody>
          <a:bodyPr>
            <a:spAutoFit/>
          </a:bodyPr>
          <a:lstStyle/>
          <a:p>
            <a:pPr marL="342900" indent="-342900">
              <a:spcBef>
                <a:spcPct val="20000"/>
              </a:spcBef>
              <a:buClr>
                <a:srgbClr val="99FF99"/>
              </a:buClr>
              <a:buSzPct val="80000"/>
              <a:buFont typeface="Wingdings" pitchFamily="2" charset="2"/>
              <a:buChar char="Ø"/>
              <a:defRPr/>
            </a:pPr>
            <a:r>
              <a:rPr lang="fr-FR" sz="2400" kern="0" dirty="0">
                <a:solidFill>
                  <a:srgbClr val="FFFFFF"/>
                </a:solidFill>
                <a:latin typeface="Arial Unicode MS" pitchFamily="34" charset="-128"/>
                <a:ea typeface="Arial Unicode MS" pitchFamily="34" charset="-128"/>
                <a:cs typeface="Arial Unicode MS" pitchFamily="34" charset="-128"/>
              </a:rPr>
              <a:t>Pannes – membrures  supérieures de la ferme  par un échantignolle</a:t>
            </a:r>
          </a:p>
        </p:txBody>
      </p:sp>
      <p:sp>
        <p:nvSpPr>
          <p:cNvPr id="4" name="Rectangle 3"/>
          <p:cNvSpPr/>
          <p:nvPr/>
        </p:nvSpPr>
        <p:spPr>
          <a:xfrm>
            <a:off x="857250" y="2786063"/>
            <a:ext cx="2481263" cy="461962"/>
          </a:xfrm>
          <a:prstGeom prst="rect">
            <a:avLst/>
          </a:prstGeom>
        </p:spPr>
        <p:txBody>
          <a:bodyPr wrap="none">
            <a:spAutoFit/>
          </a:bodyPr>
          <a:lstStyle/>
          <a:p>
            <a:pPr marL="342900" indent="-342900">
              <a:spcBef>
                <a:spcPct val="20000"/>
              </a:spcBef>
              <a:buClr>
                <a:srgbClr val="99FF99"/>
              </a:buClr>
              <a:buSzPct val="80000"/>
              <a:buFont typeface="Wingdings" pitchFamily="2" charset="2"/>
              <a:buChar char="Ø"/>
              <a:defRPr/>
            </a:pPr>
            <a:r>
              <a:rPr lang="fr-FR" sz="2400" kern="0" dirty="0">
                <a:solidFill>
                  <a:srgbClr val="FFFFFF"/>
                </a:solidFill>
                <a:latin typeface="Arial Unicode MS" pitchFamily="34" charset="-128"/>
                <a:ea typeface="Arial Unicode MS" pitchFamily="34" charset="-128"/>
                <a:cs typeface="Arial Unicode MS" pitchFamily="34" charset="-128"/>
              </a:rPr>
              <a:t>Poteau- ferme</a:t>
            </a:r>
            <a:endParaRPr lang="fr-FR" sz="1600" dirty="0">
              <a:solidFill>
                <a:srgbClr val="FFFFFF"/>
              </a:solidFill>
              <a:cs typeface="+mn-cs"/>
            </a:endParaRPr>
          </a:p>
        </p:txBody>
      </p:sp>
      <p:pic>
        <p:nvPicPr>
          <p:cNvPr id="665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4875" y="1000125"/>
            <a:ext cx="3143250" cy="17049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665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4813" y="3189288"/>
            <a:ext cx="3643312" cy="33829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0-#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500"/>
                            </p:stCondLst>
                            <p:childTnLst>
                              <p:par>
                                <p:cTn id="14" presetID="10" presetClass="entr" presetSubtype="0" fill="hold" nodeType="afterEffect">
                                  <p:stCondLst>
                                    <p:cond delay="0"/>
                                  </p:stCondLst>
                                  <p:childTnLst>
                                    <p:set>
                                      <p:cBhvr>
                                        <p:cTn id="15" dur="1" fill="hold">
                                          <p:stCondLst>
                                            <p:cond delay="0"/>
                                          </p:stCondLst>
                                        </p:cTn>
                                        <p:tgtEl>
                                          <p:spTgt spid="66562"/>
                                        </p:tgtEl>
                                        <p:attrNameLst>
                                          <p:attrName>style.visibility</p:attrName>
                                        </p:attrNameLst>
                                      </p:cBhvr>
                                      <p:to>
                                        <p:strVal val="visible"/>
                                      </p:to>
                                    </p:set>
                                    <p:animEffect transition="in" filter="fade">
                                      <p:cBhvr>
                                        <p:cTn id="16" dur="500"/>
                                        <p:tgtEl>
                                          <p:spTgt spid="66562"/>
                                        </p:tgtEl>
                                      </p:cBhvr>
                                    </p:animEffect>
                                  </p:childTnLst>
                                </p:cTn>
                              </p:par>
                              <p:par>
                                <p:cTn id="17" presetID="10" presetClass="entr" presetSubtype="0" fill="hold" nodeType="withEffect">
                                  <p:stCondLst>
                                    <p:cond delay="0"/>
                                  </p:stCondLst>
                                  <p:childTnLst>
                                    <p:set>
                                      <p:cBhvr>
                                        <p:cTn id="18" dur="1" fill="hold">
                                          <p:stCondLst>
                                            <p:cond delay="0"/>
                                          </p:stCondLst>
                                        </p:cTn>
                                        <p:tgtEl>
                                          <p:spTgt spid="66563"/>
                                        </p:tgtEl>
                                        <p:attrNameLst>
                                          <p:attrName>style.visibility</p:attrName>
                                        </p:attrNameLst>
                                      </p:cBhvr>
                                      <p:to>
                                        <p:strVal val="visible"/>
                                      </p:to>
                                    </p:set>
                                    <p:animEffect transition="in" filter="fade">
                                      <p:cBhvr>
                                        <p:cTn id="19" dur="500"/>
                                        <p:tgtEl>
                                          <p:spTgt spid="665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Espace réservé du contenu 2"/>
          <p:cNvSpPr>
            <a:spLocks noGrp="1"/>
          </p:cNvSpPr>
          <p:nvPr>
            <p:ph idx="1"/>
          </p:nvPr>
        </p:nvSpPr>
        <p:spPr>
          <a:xfrm>
            <a:off x="428625" y="214313"/>
            <a:ext cx="8229600" cy="6215062"/>
          </a:xfrm>
        </p:spPr>
        <p:txBody>
          <a:bodyPr/>
          <a:lstStyle/>
          <a:p>
            <a:pPr eaLnBrk="1" hangingPunct="1">
              <a:lnSpc>
                <a:spcPct val="200000"/>
              </a:lnSpc>
              <a:buFont typeface="Wingdings" pitchFamily="2" charset="2"/>
              <a:buNone/>
            </a:pPr>
            <a:r>
              <a:rPr lang="fr-FR" b="1" smtClean="0">
                <a:solidFill>
                  <a:srgbClr val="FFFF00"/>
                </a:solidFill>
                <a:effectLst/>
                <a:latin typeface="Arial Unicode MS" pitchFamily="34" charset="-128"/>
                <a:ea typeface="Arial Unicode MS" pitchFamily="34" charset="-128"/>
                <a:cs typeface="Arial Unicode MS" pitchFamily="34" charset="-128"/>
              </a:rPr>
              <a:t> Assemblage par boulon HR :</a:t>
            </a:r>
            <a:endParaRPr lang="fr-FR" smtClean="0">
              <a:solidFill>
                <a:srgbClr val="FFFF00"/>
              </a:solidFill>
              <a:effectLst/>
              <a:latin typeface="Arial Unicode MS" pitchFamily="34" charset="-128"/>
              <a:ea typeface="Arial Unicode MS" pitchFamily="34" charset="-128"/>
              <a:cs typeface="Arial Unicode MS" pitchFamily="34" charset="-128"/>
            </a:endParaRPr>
          </a:p>
          <a:p>
            <a:pPr eaLnBrk="1" hangingPunct="1">
              <a:buFont typeface="Wingdings" pitchFamily="2" charset="2"/>
              <a:buNone/>
            </a:pPr>
            <a:r>
              <a:rPr lang="fr-FR" sz="2800" smtClean="0">
                <a:effectLst/>
                <a:latin typeface="Arial Unicode MS" pitchFamily="34" charset="-128"/>
                <a:ea typeface="Arial Unicode MS" pitchFamily="34" charset="-128"/>
                <a:cs typeface="Arial Unicode MS" pitchFamily="34" charset="-128"/>
              </a:rPr>
              <a:t> assemblage poteau- poutre.</a:t>
            </a:r>
          </a:p>
          <a:p>
            <a:pPr eaLnBrk="1" hangingPunct="1">
              <a:buFont typeface="Wingdings" pitchFamily="2" charset="2"/>
              <a:buNone/>
            </a:pPr>
            <a:endParaRPr lang="fr-FR" smtClean="0">
              <a:effectLst/>
            </a:endParaRPr>
          </a:p>
        </p:txBody>
      </p:sp>
      <p:pic>
        <p:nvPicPr>
          <p:cNvPr id="675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 y="2611438"/>
            <a:ext cx="7429500" cy="360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54274">
                                            <p:txEl>
                                              <p:pRg st="0" end="0"/>
                                            </p:txEl>
                                          </p:spTgt>
                                        </p:tgtEl>
                                        <p:attrNameLst>
                                          <p:attrName>style.visibility</p:attrName>
                                        </p:attrNameLst>
                                      </p:cBhvr>
                                      <p:to>
                                        <p:strVal val="visible"/>
                                      </p:to>
                                    </p:set>
                                    <p:anim calcmode="lin" valueType="num">
                                      <p:cBhvr additive="base">
                                        <p:cTn id="7" dur="500" fill="hold"/>
                                        <p:tgtEl>
                                          <p:spTgt spid="5427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4274">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3" presetClass="entr" presetSubtype="10" fill="hold" nodeType="afterEffect">
                                  <p:stCondLst>
                                    <p:cond delay="0"/>
                                  </p:stCondLst>
                                  <p:childTnLst>
                                    <p:set>
                                      <p:cBhvr>
                                        <p:cTn id="11" dur="1" fill="hold">
                                          <p:stCondLst>
                                            <p:cond delay="0"/>
                                          </p:stCondLst>
                                        </p:cTn>
                                        <p:tgtEl>
                                          <p:spTgt spid="54274">
                                            <p:txEl>
                                              <p:pRg st="1" end="1"/>
                                            </p:txEl>
                                          </p:spTgt>
                                        </p:tgtEl>
                                        <p:attrNameLst>
                                          <p:attrName>style.visibility</p:attrName>
                                        </p:attrNameLst>
                                      </p:cBhvr>
                                      <p:to>
                                        <p:strVal val="visible"/>
                                      </p:to>
                                    </p:set>
                                    <p:animEffect transition="in" filter="blinds(horizontal)">
                                      <p:cBhvr>
                                        <p:cTn id="12" dur="500"/>
                                        <p:tgtEl>
                                          <p:spTgt spid="54274">
                                            <p:txEl>
                                              <p:pRg st="1" end="1"/>
                                            </p:txEl>
                                          </p:spTgt>
                                        </p:tgtEl>
                                      </p:cBhvr>
                                    </p:animEffect>
                                  </p:childTnLst>
                                </p:cTn>
                              </p:par>
                            </p:childTnLst>
                          </p:cTn>
                        </p:par>
                        <p:par>
                          <p:cTn id="13" fill="hold" nodeType="afterGroup">
                            <p:stCondLst>
                              <p:cond delay="1000"/>
                            </p:stCondLst>
                            <p:childTnLst>
                              <p:par>
                                <p:cTn id="14" presetID="10" presetClass="entr" presetSubtype="0" fill="hold" nodeType="afterEffect">
                                  <p:stCondLst>
                                    <p:cond delay="0"/>
                                  </p:stCondLst>
                                  <p:childTnLst>
                                    <p:set>
                                      <p:cBhvr>
                                        <p:cTn id="15" dur="1" fill="hold">
                                          <p:stCondLst>
                                            <p:cond delay="0"/>
                                          </p:stCondLst>
                                        </p:cTn>
                                        <p:tgtEl>
                                          <p:spTgt spid="67586"/>
                                        </p:tgtEl>
                                        <p:attrNameLst>
                                          <p:attrName>style.visibility</p:attrName>
                                        </p:attrNameLst>
                                      </p:cBhvr>
                                      <p:to>
                                        <p:strVal val="visible"/>
                                      </p:to>
                                    </p:set>
                                    <p:animEffect transition="in" filter="fade">
                                      <p:cBhvr>
                                        <p:cTn id="16" dur="500"/>
                                        <p:tgtEl>
                                          <p:spTgt spid="675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bwMode="auto">
          <a:xfrm>
            <a:off x="428625" y="2143125"/>
            <a:ext cx="8229600" cy="1139825"/>
          </a:xfrm>
          <a:prstGeom prst="rect">
            <a:avLst/>
          </a:prstGeom>
          <a:noFill/>
          <a:ln w="9525">
            <a:noFill/>
            <a:miter lim="800000"/>
            <a:headEnd/>
            <a:tailEnd/>
          </a:ln>
          <a:effectLst/>
        </p:spPr>
        <p:txBody>
          <a:bodyPr anchor="ctr">
            <a:normAutofit/>
          </a:bodyPr>
          <a:lstStyle/>
          <a:p>
            <a:pPr algn="ctr">
              <a:defRPr/>
            </a:pPr>
            <a:r>
              <a:rPr lang="fr-FR" sz="4000" b="1" kern="0" dirty="0">
                <a:latin typeface="Arial Unicode MS" pitchFamily="34" charset="-128"/>
                <a:ea typeface="Arial Unicode MS" pitchFamily="34" charset="-128"/>
                <a:cs typeface="Arial Unicode MS" pitchFamily="34" charset="-128"/>
              </a:rPr>
              <a:t>Chapitre X</a:t>
            </a:r>
            <a:r>
              <a:rPr lang="fr-FR" sz="4000" b="1" i="1" kern="0" dirty="0">
                <a:latin typeface="Arial Unicode MS" pitchFamily="34" charset="-128"/>
                <a:ea typeface="Arial Unicode MS" pitchFamily="34" charset="-128"/>
                <a:cs typeface="Arial Unicode MS" pitchFamily="34" charset="-128"/>
              </a:rPr>
              <a:t> </a:t>
            </a:r>
            <a:endParaRPr lang="fr-FR" sz="4000" kern="0" dirty="0">
              <a:latin typeface="Arial Unicode MS" pitchFamily="34" charset="-128"/>
              <a:ea typeface="Arial Unicode MS" pitchFamily="34" charset="-128"/>
              <a:cs typeface="Arial Unicode MS" pitchFamily="34" charset="-128"/>
            </a:endParaRPr>
          </a:p>
        </p:txBody>
      </p:sp>
      <p:sp>
        <p:nvSpPr>
          <p:cNvPr id="5" name="Espace réservé du contenu 2"/>
          <p:cNvSpPr txBox="1">
            <a:spLocks/>
          </p:cNvSpPr>
          <p:nvPr/>
        </p:nvSpPr>
        <p:spPr bwMode="auto">
          <a:xfrm>
            <a:off x="357188" y="3357563"/>
            <a:ext cx="8229600" cy="1441450"/>
          </a:xfrm>
          <a:prstGeom prst="rect">
            <a:avLst/>
          </a:prstGeom>
          <a:noFill/>
          <a:ln w="9525">
            <a:noFill/>
            <a:miter lim="800000"/>
            <a:headEnd/>
            <a:tailEnd/>
          </a:ln>
          <a:effectLst/>
        </p:spPr>
        <p:txBody>
          <a:bodyPr/>
          <a:lstStyle/>
          <a:p>
            <a:pPr marL="342900" indent="-342900" algn="ctr">
              <a:spcBef>
                <a:spcPct val="20000"/>
              </a:spcBef>
              <a:buClr>
                <a:schemeClr val="hlink"/>
              </a:buClr>
              <a:buSzPct val="80000"/>
              <a:buFont typeface="Wingdings" pitchFamily="2" charset="2"/>
              <a:buNone/>
              <a:defRPr/>
            </a:pPr>
            <a:r>
              <a:rPr lang="fr-FR" sz="6600" b="1" i="1" kern="0" dirty="0">
                <a:latin typeface="Arial Unicode MS" pitchFamily="34" charset="-128"/>
                <a:ea typeface="Arial Unicode MS" pitchFamily="34" charset="-128"/>
                <a:cs typeface="Arial Unicode MS" pitchFamily="34" charset="-128"/>
              </a:rPr>
              <a:t>Pieds de poteaux</a:t>
            </a:r>
            <a:endParaRPr lang="fr-FR" sz="6600" kern="0" dirty="0">
              <a:latin typeface="Arial Unicode MS" pitchFamily="34" charset="-128"/>
              <a:ea typeface="Arial Unicode MS" pitchFamily="34" charset="-128"/>
              <a:cs typeface="Arial Unicode MS" pitchFamily="34" charset="-128"/>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contenu 2"/>
          <p:cNvSpPr>
            <a:spLocks noGrp="1"/>
          </p:cNvSpPr>
          <p:nvPr>
            <p:ph idx="4294967295"/>
          </p:nvPr>
        </p:nvSpPr>
        <p:spPr>
          <a:xfrm>
            <a:off x="468313" y="765175"/>
            <a:ext cx="8258175" cy="45354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lang="fr-FR" sz="2800" b="1" smtClean="0">
                <a:effectLst/>
                <a:latin typeface="Arial Unicode MS" pitchFamily="34" charset="-128"/>
                <a:ea typeface="Arial Unicode MS" pitchFamily="34" charset="-128"/>
                <a:cs typeface="Arial Unicode MS" pitchFamily="34" charset="-128"/>
              </a:rPr>
              <a:t> </a:t>
            </a:r>
            <a:r>
              <a:rPr lang="fr-FR" sz="2800" smtClean="0">
                <a:effectLst/>
                <a:latin typeface="Arial Unicode MS" pitchFamily="34" charset="-128"/>
                <a:ea typeface="Arial Unicode MS" pitchFamily="34" charset="-128"/>
                <a:cs typeface="Arial Unicode MS" pitchFamily="34" charset="-128"/>
              </a:rPr>
              <a:t>La toiture est en double versant d’une pente de 10 </a:t>
            </a:r>
            <a:r>
              <a:rPr lang="fr-FR" sz="2800" smtClean="0">
                <a:effectLst/>
                <a:latin typeface="Arial Unicode MS" pitchFamily="34" charset="-128"/>
                <a:ea typeface="Arial Unicode MS" pitchFamily="34" charset="-128"/>
                <a:cs typeface="Arial Unicode MS" pitchFamily="34" charset="-128"/>
                <a:sym typeface="Symbol" pitchFamily="18" charset="2"/>
              </a:rPr>
              <a:t></a:t>
            </a:r>
            <a:r>
              <a:rPr lang="fr-FR" sz="2800" smtClean="0">
                <a:effectLst/>
                <a:latin typeface="Arial Unicode MS" pitchFamily="34" charset="-128"/>
                <a:ea typeface="Arial Unicode MS" pitchFamily="34" charset="-128"/>
                <a:cs typeface="Arial Unicode MS" pitchFamily="34" charset="-128"/>
              </a:rPr>
              <a:t> conçue en panneaux sandwiches (TL75) fixés sur des pannes en</a:t>
            </a:r>
            <a:r>
              <a:rPr lang="fr-FR" sz="2800" smtClean="0">
                <a:effectLst/>
                <a:latin typeface="Arial Unicode MS" pitchFamily="34" charset="-128"/>
                <a:ea typeface="Arial Unicode MS" pitchFamily="34" charset="-128"/>
                <a:cs typeface="Arial Unicode MS" pitchFamily="34" charset="-128"/>
                <a:sym typeface="Symbol" pitchFamily="18" charset="2"/>
              </a:rPr>
              <a:t>  </a:t>
            </a:r>
            <a:r>
              <a:rPr lang="fr-FR" sz="2800" b="1" smtClean="0">
                <a:effectLst/>
                <a:latin typeface="Arial Unicode MS" pitchFamily="34" charset="-128"/>
                <a:ea typeface="Arial Unicode MS" pitchFamily="34" charset="-128"/>
                <a:cs typeface="Arial Unicode MS" pitchFamily="34" charset="-128"/>
                <a:sym typeface="Symbol" pitchFamily="18" charset="2"/>
              </a:rPr>
              <a:t>I</a:t>
            </a:r>
            <a:r>
              <a:rPr lang="fr-FR" sz="2800" smtClean="0">
                <a:effectLst/>
                <a:latin typeface="Arial Unicode MS" pitchFamily="34" charset="-128"/>
                <a:ea typeface="Arial Unicode MS" pitchFamily="34" charset="-128"/>
                <a:cs typeface="Arial Unicode MS" pitchFamily="34" charset="-128"/>
                <a:sym typeface="Symbol" pitchFamily="18" charset="2"/>
              </a:rPr>
              <a:t>  disposées parallèlement à la génératrice .</a:t>
            </a:r>
            <a:endParaRPr lang="fr-FR" smtClean="0">
              <a:effectLst/>
              <a:latin typeface="Arial Unicode MS" pitchFamily="34" charset="-128"/>
              <a:ea typeface="Arial Unicode MS" pitchFamily="34" charset="-128"/>
              <a:cs typeface="Arial Unicode MS" pitchFamily="34" charset="-128"/>
              <a:sym typeface="Symbol" pitchFamily="18" charset="2"/>
            </a:endParaRPr>
          </a:p>
          <a:p>
            <a:pPr algn="just" eaLnBrk="1" hangingPunct="1">
              <a:buFont typeface="Wingdings" pitchFamily="2" charset="2"/>
              <a:buNone/>
            </a:pPr>
            <a:endParaRPr lang="fr-FR" smtClean="0">
              <a:effectLst/>
              <a:latin typeface="Arial Unicode MS" pitchFamily="34" charset="-128"/>
              <a:ea typeface="Arial Unicode MS" pitchFamily="34" charset="-128"/>
              <a:cs typeface="Arial Unicode MS" pitchFamily="34" charset="-128"/>
              <a:sym typeface="Symbol" pitchFamily="18" charset="2"/>
            </a:endParaRPr>
          </a:p>
          <a:p>
            <a:pPr algn="just" eaLnBrk="1" hangingPunct="1"/>
            <a:r>
              <a:rPr lang="fr-FR" sz="2800" smtClean="0">
                <a:effectLst/>
                <a:latin typeface="Arial Unicode MS" pitchFamily="34" charset="-128"/>
                <a:ea typeface="Arial Unicode MS" pitchFamily="34" charset="-128"/>
                <a:cs typeface="Arial Unicode MS" pitchFamily="34" charset="-128"/>
              </a:rPr>
              <a:t>Le parapet est conçue en bardage PSLL35 fixé sur des IPE disposés periphiriquement, encastrés au niveau de la limite supérieure des poteaux et potelets.</a:t>
            </a:r>
          </a:p>
          <a:p>
            <a:pPr algn="just" eaLnBrk="1" hangingPunct="1">
              <a:buFont typeface="Wingdings" pitchFamily="2" charset="2"/>
              <a:buNone/>
            </a:pPr>
            <a:endParaRPr lang="fr-FR" sz="2800" smtClean="0">
              <a:effectLst/>
              <a:latin typeface="Arial Unicode MS" pitchFamily="34" charset="-128"/>
              <a:ea typeface="Arial Unicode MS" pitchFamily="34" charset="-128"/>
              <a:cs typeface="Arial Unicode MS" pitchFamily="34" charset="-12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blinds(horizontal)">
                                      <p:cBhvr>
                                        <p:cTn id="7" dur="500"/>
                                        <p:tgtEl>
                                          <p:spTgt spid="14338">
                                            <p:txEl>
                                              <p:pRg st="0" end="0"/>
                                            </p:txEl>
                                          </p:spTgt>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4338">
                                            <p:txEl>
                                              <p:pRg st="2" end="2"/>
                                            </p:txEl>
                                          </p:spTgt>
                                        </p:tgtEl>
                                        <p:attrNameLst>
                                          <p:attrName>style.visibility</p:attrName>
                                        </p:attrNameLst>
                                      </p:cBhvr>
                                      <p:to>
                                        <p:strVal val="visible"/>
                                      </p:to>
                                    </p:set>
                                    <p:animEffect transition="in" filter="blinds(horizontal)">
                                      <p:cBhvr>
                                        <p:cTn id="11" dur="500"/>
                                        <p:tgtEl>
                                          <p:spTgt spid="1433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ce réservé du contenu 2"/>
          <p:cNvSpPr>
            <a:spLocks noGrp="1"/>
          </p:cNvSpPr>
          <p:nvPr>
            <p:ph idx="1"/>
          </p:nvPr>
        </p:nvSpPr>
        <p:spPr>
          <a:xfrm>
            <a:off x="214313" y="285750"/>
            <a:ext cx="8215312" cy="6286500"/>
          </a:xfrm>
        </p:spPr>
        <p:txBody>
          <a:bodyPr/>
          <a:lstStyle/>
          <a:p>
            <a:pPr eaLnBrk="1" hangingPunct="1">
              <a:buFont typeface="Wingdings" pitchFamily="2" charset="2"/>
              <a:buNone/>
            </a:pPr>
            <a:r>
              <a:rPr lang="fr-FR" b="1" smtClean="0">
                <a:solidFill>
                  <a:srgbClr val="FFFF00"/>
                </a:solidFill>
                <a:effectLst/>
                <a:latin typeface="Arial Unicode MS" pitchFamily="34" charset="-128"/>
                <a:ea typeface="Arial Unicode MS" pitchFamily="34" charset="-128"/>
                <a:cs typeface="Arial Unicode MS" pitchFamily="34" charset="-128"/>
              </a:rPr>
              <a:t>  </a:t>
            </a:r>
            <a:r>
              <a:rPr lang="fr-FR" sz="2800" b="1" smtClean="0">
                <a:solidFill>
                  <a:srgbClr val="FFFF00"/>
                </a:solidFill>
                <a:effectLst/>
                <a:latin typeface="Arial Unicode MS" pitchFamily="34" charset="-128"/>
                <a:ea typeface="Arial Unicode MS" pitchFamily="34" charset="-128"/>
                <a:cs typeface="Arial Unicode MS" pitchFamily="34" charset="-128"/>
              </a:rPr>
              <a:t> Introduction:</a:t>
            </a:r>
            <a:endParaRPr lang="fr-FR" b="1" smtClean="0">
              <a:solidFill>
                <a:srgbClr val="FFFF00"/>
              </a:solidFill>
              <a:effectLst/>
              <a:latin typeface="Arial Unicode MS" pitchFamily="34" charset="-128"/>
              <a:ea typeface="Arial Unicode MS" pitchFamily="34" charset="-128"/>
              <a:cs typeface="Arial Unicode MS" pitchFamily="34" charset="-128"/>
            </a:endParaRPr>
          </a:p>
          <a:p>
            <a:pPr algn="just" eaLnBrk="1" hangingPunct="1">
              <a:buFont typeface="Wingdings" pitchFamily="2" charset="2"/>
              <a:buNone/>
            </a:pPr>
            <a:r>
              <a:rPr lang="fr-FR" smtClean="0">
                <a:effectLst/>
              </a:rPr>
              <a:t>     </a:t>
            </a:r>
            <a:r>
              <a:rPr lang="fr-FR" sz="2800" smtClean="0">
                <a:effectLst/>
              </a:rPr>
              <a:t>Un ouvrage en charpente métallique repose sur des fondations en béton armé, ceci donne une liaison acier béton qui doit assurer la transmission des efforts de la superstructure aux fondations, pour cela un dispositif d’ancrage (pied de poteau) est mis en place constitué par une platine soudée au poteau et des tiges noyées dans le béton.  </a:t>
            </a:r>
          </a:p>
          <a:p>
            <a:pPr algn="just" eaLnBrk="1" hangingPunct="1">
              <a:lnSpc>
                <a:spcPct val="150000"/>
              </a:lnSpc>
              <a:buFont typeface="Wingdings" pitchFamily="2" charset="2"/>
              <a:buNone/>
            </a:pPr>
            <a:r>
              <a:rPr lang="fr-FR" sz="2800" smtClean="0">
                <a:effectLst/>
              </a:rPr>
              <a:t>      On a deux types de pieds de poteaux :</a:t>
            </a:r>
          </a:p>
          <a:p>
            <a:pPr algn="just" eaLnBrk="1" hangingPunct="1">
              <a:spcBef>
                <a:spcPct val="0"/>
              </a:spcBef>
            </a:pPr>
            <a:r>
              <a:rPr lang="fr-FR" sz="2800" smtClean="0">
                <a:effectLst/>
              </a:rPr>
              <a:t>Encastrés  pour les poteaux HEB300</a:t>
            </a:r>
          </a:p>
          <a:p>
            <a:pPr algn="just" eaLnBrk="1" hangingPunct="1"/>
            <a:r>
              <a:rPr lang="fr-FR" sz="2800" smtClean="0">
                <a:effectLst/>
              </a:rPr>
              <a:t>Articulés Pour les poteaux HEB220 et les potelets.</a:t>
            </a:r>
            <a:endParaRPr lang="fr-FR" smtClean="0">
              <a:effectLst/>
            </a:endParaRPr>
          </a:p>
          <a:p>
            <a:pPr eaLnBrk="1" hangingPunct="1">
              <a:buFont typeface="Wingdings" pitchFamily="2" charset="2"/>
              <a:buNone/>
            </a:pPr>
            <a:endParaRPr lang="fr-FR" b="1" smtClean="0">
              <a:solidFill>
                <a:srgbClr val="FFFF00"/>
              </a:solidFill>
              <a:effectLst/>
              <a:latin typeface="Arial Unicode MS" pitchFamily="34" charset="-128"/>
              <a:ea typeface="Arial Unicode MS" pitchFamily="34" charset="-128"/>
              <a:cs typeface="Arial Unicode MS" pitchFamily="34" charset="-128"/>
            </a:endParaRPr>
          </a:p>
          <a:p>
            <a:pPr eaLnBrk="1" hangingPunct="1">
              <a:buFont typeface="Wingdings" pitchFamily="2" charset="2"/>
              <a:buNone/>
            </a:pPr>
            <a:endParaRPr lang="fr-FR" smtClean="0">
              <a:effectLst/>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56322">
                                            <p:txEl>
                                              <p:pRg st="0" end="0"/>
                                            </p:txEl>
                                          </p:spTgt>
                                        </p:tgtEl>
                                        <p:attrNameLst>
                                          <p:attrName>style.visibility</p:attrName>
                                        </p:attrNameLst>
                                      </p:cBhvr>
                                      <p:to>
                                        <p:strVal val="visible"/>
                                      </p:to>
                                    </p:set>
                                    <p:anim calcmode="lin" valueType="num">
                                      <p:cBhvr additive="base">
                                        <p:cTn id="7" dur="500" fill="hold"/>
                                        <p:tgtEl>
                                          <p:spTgt spid="5632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6322">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3" presetClass="entr" presetSubtype="10" fill="hold" nodeType="afterEffect">
                                  <p:stCondLst>
                                    <p:cond delay="500"/>
                                  </p:stCondLst>
                                  <p:childTnLst>
                                    <p:set>
                                      <p:cBhvr>
                                        <p:cTn id="11" dur="1" fill="hold">
                                          <p:stCondLst>
                                            <p:cond delay="0"/>
                                          </p:stCondLst>
                                        </p:cTn>
                                        <p:tgtEl>
                                          <p:spTgt spid="56322">
                                            <p:txEl>
                                              <p:pRg st="1" end="1"/>
                                            </p:txEl>
                                          </p:spTgt>
                                        </p:tgtEl>
                                        <p:attrNameLst>
                                          <p:attrName>style.visibility</p:attrName>
                                        </p:attrNameLst>
                                      </p:cBhvr>
                                      <p:to>
                                        <p:strVal val="visible"/>
                                      </p:to>
                                    </p:set>
                                    <p:animEffect transition="in" filter="blinds(horizontal)">
                                      <p:cBhvr>
                                        <p:cTn id="12" dur="500"/>
                                        <p:tgtEl>
                                          <p:spTgt spid="56322">
                                            <p:txEl>
                                              <p:pRg st="1" end="1"/>
                                            </p:txEl>
                                          </p:spTgt>
                                        </p:tgtEl>
                                      </p:cBhvr>
                                    </p:animEffect>
                                  </p:childTnLst>
                                </p:cTn>
                              </p:par>
                              <p:par>
                                <p:cTn id="13" presetID="3" presetClass="entr" presetSubtype="10" fill="hold" nodeType="withEffect">
                                  <p:stCondLst>
                                    <p:cond delay="500"/>
                                  </p:stCondLst>
                                  <p:childTnLst>
                                    <p:set>
                                      <p:cBhvr>
                                        <p:cTn id="14" dur="1" fill="hold">
                                          <p:stCondLst>
                                            <p:cond delay="0"/>
                                          </p:stCondLst>
                                        </p:cTn>
                                        <p:tgtEl>
                                          <p:spTgt spid="56322">
                                            <p:txEl>
                                              <p:pRg st="2" end="2"/>
                                            </p:txEl>
                                          </p:spTgt>
                                        </p:tgtEl>
                                        <p:attrNameLst>
                                          <p:attrName>style.visibility</p:attrName>
                                        </p:attrNameLst>
                                      </p:cBhvr>
                                      <p:to>
                                        <p:strVal val="visible"/>
                                      </p:to>
                                    </p:set>
                                    <p:animEffect transition="in" filter="blinds(horizontal)">
                                      <p:cBhvr>
                                        <p:cTn id="15" dur="500"/>
                                        <p:tgtEl>
                                          <p:spTgt spid="56322">
                                            <p:txEl>
                                              <p:pRg st="2" end="2"/>
                                            </p:txEl>
                                          </p:spTgt>
                                        </p:tgtEl>
                                      </p:cBhvr>
                                    </p:animEffect>
                                  </p:childTnLst>
                                </p:cTn>
                              </p:par>
                              <p:par>
                                <p:cTn id="16" presetID="3" presetClass="entr" presetSubtype="10" fill="hold" nodeType="withEffect">
                                  <p:stCondLst>
                                    <p:cond delay="500"/>
                                  </p:stCondLst>
                                  <p:childTnLst>
                                    <p:set>
                                      <p:cBhvr>
                                        <p:cTn id="17" dur="1" fill="hold">
                                          <p:stCondLst>
                                            <p:cond delay="0"/>
                                          </p:stCondLst>
                                        </p:cTn>
                                        <p:tgtEl>
                                          <p:spTgt spid="56322">
                                            <p:txEl>
                                              <p:pRg st="3" end="3"/>
                                            </p:txEl>
                                          </p:spTgt>
                                        </p:tgtEl>
                                        <p:attrNameLst>
                                          <p:attrName>style.visibility</p:attrName>
                                        </p:attrNameLst>
                                      </p:cBhvr>
                                      <p:to>
                                        <p:strVal val="visible"/>
                                      </p:to>
                                    </p:set>
                                    <p:animEffect transition="in" filter="blinds(horizontal)">
                                      <p:cBhvr>
                                        <p:cTn id="18" dur="500"/>
                                        <p:tgtEl>
                                          <p:spTgt spid="56322">
                                            <p:txEl>
                                              <p:pRg st="3" end="3"/>
                                            </p:txEl>
                                          </p:spTgt>
                                        </p:tgtEl>
                                      </p:cBhvr>
                                    </p:animEffect>
                                  </p:childTnLst>
                                </p:cTn>
                              </p:par>
                              <p:par>
                                <p:cTn id="19" presetID="3" presetClass="entr" presetSubtype="10" fill="hold" nodeType="withEffect">
                                  <p:stCondLst>
                                    <p:cond delay="500"/>
                                  </p:stCondLst>
                                  <p:childTnLst>
                                    <p:set>
                                      <p:cBhvr>
                                        <p:cTn id="20" dur="1" fill="hold">
                                          <p:stCondLst>
                                            <p:cond delay="0"/>
                                          </p:stCondLst>
                                        </p:cTn>
                                        <p:tgtEl>
                                          <p:spTgt spid="56322">
                                            <p:txEl>
                                              <p:pRg st="4" end="4"/>
                                            </p:txEl>
                                          </p:spTgt>
                                        </p:tgtEl>
                                        <p:attrNameLst>
                                          <p:attrName>style.visibility</p:attrName>
                                        </p:attrNameLst>
                                      </p:cBhvr>
                                      <p:to>
                                        <p:strVal val="visible"/>
                                      </p:to>
                                    </p:set>
                                    <p:animEffect transition="in" filter="blinds(horizontal)">
                                      <p:cBhvr>
                                        <p:cTn id="21" dur="500"/>
                                        <p:tgtEl>
                                          <p:spTgt spid="5632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063" y="1071563"/>
            <a:ext cx="3786187" cy="37861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5734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9250" y="1071563"/>
            <a:ext cx="2643188" cy="37941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57348" name="Rectangle 4"/>
          <p:cNvSpPr>
            <a:spLocks noChangeArrowheads="1"/>
          </p:cNvSpPr>
          <p:nvPr/>
        </p:nvSpPr>
        <p:spPr bwMode="auto">
          <a:xfrm>
            <a:off x="1071563" y="5143500"/>
            <a:ext cx="26590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r-FR"/>
              <a:t>pied de poteau encastré</a:t>
            </a:r>
          </a:p>
        </p:txBody>
      </p:sp>
      <p:sp>
        <p:nvSpPr>
          <p:cNvPr id="57349" name="Rectangle 5"/>
          <p:cNvSpPr>
            <a:spLocks noChangeArrowheads="1"/>
          </p:cNvSpPr>
          <p:nvPr/>
        </p:nvSpPr>
        <p:spPr bwMode="auto">
          <a:xfrm>
            <a:off x="5500688" y="5143500"/>
            <a:ext cx="25193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r-FR"/>
              <a:t>pied de poteau articulé</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57348"/>
                                        </p:tgtEl>
                                        <p:attrNameLst>
                                          <p:attrName>style.visibility</p:attrName>
                                        </p:attrNameLst>
                                      </p:cBhvr>
                                      <p:to>
                                        <p:strVal val="visible"/>
                                      </p:to>
                                    </p:set>
                                    <p:anim calcmode="lin" valueType="num">
                                      <p:cBhvr additive="base">
                                        <p:cTn id="7" dur="500" fill="hold"/>
                                        <p:tgtEl>
                                          <p:spTgt spid="57348"/>
                                        </p:tgtEl>
                                        <p:attrNameLst>
                                          <p:attrName>ppt_x</p:attrName>
                                        </p:attrNameLst>
                                      </p:cBhvr>
                                      <p:tavLst>
                                        <p:tav tm="0">
                                          <p:val>
                                            <p:strVal val="#ppt_x"/>
                                          </p:val>
                                        </p:tav>
                                        <p:tav tm="100000">
                                          <p:val>
                                            <p:strVal val="#ppt_x"/>
                                          </p:val>
                                        </p:tav>
                                      </p:tavLst>
                                    </p:anim>
                                    <p:anim calcmode="lin" valueType="num">
                                      <p:cBhvr additive="base">
                                        <p:cTn id="8" dur="500" fill="hold"/>
                                        <p:tgtEl>
                                          <p:spTgt spid="5734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7349"/>
                                        </p:tgtEl>
                                        <p:attrNameLst>
                                          <p:attrName>style.visibility</p:attrName>
                                        </p:attrNameLst>
                                      </p:cBhvr>
                                      <p:to>
                                        <p:strVal val="visible"/>
                                      </p:to>
                                    </p:set>
                                    <p:anim calcmode="lin" valueType="num">
                                      <p:cBhvr additive="base">
                                        <p:cTn id="11" dur="500" fill="hold"/>
                                        <p:tgtEl>
                                          <p:spTgt spid="57349"/>
                                        </p:tgtEl>
                                        <p:attrNameLst>
                                          <p:attrName>ppt_x</p:attrName>
                                        </p:attrNameLst>
                                      </p:cBhvr>
                                      <p:tavLst>
                                        <p:tav tm="0">
                                          <p:val>
                                            <p:strVal val="#ppt_x"/>
                                          </p:val>
                                        </p:tav>
                                        <p:tav tm="100000">
                                          <p:val>
                                            <p:strVal val="#ppt_x"/>
                                          </p:val>
                                        </p:tav>
                                      </p:tavLst>
                                    </p:anim>
                                    <p:anim calcmode="lin" valueType="num">
                                      <p:cBhvr additive="base">
                                        <p:cTn id="12" dur="500" fill="hold"/>
                                        <p:tgtEl>
                                          <p:spTgt spid="57349"/>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500"/>
                            </p:stCondLst>
                            <p:childTnLst>
                              <p:par>
                                <p:cTn id="14" presetID="10" presetClass="entr" presetSubtype="0" fill="hold" nodeType="afterEffect">
                                  <p:stCondLst>
                                    <p:cond delay="0"/>
                                  </p:stCondLst>
                                  <p:childTnLst>
                                    <p:set>
                                      <p:cBhvr>
                                        <p:cTn id="15" dur="1" fill="hold">
                                          <p:stCondLst>
                                            <p:cond delay="0"/>
                                          </p:stCondLst>
                                        </p:cTn>
                                        <p:tgtEl>
                                          <p:spTgt spid="57346"/>
                                        </p:tgtEl>
                                        <p:attrNameLst>
                                          <p:attrName>style.visibility</p:attrName>
                                        </p:attrNameLst>
                                      </p:cBhvr>
                                      <p:to>
                                        <p:strVal val="visible"/>
                                      </p:to>
                                    </p:set>
                                    <p:animEffect transition="in" filter="fade">
                                      <p:cBhvr>
                                        <p:cTn id="16" dur="500"/>
                                        <p:tgtEl>
                                          <p:spTgt spid="57346"/>
                                        </p:tgtEl>
                                      </p:cBhvr>
                                    </p:animEffect>
                                  </p:childTnLst>
                                </p:cTn>
                              </p:par>
                              <p:par>
                                <p:cTn id="17" presetID="10" presetClass="entr" presetSubtype="0" fill="hold" nodeType="withEffect">
                                  <p:stCondLst>
                                    <p:cond delay="0"/>
                                  </p:stCondLst>
                                  <p:childTnLst>
                                    <p:set>
                                      <p:cBhvr>
                                        <p:cTn id="18" dur="1" fill="hold">
                                          <p:stCondLst>
                                            <p:cond delay="0"/>
                                          </p:stCondLst>
                                        </p:cTn>
                                        <p:tgtEl>
                                          <p:spTgt spid="57347"/>
                                        </p:tgtEl>
                                        <p:attrNameLst>
                                          <p:attrName>style.visibility</p:attrName>
                                        </p:attrNameLst>
                                      </p:cBhvr>
                                      <p:to>
                                        <p:strVal val="visible"/>
                                      </p:to>
                                    </p:set>
                                    <p:animEffect transition="in" filter="fade">
                                      <p:cBhvr>
                                        <p:cTn id="19" dur="500"/>
                                        <p:tgtEl>
                                          <p:spTgt spid="57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8" grpId="0"/>
      <p:bldP spid="57349"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bwMode="auto">
          <a:xfrm>
            <a:off x="428625" y="2143125"/>
            <a:ext cx="8229600" cy="1139825"/>
          </a:xfrm>
          <a:prstGeom prst="rect">
            <a:avLst/>
          </a:prstGeom>
          <a:noFill/>
          <a:ln w="9525">
            <a:noFill/>
            <a:miter lim="800000"/>
            <a:headEnd/>
            <a:tailEnd/>
          </a:ln>
          <a:effectLst/>
        </p:spPr>
        <p:txBody>
          <a:bodyPr anchor="ctr">
            <a:normAutofit/>
          </a:bodyPr>
          <a:lstStyle/>
          <a:p>
            <a:pPr algn="ctr">
              <a:defRPr/>
            </a:pPr>
            <a:r>
              <a:rPr lang="fr-FR" sz="4000" b="1" kern="0" dirty="0">
                <a:latin typeface="Arial Unicode MS" pitchFamily="34" charset="-128"/>
                <a:ea typeface="Arial Unicode MS" pitchFamily="34" charset="-128"/>
                <a:cs typeface="Arial Unicode MS" pitchFamily="34" charset="-128"/>
              </a:rPr>
              <a:t>Chapitre XI</a:t>
            </a:r>
            <a:r>
              <a:rPr lang="fr-FR" sz="4000" b="1" i="1" kern="0" dirty="0">
                <a:latin typeface="Arial Unicode MS" pitchFamily="34" charset="-128"/>
                <a:ea typeface="Arial Unicode MS" pitchFamily="34" charset="-128"/>
                <a:cs typeface="Arial Unicode MS" pitchFamily="34" charset="-128"/>
              </a:rPr>
              <a:t> </a:t>
            </a:r>
            <a:endParaRPr lang="fr-FR" sz="4000" kern="0" dirty="0">
              <a:latin typeface="Arial Unicode MS" pitchFamily="34" charset="-128"/>
              <a:ea typeface="Arial Unicode MS" pitchFamily="34" charset="-128"/>
              <a:cs typeface="Arial Unicode MS" pitchFamily="34" charset="-128"/>
            </a:endParaRPr>
          </a:p>
        </p:txBody>
      </p:sp>
      <p:sp>
        <p:nvSpPr>
          <p:cNvPr id="3" name="Espace réservé du contenu 2"/>
          <p:cNvSpPr txBox="1">
            <a:spLocks/>
          </p:cNvSpPr>
          <p:nvPr/>
        </p:nvSpPr>
        <p:spPr bwMode="auto">
          <a:xfrm>
            <a:off x="357188" y="3357563"/>
            <a:ext cx="8229600" cy="1441450"/>
          </a:xfrm>
          <a:prstGeom prst="rect">
            <a:avLst/>
          </a:prstGeom>
          <a:noFill/>
          <a:ln w="9525">
            <a:noFill/>
            <a:miter lim="800000"/>
            <a:headEnd/>
            <a:tailEnd/>
          </a:ln>
          <a:effectLst/>
        </p:spPr>
        <p:txBody>
          <a:bodyPr/>
          <a:lstStyle/>
          <a:p>
            <a:pPr marL="342900" indent="-342900" algn="ctr">
              <a:spcBef>
                <a:spcPct val="20000"/>
              </a:spcBef>
              <a:buClr>
                <a:schemeClr val="hlink"/>
              </a:buClr>
              <a:buSzPct val="80000"/>
              <a:buFont typeface="Wingdings" pitchFamily="2" charset="2"/>
              <a:buNone/>
              <a:defRPr/>
            </a:pPr>
            <a:r>
              <a:rPr lang="fr-FR" sz="6600" b="1" i="1" kern="0" dirty="0">
                <a:latin typeface="Arial Unicode MS" pitchFamily="34" charset="-128"/>
                <a:ea typeface="Arial Unicode MS" pitchFamily="34" charset="-128"/>
                <a:cs typeface="Arial Unicode MS" pitchFamily="34" charset="-128"/>
              </a:rPr>
              <a:t>Infrastructure</a:t>
            </a:r>
            <a:endParaRPr lang="fr-FR" sz="6600" kern="0" dirty="0">
              <a:latin typeface="Arial Unicode MS" pitchFamily="34" charset="-128"/>
              <a:ea typeface="Arial Unicode MS" pitchFamily="34" charset="-128"/>
              <a:cs typeface="Arial Unicode MS" pitchFamily="34" charset="-128"/>
            </a:endParaRPr>
          </a:p>
        </p:txBody>
      </p:sp>
    </p:spTree>
  </p:cSld>
  <p:clrMapOvr>
    <a:masterClrMapping/>
  </p:clrMapOvr>
  <p:transition spd="slow"/>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63" y="428625"/>
            <a:ext cx="2381250" cy="523875"/>
          </a:xfrm>
          <a:prstGeom prst="rect">
            <a:avLst/>
          </a:prstGeom>
        </p:spPr>
        <p:txBody>
          <a:bodyPr wrap="none">
            <a:spAutoFit/>
          </a:bodyPr>
          <a:lstStyle/>
          <a:p>
            <a:pPr>
              <a:defRPr/>
            </a:pPr>
            <a:r>
              <a:rPr lang="fr-FR" sz="2800" b="1" kern="0" dirty="0">
                <a:solidFill>
                  <a:srgbClr val="FFFF00"/>
                </a:solidFill>
                <a:latin typeface="+mn-lt"/>
                <a:ea typeface="Arial Unicode MS" pitchFamily="34" charset="-128"/>
                <a:cs typeface="Arial Unicode MS" pitchFamily="34" charset="-128"/>
              </a:rPr>
              <a:t>Introduction</a:t>
            </a:r>
            <a:r>
              <a:rPr lang="fr-FR" sz="2800" b="1" kern="0" dirty="0">
                <a:solidFill>
                  <a:srgbClr val="FFFF00"/>
                </a:solidFill>
                <a:latin typeface="Arial Unicode MS" pitchFamily="34" charset="-128"/>
                <a:ea typeface="Arial Unicode MS" pitchFamily="34" charset="-128"/>
                <a:cs typeface="Arial Unicode MS" pitchFamily="34" charset="-128"/>
              </a:rPr>
              <a:t>:</a:t>
            </a:r>
            <a:endParaRPr lang="fr-FR" dirty="0">
              <a:cs typeface="+mn-cs"/>
            </a:endParaRPr>
          </a:p>
        </p:txBody>
      </p:sp>
      <p:sp>
        <p:nvSpPr>
          <p:cNvPr id="7" name="ZoneTexte 6"/>
          <p:cNvSpPr txBox="1"/>
          <p:nvPr/>
        </p:nvSpPr>
        <p:spPr>
          <a:xfrm>
            <a:off x="500063" y="928688"/>
            <a:ext cx="8215312" cy="5016500"/>
          </a:xfrm>
          <a:prstGeom prst="rect">
            <a:avLst/>
          </a:prstGeom>
          <a:noFill/>
        </p:spPr>
        <p:txBody>
          <a:bodyPr>
            <a:spAutoFit/>
          </a:bodyPr>
          <a:lstStyle/>
          <a:p>
            <a:pPr algn="just">
              <a:defRPr/>
            </a:pPr>
            <a:r>
              <a:rPr lang="fr-FR" sz="2800" dirty="0">
                <a:latin typeface="Arial Unicode MS" pitchFamily="34" charset="-128"/>
                <a:ea typeface="Arial Unicode MS" pitchFamily="34" charset="-128"/>
                <a:cs typeface="Arial Unicode MS" pitchFamily="34" charset="-128"/>
              </a:rPr>
              <a:t>Les fondations doivent non seulement reprendre les charges et surcharges supportées par la structure mais aussi les transmettre au sol dans de bonnes conditions, de façon à assurer la stabilité de l’ouvrage.</a:t>
            </a:r>
          </a:p>
          <a:p>
            <a:pPr algn="just">
              <a:defRPr/>
            </a:pPr>
            <a:endParaRPr lang="fr-FR" sz="3200" dirty="0">
              <a:latin typeface="Arial Unicode MS" pitchFamily="34" charset="-128"/>
              <a:ea typeface="Arial Unicode MS" pitchFamily="34" charset="-128"/>
              <a:cs typeface="Arial Unicode MS" pitchFamily="34" charset="-128"/>
            </a:endParaRPr>
          </a:p>
          <a:p>
            <a:pPr algn="just">
              <a:defRPr/>
            </a:pPr>
            <a:r>
              <a:rPr lang="fr-FR" sz="2800" dirty="0">
                <a:latin typeface="Arial Unicode MS" pitchFamily="34" charset="-128"/>
                <a:ea typeface="Arial Unicode MS" pitchFamily="34" charset="-128"/>
                <a:cs typeface="Arial Unicode MS" pitchFamily="34" charset="-128"/>
              </a:rPr>
              <a:t>On prendra :              </a:t>
            </a:r>
            <a:r>
              <a:rPr lang="fr-FR" sz="3200" dirty="0">
                <a:latin typeface="Arial Unicode MS" pitchFamily="34" charset="-128"/>
                <a:ea typeface="Arial Unicode MS" pitchFamily="34" charset="-128"/>
                <a:cs typeface="Arial Unicode MS" pitchFamily="34" charset="-128"/>
              </a:rPr>
              <a:t>-</a:t>
            </a:r>
          </a:p>
          <a:p>
            <a:pPr algn="just">
              <a:defRPr/>
            </a:pPr>
            <a:r>
              <a:rPr lang="fr-CH" sz="3200" dirty="0">
                <a:latin typeface="Arial Unicode MS" pitchFamily="34" charset="-128"/>
                <a:ea typeface="Arial Unicode MS" pitchFamily="34" charset="-128"/>
                <a:cs typeface="Arial Unicode MS" pitchFamily="34" charset="-128"/>
              </a:rPr>
              <a:t>                              -</a:t>
            </a:r>
          </a:p>
          <a:p>
            <a:pPr marL="223838" indent="-176213" algn="just">
              <a:defRPr/>
            </a:pPr>
            <a:endParaRPr lang="fr-FR" sz="2800" dirty="0">
              <a:latin typeface="Arial Unicode MS" pitchFamily="34" charset="-128"/>
              <a:ea typeface="Arial Unicode MS" pitchFamily="34" charset="-128"/>
              <a:cs typeface="Arial Unicode MS" pitchFamily="34" charset="-128"/>
            </a:endParaRPr>
          </a:p>
          <a:p>
            <a:pPr marL="223838" indent="-176213" algn="just">
              <a:defRPr/>
            </a:pPr>
            <a:r>
              <a:rPr lang="fr-FR" sz="2800" dirty="0">
                <a:latin typeface="Arial Unicode MS" pitchFamily="34" charset="-128"/>
                <a:ea typeface="Arial Unicode MS" pitchFamily="34" charset="-128"/>
                <a:cs typeface="Arial Unicode MS" pitchFamily="34" charset="-128"/>
              </a:rPr>
              <a:t>- une profondeur d’encrage égale à 1,5 m à partir  de la surface du terrain naturel.</a:t>
            </a:r>
            <a:endParaRPr lang="fr-FR" sz="3200" dirty="0">
              <a:latin typeface="Arial Unicode MS" pitchFamily="34" charset="-128"/>
              <a:ea typeface="Arial Unicode MS" pitchFamily="34" charset="-128"/>
              <a:cs typeface="Arial Unicode MS" pitchFamily="34" charset="-128"/>
            </a:endParaRPr>
          </a:p>
        </p:txBody>
      </p:sp>
      <p:sp>
        <p:nvSpPr>
          <p:cNvPr id="76804"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r-FR"/>
          </a:p>
        </p:txBody>
      </p:sp>
      <p:sp>
        <p:nvSpPr>
          <p:cNvPr id="69635" name="Object 3"/>
          <p:cNvSpPr>
            <a:spLocks noChangeAspect="1" noChangeArrowheads="1"/>
          </p:cNvSpPr>
          <p:nvPr/>
        </p:nvSpPr>
        <p:spPr bwMode="auto">
          <a:xfrm>
            <a:off x="4286250" y="3571875"/>
            <a:ext cx="2211388" cy="5000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76806"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r-FR"/>
          </a:p>
        </p:txBody>
      </p:sp>
      <p:sp>
        <p:nvSpPr>
          <p:cNvPr id="69638" name="Object 6"/>
          <p:cNvSpPr>
            <a:spLocks noChangeAspect="1" noChangeArrowheads="1"/>
          </p:cNvSpPr>
          <p:nvPr/>
        </p:nvSpPr>
        <p:spPr bwMode="auto">
          <a:xfrm>
            <a:off x="4286250" y="4143375"/>
            <a:ext cx="2316163" cy="5000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69635"/>
                                        </p:tgtEl>
                                        <p:attrNameLst>
                                          <p:attrName>style.visibility</p:attrName>
                                        </p:attrNameLst>
                                      </p:cBhvr>
                                      <p:to>
                                        <p:strVal val="visible"/>
                                      </p:to>
                                    </p:set>
                                    <p:animEffect transition="in" filter="blinds(horizontal)">
                                      <p:cBhvr>
                                        <p:cTn id="15" dur="500"/>
                                        <p:tgtEl>
                                          <p:spTgt spid="6963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69638"/>
                                        </p:tgtEl>
                                        <p:attrNameLst>
                                          <p:attrName>style.visibility</p:attrName>
                                        </p:attrNameLst>
                                      </p:cBhvr>
                                      <p:to>
                                        <p:strVal val="visible"/>
                                      </p:to>
                                    </p:set>
                                    <p:animEffect transition="in" filter="blinds(horizontal)">
                                      <p:cBhvr>
                                        <p:cTn id="18" dur="500"/>
                                        <p:tgtEl>
                                          <p:spTgt spid="696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69635" grpId="0" animBg="1"/>
      <p:bldP spid="69638"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a:spLocks noChangeArrowheads="1"/>
          </p:cNvSpPr>
          <p:nvPr/>
        </p:nvSpPr>
        <p:spPr bwMode="auto">
          <a:xfrm>
            <a:off x="642938" y="3714750"/>
            <a:ext cx="807243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r-CH" sz="2800"/>
              <a:t>Les ferraillages et les coffrages sont donnés dans les tableaux suivants:</a:t>
            </a:r>
            <a:endParaRPr lang="fr-FR" sz="2800"/>
          </a:p>
        </p:txBody>
      </p:sp>
      <p:sp>
        <p:nvSpPr>
          <p:cNvPr id="3" name="ZoneTexte 2"/>
          <p:cNvSpPr txBox="1">
            <a:spLocks noChangeArrowheads="1"/>
          </p:cNvSpPr>
          <p:nvPr/>
        </p:nvSpPr>
        <p:spPr bwMode="auto">
          <a:xfrm>
            <a:off x="642938" y="428625"/>
            <a:ext cx="771525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200000"/>
              </a:lnSpc>
            </a:pPr>
            <a:r>
              <a:rPr lang="fr-CH" sz="2800"/>
              <a:t>On a optés pour:</a:t>
            </a:r>
          </a:p>
          <a:p>
            <a:pPr eaLnBrk="1" hangingPunct="1"/>
            <a:r>
              <a:rPr lang="fr-CH" sz="2800"/>
              <a:t>- Des semelles filantes sous poteaux HEB 220 situés au niveau des gradins.</a:t>
            </a:r>
          </a:p>
          <a:p>
            <a:pPr eaLnBrk="1" hangingPunct="1"/>
            <a:r>
              <a:rPr lang="fr-CH" sz="2800"/>
              <a:t>- Des semelles isolées pour les autres poteaux.</a:t>
            </a:r>
            <a:endParaRPr lang="fr-FR" sz="28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par>
                          <p:cTn id="8" fill="hold" nodeType="afterGroup">
                            <p:stCondLst>
                              <p:cond delay="500"/>
                            </p:stCondLst>
                            <p:childTnLst>
                              <p:par>
                                <p:cTn id="9" presetID="3" presetClass="entr" presetSubtype="10" fill="hold" grpId="0" nodeType="afterEffect">
                                  <p:stCondLst>
                                    <p:cond delay="500"/>
                                  </p:stCondLst>
                                  <p:childTnLst>
                                    <p:set>
                                      <p:cBhvr>
                                        <p:cTn id="10" dur="1" fill="hold">
                                          <p:stCondLst>
                                            <p:cond delay="0"/>
                                          </p:stCondLst>
                                        </p:cTn>
                                        <p:tgtEl>
                                          <p:spTgt spid="2"/>
                                        </p:tgtEl>
                                        <p:attrNameLst>
                                          <p:attrName>style.visibility</p:attrName>
                                        </p:attrNameLst>
                                      </p:cBhvr>
                                      <p:to>
                                        <p:strVal val="visible"/>
                                      </p:to>
                                    </p:set>
                                    <p:animEffect transition="in" filter="blinds(horizontal)">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428625" y="1071563"/>
          <a:ext cx="8143875" cy="3000375"/>
        </p:xfrm>
        <a:graphic>
          <a:graphicData uri="http://schemas.openxmlformats.org/drawingml/2006/table">
            <a:tbl>
              <a:tblPr firstRow="1" bandRow="1">
                <a:tableStyleId>{2D5ABB26-0587-4C30-8999-92F81FD0307C}</a:tableStyleId>
              </a:tblPr>
              <a:tblGrid>
                <a:gridCol w="1386122"/>
                <a:gridCol w="730568"/>
                <a:gridCol w="730568"/>
                <a:gridCol w="730568"/>
                <a:gridCol w="730568"/>
                <a:gridCol w="730568"/>
                <a:gridCol w="821889"/>
                <a:gridCol w="821889"/>
                <a:gridCol w="1461136"/>
              </a:tblGrid>
              <a:tr h="827689">
                <a:tc rowSpan="2">
                  <a:txBody>
                    <a:bodyPr/>
                    <a:lstStyle/>
                    <a:p>
                      <a:pPr algn="ctr"/>
                      <a:endParaRPr lang="fr-FR" sz="1800" dirty="0"/>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algn="ctr"/>
                      <a:r>
                        <a:rPr lang="fr-CH" sz="1800" dirty="0" smtClean="0"/>
                        <a:t>coffrage</a:t>
                      </a:r>
                      <a:endParaRPr lang="fr-FR" sz="1800" dirty="0"/>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fr-CH" sz="1800" dirty="0" smtClean="0"/>
                        <a:t>ferraillage</a:t>
                      </a:r>
                    </a:p>
                    <a:p>
                      <a:pPr algn="ctr"/>
                      <a:r>
                        <a:rPr lang="fr-CH" sz="1800" dirty="0" smtClean="0"/>
                        <a:t>longitudinale</a:t>
                      </a:r>
                      <a:endParaRPr lang="fr-FR" sz="1800" dirty="0"/>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H" sz="1800" dirty="0" smtClean="0"/>
                        <a:t>ferraillage</a:t>
                      </a:r>
                      <a:endParaRPr lang="fr-FR" sz="1800" dirty="0" smtClean="0"/>
                    </a:p>
                    <a:p>
                      <a:pPr algn="ctr"/>
                      <a:r>
                        <a:rPr lang="fr-CH" sz="1800" dirty="0" smtClean="0"/>
                        <a:t>transversale</a:t>
                      </a:r>
                      <a:endParaRPr lang="fr-FR" sz="1800" dirty="0"/>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4229">
                <a:tc v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H" sz="1800" dirty="0" smtClean="0"/>
                        <a:t>L(m)</a:t>
                      </a:r>
                      <a:endParaRPr lang="fr-FR" sz="1800" dirty="0"/>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H" sz="1800" dirty="0" smtClean="0"/>
                        <a:t>b(m)</a:t>
                      </a:r>
                      <a:endParaRPr lang="fr-FR" sz="1800" dirty="0"/>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H" sz="1800" dirty="0" smtClean="0"/>
                        <a:t>H(m)</a:t>
                      </a:r>
                      <a:endParaRPr lang="fr-FR" sz="1800" dirty="0"/>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H" sz="1800" dirty="0" smtClean="0"/>
                        <a:t>h(m)</a:t>
                      </a:r>
                      <a:endParaRPr lang="fr-FR" sz="1800" dirty="0"/>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H" sz="1800" dirty="0" smtClean="0"/>
                        <a:t>a(m)</a:t>
                      </a:r>
                      <a:endParaRPr lang="fr-FR" sz="1800" dirty="0"/>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H" sz="1800" dirty="0" smtClean="0"/>
                        <a:t>A</a:t>
                      </a:r>
                      <a:r>
                        <a:rPr lang="fr-CH" sz="1400" dirty="0" smtClean="0"/>
                        <a:t>sup</a:t>
                      </a:r>
                    </a:p>
                    <a:p>
                      <a:pPr algn="ctr"/>
                      <a:r>
                        <a:rPr lang="fr-CH" sz="1800" dirty="0" smtClean="0"/>
                        <a:t>(</a:t>
                      </a:r>
                      <a:r>
                        <a:rPr lang="fr-FR" sz="1800" kern="1200" dirty="0" smtClean="0">
                          <a:solidFill>
                            <a:schemeClr val="tx1"/>
                          </a:solidFill>
                          <a:latin typeface="+mn-lt"/>
                          <a:ea typeface="+mn-ea"/>
                          <a:cs typeface="+mn-cs"/>
                        </a:rPr>
                        <a:t>cm</a:t>
                      </a:r>
                      <a:r>
                        <a:rPr lang="fr-FR" sz="1800" kern="1200" baseline="30000" dirty="0" smtClean="0">
                          <a:solidFill>
                            <a:schemeClr val="tx1"/>
                          </a:solidFill>
                          <a:latin typeface="+mn-lt"/>
                          <a:ea typeface="+mn-ea"/>
                          <a:cs typeface="+mn-cs"/>
                        </a:rPr>
                        <a:t>2</a:t>
                      </a:r>
                      <a:r>
                        <a:rPr lang="fr-CH" sz="1800" dirty="0" smtClean="0"/>
                        <a:t>)</a:t>
                      </a:r>
                      <a:endParaRPr lang="fr-FR" sz="1800" dirty="0"/>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H" sz="1800" dirty="0" smtClean="0"/>
                        <a:t>A</a:t>
                      </a:r>
                      <a:r>
                        <a:rPr lang="fr-CH" sz="1400" dirty="0" smtClean="0"/>
                        <a:t>inf</a:t>
                      </a:r>
                    </a:p>
                    <a:p>
                      <a:pPr marL="0" marR="0" indent="0" algn="ctr" defTabSz="914400" rtl="0" eaLnBrk="1" fontAlgn="auto" latinLnBrk="0" hangingPunct="1">
                        <a:lnSpc>
                          <a:spcPct val="100000"/>
                        </a:lnSpc>
                        <a:spcBef>
                          <a:spcPts val="0"/>
                        </a:spcBef>
                        <a:spcAft>
                          <a:spcPts val="0"/>
                        </a:spcAft>
                        <a:buClrTx/>
                        <a:buSzTx/>
                        <a:buFontTx/>
                        <a:buNone/>
                        <a:tabLst/>
                        <a:defRPr/>
                      </a:pPr>
                      <a:r>
                        <a:rPr lang="fr-CH" sz="1800" dirty="0" smtClean="0"/>
                        <a:t>(</a:t>
                      </a:r>
                      <a:r>
                        <a:rPr lang="fr-FR" sz="1800" kern="1200" dirty="0" smtClean="0">
                          <a:solidFill>
                            <a:schemeClr val="tx1"/>
                          </a:solidFill>
                          <a:latin typeface="+mn-lt"/>
                          <a:ea typeface="+mn-ea"/>
                          <a:cs typeface="+mn-cs"/>
                        </a:rPr>
                        <a:t>cm</a:t>
                      </a:r>
                      <a:r>
                        <a:rPr lang="fr-FR" sz="1800" kern="1200" baseline="30000" dirty="0" smtClean="0">
                          <a:solidFill>
                            <a:schemeClr val="tx1"/>
                          </a:solidFill>
                          <a:latin typeface="+mn-lt"/>
                          <a:ea typeface="+mn-ea"/>
                          <a:cs typeface="+mn-cs"/>
                        </a:rPr>
                        <a:t>2</a:t>
                      </a:r>
                      <a:r>
                        <a:rPr lang="fr-CH" sz="1800" dirty="0" smtClean="0"/>
                        <a:t>)</a:t>
                      </a:r>
                      <a:endParaRPr lang="fr-FR" sz="2400" dirty="0"/>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H" sz="1800" dirty="0" smtClean="0"/>
                        <a:t>A(</a:t>
                      </a:r>
                      <a:r>
                        <a:rPr lang="fr-FR" sz="1800" kern="1200" dirty="0" smtClean="0">
                          <a:solidFill>
                            <a:schemeClr val="tx1"/>
                          </a:solidFill>
                          <a:latin typeface="+mn-lt"/>
                          <a:ea typeface="+mn-ea"/>
                          <a:cs typeface="+mn-cs"/>
                        </a:rPr>
                        <a:t>cm</a:t>
                      </a:r>
                      <a:r>
                        <a:rPr lang="fr-FR" sz="1800" kern="1200" baseline="30000" dirty="0" smtClean="0">
                          <a:solidFill>
                            <a:schemeClr val="tx1"/>
                          </a:solidFill>
                          <a:latin typeface="+mn-lt"/>
                          <a:ea typeface="+mn-ea"/>
                          <a:cs typeface="+mn-cs"/>
                        </a:rPr>
                        <a:t>2</a:t>
                      </a:r>
                      <a:r>
                        <a:rPr lang="fr-CH" sz="1800" dirty="0" smtClean="0"/>
                        <a:t>/ml</a:t>
                      </a:r>
                      <a:r>
                        <a:rPr kumimoji="0" lang="fr-CH" sz="1800" b="0" i="0" u="none" strike="noStrike" kern="1200" cap="none" spc="0" normalizeH="0" baseline="0" noProof="0" dirty="0" smtClean="0">
                          <a:ln>
                            <a:noFill/>
                          </a:ln>
                          <a:solidFill>
                            <a:srgbClr val="FFFFFF"/>
                          </a:solidFill>
                          <a:effectLst/>
                          <a:uLnTx/>
                          <a:uFillTx/>
                          <a:latin typeface="+mn-lt"/>
                          <a:ea typeface="+mn-ea"/>
                          <a:cs typeface="+mn-cs"/>
                        </a:rPr>
                        <a:t>)</a:t>
                      </a:r>
                      <a:endParaRPr lang="fr-FR" sz="2400"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fr-FR" sz="1800" dirty="0"/>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4229">
                <a:tc>
                  <a:txBody>
                    <a:bodyPr/>
                    <a:lstStyle/>
                    <a:p>
                      <a:pPr algn="ctr"/>
                      <a:r>
                        <a:rPr lang="fr-CH" sz="1800" dirty="0" smtClean="0"/>
                        <a:t>Sans palée de stabilité</a:t>
                      </a:r>
                      <a:endParaRPr lang="fr-FR" sz="1800" dirty="0"/>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H" sz="1800" dirty="0" smtClean="0"/>
                        <a:t>3</a:t>
                      </a:r>
                      <a:endParaRPr lang="fr-FR" sz="1800" dirty="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H" sz="1800" dirty="0" smtClean="0"/>
                        <a:t>1.6</a:t>
                      </a:r>
                      <a:endParaRPr lang="fr-FR" sz="1800" dirty="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H" sz="1800" dirty="0" smtClean="0"/>
                        <a:t>1.5</a:t>
                      </a:r>
                      <a:endParaRPr lang="fr-FR" sz="1800" dirty="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H" sz="1800" dirty="0" smtClean="0"/>
                        <a:t>0.5</a:t>
                      </a:r>
                      <a:endParaRPr lang="fr-FR" sz="1800" dirty="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H" sz="1800" dirty="0" smtClean="0"/>
                        <a:t>0.6</a:t>
                      </a:r>
                      <a:endParaRPr lang="fr-FR" sz="1800" dirty="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800" b="0" kern="1200" dirty="0" smtClean="0">
                          <a:solidFill>
                            <a:schemeClr val="tx1"/>
                          </a:solidFill>
                          <a:latin typeface="+mn-lt"/>
                          <a:ea typeface="+mn-ea"/>
                          <a:cs typeface="+mn-cs"/>
                        </a:rPr>
                        <a:t>6 T 20</a:t>
                      </a:r>
                      <a:endParaRPr lang="fr-FR" sz="1800" b="0" dirty="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800" b="0" kern="1200" dirty="0" smtClean="0">
                          <a:solidFill>
                            <a:schemeClr val="tx1"/>
                          </a:solidFill>
                          <a:latin typeface="+mn-lt"/>
                          <a:ea typeface="+mn-ea"/>
                          <a:cs typeface="+mn-cs"/>
                        </a:rPr>
                        <a:t>6 T 16</a:t>
                      </a:r>
                      <a:endParaRPr lang="fr-FR" sz="1800" b="0" dirty="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0" kern="1200" dirty="0" smtClean="0">
                          <a:solidFill>
                            <a:schemeClr val="tx1"/>
                          </a:solidFill>
                          <a:latin typeface="+mn-lt"/>
                          <a:ea typeface="+mn-ea"/>
                          <a:cs typeface="+mn-cs"/>
                        </a:rPr>
                        <a:t>4 T 10</a:t>
                      </a:r>
                      <a:endParaRPr lang="fr-FR" sz="1800" b="0" dirty="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4229">
                <a:tc>
                  <a:txBody>
                    <a:bodyPr/>
                    <a:lstStyle/>
                    <a:p>
                      <a:pPr algn="ctr"/>
                      <a:r>
                        <a:rPr lang="fr-CH" sz="1800" dirty="0" smtClean="0"/>
                        <a:t>Avec palée de stabilité</a:t>
                      </a:r>
                      <a:endParaRPr lang="fr-FR" sz="1800" dirty="0"/>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H" sz="1800" dirty="0" smtClean="0"/>
                        <a:t>3</a:t>
                      </a:r>
                      <a:endParaRPr lang="fr-FR" sz="1800" dirty="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H" sz="1800" dirty="0" smtClean="0"/>
                        <a:t>1.8</a:t>
                      </a:r>
                      <a:endParaRPr lang="fr-FR" sz="1800" dirty="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H" sz="1800" dirty="0" smtClean="0"/>
                        <a:t>1.5</a:t>
                      </a:r>
                      <a:endParaRPr lang="fr-FR" sz="1800" dirty="0" smtClean="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H" sz="1800" dirty="0" smtClean="0"/>
                        <a:t>0.5</a:t>
                      </a:r>
                      <a:endParaRPr lang="fr-FR" sz="1800" dirty="0" smtClean="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H" sz="1800" dirty="0" smtClean="0"/>
                        <a:t>0.6</a:t>
                      </a:r>
                      <a:endParaRPr lang="fr-FR" sz="1800" dirty="0" smtClean="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t>8 T 20</a:t>
                      </a:r>
                      <a:endParaRPr lang="fr-FR" sz="1800" dirty="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t>4 T 10</a:t>
                      </a:r>
                      <a:endParaRPr lang="fr-FR" sz="1800" dirty="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t>6 T 20</a:t>
                      </a:r>
                      <a:endParaRPr lang="fr-FR" sz="1800" dirty="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889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r-FR"/>
          </a:p>
        </p:txBody>
      </p:sp>
      <p:sp>
        <p:nvSpPr>
          <p:cNvPr id="7889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r-FR"/>
          </a:p>
        </p:txBody>
      </p:sp>
      <p:sp>
        <p:nvSpPr>
          <p:cNvPr id="9" name="Rectangle 8"/>
          <p:cNvSpPr>
            <a:spLocks noChangeArrowheads="1"/>
          </p:cNvSpPr>
          <p:nvPr/>
        </p:nvSpPr>
        <p:spPr bwMode="auto">
          <a:xfrm>
            <a:off x="428625" y="285750"/>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r-CH" sz="2400">
                <a:solidFill>
                  <a:srgbClr val="FFFF00"/>
                </a:solidFill>
              </a:rPr>
              <a:t>semelles filantes: </a:t>
            </a:r>
            <a:endParaRPr lang="fr-FR" sz="2400">
              <a:solidFill>
                <a:srgbClr val="FFFF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0" presetClass="entr" presetSubtype="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428625" y="285750"/>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r-CH" sz="2400">
                <a:solidFill>
                  <a:srgbClr val="FFFF00"/>
                </a:solidFill>
              </a:rPr>
              <a:t>semelles isolées: </a:t>
            </a:r>
            <a:endParaRPr lang="fr-FR" sz="2400">
              <a:solidFill>
                <a:srgbClr val="FFFF00"/>
              </a:solidFill>
            </a:endParaRPr>
          </a:p>
        </p:txBody>
      </p:sp>
      <p:graphicFrame>
        <p:nvGraphicFramePr>
          <p:cNvPr id="5" name="Tableau 4"/>
          <p:cNvGraphicFramePr>
            <a:graphicFrameLocks noGrp="1"/>
          </p:cNvGraphicFramePr>
          <p:nvPr/>
        </p:nvGraphicFramePr>
        <p:xfrm>
          <a:off x="357188" y="928688"/>
          <a:ext cx="8143875" cy="4143375"/>
        </p:xfrm>
        <a:graphic>
          <a:graphicData uri="http://schemas.openxmlformats.org/drawingml/2006/table">
            <a:tbl>
              <a:tblPr firstRow="1" bandRow="1">
                <a:tableStyleId>{2D5ABB26-0587-4C30-8999-92F81FD0307C}</a:tableStyleId>
              </a:tblPr>
              <a:tblGrid>
                <a:gridCol w="3182664"/>
                <a:gridCol w="1123293"/>
                <a:gridCol w="1123293"/>
                <a:gridCol w="748862"/>
                <a:gridCol w="748862"/>
                <a:gridCol w="1216901"/>
              </a:tblGrid>
              <a:tr h="484917">
                <a:tc rowSpan="2">
                  <a:txBody>
                    <a:bodyPr/>
                    <a:lstStyle/>
                    <a:p>
                      <a:endParaRPr lang="fr-FR" sz="1800" dirty="0"/>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H" sz="1800" dirty="0" smtClean="0"/>
                        <a:t>coffrage</a:t>
                      </a:r>
                      <a:endParaRPr lang="fr-FR" sz="1800" dirty="0" smtClean="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H" sz="1800" dirty="0" smtClean="0"/>
                        <a:t>ferraillage</a:t>
                      </a:r>
                      <a:endParaRPr lang="fr-FR" sz="1800" dirty="0" smtClean="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556">
                <a:tc vMerge="1">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H" sz="1800" dirty="0" smtClean="0"/>
                        <a:t>A=B (m)</a:t>
                      </a:r>
                      <a:endParaRPr lang="fr-FR" sz="1800" dirty="0" smtClean="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H" sz="1800" dirty="0" smtClean="0"/>
                        <a:t>a=b (m)</a:t>
                      </a:r>
                      <a:endParaRPr lang="fr-FR" sz="1800" dirty="0" smtClean="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H" sz="1800" dirty="0" smtClean="0"/>
                        <a:t>H(m)</a:t>
                      </a:r>
                      <a:endParaRPr lang="fr-FR" sz="1800" dirty="0" smtClean="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H" sz="1800" dirty="0" smtClean="0"/>
                        <a:t>h(m)</a:t>
                      </a:r>
                      <a:endParaRPr lang="fr-FR" sz="1800" dirty="0" smtClean="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H" sz="1800" dirty="0" smtClean="0"/>
                        <a:t>A</a:t>
                      </a:r>
                      <a:r>
                        <a:rPr lang="fr-CH" sz="1400" dirty="0" smtClean="0"/>
                        <a:t>x </a:t>
                      </a:r>
                      <a:r>
                        <a:rPr lang="fr-CH" sz="1600" dirty="0" smtClean="0"/>
                        <a:t>=</a:t>
                      </a:r>
                      <a:r>
                        <a:rPr lang="fr-CH" sz="1800" dirty="0" smtClean="0"/>
                        <a:t>A</a:t>
                      </a:r>
                      <a:r>
                        <a:rPr lang="fr-CH" sz="1400" dirty="0" smtClean="0"/>
                        <a:t>y </a:t>
                      </a:r>
                      <a:r>
                        <a:rPr lang="fr-CH" sz="1600" dirty="0" smtClean="0"/>
                        <a:t>(</a:t>
                      </a:r>
                      <a:r>
                        <a:rPr lang="fr-FR" sz="1600" kern="1200" dirty="0" smtClean="0">
                          <a:solidFill>
                            <a:schemeClr val="tx1"/>
                          </a:solidFill>
                          <a:latin typeface="+mn-lt"/>
                          <a:ea typeface="+mn-ea"/>
                          <a:cs typeface="+mn-cs"/>
                        </a:rPr>
                        <a:t>cm</a:t>
                      </a:r>
                      <a:r>
                        <a:rPr lang="fr-FR" sz="1600" kern="1200" baseline="30000" dirty="0" smtClean="0">
                          <a:solidFill>
                            <a:schemeClr val="tx1"/>
                          </a:solidFill>
                          <a:latin typeface="+mn-lt"/>
                          <a:ea typeface="+mn-ea"/>
                          <a:cs typeface="+mn-cs"/>
                        </a:rPr>
                        <a:t>2</a:t>
                      </a:r>
                      <a:r>
                        <a:rPr lang="fr-CH" sz="1600" dirty="0" smtClean="0"/>
                        <a:t>)</a:t>
                      </a:r>
                      <a:r>
                        <a:rPr lang="fr-CH" sz="1400" dirty="0" smtClean="0"/>
                        <a:t> </a:t>
                      </a:r>
                      <a:endParaRPr lang="fr-FR" sz="1800" dirty="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8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smtClean="0"/>
                        <a:t>sous poteau HEB 300 </a:t>
                      </a:r>
                      <a:endParaRPr lang="fr-FR" sz="1800" dirty="0"/>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H" sz="1800" dirty="0" smtClean="0"/>
                        <a:t>2</a:t>
                      </a:r>
                      <a:endParaRPr lang="fr-FR" sz="1800" dirty="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H" sz="1800" dirty="0" smtClean="0"/>
                        <a:t>1.2</a:t>
                      </a:r>
                      <a:endParaRPr lang="fr-FR" sz="1800" dirty="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H" sz="1800" dirty="0" smtClean="0"/>
                        <a:t>1.5</a:t>
                      </a:r>
                      <a:endParaRPr lang="fr-FR" sz="1800" dirty="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H" sz="1800" dirty="0" smtClean="0"/>
                        <a:t>0.5</a:t>
                      </a:r>
                      <a:endParaRPr lang="fr-FR" sz="1800" dirty="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t>10 T 14 </a:t>
                      </a:r>
                      <a:endParaRPr lang="fr-FR" sz="1800" dirty="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057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smtClean="0"/>
                        <a:t>sous poteau HEB 300 avec palée de stabilité</a:t>
                      </a:r>
                      <a:endParaRPr lang="fr-FR" sz="1800" dirty="0"/>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H" sz="1800" dirty="0" smtClean="0"/>
                        <a:t>2.5</a:t>
                      </a:r>
                      <a:endParaRPr lang="fr-FR" sz="1800" dirty="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H" sz="1800" dirty="0" smtClean="0"/>
                        <a:t>1.2</a:t>
                      </a:r>
                      <a:endParaRPr lang="fr-FR" sz="1800" dirty="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H" sz="1800" dirty="0" smtClean="0"/>
                        <a:t>1.5</a:t>
                      </a:r>
                      <a:endParaRPr lang="fr-FR" sz="1800" dirty="0" smtClean="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H" sz="1800" dirty="0" smtClean="0"/>
                        <a:t>0.5</a:t>
                      </a:r>
                      <a:endParaRPr lang="fr-FR" sz="1800" dirty="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t>14T16</a:t>
                      </a:r>
                      <a:endParaRPr lang="fr-FR" sz="1800" dirty="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8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smtClean="0"/>
                        <a:t>sous poteau HEB 220</a:t>
                      </a:r>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H" sz="1800" dirty="0" smtClean="0"/>
                        <a:t>1.6</a:t>
                      </a:r>
                      <a:endParaRPr lang="fr-FR" sz="1800" dirty="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H" sz="1800" dirty="0" smtClean="0"/>
                        <a:t>0.6</a:t>
                      </a:r>
                      <a:endParaRPr lang="fr-FR" sz="1800" dirty="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H" sz="1800" dirty="0" smtClean="0"/>
                        <a:t>1.5</a:t>
                      </a:r>
                      <a:endParaRPr lang="fr-FR" sz="1800" dirty="0" smtClean="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H" sz="1800" dirty="0" smtClean="0"/>
                        <a:t>0.5</a:t>
                      </a:r>
                      <a:endParaRPr lang="fr-FR" sz="1800" dirty="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t>8 T 14 </a:t>
                      </a:r>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057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smtClean="0"/>
                        <a:t>sous poteau HEB 220 avec palée de stabilité</a:t>
                      </a:r>
                      <a:endParaRPr lang="fr-FR" sz="1800" dirty="0"/>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H" sz="1800" dirty="0" smtClean="0"/>
                        <a:t>1.8</a:t>
                      </a:r>
                      <a:endParaRPr lang="fr-FR" sz="1800" dirty="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H" sz="1800" dirty="0" smtClean="0"/>
                        <a:t>0.8</a:t>
                      </a:r>
                      <a:endParaRPr lang="fr-FR" sz="1800" dirty="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H" sz="1800" dirty="0" smtClean="0"/>
                        <a:t>1.5</a:t>
                      </a:r>
                      <a:endParaRPr lang="fr-FR" sz="1800" dirty="0" smtClean="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H" sz="1800" dirty="0" smtClean="0"/>
                        <a:t>0.5</a:t>
                      </a:r>
                      <a:endParaRPr lang="fr-FR" sz="1800" dirty="0" smtClean="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t>12 T16</a:t>
                      </a:r>
                      <a:endParaRPr lang="fr-FR" sz="1800" dirty="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8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smtClean="0"/>
                        <a:t>sous potelets </a:t>
                      </a:r>
                      <a:endParaRPr lang="fr-FR" sz="1800" dirty="0"/>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H" sz="1800" dirty="0" smtClean="0"/>
                        <a:t>1</a:t>
                      </a:r>
                      <a:endParaRPr lang="fr-FR" sz="1800" dirty="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H" sz="1800" dirty="0" smtClean="0"/>
                        <a:t>0.4</a:t>
                      </a:r>
                      <a:endParaRPr lang="fr-FR" sz="1800" dirty="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H" sz="1800" dirty="0" smtClean="0"/>
                        <a:t>1.5</a:t>
                      </a:r>
                      <a:endParaRPr lang="fr-FR" sz="1800" dirty="0" smtClean="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H" sz="1800" dirty="0" smtClean="0"/>
                        <a:t>0.5</a:t>
                      </a:r>
                      <a:endParaRPr lang="fr-FR" sz="1800" dirty="0" smtClean="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t>5T14</a:t>
                      </a:r>
                      <a:endParaRPr lang="fr-FR" sz="1800" dirty="0"/>
                    </a:p>
                  </a:txBody>
                  <a:tcPr marL="91439" marR="914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Rectangle 10"/>
          <p:cNvSpPr>
            <a:spLocks noChangeArrowheads="1"/>
          </p:cNvSpPr>
          <p:nvPr/>
        </p:nvSpPr>
        <p:spPr bwMode="auto">
          <a:xfrm>
            <a:off x="571500" y="5214938"/>
            <a:ext cx="21891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r-FR" sz="2400">
                <a:solidFill>
                  <a:srgbClr val="FFFF00"/>
                </a:solidFill>
              </a:rPr>
              <a:t>Les longrines :</a:t>
            </a:r>
          </a:p>
        </p:txBody>
      </p:sp>
      <p:sp>
        <p:nvSpPr>
          <p:cNvPr id="12" name="Rectangle 11"/>
          <p:cNvSpPr>
            <a:spLocks noChangeArrowheads="1"/>
          </p:cNvSpPr>
          <p:nvPr/>
        </p:nvSpPr>
        <p:spPr bwMode="auto">
          <a:xfrm>
            <a:off x="642938" y="5857875"/>
            <a:ext cx="5146675"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fr-CH" sz="2000">
                <a:latin typeface="Arial Unicode MS" pitchFamily="34" charset="-128"/>
                <a:ea typeface="Arial Unicode MS" pitchFamily="34" charset="-128"/>
                <a:cs typeface="Arial Unicode MS" pitchFamily="34" charset="-128"/>
              </a:rPr>
              <a:t>coffrage:  (30*30) </a:t>
            </a:r>
            <a:r>
              <a:rPr lang="fr-FR" sz="2000">
                <a:latin typeface="Arial Unicode MS" pitchFamily="34" charset="-128"/>
                <a:ea typeface="Arial Unicode MS" pitchFamily="34" charset="-128"/>
                <a:cs typeface="Arial Unicode MS" pitchFamily="34" charset="-128"/>
              </a:rPr>
              <a:t>cm² </a:t>
            </a:r>
            <a:r>
              <a:rPr lang="fr-CH" sz="2000">
                <a:latin typeface="Arial Unicode MS" pitchFamily="34" charset="-128"/>
                <a:ea typeface="Arial Unicode MS" pitchFamily="34" charset="-128"/>
                <a:cs typeface="Arial Unicode MS" pitchFamily="34" charset="-128"/>
              </a:rPr>
              <a:t>    ; ferraillage: 6 T 12</a:t>
            </a:r>
            <a:endParaRPr lang="fr-FR" sz="2000">
              <a:latin typeface="Arial Unicode MS" pitchFamily="34" charset="-128"/>
              <a:ea typeface="Arial Unicode MS" pitchFamily="34" charset="-128"/>
              <a:cs typeface="Arial Unicode MS" pitchFamily="34" charset="-128"/>
            </a:endParaRPr>
          </a:p>
          <a:p>
            <a:pPr algn="ctr"/>
            <a:endParaRPr lang="fr-F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0" presetClass="entr" presetSubtype="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nodeType="afterGroup">
                            <p:stCondLst>
                              <p:cond delay="1000"/>
                            </p:stCondLst>
                            <p:childTnLst>
                              <p:par>
                                <p:cTn id="14" presetID="2" presetClass="entr" presetSubtype="8" fill="hold" grpId="0" nodeType="afterEffect">
                                  <p:stCondLst>
                                    <p:cond delay="50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500" fill="hold"/>
                                        <p:tgtEl>
                                          <p:spTgt spid="11"/>
                                        </p:tgtEl>
                                        <p:attrNameLst>
                                          <p:attrName>ppt_x</p:attrName>
                                        </p:attrNameLst>
                                      </p:cBhvr>
                                      <p:tavLst>
                                        <p:tav tm="0">
                                          <p:val>
                                            <p:strVal val="0-#ppt_w/2"/>
                                          </p:val>
                                        </p:tav>
                                        <p:tav tm="100000">
                                          <p:val>
                                            <p:strVal val="#ppt_x"/>
                                          </p:val>
                                        </p:tav>
                                      </p:tavLst>
                                    </p:anim>
                                    <p:anim calcmode="lin" valueType="num">
                                      <p:cBhvr additive="base">
                                        <p:cTn id="17" dur="500" fill="hold"/>
                                        <p:tgtEl>
                                          <p:spTgt spid="11"/>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2000"/>
                            </p:stCondLst>
                            <p:childTnLst>
                              <p:par>
                                <p:cTn id="19" presetID="3" presetClass="entr" presetSubtype="10"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linds(horizontal)">
                                      <p:cBhvr>
                                        <p:cTn id="2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P spid="12"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57188" y="285750"/>
            <a:ext cx="63801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r-FR" sz="3200">
                <a:solidFill>
                  <a:srgbClr val="FFFF00"/>
                </a:solidFill>
                <a:latin typeface="Arial Unicode MS" pitchFamily="34" charset="-128"/>
                <a:ea typeface="Arial Unicode MS" pitchFamily="34" charset="-128"/>
                <a:cs typeface="Arial Unicode MS" pitchFamily="34" charset="-128"/>
              </a:rPr>
              <a:t>Vérification de la stabilité globale </a:t>
            </a:r>
            <a:r>
              <a:rPr lang="fr-FR" sz="2800">
                <a:solidFill>
                  <a:srgbClr val="FFFF00"/>
                </a:solidFill>
                <a:latin typeface="Arial Unicode MS" pitchFamily="34" charset="-128"/>
                <a:ea typeface="Arial Unicode MS" pitchFamily="34" charset="-128"/>
                <a:cs typeface="Arial Unicode MS" pitchFamily="34" charset="-128"/>
              </a:rPr>
              <a:t>:</a:t>
            </a:r>
          </a:p>
        </p:txBody>
      </p:sp>
      <p:sp>
        <p:nvSpPr>
          <p:cNvPr id="8" name="ZoneTexte 7"/>
          <p:cNvSpPr txBox="1">
            <a:spLocks noChangeArrowheads="1"/>
          </p:cNvSpPr>
          <p:nvPr/>
        </p:nvSpPr>
        <p:spPr bwMode="auto">
          <a:xfrm>
            <a:off x="500063" y="1357313"/>
            <a:ext cx="7858125" cy="264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r-FR" sz="2800">
                <a:latin typeface="Arial Unicode MS" pitchFamily="34" charset="-128"/>
                <a:ea typeface="Arial Unicode MS" pitchFamily="34" charset="-128"/>
                <a:cs typeface="Arial Unicode MS" pitchFamily="34" charset="-128"/>
              </a:rPr>
              <a:t>Moments stabilisants :</a:t>
            </a:r>
          </a:p>
          <a:p>
            <a:pPr eaLnBrk="1" hangingPunct="1"/>
            <a:endParaRPr lang="fr-CH" sz="2000">
              <a:latin typeface="Arial Unicode MS" pitchFamily="34" charset="-128"/>
              <a:ea typeface="Arial Unicode MS" pitchFamily="34" charset="-128"/>
              <a:cs typeface="Arial Unicode MS" pitchFamily="34" charset="-128"/>
            </a:endParaRPr>
          </a:p>
          <a:p>
            <a:pPr eaLnBrk="1" hangingPunct="1"/>
            <a:r>
              <a:rPr lang="fr-FR" sz="2800">
                <a:latin typeface="Arial Unicode MS" pitchFamily="34" charset="-128"/>
                <a:ea typeface="Arial Unicode MS" pitchFamily="34" charset="-128"/>
                <a:cs typeface="Arial Unicode MS" pitchFamily="34" charset="-128"/>
              </a:rPr>
              <a:t>Moments renversants :</a:t>
            </a:r>
          </a:p>
          <a:p>
            <a:pPr eaLnBrk="1" hangingPunct="1"/>
            <a:endParaRPr lang="fr-CH" sz="2400" b="1">
              <a:latin typeface="Arial Unicode MS" pitchFamily="34" charset="-128"/>
              <a:ea typeface="Arial Unicode MS" pitchFamily="34" charset="-128"/>
              <a:cs typeface="Arial Unicode MS" pitchFamily="34" charset="-128"/>
            </a:endParaRPr>
          </a:p>
          <a:p>
            <a:pPr eaLnBrk="1" hangingPunct="1"/>
            <a:endParaRPr lang="fr-CH" sz="2400" b="1">
              <a:latin typeface="Arial Unicode MS" pitchFamily="34" charset="-128"/>
              <a:ea typeface="Arial Unicode MS" pitchFamily="34" charset="-128"/>
              <a:cs typeface="Arial Unicode MS" pitchFamily="34" charset="-128"/>
            </a:endParaRPr>
          </a:p>
          <a:p>
            <a:pPr eaLnBrk="1" hangingPunct="1"/>
            <a:r>
              <a:rPr lang="fr-FR" sz="2400">
                <a:latin typeface="Arial Unicode MS" pitchFamily="34" charset="-128"/>
                <a:ea typeface="Arial Unicode MS" pitchFamily="34" charset="-128"/>
                <a:cs typeface="Arial Unicode MS" pitchFamily="34" charset="-128"/>
              </a:rPr>
              <a:t>M</a:t>
            </a:r>
            <a:r>
              <a:rPr lang="fr-FR" sz="2400" baseline="-25000">
                <a:latin typeface="Arial Unicode MS" pitchFamily="34" charset="-128"/>
                <a:ea typeface="Arial Unicode MS" pitchFamily="34" charset="-128"/>
                <a:cs typeface="Arial Unicode MS" pitchFamily="34" charset="-128"/>
              </a:rPr>
              <a:t>s </a:t>
            </a:r>
            <a:r>
              <a:rPr lang="fr-FR" sz="2400">
                <a:latin typeface="Arial Unicode MS" pitchFamily="34" charset="-128"/>
                <a:ea typeface="Arial Unicode MS" pitchFamily="34" charset="-128"/>
                <a:cs typeface="Arial Unicode MS" pitchFamily="34" charset="-128"/>
              </a:rPr>
              <a:t>&gt; M</a:t>
            </a:r>
            <a:r>
              <a:rPr lang="fr-FR" sz="2400" baseline="-25000">
                <a:latin typeface="Arial Unicode MS" pitchFamily="34" charset="-128"/>
                <a:ea typeface="Arial Unicode MS" pitchFamily="34" charset="-128"/>
                <a:cs typeface="Arial Unicode MS" pitchFamily="34" charset="-128"/>
              </a:rPr>
              <a:t>R   </a:t>
            </a:r>
            <a:r>
              <a:rPr lang="fr-FR" sz="2400">
                <a:latin typeface="Arial Unicode MS" pitchFamily="34" charset="-128"/>
                <a:ea typeface="Arial Unicode MS" pitchFamily="34" charset="-128"/>
                <a:cs typeface="Arial Unicode MS" pitchFamily="34" charset="-128"/>
              </a:rPr>
              <a:t> donc la structure est stable </a:t>
            </a:r>
          </a:p>
          <a:p>
            <a:pPr eaLnBrk="1" hangingPunct="1"/>
            <a:endParaRPr lang="fr-FR">
              <a:latin typeface="Arial Unicode MS" pitchFamily="34" charset="-128"/>
              <a:ea typeface="Arial Unicode MS" pitchFamily="34" charset="-128"/>
              <a:cs typeface="Arial Unicode MS" pitchFamily="34" charset="-128"/>
            </a:endParaRPr>
          </a:p>
        </p:txBody>
      </p:sp>
      <p:sp>
        <p:nvSpPr>
          <p:cNvPr id="89094" name="Object 6"/>
          <p:cNvSpPr>
            <a:spLocks noChangeAspect="1" noChangeArrowheads="1"/>
          </p:cNvSpPr>
          <p:nvPr/>
        </p:nvSpPr>
        <p:spPr bwMode="auto">
          <a:xfrm>
            <a:off x="4500563" y="1500188"/>
            <a:ext cx="2162175" cy="328612"/>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89095" name="Object 7"/>
          <p:cNvSpPr>
            <a:spLocks noChangeAspect="1" noChangeArrowheads="1"/>
          </p:cNvSpPr>
          <p:nvPr/>
        </p:nvSpPr>
        <p:spPr bwMode="auto">
          <a:xfrm>
            <a:off x="4500563" y="2214563"/>
            <a:ext cx="2346325" cy="357187"/>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additive="base">
                                        <p:cTn id="12"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8">
                                            <p:txEl>
                                              <p:pRg st="0" end="0"/>
                                            </p:txEl>
                                          </p:spTgt>
                                        </p:tgtEl>
                                        <p:attrNameLst>
                                          <p:attrName>ppt_y</p:attrName>
                                        </p:attrNameLst>
                                      </p:cBhvr>
                                      <p:tavLst>
                                        <p:tav tm="0">
                                          <p:val>
                                            <p:strVal val="#ppt_y"/>
                                          </p:val>
                                        </p:tav>
                                        <p:tav tm="100000">
                                          <p:val>
                                            <p:strVal val="#ppt_y"/>
                                          </p:val>
                                        </p:tav>
                                      </p:tavLst>
                                    </p:anim>
                                  </p:childTnLst>
                                </p:cTn>
                              </p:par>
                              <p:par>
                                <p:cTn id="14" presetID="2" presetClass="entr" presetSubtype="8" fill="hold" nodeType="with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anim calcmode="lin" valueType="num">
                                      <p:cBhvr additive="base">
                                        <p:cTn id="16" dur="5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000"/>
                            </p:stCondLst>
                            <p:childTnLst>
                              <p:par>
                                <p:cTn id="19" presetID="3" presetClass="entr" presetSubtype="10" fill="hold" grpId="0" nodeType="afterEffect">
                                  <p:stCondLst>
                                    <p:cond delay="0"/>
                                  </p:stCondLst>
                                  <p:childTnLst>
                                    <p:set>
                                      <p:cBhvr>
                                        <p:cTn id="20" dur="1" fill="hold">
                                          <p:stCondLst>
                                            <p:cond delay="0"/>
                                          </p:stCondLst>
                                        </p:cTn>
                                        <p:tgtEl>
                                          <p:spTgt spid="89094"/>
                                        </p:tgtEl>
                                        <p:attrNameLst>
                                          <p:attrName>style.visibility</p:attrName>
                                        </p:attrNameLst>
                                      </p:cBhvr>
                                      <p:to>
                                        <p:strVal val="visible"/>
                                      </p:to>
                                    </p:set>
                                    <p:animEffect transition="in" filter="blinds(horizontal)">
                                      <p:cBhvr>
                                        <p:cTn id="21" dur="500"/>
                                        <p:tgtEl>
                                          <p:spTgt spid="89094"/>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89095"/>
                                        </p:tgtEl>
                                        <p:attrNameLst>
                                          <p:attrName>style.visibility</p:attrName>
                                        </p:attrNameLst>
                                      </p:cBhvr>
                                      <p:to>
                                        <p:strVal val="visible"/>
                                      </p:to>
                                    </p:set>
                                    <p:animEffect transition="in" filter="blinds(horizontal)">
                                      <p:cBhvr>
                                        <p:cTn id="24" dur="500"/>
                                        <p:tgtEl>
                                          <p:spTgt spid="89095"/>
                                        </p:tgtEl>
                                      </p:cBhvr>
                                    </p:animEffect>
                                  </p:childTnLst>
                                </p:cTn>
                              </p:par>
                            </p:childTnLst>
                          </p:cTn>
                        </p:par>
                        <p:par>
                          <p:cTn id="25" fill="hold" nodeType="afterGroup">
                            <p:stCondLst>
                              <p:cond delay="1500"/>
                            </p:stCondLst>
                            <p:childTnLst>
                              <p:par>
                                <p:cTn id="26" presetID="3" presetClass="entr" presetSubtype="10" fill="hold" nodeType="afterEffect">
                                  <p:stCondLst>
                                    <p:cond delay="500"/>
                                  </p:stCondLst>
                                  <p:childTnLst>
                                    <p:set>
                                      <p:cBhvr>
                                        <p:cTn id="27" dur="1" fill="hold">
                                          <p:stCondLst>
                                            <p:cond delay="0"/>
                                          </p:stCondLst>
                                        </p:cTn>
                                        <p:tgtEl>
                                          <p:spTgt spid="8">
                                            <p:txEl>
                                              <p:pRg st="5" end="5"/>
                                            </p:txEl>
                                          </p:spTgt>
                                        </p:tgtEl>
                                        <p:attrNameLst>
                                          <p:attrName>style.visibility</p:attrName>
                                        </p:attrNameLst>
                                      </p:cBhvr>
                                      <p:to>
                                        <p:strVal val="visible"/>
                                      </p:to>
                                    </p:set>
                                    <p:animEffect transition="in" filter="blinds(horizontal)">
                                      <p:cBhvr>
                                        <p:cTn id="28"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9094" grpId="0" animBg="1"/>
      <p:bldP spid="89095"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ChangeArrowheads="1"/>
          </p:cNvSpPr>
          <p:nvPr/>
        </p:nvSpPr>
        <p:spPr bwMode="auto">
          <a:xfrm>
            <a:off x="285750" y="214313"/>
            <a:ext cx="22145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Low"/>
            <a:r>
              <a:rPr lang="fr-FR" sz="2800" b="1">
                <a:solidFill>
                  <a:srgbClr val="FFFF00"/>
                </a:solidFill>
                <a:latin typeface="Arial Unicode MS" pitchFamily="34" charset="-128"/>
                <a:ea typeface="Arial Unicode MS" pitchFamily="34" charset="-128"/>
                <a:cs typeface="Arial Unicode MS" pitchFamily="34" charset="-128"/>
              </a:rPr>
              <a:t>Conclusion</a:t>
            </a:r>
            <a:endParaRPr lang="fr-FR" sz="4000" b="1">
              <a:solidFill>
                <a:srgbClr val="FFFF00"/>
              </a:solidFill>
              <a:latin typeface="Arial Unicode MS" pitchFamily="34" charset="-128"/>
              <a:ea typeface="Arial Unicode MS" pitchFamily="34" charset="-128"/>
              <a:cs typeface="Arial Unicode MS" pitchFamily="34" charset="-128"/>
            </a:endParaRPr>
          </a:p>
        </p:txBody>
      </p:sp>
      <p:sp>
        <p:nvSpPr>
          <p:cNvPr id="4" name="ZoneTexte 3"/>
          <p:cNvSpPr txBox="1">
            <a:spLocks noChangeArrowheads="1"/>
          </p:cNvSpPr>
          <p:nvPr/>
        </p:nvSpPr>
        <p:spPr bwMode="auto">
          <a:xfrm>
            <a:off x="500063" y="1000125"/>
            <a:ext cx="8429625" cy="558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fr-FR" sz="2100">
                <a:latin typeface="Arial Unicode MS" pitchFamily="34" charset="-128"/>
                <a:ea typeface="Arial Unicode MS" pitchFamily="34" charset="-128"/>
                <a:cs typeface="Arial Unicode MS" pitchFamily="34" charset="-128"/>
              </a:rPr>
              <a:t>         Dans cette étude, on a procédé à des estimations des efforts extérieurs appliqués à l’ouvrage, cette estimation était relativement exacte pour certains efforts, souvent probable pour d’autres. On a procédé aussi au dimensionnement des éléments  qui assurent la transmission des efforts.</a:t>
            </a:r>
          </a:p>
          <a:p>
            <a:pPr algn="just" eaLnBrk="1" hangingPunct="1"/>
            <a:r>
              <a:rPr lang="fr-FR" sz="2100">
                <a:latin typeface="Arial Unicode MS" pitchFamily="34" charset="-128"/>
                <a:ea typeface="Arial Unicode MS" pitchFamily="34" charset="-128"/>
                <a:cs typeface="Arial Unicode MS" pitchFamily="34" charset="-128"/>
              </a:rPr>
              <a:t>         Pour que ce dimensionnement soit correct, on a tenu à respecter les exigences de sécurité.</a:t>
            </a:r>
          </a:p>
          <a:p>
            <a:pPr algn="just" eaLnBrk="1" hangingPunct="1"/>
            <a:r>
              <a:rPr lang="fr-FR" sz="2100">
                <a:latin typeface="Arial Unicode MS" pitchFamily="34" charset="-128"/>
                <a:ea typeface="Arial Unicode MS" pitchFamily="34" charset="-128"/>
                <a:cs typeface="Arial Unicode MS" pitchFamily="34" charset="-128"/>
              </a:rPr>
              <a:t>         A chaque obstacle, on a choisi entre plusieurs solutions, celle qui s’adapte le mieux aux problèmes sans perdre de vue notre objectif, à savoir ≪la sécurité et l’économie≫.</a:t>
            </a:r>
          </a:p>
          <a:p>
            <a:pPr algn="just" eaLnBrk="1" hangingPunct="1"/>
            <a:r>
              <a:rPr lang="fr-FR" sz="2100">
                <a:latin typeface="Arial Unicode MS" pitchFamily="34" charset="-128"/>
                <a:ea typeface="Arial Unicode MS" pitchFamily="34" charset="-128"/>
                <a:cs typeface="Arial Unicode MS" pitchFamily="34" charset="-128"/>
              </a:rPr>
              <a:t>        Cette étude nous a permis de concrétiser l’apprentissage théorique du cycle de formation de l’ingénieur, et d’apprendre a utiliser plusieurs logiciels de calcul.</a:t>
            </a:r>
          </a:p>
          <a:p>
            <a:pPr algn="just" eaLnBrk="1" hangingPunct="1"/>
            <a:r>
              <a:rPr lang="fr-FR" sz="2100">
                <a:latin typeface="Arial Unicode MS" pitchFamily="34" charset="-128"/>
                <a:ea typeface="Arial Unicode MS" pitchFamily="34" charset="-128"/>
                <a:cs typeface="Arial Unicode MS" pitchFamily="34" charset="-128"/>
              </a:rPr>
              <a:t>        On a  apprit aussi que le calcul théorique reste nécessaire mais loin d’être    suffisant, car il faut tenir compte de sa concordance avec le côté pratique.</a:t>
            </a:r>
          </a:p>
          <a:p>
            <a:pPr algn="just" eaLnBrk="1" hangingPunct="1"/>
            <a:endParaRPr lang="fr-FR" sz="2100">
              <a:latin typeface="Arial Unicode MS" pitchFamily="34" charset="-128"/>
              <a:ea typeface="Arial Unicode MS" pitchFamily="34" charset="-128"/>
              <a:cs typeface="Arial Unicode MS" pitchFamily="34" charset="-12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52578"/>
                                        </p:tgtEl>
                                        <p:attrNameLst>
                                          <p:attrName>style.visibility</p:attrName>
                                        </p:attrNameLst>
                                      </p:cBhvr>
                                      <p:to>
                                        <p:strVal val="visible"/>
                                      </p:to>
                                    </p:set>
                                    <p:anim calcmode="lin" valueType="num">
                                      <p:cBhvr additive="base">
                                        <p:cTn id="7" dur="500" fill="hold"/>
                                        <p:tgtEl>
                                          <p:spTgt spid="152578"/>
                                        </p:tgtEl>
                                        <p:attrNameLst>
                                          <p:attrName>ppt_x</p:attrName>
                                        </p:attrNameLst>
                                      </p:cBhvr>
                                      <p:tavLst>
                                        <p:tav tm="0">
                                          <p:val>
                                            <p:strVal val="0-#ppt_w/2"/>
                                          </p:val>
                                        </p:tav>
                                        <p:tav tm="100000">
                                          <p:val>
                                            <p:strVal val="#ppt_x"/>
                                          </p:val>
                                        </p:tav>
                                      </p:tavLst>
                                    </p:anim>
                                    <p:anim calcmode="lin" valueType="num">
                                      <p:cBhvr additive="base">
                                        <p:cTn id="8" dur="500" fill="hold"/>
                                        <p:tgtEl>
                                          <p:spTgt spid="15257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8" grpId="0"/>
      <p:bldP spid="4"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2571750"/>
            <a:ext cx="6802438" cy="1200150"/>
          </a:xfrm>
          <a:prstGeom prst="rect">
            <a:avLst/>
          </a:prstGeom>
        </p:spPr>
        <p:txBody>
          <a:bodyPr wrap="none">
            <a:spAutoFit/>
          </a:bodyPr>
          <a:lstStyle/>
          <a:p>
            <a:pPr algn="ctr">
              <a:spcBef>
                <a:spcPct val="50000"/>
              </a:spcBef>
              <a:defRPr/>
            </a:pPr>
            <a:r>
              <a:rPr lang="fr-FR" sz="7200" dirty="0">
                <a:effectLst>
                  <a:outerShdw blurRad="38100" dist="38100" dir="2700000" algn="tl">
                    <a:srgbClr val="000000">
                      <a:alpha val="43137"/>
                    </a:srgbClr>
                  </a:outerShdw>
                </a:effectLst>
                <a:latin typeface="Edwardian Script ITC" pitchFamily="66" charset="0"/>
                <a:cs typeface="+mn-cs"/>
              </a:rPr>
              <a:t>Merci pour votre attention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nodeType="with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xEl>
                                              <p:pRg st="0" end="0"/>
                                            </p:txEl>
                                          </p:spTgt>
                                        </p:tgtEl>
                                      </p:cBhvr>
                                    </p:animEffect>
                                  </p:childTnLst>
                                </p:cTn>
                              </p:par>
                            </p:childTnLst>
                          </p:cTn>
                        </p:par>
                        <p:par>
                          <p:cTn id="12" fill="hold" nodeType="afterGroup">
                            <p:stCondLst>
                              <p:cond delay="1600"/>
                            </p:stCondLst>
                            <p:childTnLst>
                              <p:par>
                                <p:cTn id="13" presetID="36" presetClass="emph" presetSubtype="0" repeatCount="indefinite" fill="hold" grpId="0" nodeType="afterEffect">
                                  <p:stCondLst>
                                    <p:cond delay="5000"/>
                                  </p:stCondLst>
                                  <p:iterate type="lt">
                                    <p:tmPct val="10000"/>
                                  </p:iterate>
                                  <p:childTnLst>
                                    <p:animScale>
                                      <p:cBhvr>
                                        <p:cTn id="14" dur="500" autoRev="1" fill="hold">
                                          <p:stCondLst>
                                            <p:cond delay="0"/>
                                          </p:stCondLst>
                                        </p:cTn>
                                        <p:tgtEl>
                                          <p:spTgt spid="2">
                                            <p:txEl>
                                              <p:pRg st="0" end="0"/>
                                            </p:txEl>
                                          </p:spTgt>
                                        </p:tgtEl>
                                      </p:cBhvr>
                                      <p:to x="80000" y="100000"/>
                                    </p:animScale>
                                    <p:anim by="(#ppt_w*0.10)" calcmode="lin" valueType="num">
                                      <p:cBhvr>
                                        <p:cTn id="15" dur="500" autoRev="1" fill="hold">
                                          <p:stCondLst>
                                            <p:cond delay="0"/>
                                          </p:stCondLst>
                                        </p:cTn>
                                        <p:tgtEl>
                                          <p:spTgt spid="2">
                                            <p:txEl>
                                              <p:pRg st="0" end="0"/>
                                            </p:txEl>
                                          </p:spTgt>
                                        </p:tgtEl>
                                        <p:attrNameLst>
                                          <p:attrName>ppt_x</p:attrName>
                                        </p:attrNameLst>
                                      </p:cBhvr>
                                    </p:anim>
                                    <p:anim by="(-#ppt_w*0.10)" calcmode="lin" valueType="num">
                                      <p:cBhvr>
                                        <p:cTn id="16" dur="500" autoRev="1" fill="hold">
                                          <p:stCondLst>
                                            <p:cond delay="0"/>
                                          </p:stCondLst>
                                        </p:cTn>
                                        <p:tgtEl>
                                          <p:spTgt spid="2">
                                            <p:txEl>
                                              <p:pRg st="0" end="0"/>
                                            </p:txEl>
                                          </p:spTgt>
                                        </p:tgtEl>
                                        <p:attrNameLst>
                                          <p:attrName>ppt_y</p:attrName>
                                        </p:attrNameLst>
                                      </p:cBhvr>
                                    </p:anim>
                                    <p:animRot by="-480000">
                                      <p:cBhvr>
                                        <p:cTn id="17" dur="500" autoRev="1" fill="hold">
                                          <p:stCondLst>
                                            <p:cond delay="0"/>
                                          </p:stCondLst>
                                        </p:cTn>
                                        <p:tgtEl>
                                          <p:spTgt spid="2">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u contenu 2"/>
          <p:cNvSpPr>
            <a:spLocks noGrp="1"/>
          </p:cNvSpPr>
          <p:nvPr>
            <p:ph idx="4294967295"/>
          </p:nvPr>
        </p:nvSpPr>
        <p:spPr>
          <a:xfrm>
            <a:off x="428625" y="1000125"/>
            <a:ext cx="8215313" cy="457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fr-FR" sz="2800" smtClean="0">
                <a:effectLst/>
                <a:latin typeface="Arial Unicode MS" pitchFamily="34" charset="-128"/>
                <a:ea typeface="Arial Unicode MS" pitchFamily="34" charset="-128"/>
                <a:cs typeface="Arial Unicode MS" pitchFamily="34" charset="-128"/>
              </a:rPr>
              <a:t>Les façades sont réalisées par des lisses en U fixées sur les potelets du coté du pignon et sur les poteaux du coté du long pan. Les vides contenus entre les lisses sont remplis par des doubles murets en briques creuses. </a:t>
            </a:r>
          </a:p>
          <a:p>
            <a:pPr eaLnBrk="1" hangingPunct="1"/>
            <a:r>
              <a:rPr lang="fr-FR" sz="2800" smtClean="0">
                <a:effectLst/>
                <a:latin typeface="Arial Unicode MS" pitchFamily="34" charset="-128"/>
                <a:ea typeface="Arial Unicode MS" pitchFamily="34" charset="-128"/>
                <a:cs typeface="Arial Unicode MS" pitchFamily="34" charset="-128"/>
              </a:rPr>
              <a:t>Les planchers.</a:t>
            </a:r>
          </a:p>
          <a:p>
            <a:pPr eaLnBrk="1" hangingPunct="1"/>
            <a:r>
              <a:rPr lang="fr-FR" sz="2800" smtClean="0">
                <a:effectLst/>
                <a:latin typeface="Arial Unicode MS" pitchFamily="34" charset="-128"/>
                <a:ea typeface="Arial Unicode MS" pitchFamily="34" charset="-128"/>
                <a:cs typeface="Arial Unicode MS" pitchFamily="34" charset="-128"/>
              </a:rPr>
              <a:t>Les gradins.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Effect transition="in" filter="blinds(horizontal)">
                                      <p:cBhvr>
                                        <p:cTn id="7" dur="500"/>
                                        <p:tgtEl>
                                          <p:spTgt spid="15362">
                                            <p:txEl>
                                              <p:pRg st="0" end="0"/>
                                            </p:txEl>
                                          </p:spTgt>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5362">
                                            <p:txEl>
                                              <p:pRg st="1" end="1"/>
                                            </p:txEl>
                                          </p:spTgt>
                                        </p:tgtEl>
                                        <p:attrNameLst>
                                          <p:attrName>style.visibility</p:attrName>
                                        </p:attrNameLst>
                                      </p:cBhvr>
                                      <p:to>
                                        <p:strVal val="visible"/>
                                      </p:to>
                                    </p:set>
                                    <p:animEffect transition="in" filter="blinds(horizontal)">
                                      <p:cBhvr>
                                        <p:cTn id="11" dur="500"/>
                                        <p:tgtEl>
                                          <p:spTgt spid="15362">
                                            <p:txEl>
                                              <p:pRg st="1" end="1"/>
                                            </p:txEl>
                                          </p:spTgt>
                                        </p:tgtEl>
                                      </p:cBhvr>
                                    </p:animEffect>
                                  </p:childTnLst>
                                </p:cTn>
                              </p:par>
                            </p:childTnLst>
                          </p:cTn>
                        </p:par>
                        <p:par>
                          <p:cTn id="12" fill="hold" nodeType="afterGroup">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15362">
                                            <p:txEl>
                                              <p:pRg st="2" end="2"/>
                                            </p:txEl>
                                          </p:spTgt>
                                        </p:tgtEl>
                                        <p:attrNameLst>
                                          <p:attrName>style.visibility</p:attrName>
                                        </p:attrNameLst>
                                      </p:cBhvr>
                                      <p:to>
                                        <p:strVal val="visible"/>
                                      </p:to>
                                    </p:set>
                                    <p:animEffect transition="in" filter="blinds(horizontal)">
                                      <p:cBhvr>
                                        <p:cTn id="15" dur="500"/>
                                        <p:tgtEl>
                                          <p:spTgt spid="1536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u contenu 2"/>
          <p:cNvSpPr>
            <a:spLocks noGrp="1"/>
          </p:cNvSpPr>
          <p:nvPr>
            <p:ph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50000"/>
              </a:spcBef>
              <a:buFont typeface="Wingdings" pitchFamily="2" charset="2"/>
              <a:buNone/>
            </a:pPr>
            <a:r>
              <a:rPr lang="fr-FR" sz="4000" b="1" smtClean="0">
                <a:effectLst/>
                <a:latin typeface="Arial Unicode MS" pitchFamily="34" charset="-128"/>
                <a:ea typeface="Arial Unicode MS" pitchFamily="34" charset="-128"/>
                <a:cs typeface="Arial Unicode MS" pitchFamily="34" charset="-128"/>
              </a:rPr>
              <a:t>Chapitre I </a:t>
            </a:r>
            <a:r>
              <a:rPr lang="fr-FR" sz="4000" b="1" i="1" smtClean="0">
                <a:effectLst/>
                <a:latin typeface="Arial Unicode MS" pitchFamily="34" charset="-128"/>
                <a:ea typeface="Arial Unicode MS" pitchFamily="34" charset="-128"/>
                <a:cs typeface="Arial Unicode MS" pitchFamily="34" charset="-128"/>
              </a:rPr>
              <a:t>     </a:t>
            </a:r>
          </a:p>
          <a:p>
            <a:pPr algn="ctr" eaLnBrk="1" hangingPunct="1">
              <a:spcBef>
                <a:spcPct val="50000"/>
              </a:spcBef>
              <a:buFont typeface="Wingdings" pitchFamily="2" charset="2"/>
              <a:buNone/>
            </a:pPr>
            <a:r>
              <a:rPr lang="fr-FR" sz="7200" b="1" i="1" smtClean="0">
                <a:effectLst/>
                <a:latin typeface="Arial Unicode MS" pitchFamily="34" charset="-128"/>
                <a:ea typeface="Arial Unicode MS" pitchFamily="34" charset="-128"/>
                <a:cs typeface="Arial Unicode MS" pitchFamily="34" charset="-128"/>
              </a:rPr>
              <a:t>Matériaux</a:t>
            </a:r>
            <a:r>
              <a:rPr lang="fr-FR" sz="7200" b="1" smtClean="0">
                <a:solidFill>
                  <a:srgbClr val="FFFF00"/>
                </a:solidFill>
                <a:effectLst/>
                <a:latin typeface="Arial Unicode MS" pitchFamily="34" charset="-128"/>
                <a:ea typeface="Arial Unicode MS" pitchFamily="34" charset="-128"/>
                <a:cs typeface="Arial Unicode MS" pitchFamily="34" charset="-128"/>
              </a:rPr>
              <a:t> </a:t>
            </a: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ndulation">
  <a:themeElements>
    <a:clrScheme name="Ondulation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fontScheme name="Ondul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ndulation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Ondulation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Ondulation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Ondulation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Ondulation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Ondulation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Ondulation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Ondulation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Ondulation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2007</TotalTime>
  <Words>2120</Words>
  <Application>Microsoft Office PowerPoint</Application>
  <PresentationFormat>On-screen Show (4:3)</PresentationFormat>
  <Paragraphs>617</Paragraphs>
  <Slides>79</Slides>
  <Notes>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79</vt:i4>
      </vt:variant>
    </vt:vector>
  </HeadingPairs>
  <TitlesOfParts>
    <vt:vector size="92" baseType="lpstr">
      <vt:lpstr>Arial Unicode MS</vt:lpstr>
      <vt:lpstr>Arial</vt:lpstr>
      <vt:lpstr>Calibri</vt:lpstr>
      <vt:lpstr>Century Gothic</vt:lpstr>
      <vt:lpstr>Comic Sans MS</vt:lpstr>
      <vt:lpstr>Edwardian Script ITC</vt:lpstr>
      <vt:lpstr>Garamond</vt:lpstr>
      <vt:lpstr>Sylfaen</vt:lpstr>
      <vt:lpstr>Symbol</vt:lpstr>
      <vt:lpstr>Times New Roman</vt:lpstr>
      <vt:lpstr>Traditional Arabic</vt:lpstr>
      <vt:lpstr>Wingdings</vt:lpstr>
      <vt:lpstr>Ondulation</vt:lpstr>
      <vt:lpstr>PowerPoint Presentation</vt:lpstr>
      <vt:lpstr>بسم الله الرحمن الرحيم</vt:lpstr>
      <vt:lpstr>PowerPoint Presentation</vt:lpstr>
      <vt:lpstr>PowerPoint Presentation</vt:lpstr>
      <vt:lpstr>Présentation de l’ouvrage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Les moyens d’assemblages :</vt:lpstr>
      <vt:lpstr>Le béton :</vt:lpstr>
      <vt:lpstr>PowerPoint Presentation</vt:lpstr>
      <vt:lpstr>Le béton armé </vt:lpstr>
      <vt:lpstr>Chapitre II </vt:lpstr>
      <vt:lpstr>Introduction :</vt:lpstr>
      <vt:lpstr>Étude au vent :</vt:lpstr>
      <vt:lpstr>PowerPoint Presentation</vt:lpstr>
      <vt:lpstr>PowerPoint Presentation</vt:lpstr>
      <vt:lpstr>Vent « V1 » :</vt:lpstr>
      <vt:lpstr>PowerPoint Presentation</vt:lpstr>
      <vt:lpstr>Action du vent sur le parapet:   </vt:lpstr>
      <vt:lpstr>PowerPoint Presentation</vt:lpstr>
      <vt:lpstr>PowerPoint Presentation</vt:lpstr>
      <vt:lpstr>Chapitre III </vt:lpstr>
      <vt:lpstr> Introduction</vt:lpstr>
      <vt:lpstr>PowerPoint Presentation</vt:lpstr>
      <vt:lpstr>PowerPoint Presentation</vt:lpstr>
      <vt:lpstr>PowerPoint Presentation</vt:lpstr>
      <vt:lpstr>PowerPoint Presentation</vt:lpstr>
      <vt:lpstr>PowerPoint Presentation</vt:lpstr>
      <vt:lpstr>Chapitre IV </vt:lpstr>
      <vt:lpstr>PowerPoint Presentation</vt:lpstr>
      <vt:lpstr>PowerPoint Presentation</vt:lpstr>
      <vt:lpstr> Chapitre V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باسم الله الرحمان الرحيم</dc:title>
  <dc:creator>ilyacom</dc:creator>
  <cp:lastModifiedBy>PC</cp:lastModifiedBy>
  <cp:revision>699</cp:revision>
  <dcterms:created xsi:type="dcterms:W3CDTF">2008-06-22T07:38:53Z</dcterms:created>
  <dcterms:modified xsi:type="dcterms:W3CDTF">2019-10-25T16:40:37Z</dcterms:modified>
</cp:coreProperties>
</file>