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93" r:id="rId3"/>
    <p:sldId id="294" r:id="rId4"/>
    <p:sldId id="282" r:id="rId5"/>
    <p:sldId id="283" r:id="rId6"/>
    <p:sldId id="284" r:id="rId7"/>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5" r:id="rId33"/>
    <p:sldId id="286" r:id="rId34"/>
    <p:sldId id="287" r:id="rId35"/>
    <p:sldId id="288" r:id="rId36"/>
    <p:sldId id="289" r:id="rId37"/>
    <p:sldId id="290" r:id="rId38"/>
    <p:sldId id="291" r:id="rId39"/>
    <p:sldId id="292" r:id="rId40"/>
  </p:sldIdLst>
  <p:sldSz cx="9144000" cy="6858000" type="screen4x3"/>
  <p:notesSz cx="6858000" cy="9144000"/>
  <p:defaultTextStyle>
    <a:defPPr>
      <a:defRPr lang="fr-FR"/>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FF00"/>
    <a:srgbClr val="CCCCFF"/>
    <a:srgbClr val="66CC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5" autoAdjust="0"/>
    <p:restoredTop sz="94660"/>
  </p:normalViewPr>
  <p:slideViewPr>
    <p:cSldViewPr>
      <p:cViewPr varScale="1">
        <p:scale>
          <a:sx n="84" d="100"/>
          <a:sy n="84" d="100"/>
        </p:scale>
        <p:origin x="145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DDEF943D-CC12-43FD-BF6A-C1E6473BE5D5}" type="slidenum">
              <a:rPr lang="fr-FR"/>
              <a:pPr>
                <a:defRPr/>
              </a:pPr>
              <a:t>‹#›</a:t>
            </a:fld>
            <a:endParaRPr lang="fr-FR"/>
          </a:p>
        </p:txBody>
      </p:sp>
    </p:spTree>
    <p:extLst>
      <p:ext uri="{BB962C8B-B14F-4D97-AF65-F5344CB8AC3E}">
        <p14:creationId xmlns:p14="http://schemas.microsoft.com/office/powerpoint/2010/main" val="2607260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B11605E6-D968-436F-947B-BE18A2F65548}" type="slidenum">
              <a:rPr lang="fr-FR"/>
              <a:pPr>
                <a:defRPr/>
              </a:pPr>
              <a:t>‹#›</a:t>
            </a:fld>
            <a:endParaRPr lang="fr-FR"/>
          </a:p>
        </p:txBody>
      </p:sp>
    </p:spTree>
    <p:extLst>
      <p:ext uri="{BB962C8B-B14F-4D97-AF65-F5344CB8AC3E}">
        <p14:creationId xmlns:p14="http://schemas.microsoft.com/office/powerpoint/2010/main" val="1949205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D5BB4018-9568-4418-B22E-D776AEA5E10D}" type="slidenum">
              <a:rPr lang="fr-FR"/>
              <a:pPr>
                <a:defRPr/>
              </a:pPr>
              <a:t>‹#›</a:t>
            </a:fld>
            <a:endParaRPr lang="fr-FR"/>
          </a:p>
        </p:txBody>
      </p:sp>
    </p:spTree>
    <p:extLst>
      <p:ext uri="{BB962C8B-B14F-4D97-AF65-F5344CB8AC3E}">
        <p14:creationId xmlns:p14="http://schemas.microsoft.com/office/powerpoint/2010/main" val="1844036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p:spPr>
        <p:txBody>
          <a:bodyPr/>
          <a:lstStyle/>
          <a:p>
            <a:r>
              <a:rPr lang="fr-FR" smtClean="0"/>
              <a:t>Cliquez pour modifier le style du titre</a:t>
            </a:r>
            <a:endParaRPr lang="fr-FR"/>
          </a:p>
        </p:txBody>
      </p:sp>
      <p:sp>
        <p:nvSpPr>
          <p:cNvPr id="3" name="Espace réservé du contenu 2"/>
          <p:cNvSpPr>
            <a:spLocks noGrp="1"/>
          </p:cNvSpPr>
          <p:nvPr>
            <p:ph sz="quarter" idx="1"/>
          </p:nvPr>
        </p:nvSpPr>
        <p:spPr>
          <a:xfrm>
            <a:off x="457200" y="1600200"/>
            <a:ext cx="40386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600200"/>
            <a:ext cx="4038600" cy="218598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57200" y="3938588"/>
            <a:ext cx="40386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contenu 5"/>
          <p:cNvSpPr>
            <a:spLocks noGrp="1"/>
          </p:cNvSpPr>
          <p:nvPr>
            <p:ph sz="quarter" idx="4"/>
          </p:nvPr>
        </p:nvSpPr>
        <p:spPr>
          <a:xfrm>
            <a:off x="4648200" y="3938588"/>
            <a:ext cx="4038600" cy="218757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A805D56B-D7B8-427E-BEDC-FA1AF069A1F2}" type="slidenum">
              <a:rPr lang="fr-FR"/>
              <a:pPr>
                <a:defRPr/>
              </a:pPr>
              <a:t>‹#›</a:t>
            </a:fld>
            <a:endParaRPr lang="fr-FR"/>
          </a:p>
        </p:txBody>
      </p:sp>
    </p:spTree>
    <p:extLst>
      <p:ext uri="{BB962C8B-B14F-4D97-AF65-F5344CB8AC3E}">
        <p14:creationId xmlns:p14="http://schemas.microsoft.com/office/powerpoint/2010/main" val="2516515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F119E006-8F32-46E4-9992-B290E7BD1B85}" type="slidenum">
              <a:rPr lang="fr-FR"/>
              <a:pPr>
                <a:defRPr/>
              </a:pPr>
              <a:t>‹#›</a:t>
            </a:fld>
            <a:endParaRPr lang="fr-FR"/>
          </a:p>
        </p:txBody>
      </p:sp>
    </p:spTree>
    <p:extLst>
      <p:ext uri="{BB962C8B-B14F-4D97-AF65-F5344CB8AC3E}">
        <p14:creationId xmlns:p14="http://schemas.microsoft.com/office/powerpoint/2010/main" val="1045497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B7847100-A852-4154-A6E1-35EC5F459419}" type="slidenum">
              <a:rPr lang="fr-FR"/>
              <a:pPr>
                <a:defRPr/>
              </a:pPr>
              <a:t>‹#›</a:t>
            </a:fld>
            <a:endParaRPr lang="fr-FR"/>
          </a:p>
        </p:txBody>
      </p:sp>
    </p:spTree>
    <p:extLst>
      <p:ext uri="{BB962C8B-B14F-4D97-AF65-F5344CB8AC3E}">
        <p14:creationId xmlns:p14="http://schemas.microsoft.com/office/powerpoint/2010/main" val="3297944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F7243981-DDC0-48ED-910B-20B8A2724195}" type="slidenum">
              <a:rPr lang="fr-FR"/>
              <a:pPr>
                <a:defRPr/>
              </a:pPr>
              <a:t>‹#›</a:t>
            </a:fld>
            <a:endParaRPr lang="fr-FR"/>
          </a:p>
        </p:txBody>
      </p:sp>
    </p:spTree>
    <p:extLst>
      <p:ext uri="{BB962C8B-B14F-4D97-AF65-F5344CB8AC3E}">
        <p14:creationId xmlns:p14="http://schemas.microsoft.com/office/powerpoint/2010/main" val="281905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E5126CB3-716A-4338-A764-442F59825842}" type="slidenum">
              <a:rPr lang="fr-FR"/>
              <a:pPr>
                <a:defRPr/>
              </a:pPr>
              <a:t>‹#›</a:t>
            </a:fld>
            <a:endParaRPr lang="fr-FR"/>
          </a:p>
        </p:txBody>
      </p:sp>
    </p:spTree>
    <p:extLst>
      <p:ext uri="{BB962C8B-B14F-4D97-AF65-F5344CB8AC3E}">
        <p14:creationId xmlns:p14="http://schemas.microsoft.com/office/powerpoint/2010/main" val="1379977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FFE8A1E0-BCF2-49D9-A5E8-0A18CB04EB04}" type="slidenum">
              <a:rPr lang="fr-FR"/>
              <a:pPr>
                <a:defRPr/>
              </a:pPr>
              <a:t>‹#›</a:t>
            </a:fld>
            <a:endParaRPr lang="fr-FR"/>
          </a:p>
        </p:txBody>
      </p:sp>
    </p:spTree>
    <p:extLst>
      <p:ext uri="{BB962C8B-B14F-4D97-AF65-F5344CB8AC3E}">
        <p14:creationId xmlns:p14="http://schemas.microsoft.com/office/powerpoint/2010/main" val="67188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D3EB862A-FD77-4ADC-A057-DAB536673C5D}" type="slidenum">
              <a:rPr lang="fr-FR"/>
              <a:pPr>
                <a:defRPr/>
              </a:pPr>
              <a:t>‹#›</a:t>
            </a:fld>
            <a:endParaRPr lang="fr-FR"/>
          </a:p>
        </p:txBody>
      </p:sp>
    </p:spTree>
    <p:extLst>
      <p:ext uri="{BB962C8B-B14F-4D97-AF65-F5344CB8AC3E}">
        <p14:creationId xmlns:p14="http://schemas.microsoft.com/office/powerpoint/2010/main" val="262797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B0EF9B4B-5D44-43B6-9A76-E626F6950FA6}" type="slidenum">
              <a:rPr lang="fr-FR"/>
              <a:pPr>
                <a:defRPr/>
              </a:pPr>
              <a:t>‹#›</a:t>
            </a:fld>
            <a:endParaRPr lang="fr-FR"/>
          </a:p>
        </p:txBody>
      </p:sp>
    </p:spTree>
    <p:extLst>
      <p:ext uri="{BB962C8B-B14F-4D97-AF65-F5344CB8AC3E}">
        <p14:creationId xmlns:p14="http://schemas.microsoft.com/office/powerpoint/2010/main" val="325448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B5C97873-0CAF-4D09-B1BB-1647D1AF0B59}" type="slidenum">
              <a:rPr lang="fr-FR"/>
              <a:pPr>
                <a:defRPr/>
              </a:pPr>
              <a:t>‹#›</a:t>
            </a:fld>
            <a:endParaRPr lang="fr-FR"/>
          </a:p>
        </p:txBody>
      </p:sp>
    </p:spTree>
    <p:extLst>
      <p:ext uri="{BB962C8B-B14F-4D97-AF65-F5344CB8AC3E}">
        <p14:creationId xmlns:p14="http://schemas.microsoft.com/office/powerpoint/2010/main" val="4236464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A01477F3-3B2C-4E29-9EE1-79238A1934E3}" type="slidenum">
              <a:rPr lang="fr-FR"/>
              <a:pPr>
                <a:defRPr/>
              </a:pPr>
              <a:t>‹#›</a:t>
            </a:fld>
            <a:endParaRPr lang="fr-FR"/>
          </a:p>
        </p:txBody>
      </p:sp>
    </p:spTree>
    <p:extLst>
      <p:ext uri="{BB962C8B-B14F-4D97-AF65-F5344CB8AC3E}">
        <p14:creationId xmlns:p14="http://schemas.microsoft.com/office/powerpoint/2010/main" val="3240149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5CAE342E-AE5F-4A41-A524-2A5C3D87C5A3}"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 3" descr="E:\1mon site\img\logo_lien_tarek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9200" y="2627313"/>
            <a:ext cx="1584325" cy="88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ZoneTexte 3"/>
          <p:cNvSpPr txBox="1">
            <a:spLocks noChangeArrowheads="1"/>
          </p:cNvSpPr>
          <p:nvPr/>
        </p:nvSpPr>
        <p:spPr bwMode="auto">
          <a:xfrm>
            <a:off x="1871663" y="3706813"/>
            <a:ext cx="5400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fr-FR" sz="2800" b="1" dirty="0">
                <a:solidFill>
                  <a:srgbClr val="00FF00"/>
                </a:solidFill>
                <a:latin typeface="Garamond" pitchFamily="18" charset="0"/>
              </a:rPr>
              <a:t>www.tarekdata.rf.gd</a:t>
            </a:r>
            <a:endParaRPr lang="fr-FR" sz="2800" b="1" dirty="0">
              <a:solidFill>
                <a:srgbClr val="00FF00"/>
              </a:solidFill>
              <a:latin typeface="Garamond"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539750" y="476250"/>
            <a:ext cx="8064500"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a:t>Les premières règles sont AS55 après le séisme de septembre 1954 à Chlef (Asnam) de magnitude de 6,7 qui avait fait plus de 1000 morts.</a:t>
            </a:r>
          </a:p>
          <a:p>
            <a:pPr eaLnBrk="1" hangingPunct="1">
              <a:spcBef>
                <a:spcPct val="50000"/>
              </a:spcBef>
            </a:pPr>
            <a:r>
              <a:rPr lang="fr-FR"/>
              <a:t>Le séisme de chlef le 10/10/1980 a donné naissance au premier règlement Algérien RPA80 devenu en 1988 après le séisme de Constantine RPA88</a:t>
            </a:r>
            <a:r>
              <a:rPr lang="fr-FR" sz="1800"/>
              <a:t> </a:t>
            </a:r>
          </a:p>
        </p:txBody>
      </p:sp>
      <p:sp>
        <p:nvSpPr>
          <p:cNvPr id="5125" name="Rectangle 5"/>
          <p:cNvSpPr>
            <a:spLocks noChangeArrowheads="1"/>
          </p:cNvSpPr>
          <p:nvPr/>
        </p:nvSpPr>
        <p:spPr bwMode="auto">
          <a:xfrm>
            <a:off x="3635375" y="3106738"/>
            <a:ext cx="243998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fr-FR" sz="3200" b="1">
                <a:solidFill>
                  <a:schemeClr val="folHlink"/>
                </a:solidFill>
              </a:rPr>
              <a:t>II-1-</a:t>
            </a:r>
            <a:r>
              <a:rPr lang="fr-FR" sz="3200" b="1" u="sng">
                <a:solidFill>
                  <a:schemeClr val="folHlink"/>
                </a:solidFill>
              </a:rPr>
              <a:t> RPA 88</a:t>
            </a:r>
          </a:p>
        </p:txBody>
      </p:sp>
      <p:sp>
        <p:nvSpPr>
          <p:cNvPr id="11268" name="Text Box 6"/>
          <p:cNvSpPr txBox="1">
            <a:spLocks noChangeArrowheads="1"/>
          </p:cNvSpPr>
          <p:nvPr/>
        </p:nvSpPr>
        <p:spPr bwMode="auto">
          <a:xfrm>
            <a:off x="611188" y="3933825"/>
            <a:ext cx="7848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a:t>C’est le DTR 2-48 portant sur les règles parasismiques algériennes se situe dans la continuité du document précédent RPA80</a:t>
            </a:r>
            <a:r>
              <a:rPr lang="fr-FR" sz="1800"/>
              <a:t> </a:t>
            </a:r>
            <a:r>
              <a:rPr lang="fr-FR"/>
              <a:t>Il est applicable pour toutes les zones sismiques</a:t>
            </a:r>
            <a:r>
              <a:rPr lang="fr-FR" sz="1800"/>
              <a:t> </a:t>
            </a:r>
          </a:p>
        </p:txBody>
      </p:sp>
      <p:sp>
        <p:nvSpPr>
          <p:cNvPr id="11269" name="Text Box 8"/>
          <p:cNvSpPr txBox="1">
            <a:spLocks noChangeArrowheads="1"/>
          </p:cNvSpPr>
          <p:nvPr/>
        </p:nvSpPr>
        <p:spPr bwMode="auto">
          <a:xfrm>
            <a:off x="900113" y="5589588"/>
            <a:ext cx="7848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000"/>
              <a:t>les corrections d’erreurs d’ordre divers contenues dans l’ancien document et quelques modifications d’ordre terminologique sont ; par exemple:</a:t>
            </a:r>
            <a:r>
              <a:rPr lang="fr-FR"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12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12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childTnLst>
                                </p:cTn>
                              </p:par>
                              <p:par>
                                <p:cTn id="11" presetID="55" presetClass="entr" presetSubtype="0" fill="hold" nodeType="withEffect">
                                  <p:stCondLst>
                                    <p:cond delay="0"/>
                                  </p:stCondLst>
                                  <p:childTnLst>
                                    <p:set>
                                      <p:cBhvr>
                                        <p:cTn id="12" dur="1" fill="hold">
                                          <p:stCondLst>
                                            <p:cond delay="0"/>
                                          </p:stCondLst>
                                        </p:cTn>
                                        <p:tgtEl>
                                          <p:spTgt spid="5125">
                                            <p:txEl>
                                              <p:pRg st="0" end="0"/>
                                            </p:txEl>
                                          </p:spTgt>
                                        </p:tgtEl>
                                        <p:attrNameLst>
                                          <p:attrName>style.visibility</p:attrName>
                                        </p:attrNameLst>
                                      </p:cBhvr>
                                      <p:to>
                                        <p:strVal val="visible"/>
                                      </p:to>
                                    </p:set>
                                    <p:anim calcmode="lin" valueType="num">
                                      <p:cBhvr>
                                        <p:cTn id="13" dur="1000" fill="hold"/>
                                        <p:tgtEl>
                                          <p:spTgt spid="5125">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512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51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23850" y="333375"/>
            <a:ext cx="8424863"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fr-FR" sz="2800"/>
              <a:t>   l’aménagement de la carte de zonage </a:t>
            </a:r>
          </a:p>
          <a:p>
            <a:pPr eaLnBrk="1" hangingPunct="1"/>
            <a:r>
              <a:rPr lang="fr-FR" sz="2800"/>
              <a:t>macrosismique. </a:t>
            </a:r>
          </a:p>
          <a:p>
            <a:pPr eaLnBrk="1" hangingPunct="1"/>
            <a:endParaRPr lang="fr-FR" sz="2800"/>
          </a:p>
          <a:p>
            <a:pPr eaLnBrk="1" hangingPunct="1"/>
            <a:endParaRPr lang="fr-FR" sz="2800"/>
          </a:p>
          <a:p>
            <a:pPr eaLnBrk="1" hangingPunct="1"/>
            <a:r>
              <a:rPr lang="fr-FR" sz="2800"/>
              <a:t>    Introduction de nouveaux tracés des spectres (cœfficient d’amplification dynamique D)</a:t>
            </a:r>
          </a:p>
          <a:p>
            <a:pPr eaLnBrk="1" hangingPunct="1"/>
            <a:endParaRPr lang="fr-FR" sz="2800"/>
          </a:p>
          <a:p>
            <a:pPr eaLnBrk="1" hangingPunct="1"/>
            <a:r>
              <a:rPr lang="fr-FR" sz="2800"/>
              <a:t>    Portiques auto stables en zone 2</a:t>
            </a:r>
          </a:p>
          <a:p>
            <a:pPr eaLnBrk="1" hangingPunct="1"/>
            <a:endParaRPr lang="fr-FR" sz="2800"/>
          </a:p>
          <a:p>
            <a:pPr eaLnBrk="1" hangingPunct="1"/>
            <a:r>
              <a:rPr lang="fr-FR" sz="2800"/>
              <a:t>   Voiles de contreventement </a:t>
            </a:r>
          </a:p>
          <a:p>
            <a:pPr eaLnBrk="1" hangingPunct="1"/>
            <a:endParaRPr lang="fr-FR" sz="2800"/>
          </a:p>
          <a:p>
            <a:pPr eaLnBrk="1" hangingPunct="1"/>
            <a:r>
              <a:rPr lang="fr-FR" sz="2800"/>
              <a:t>   Pb des linteaux et poteaux courts</a:t>
            </a:r>
            <a:r>
              <a:rPr lang="fr-FR"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500" decel="50000" fill="hold">
                                          <p:stCondLst>
                                            <p:cond delay="0"/>
                                          </p:stCondLst>
                                        </p:cTn>
                                        <p:tgtEl>
                                          <p:spTgt spid="6148">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148">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148">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6148">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148">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148">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148">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148">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6148">
                                            <p:txEl>
                                              <p:pRg st="1" end="1"/>
                                            </p:txEl>
                                          </p:spTgt>
                                        </p:tgtEl>
                                        <p:attrNameLst>
                                          <p:attrName>style.visibility</p:attrName>
                                        </p:attrNameLst>
                                      </p:cBhvr>
                                      <p:to>
                                        <p:strVal val="visible"/>
                                      </p:to>
                                    </p:set>
                                    <p:anim calcmode="lin" valueType="num">
                                      <p:cBhvr>
                                        <p:cTn id="17" dur="500" decel="50000" fill="hold">
                                          <p:stCondLst>
                                            <p:cond delay="0"/>
                                          </p:stCondLst>
                                        </p:cTn>
                                        <p:tgtEl>
                                          <p:spTgt spid="6148">
                                            <p:txEl>
                                              <p:pRg st="1" end="1"/>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6148">
                                            <p:txEl>
                                              <p:pRg st="1" end="1"/>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6148">
                                            <p:txEl>
                                              <p:pRg st="1" end="1"/>
                                            </p:txEl>
                                          </p:spTgt>
                                        </p:tgtEl>
                                        <p:attrNameLst>
                                          <p:attrName>ppt_w</p:attrName>
                                        </p:attrNameLst>
                                      </p:cBhvr>
                                      <p:tavLst>
                                        <p:tav tm="0">
                                          <p:val>
                                            <p:strVal val="#ppt_w*.05"/>
                                          </p:val>
                                        </p:tav>
                                        <p:tav tm="100000">
                                          <p:val>
                                            <p:strVal val="#ppt_w"/>
                                          </p:val>
                                        </p:tav>
                                      </p:tavLst>
                                    </p:anim>
                                    <p:anim calcmode="lin" valueType="num">
                                      <p:cBhvr>
                                        <p:cTn id="20" dur="1000" fill="hold"/>
                                        <p:tgtEl>
                                          <p:spTgt spid="6148">
                                            <p:txEl>
                                              <p:pRg st="1" end="1"/>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6148">
                                            <p:txEl>
                                              <p:pRg st="1" end="1"/>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6148">
                                            <p:txEl>
                                              <p:pRg st="1" end="1"/>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6148">
                                            <p:txEl>
                                              <p:pRg st="1" end="1"/>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6148">
                                            <p:txEl>
                                              <p:pRg st="1" end="1"/>
                                            </p:txEl>
                                          </p:spTgt>
                                        </p:tgtEl>
                                      </p:cBhvr>
                                    </p:animEffect>
                                  </p:childTnLst>
                                </p:cTn>
                              </p:par>
                            </p:childTnLst>
                          </p:cTn>
                        </p:par>
                        <p:par>
                          <p:cTn id="25" fill="hold" nodeType="afterGroup">
                            <p:stCondLst>
                              <p:cond delay="1000"/>
                            </p:stCondLst>
                            <p:childTnLst>
                              <p:par>
                                <p:cTn id="26" presetID="25" presetClass="entr" presetSubtype="0" fill="hold" nodeType="afterEffect">
                                  <p:stCondLst>
                                    <p:cond delay="0"/>
                                  </p:stCondLst>
                                  <p:childTnLst>
                                    <p:set>
                                      <p:cBhvr>
                                        <p:cTn id="27" dur="1" fill="hold">
                                          <p:stCondLst>
                                            <p:cond delay="0"/>
                                          </p:stCondLst>
                                        </p:cTn>
                                        <p:tgtEl>
                                          <p:spTgt spid="6148">
                                            <p:txEl>
                                              <p:pRg st="4" end="4"/>
                                            </p:txEl>
                                          </p:spTgt>
                                        </p:tgtEl>
                                        <p:attrNameLst>
                                          <p:attrName>style.visibility</p:attrName>
                                        </p:attrNameLst>
                                      </p:cBhvr>
                                      <p:to>
                                        <p:strVal val="visible"/>
                                      </p:to>
                                    </p:set>
                                    <p:anim calcmode="lin" valueType="num">
                                      <p:cBhvr>
                                        <p:cTn id="28" dur="500" decel="50000" fill="hold">
                                          <p:stCondLst>
                                            <p:cond delay="0"/>
                                          </p:stCondLst>
                                        </p:cTn>
                                        <p:tgtEl>
                                          <p:spTgt spid="6148">
                                            <p:txEl>
                                              <p:pRg st="4" end="4"/>
                                            </p:txEl>
                                          </p:spTgt>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6148">
                                            <p:txEl>
                                              <p:pRg st="4" end="4"/>
                                            </p:txEl>
                                          </p:spTgt>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6148">
                                            <p:txEl>
                                              <p:pRg st="4" end="4"/>
                                            </p:txEl>
                                          </p:spTgt>
                                        </p:tgtEl>
                                        <p:attrNameLst>
                                          <p:attrName>ppt_w</p:attrName>
                                        </p:attrNameLst>
                                      </p:cBhvr>
                                      <p:tavLst>
                                        <p:tav tm="0">
                                          <p:val>
                                            <p:strVal val="#ppt_w*.05"/>
                                          </p:val>
                                        </p:tav>
                                        <p:tav tm="100000">
                                          <p:val>
                                            <p:strVal val="#ppt_w"/>
                                          </p:val>
                                        </p:tav>
                                      </p:tavLst>
                                    </p:anim>
                                    <p:anim calcmode="lin" valueType="num">
                                      <p:cBhvr>
                                        <p:cTn id="31" dur="1000" fill="hold"/>
                                        <p:tgtEl>
                                          <p:spTgt spid="6148">
                                            <p:txEl>
                                              <p:pRg st="4" end="4"/>
                                            </p:txEl>
                                          </p:spTgt>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6148">
                                            <p:txEl>
                                              <p:pRg st="4" end="4"/>
                                            </p:txEl>
                                          </p:spTgt>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6148">
                                            <p:txEl>
                                              <p:pRg st="4" end="4"/>
                                            </p:txEl>
                                          </p:spTgt>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6148">
                                            <p:txEl>
                                              <p:pRg st="4" end="4"/>
                                            </p:txEl>
                                          </p:spTgt>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6148">
                                            <p:txEl>
                                              <p:pRg st="4" end="4"/>
                                            </p:txEl>
                                          </p:spTgt>
                                        </p:tgtEl>
                                      </p:cBhvr>
                                    </p:animEffect>
                                  </p:childTnLst>
                                </p:cTn>
                              </p:par>
                            </p:childTnLst>
                          </p:cTn>
                        </p:par>
                        <p:par>
                          <p:cTn id="36" fill="hold" nodeType="afterGroup">
                            <p:stCondLst>
                              <p:cond delay="2000"/>
                            </p:stCondLst>
                            <p:childTnLst>
                              <p:par>
                                <p:cTn id="37" presetID="25" presetClass="entr" presetSubtype="0" fill="hold" nodeType="afterEffect">
                                  <p:stCondLst>
                                    <p:cond delay="0"/>
                                  </p:stCondLst>
                                  <p:childTnLst>
                                    <p:set>
                                      <p:cBhvr>
                                        <p:cTn id="38" dur="1" fill="hold">
                                          <p:stCondLst>
                                            <p:cond delay="0"/>
                                          </p:stCondLst>
                                        </p:cTn>
                                        <p:tgtEl>
                                          <p:spTgt spid="6148">
                                            <p:txEl>
                                              <p:pRg st="6" end="6"/>
                                            </p:txEl>
                                          </p:spTgt>
                                        </p:tgtEl>
                                        <p:attrNameLst>
                                          <p:attrName>style.visibility</p:attrName>
                                        </p:attrNameLst>
                                      </p:cBhvr>
                                      <p:to>
                                        <p:strVal val="visible"/>
                                      </p:to>
                                    </p:set>
                                    <p:anim calcmode="lin" valueType="num">
                                      <p:cBhvr>
                                        <p:cTn id="39" dur="500" decel="50000" fill="hold">
                                          <p:stCondLst>
                                            <p:cond delay="0"/>
                                          </p:stCondLst>
                                        </p:cTn>
                                        <p:tgtEl>
                                          <p:spTgt spid="6148">
                                            <p:txEl>
                                              <p:pRg st="6" end="6"/>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6148">
                                            <p:txEl>
                                              <p:pRg st="6" end="6"/>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6148">
                                            <p:txEl>
                                              <p:pRg st="6" end="6"/>
                                            </p:txEl>
                                          </p:spTgt>
                                        </p:tgtEl>
                                        <p:attrNameLst>
                                          <p:attrName>ppt_w</p:attrName>
                                        </p:attrNameLst>
                                      </p:cBhvr>
                                      <p:tavLst>
                                        <p:tav tm="0">
                                          <p:val>
                                            <p:strVal val="#ppt_w*.05"/>
                                          </p:val>
                                        </p:tav>
                                        <p:tav tm="100000">
                                          <p:val>
                                            <p:strVal val="#ppt_w"/>
                                          </p:val>
                                        </p:tav>
                                      </p:tavLst>
                                    </p:anim>
                                    <p:anim calcmode="lin" valueType="num">
                                      <p:cBhvr>
                                        <p:cTn id="42" dur="1000" fill="hold"/>
                                        <p:tgtEl>
                                          <p:spTgt spid="6148">
                                            <p:txEl>
                                              <p:pRg st="6" end="6"/>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6148">
                                            <p:txEl>
                                              <p:pRg st="6" end="6"/>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6148">
                                            <p:txEl>
                                              <p:pRg st="6" end="6"/>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6148">
                                            <p:txEl>
                                              <p:pRg st="6" end="6"/>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6148">
                                            <p:txEl>
                                              <p:pRg st="6" end="6"/>
                                            </p:txEl>
                                          </p:spTgt>
                                        </p:tgtEl>
                                      </p:cBhvr>
                                    </p:animEffect>
                                  </p:childTnLst>
                                </p:cTn>
                              </p:par>
                            </p:childTnLst>
                          </p:cTn>
                        </p:par>
                        <p:par>
                          <p:cTn id="47" fill="hold" nodeType="afterGroup">
                            <p:stCondLst>
                              <p:cond delay="3000"/>
                            </p:stCondLst>
                            <p:childTnLst>
                              <p:par>
                                <p:cTn id="48" presetID="25" presetClass="entr" presetSubtype="0" fill="hold" nodeType="afterEffect">
                                  <p:stCondLst>
                                    <p:cond delay="0"/>
                                  </p:stCondLst>
                                  <p:childTnLst>
                                    <p:set>
                                      <p:cBhvr>
                                        <p:cTn id="49" dur="1" fill="hold">
                                          <p:stCondLst>
                                            <p:cond delay="0"/>
                                          </p:stCondLst>
                                        </p:cTn>
                                        <p:tgtEl>
                                          <p:spTgt spid="6148">
                                            <p:txEl>
                                              <p:pRg st="8" end="8"/>
                                            </p:txEl>
                                          </p:spTgt>
                                        </p:tgtEl>
                                        <p:attrNameLst>
                                          <p:attrName>style.visibility</p:attrName>
                                        </p:attrNameLst>
                                      </p:cBhvr>
                                      <p:to>
                                        <p:strVal val="visible"/>
                                      </p:to>
                                    </p:set>
                                    <p:anim calcmode="lin" valueType="num">
                                      <p:cBhvr>
                                        <p:cTn id="50" dur="500" decel="50000" fill="hold">
                                          <p:stCondLst>
                                            <p:cond delay="0"/>
                                          </p:stCondLst>
                                        </p:cTn>
                                        <p:tgtEl>
                                          <p:spTgt spid="6148">
                                            <p:txEl>
                                              <p:pRg st="8" end="8"/>
                                            </p:txEl>
                                          </p:spTgt>
                                        </p:tgtEl>
                                        <p:attrNameLst>
                                          <p:attrName>style.rotation</p:attrName>
                                        </p:attrNameLst>
                                      </p:cBhvr>
                                      <p:tavLst>
                                        <p:tav tm="0">
                                          <p:val>
                                            <p:fltVal val="-90"/>
                                          </p:val>
                                        </p:tav>
                                        <p:tav tm="100000">
                                          <p:val>
                                            <p:fltVal val="0"/>
                                          </p:val>
                                        </p:tav>
                                      </p:tavLst>
                                    </p:anim>
                                    <p:anim calcmode="lin" valueType="num">
                                      <p:cBhvr>
                                        <p:cTn id="51" dur="500" decel="50000" fill="hold">
                                          <p:stCondLst>
                                            <p:cond delay="0"/>
                                          </p:stCondLst>
                                        </p:cTn>
                                        <p:tgtEl>
                                          <p:spTgt spid="6148">
                                            <p:txEl>
                                              <p:pRg st="8" end="8"/>
                                            </p:txEl>
                                          </p:spTgt>
                                        </p:tgtEl>
                                        <p:attrNameLst>
                                          <p:attrName>ppt_w</p:attrName>
                                        </p:attrNameLst>
                                      </p:cBhvr>
                                      <p:tavLst>
                                        <p:tav tm="0">
                                          <p:val>
                                            <p:strVal val="#ppt_w"/>
                                          </p:val>
                                        </p:tav>
                                        <p:tav tm="100000">
                                          <p:val>
                                            <p:strVal val="#ppt_w*.05"/>
                                          </p:val>
                                        </p:tav>
                                      </p:tavLst>
                                    </p:anim>
                                    <p:anim calcmode="lin" valueType="num">
                                      <p:cBhvr>
                                        <p:cTn id="52" dur="500" accel="50000" fill="hold">
                                          <p:stCondLst>
                                            <p:cond delay="500"/>
                                          </p:stCondLst>
                                        </p:cTn>
                                        <p:tgtEl>
                                          <p:spTgt spid="6148">
                                            <p:txEl>
                                              <p:pRg st="8" end="8"/>
                                            </p:txEl>
                                          </p:spTgt>
                                        </p:tgtEl>
                                        <p:attrNameLst>
                                          <p:attrName>ppt_w</p:attrName>
                                        </p:attrNameLst>
                                      </p:cBhvr>
                                      <p:tavLst>
                                        <p:tav tm="0">
                                          <p:val>
                                            <p:strVal val="#ppt_w*.05"/>
                                          </p:val>
                                        </p:tav>
                                        <p:tav tm="100000">
                                          <p:val>
                                            <p:strVal val="#ppt_w"/>
                                          </p:val>
                                        </p:tav>
                                      </p:tavLst>
                                    </p:anim>
                                    <p:anim calcmode="lin" valueType="num">
                                      <p:cBhvr>
                                        <p:cTn id="53" dur="1000" fill="hold"/>
                                        <p:tgtEl>
                                          <p:spTgt spid="6148">
                                            <p:txEl>
                                              <p:pRg st="8" end="8"/>
                                            </p:txEl>
                                          </p:spTgt>
                                        </p:tgtEl>
                                        <p:attrNameLst>
                                          <p:attrName>ppt_h</p:attrName>
                                        </p:attrNameLst>
                                      </p:cBhvr>
                                      <p:tavLst>
                                        <p:tav tm="0">
                                          <p:val>
                                            <p:strVal val="#ppt_h"/>
                                          </p:val>
                                        </p:tav>
                                        <p:tav tm="100000">
                                          <p:val>
                                            <p:strVal val="#ppt_h"/>
                                          </p:val>
                                        </p:tav>
                                      </p:tavLst>
                                    </p:anim>
                                    <p:anim calcmode="lin" valueType="num">
                                      <p:cBhvr>
                                        <p:cTn id="54" dur="500" decel="50000" fill="hold">
                                          <p:stCondLst>
                                            <p:cond delay="0"/>
                                          </p:stCondLst>
                                        </p:cTn>
                                        <p:tgtEl>
                                          <p:spTgt spid="6148">
                                            <p:txEl>
                                              <p:pRg st="8" end="8"/>
                                            </p:txEl>
                                          </p:spTgt>
                                        </p:tgtEl>
                                        <p:attrNameLst>
                                          <p:attrName>ppt_x</p:attrName>
                                        </p:attrNameLst>
                                      </p:cBhvr>
                                      <p:tavLst>
                                        <p:tav tm="0">
                                          <p:val>
                                            <p:strVal val="#ppt_x+.4"/>
                                          </p:val>
                                        </p:tav>
                                        <p:tav tm="100000">
                                          <p:val>
                                            <p:strVal val="#ppt_x"/>
                                          </p:val>
                                        </p:tav>
                                      </p:tavLst>
                                    </p:anim>
                                    <p:anim calcmode="lin" valueType="num">
                                      <p:cBhvr>
                                        <p:cTn id="55" dur="500" decel="50000" fill="hold">
                                          <p:stCondLst>
                                            <p:cond delay="0"/>
                                          </p:stCondLst>
                                        </p:cTn>
                                        <p:tgtEl>
                                          <p:spTgt spid="6148">
                                            <p:txEl>
                                              <p:pRg st="8" end="8"/>
                                            </p:txEl>
                                          </p:spTgt>
                                        </p:tgtEl>
                                        <p:attrNameLst>
                                          <p:attrName>ppt_y</p:attrName>
                                        </p:attrNameLst>
                                      </p:cBhvr>
                                      <p:tavLst>
                                        <p:tav tm="0">
                                          <p:val>
                                            <p:strVal val="#ppt_y-.2"/>
                                          </p:val>
                                        </p:tav>
                                        <p:tav tm="100000">
                                          <p:val>
                                            <p:strVal val="#ppt_y+.1"/>
                                          </p:val>
                                        </p:tav>
                                      </p:tavLst>
                                    </p:anim>
                                    <p:anim calcmode="lin" valueType="num">
                                      <p:cBhvr>
                                        <p:cTn id="56" dur="500" accel="50000" fill="hold">
                                          <p:stCondLst>
                                            <p:cond delay="500"/>
                                          </p:stCondLst>
                                        </p:cTn>
                                        <p:tgtEl>
                                          <p:spTgt spid="6148">
                                            <p:txEl>
                                              <p:pRg st="8" end="8"/>
                                            </p:txEl>
                                          </p:spTgt>
                                        </p:tgtEl>
                                        <p:attrNameLst>
                                          <p:attrName>ppt_y</p:attrName>
                                        </p:attrNameLst>
                                      </p:cBhvr>
                                      <p:tavLst>
                                        <p:tav tm="0">
                                          <p:val>
                                            <p:strVal val="#ppt_y+.1"/>
                                          </p:val>
                                        </p:tav>
                                        <p:tav tm="100000">
                                          <p:val>
                                            <p:strVal val="#ppt_y"/>
                                          </p:val>
                                        </p:tav>
                                      </p:tavLst>
                                    </p:anim>
                                    <p:animEffect transition="in" filter="fade">
                                      <p:cBhvr>
                                        <p:cTn id="57" dur="1000" decel="50000">
                                          <p:stCondLst>
                                            <p:cond delay="0"/>
                                          </p:stCondLst>
                                        </p:cTn>
                                        <p:tgtEl>
                                          <p:spTgt spid="6148">
                                            <p:txEl>
                                              <p:pRg st="8" end="8"/>
                                            </p:txEl>
                                          </p:spTgt>
                                        </p:tgtEl>
                                      </p:cBhvr>
                                    </p:animEffect>
                                  </p:childTnLst>
                                </p:cTn>
                              </p:par>
                            </p:childTnLst>
                          </p:cTn>
                        </p:par>
                        <p:par>
                          <p:cTn id="58" fill="hold" nodeType="afterGroup">
                            <p:stCondLst>
                              <p:cond delay="4000"/>
                            </p:stCondLst>
                            <p:childTnLst>
                              <p:par>
                                <p:cTn id="59" presetID="25" presetClass="entr" presetSubtype="0" fill="hold" nodeType="afterEffect">
                                  <p:stCondLst>
                                    <p:cond delay="0"/>
                                  </p:stCondLst>
                                  <p:childTnLst>
                                    <p:set>
                                      <p:cBhvr>
                                        <p:cTn id="60" dur="1" fill="hold">
                                          <p:stCondLst>
                                            <p:cond delay="0"/>
                                          </p:stCondLst>
                                        </p:cTn>
                                        <p:tgtEl>
                                          <p:spTgt spid="6148">
                                            <p:txEl>
                                              <p:pRg st="10" end="10"/>
                                            </p:txEl>
                                          </p:spTgt>
                                        </p:tgtEl>
                                        <p:attrNameLst>
                                          <p:attrName>style.visibility</p:attrName>
                                        </p:attrNameLst>
                                      </p:cBhvr>
                                      <p:to>
                                        <p:strVal val="visible"/>
                                      </p:to>
                                    </p:set>
                                    <p:anim calcmode="lin" valueType="num">
                                      <p:cBhvr>
                                        <p:cTn id="61" dur="500" decel="50000" fill="hold">
                                          <p:stCondLst>
                                            <p:cond delay="0"/>
                                          </p:stCondLst>
                                        </p:cTn>
                                        <p:tgtEl>
                                          <p:spTgt spid="6148">
                                            <p:txEl>
                                              <p:pRg st="10" end="10"/>
                                            </p:txEl>
                                          </p:spTgt>
                                        </p:tgtEl>
                                        <p:attrNameLst>
                                          <p:attrName>style.rotation</p:attrName>
                                        </p:attrNameLst>
                                      </p:cBhvr>
                                      <p:tavLst>
                                        <p:tav tm="0">
                                          <p:val>
                                            <p:fltVal val="-90"/>
                                          </p:val>
                                        </p:tav>
                                        <p:tav tm="100000">
                                          <p:val>
                                            <p:fltVal val="0"/>
                                          </p:val>
                                        </p:tav>
                                      </p:tavLst>
                                    </p:anim>
                                    <p:anim calcmode="lin" valueType="num">
                                      <p:cBhvr>
                                        <p:cTn id="62" dur="500" decel="50000" fill="hold">
                                          <p:stCondLst>
                                            <p:cond delay="0"/>
                                          </p:stCondLst>
                                        </p:cTn>
                                        <p:tgtEl>
                                          <p:spTgt spid="6148">
                                            <p:txEl>
                                              <p:pRg st="10" end="10"/>
                                            </p:txEl>
                                          </p:spTgt>
                                        </p:tgtEl>
                                        <p:attrNameLst>
                                          <p:attrName>ppt_w</p:attrName>
                                        </p:attrNameLst>
                                      </p:cBhvr>
                                      <p:tavLst>
                                        <p:tav tm="0">
                                          <p:val>
                                            <p:strVal val="#ppt_w"/>
                                          </p:val>
                                        </p:tav>
                                        <p:tav tm="100000">
                                          <p:val>
                                            <p:strVal val="#ppt_w*.05"/>
                                          </p:val>
                                        </p:tav>
                                      </p:tavLst>
                                    </p:anim>
                                    <p:anim calcmode="lin" valueType="num">
                                      <p:cBhvr>
                                        <p:cTn id="63" dur="500" accel="50000" fill="hold">
                                          <p:stCondLst>
                                            <p:cond delay="500"/>
                                          </p:stCondLst>
                                        </p:cTn>
                                        <p:tgtEl>
                                          <p:spTgt spid="6148">
                                            <p:txEl>
                                              <p:pRg st="10" end="10"/>
                                            </p:txEl>
                                          </p:spTgt>
                                        </p:tgtEl>
                                        <p:attrNameLst>
                                          <p:attrName>ppt_w</p:attrName>
                                        </p:attrNameLst>
                                      </p:cBhvr>
                                      <p:tavLst>
                                        <p:tav tm="0">
                                          <p:val>
                                            <p:strVal val="#ppt_w*.05"/>
                                          </p:val>
                                        </p:tav>
                                        <p:tav tm="100000">
                                          <p:val>
                                            <p:strVal val="#ppt_w"/>
                                          </p:val>
                                        </p:tav>
                                      </p:tavLst>
                                    </p:anim>
                                    <p:anim calcmode="lin" valueType="num">
                                      <p:cBhvr>
                                        <p:cTn id="64" dur="1000" fill="hold"/>
                                        <p:tgtEl>
                                          <p:spTgt spid="6148">
                                            <p:txEl>
                                              <p:pRg st="10" end="10"/>
                                            </p:txEl>
                                          </p:spTgt>
                                        </p:tgtEl>
                                        <p:attrNameLst>
                                          <p:attrName>ppt_h</p:attrName>
                                        </p:attrNameLst>
                                      </p:cBhvr>
                                      <p:tavLst>
                                        <p:tav tm="0">
                                          <p:val>
                                            <p:strVal val="#ppt_h"/>
                                          </p:val>
                                        </p:tav>
                                        <p:tav tm="100000">
                                          <p:val>
                                            <p:strVal val="#ppt_h"/>
                                          </p:val>
                                        </p:tav>
                                      </p:tavLst>
                                    </p:anim>
                                    <p:anim calcmode="lin" valueType="num">
                                      <p:cBhvr>
                                        <p:cTn id="65" dur="500" decel="50000" fill="hold">
                                          <p:stCondLst>
                                            <p:cond delay="0"/>
                                          </p:stCondLst>
                                        </p:cTn>
                                        <p:tgtEl>
                                          <p:spTgt spid="6148">
                                            <p:txEl>
                                              <p:pRg st="10" end="10"/>
                                            </p:txEl>
                                          </p:spTgt>
                                        </p:tgtEl>
                                        <p:attrNameLst>
                                          <p:attrName>ppt_x</p:attrName>
                                        </p:attrNameLst>
                                      </p:cBhvr>
                                      <p:tavLst>
                                        <p:tav tm="0">
                                          <p:val>
                                            <p:strVal val="#ppt_x+.4"/>
                                          </p:val>
                                        </p:tav>
                                        <p:tav tm="100000">
                                          <p:val>
                                            <p:strVal val="#ppt_x"/>
                                          </p:val>
                                        </p:tav>
                                      </p:tavLst>
                                    </p:anim>
                                    <p:anim calcmode="lin" valueType="num">
                                      <p:cBhvr>
                                        <p:cTn id="66" dur="500" decel="50000" fill="hold">
                                          <p:stCondLst>
                                            <p:cond delay="0"/>
                                          </p:stCondLst>
                                        </p:cTn>
                                        <p:tgtEl>
                                          <p:spTgt spid="6148">
                                            <p:txEl>
                                              <p:pRg st="10" end="10"/>
                                            </p:txEl>
                                          </p:spTgt>
                                        </p:tgtEl>
                                        <p:attrNameLst>
                                          <p:attrName>ppt_y</p:attrName>
                                        </p:attrNameLst>
                                      </p:cBhvr>
                                      <p:tavLst>
                                        <p:tav tm="0">
                                          <p:val>
                                            <p:strVal val="#ppt_y-.2"/>
                                          </p:val>
                                        </p:tav>
                                        <p:tav tm="100000">
                                          <p:val>
                                            <p:strVal val="#ppt_y+.1"/>
                                          </p:val>
                                        </p:tav>
                                      </p:tavLst>
                                    </p:anim>
                                    <p:anim calcmode="lin" valueType="num">
                                      <p:cBhvr>
                                        <p:cTn id="67" dur="500" accel="50000" fill="hold">
                                          <p:stCondLst>
                                            <p:cond delay="500"/>
                                          </p:stCondLst>
                                        </p:cTn>
                                        <p:tgtEl>
                                          <p:spTgt spid="6148">
                                            <p:txEl>
                                              <p:pRg st="10" end="10"/>
                                            </p:txEl>
                                          </p:spTgt>
                                        </p:tgtEl>
                                        <p:attrNameLst>
                                          <p:attrName>ppt_y</p:attrName>
                                        </p:attrNameLst>
                                      </p:cBhvr>
                                      <p:tavLst>
                                        <p:tav tm="0">
                                          <p:val>
                                            <p:strVal val="#ppt_y+.1"/>
                                          </p:val>
                                        </p:tav>
                                        <p:tav tm="100000">
                                          <p:val>
                                            <p:strVal val="#ppt_y"/>
                                          </p:val>
                                        </p:tav>
                                      </p:tavLst>
                                    </p:anim>
                                    <p:animEffect transition="in" filter="fade">
                                      <p:cBhvr>
                                        <p:cTn id="68" dur="1000" decel="50000">
                                          <p:stCondLst>
                                            <p:cond delay="0"/>
                                          </p:stCondLst>
                                        </p:cTn>
                                        <p:tgtEl>
                                          <p:spTgt spid="614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CCFF"/>
            </a:gs>
            <a:gs pos="100000">
              <a:srgbClr val="66CCFF"/>
            </a:gs>
          </a:gsLst>
          <a:lin ang="18900000" scaled="1"/>
        </a:gradFill>
        <a:effectLst/>
      </p:bgPr>
    </p:bg>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179388" y="404813"/>
            <a:ext cx="8713787" cy="470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a:solidFill>
                  <a:schemeClr val="folHlink"/>
                </a:solidFill>
              </a:rPr>
              <a:t> </a:t>
            </a:r>
            <a:r>
              <a:rPr lang="fr-FR" b="1">
                <a:solidFill>
                  <a:schemeClr val="folHlink"/>
                </a:solidFill>
              </a:rPr>
              <a:t>II-2- </a:t>
            </a:r>
            <a:r>
              <a:rPr lang="fr-FR" b="1" u="sng">
                <a:solidFill>
                  <a:schemeClr val="folHlink"/>
                </a:solidFill>
              </a:rPr>
              <a:t>RPA 99</a:t>
            </a:r>
            <a:r>
              <a:rPr lang="fr-FR" sz="1800">
                <a:solidFill>
                  <a:schemeClr val="folHlink"/>
                </a:solidFill>
              </a:rPr>
              <a:t> </a:t>
            </a:r>
          </a:p>
          <a:p>
            <a:pPr eaLnBrk="1" hangingPunct="1">
              <a:spcBef>
                <a:spcPct val="50000"/>
              </a:spcBef>
            </a:pPr>
            <a:r>
              <a:rPr lang="fr-FR" b="1">
                <a:latin typeface="Times New Roman" pitchFamily="18" charset="0"/>
                <a:cs typeface="Times New Roman" pitchFamily="18" charset="0"/>
              </a:rPr>
              <a:t>	c’est le DTR 2- 48 qui a été approuvé par la commission </a:t>
            </a:r>
          </a:p>
          <a:p>
            <a:pPr eaLnBrk="1" hangingPunct="1">
              <a:spcBef>
                <a:spcPct val="50000"/>
              </a:spcBef>
            </a:pPr>
            <a:r>
              <a:rPr lang="fr-FR" b="1">
                <a:latin typeface="Times New Roman" pitchFamily="18" charset="0"/>
                <a:cs typeface="Times New Roman" pitchFamily="18" charset="0"/>
              </a:rPr>
              <a:t>technique permanente pour le CTC lors de la réunion du 04 </a:t>
            </a:r>
          </a:p>
          <a:p>
            <a:pPr eaLnBrk="1" hangingPunct="1">
              <a:spcBef>
                <a:spcPct val="50000"/>
              </a:spcBef>
            </a:pPr>
            <a:r>
              <a:rPr lang="fr-FR" b="1">
                <a:latin typeface="Times New Roman" pitchFamily="18" charset="0"/>
                <a:cs typeface="Times New Roman" pitchFamily="18" charset="0"/>
              </a:rPr>
              <a:t>décembre  1999 , se situe dans la continuité des documents </a:t>
            </a:r>
          </a:p>
          <a:p>
            <a:pPr eaLnBrk="1" hangingPunct="1">
              <a:spcBef>
                <a:spcPct val="50000"/>
              </a:spcBef>
            </a:pPr>
            <a:r>
              <a:rPr lang="fr-FR" b="1">
                <a:latin typeface="Times New Roman" pitchFamily="18" charset="0"/>
                <a:cs typeface="Times New Roman" pitchFamily="18" charset="0"/>
              </a:rPr>
              <a:t>précédent  RPA 88 dont il garde la philosophie originelle</a:t>
            </a:r>
            <a:r>
              <a:rPr lang="fr-FR"/>
              <a:t> </a:t>
            </a:r>
          </a:p>
          <a:p>
            <a:pPr eaLnBrk="1" hangingPunct="1">
              <a:spcBef>
                <a:spcPct val="50000"/>
              </a:spcBef>
            </a:pPr>
            <a:endParaRPr lang="fr-FR"/>
          </a:p>
          <a:p>
            <a:pPr eaLnBrk="1" hangingPunct="1">
              <a:spcBef>
                <a:spcPct val="50000"/>
              </a:spcBef>
            </a:pPr>
            <a:endParaRPr lang="fr-FR" sz="1800"/>
          </a:p>
          <a:p>
            <a:pPr eaLnBrk="1" hangingPunct="1">
              <a:spcBef>
                <a:spcPct val="50000"/>
              </a:spcBef>
            </a:pPr>
            <a:r>
              <a:rPr lang="fr-FR" b="1"/>
              <a:t>Les essentiels points qui ont été retenues pour la</a:t>
            </a:r>
          </a:p>
          <a:p>
            <a:pPr eaLnBrk="1" hangingPunct="1">
              <a:spcBef>
                <a:spcPct val="50000"/>
              </a:spcBef>
            </a:pPr>
            <a:r>
              <a:rPr lang="fr-FR" b="1"/>
              <a:t>révision se présent comme suit: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nodeType="after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 to="" calcmode="lin" valueType="num">
                                      <p:cBhvr>
                                        <p:cTn id="7" dur="1" fill="hold"/>
                                        <p:tgtEl>
                                          <p:spTgt spid="7172">
                                            <p:txEl>
                                              <p:pRg st="0" end="0"/>
                                            </p:txEl>
                                          </p:spTgt>
                                        </p:tgtEl>
                                        <p:attrNameLst>
                                          <p:attrName/>
                                        </p:attrNameLst>
                                      </p:cBhvr>
                                    </p:anim>
                                  </p:childTnLst>
                                </p:cTn>
                              </p:par>
                            </p:childTnLst>
                          </p:cTn>
                        </p:par>
                        <p:par>
                          <p:cTn id="8" fill="hold" nodeType="afterGroup">
                            <p:stCondLst>
                              <p:cond delay="0"/>
                            </p:stCondLst>
                            <p:childTnLst>
                              <p:par>
                                <p:cTn id="9" presetID="24" presetClass="entr" presetSubtype="0" fill="hold" nodeType="afterEffect">
                                  <p:stCondLst>
                                    <p:cond delay="0"/>
                                  </p:stCondLst>
                                  <p:childTnLst>
                                    <p:set>
                                      <p:cBhvr>
                                        <p:cTn id="10" dur="1" fill="hold">
                                          <p:stCondLst>
                                            <p:cond delay="0"/>
                                          </p:stCondLst>
                                        </p:cTn>
                                        <p:tgtEl>
                                          <p:spTgt spid="7172">
                                            <p:txEl>
                                              <p:pRg st="1" end="1"/>
                                            </p:txEl>
                                          </p:spTgt>
                                        </p:tgtEl>
                                        <p:attrNameLst>
                                          <p:attrName>style.visibility</p:attrName>
                                        </p:attrNameLst>
                                      </p:cBhvr>
                                      <p:to>
                                        <p:strVal val="visible"/>
                                      </p:to>
                                    </p:set>
                                    <p:anim to="" calcmode="lin" valueType="num">
                                      <p:cBhvr>
                                        <p:cTn id="11" dur="1" fill="hold"/>
                                        <p:tgtEl>
                                          <p:spTgt spid="7172">
                                            <p:txEl>
                                              <p:pRg st="1" end="1"/>
                                            </p:txEl>
                                          </p:spTgt>
                                        </p:tgtEl>
                                        <p:attrNameLst>
                                          <p:attrName/>
                                        </p:attrNameLst>
                                      </p:cBhvr>
                                    </p:anim>
                                  </p:childTnLst>
                                </p:cTn>
                              </p:par>
                            </p:childTnLst>
                          </p:cTn>
                        </p:par>
                        <p:par>
                          <p:cTn id="12" fill="hold" nodeType="afterGroup">
                            <p:stCondLst>
                              <p:cond delay="0"/>
                            </p:stCondLst>
                            <p:childTnLst>
                              <p:par>
                                <p:cTn id="13" presetID="24" presetClass="entr" presetSubtype="0" fill="hold" nodeType="afterEffect">
                                  <p:stCondLst>
                                    <p:cond delay="0"/>
                                  </p:stCondLst>
                                  <p:childTnLst>
                                    <p:set>
                                      <p:cBhvr>
                                        <p:cTn id="14" dur="1" fill="hold">
                                          <p:stCondLst>
                                            <p:cond delay="0"/>
                                          </p:stCondLst>
                                        </p:cTn>
                                        <p:tgtEl>
                                          <p:spTgt spid="7172">
                                            <p:txEl>
                                              <p:pRg st="2" end="2"/>
                                            </p:txEl>
                                          </p:spTgt>
                                        </p:tgtEl>
                                        <p:attrNameLst>
                                          <p:attrName>style.visibility</p:attrName>
                                        </p:attrNameLst>
                                      </p:cBhvr>
                                      <p:to>
                                        <p:strVal val="visible"/>
                                      </p:to>
                                    </p:set>
                                    <p:anim to="" calcmode="lin" valueType="num">
                                      <p:cBhvr>
                                        <p:cTn id="15" dur="1" fill="hold"/>
                                        <p:tgtEl>
                                          <p:spTgt spid="7172">
                                            <p:txEl>
                                              <p:pRg st="2" end="2"/>
                                            </p:txEl>
                                          </p:spTgt>
                                        </p:tgtEl>
                                        <p:attrNameLst>
                                          <p:attrName/>
                                        </p:attrNameLst>
                                      </p:cBhvr>
                                    </p:anim>
                                  </p:childTnLst>
                                </p:cTn>
                              </p:par>
                            </p:childTnLst>
                          </p:cTn>
                        </p:par>
                        <p:par>
                          <p:cTn id="16" fill="hold" nodeType="afterGroup">
                            <p:stCondLst>
                              <p:cond delay="0"/>
                            </p:stCondLst>
                            <p:childTnLst>
                              <p:par>
                                <p:cTn id="17" presetID="24" presetClass="entr" presetSubtype="0" fill="hold" nodeType="afterEffect">
                                  <p:stCondLst>
                                    <p:cond delay="0"/>
                                  </p:stCondLst>
                                  <p:childTnLst>
                                    <p:set>
                                      <p:cBhvr>
                                        <p:cTn id="18" dur="1" fill="hold">
                                          <p:stCondLst>
                                            <p:cond delay="0"/>
                                          </p:stCondLst>
                                        </p:cTn>
                                        <p:tgtEl>
                                          <p:spTgt spid="7172">
                                            <p:txEl>
                                              <p:pRg st="3" end="3"/>
                                            </p:txEl>
                                          </p:spTgt>
                                        </p:tgtEl>
                                        <p:attrNameLst>
                                          <p:attrName>style.visibility</p:attrName>
                                        </p:attrNameLst>
                                      </p:cBhvr>
                                      <p:to>
                                        <p:strVal val="visible"/>
                                      </p:to>
                                    </p:set>
                                    <p:anim to="" calcmode="lin" valueType="num">
                                      <p:cBhvr>
                                        <p:cTn id="19" dur="1" fill="hold"/>
                                        <p:tgtEl>
                                          <p:spTgt spid="7172">
                                            <p:txEl>
                                              <p:pRg st="3" end="3"/>
                                            </p:txEl>
                                          </p:spTgt>
                                        </p:tgtEl>
                                        <p:attrNameLst>
                                          <p:attrName/>
                                        </p:attrNameLst>
                                      </p:cBhvr>
                                    </p:anim>
                                  </p:childTnLst>
                                </p:cTn>
                              </p:par>
                            </p:childTnLst>
                          </p:cTn>
                        </p:par>
                        <p:par>
                          <p:cTn id="20" fill="hold" nodeType="afterGroup">
                            <p:stCondLst>
                              <p:cond delay="0"/>
                            </p:stCondLst>
                            <p:childTnLst>
                              <p:par>
                                <p:cTn id="21" presetID="24" presetClass="entr" presetSubtype="0" fill="hold" nodeType="afterEffect">
                                  <p:stCondLst>
                                    <p:cond delay="0"/>
                                  </p:stCondLst>
                                  <p:childTnLst>
                                    <p:set>
                                      <p:cBhvr>
                                        <p:cTn id="22" dur="1" fill="hold">
                                          <p:stCondLst>
                                            <p:cond delay="0"/>
                                          </p:stCondLst>
                                        </p:cTn>
                                        <p:tgtEl>
                                          <p:spTgt spid="7172">
                                            <p:txEl>
                                              <p:pRg st="4" end="4"/>
                                            </p:txEl>
                                          </p:spTgt>
                                        </p:tgtEl>
                                        <p:attrNameLst>
                                          <p:attrName>style.visibility</p:attrName>
                                        </p:attrNameLst>
                                      </p:cBhvr>
                                      <p:to>
                                        <p:strVal val="visible"/>
                                      </p:to>
                                    </p:set>
                                    <p:anim to="" calcmode="lin" valueType="num">
                                      <p:cBhvr>
                                        <p:cTn id="23" dur="1" fill="hold"/>
                                        <p:tgtEl>
                                          <p:spTgt spid="7172">
                                            <p:txEl>
                                              <p:pRg st="4" end="4"/>
                                            </p:txEl>
                                          </p:spTgt>
                                        </p:tgtEl>
                                        <p:attrNameLst>
                                          <p:attrName/>
                                        </p:attrNameLst>
                                      </p:cBhvr>
                                    </p:anim>
                                  </p:childTnLst>
                                </p:cTn>
                              </p:par>
                            </p:childTnLst>
                          </p:cTn>
                        </p:par>
                        <p:par>
                          <p:cTn id="24" fill="hold" nodeType="afterGroup">
                            <p:stCondLst>
                              <p:cond delay="0"/>
                            </p:stCondLst>
                            <p:childTnLst>
                              <p:par>
                                <p:cTn id="25" presetID="24" presetClass="entr" presetSubtype="0" fill="hold" nodeType="afterEffect">
                                  <p:stCondLst>
                                    <p:cond delay="0"/>
                                  </p:stCondLst>
                                  <p:childTnLst>
                                    <p:set>
                                      <p:cBhvr>
                                        <p:cTn id="26" dur="1" fill="hold">
                                          <p:stCondLst>
                                            <p:cond delay="0"/>
                                          </p:stCondLst>
                                        </p:cTn>
                                        <p:tgtEl>
                                          <p:spTgt spid="7172">
                                            <p:txEl>
                                              <p:pRg st="7" end="7"/>
                                            </p:txEl>
                                          </p:spTgt>
                                        </p:tgtEl>
                                        <p:attrNameLst>
                                          <p:attrName>style.visibility</p:attrName>
                                        </p:attrNameLst>
                                      </p:cBhvr>
                                      <p:to>
                                        <p:strVal val="visible"/>
                                      </p:to>
                                    </p:set>
                                    <p:anim to="" calcmode="lin" valueType="num">
                                      <p:cBhvr>
                                        <p:cTn id="27" dur="1" fill="hold"/>
                                        <p:tgtEl>
                                          <p:spTgt spid="7172">
                                            <p:txEl>
                                              <p:pRg st="7" end="7"/>
                                            </p:txEl>
                                          </p:spTgt>
                                        </p:tgtEl>
                                        <p:attrNameLst>
                                          <p:attrName/>
                                        </p:attrNameLst>
                                      </p:cBhvr>
                                    </p:anim>
                                  </p:childTnLst>
                                </p:cTn>
                              </p:par>
                            </p:childTnLst>
                          </p:cTn>
                        </p:par>
                        <p:par>
                          <p:cTn id="28" fill="hold" nodeType="afterGroup">
                            <p:stCondLst>
                              <p:cond delay="0"/>
                            </p:stCondLst>
                            <p:childTnLst>
                              <p:par>
                                <p:cTn id="29" presetID="24" presetClass="entr" presetSubtype="0" fill="hold" nodeType="afterEffect">
                                  <p:stCondLst>
                                    <p:cond delay="0"/>
                                  </p:stCondLst>
                                  <p:childTnLst>
                                    <p:set>
                                      <p:cBhvr>
                                        <p:cTn id="30" dur="1" fill="hold">
                                          <p:stCondLst>
                                            <p:cond delay="0"/>
                                          </p:stCondLst>
                                        </p:cTn>
                                        <p:tgtEl>
                                          <p:spTgt spid="7172">
                                            <p:txEl>
                                              <p:pRg st="8" end="8"/>
                                            </p:txEl>
                                          </p:spTgt>
                                        </p:tgtEl>
                                        <p:attrNameLst>
                                          <p:attrName>style.visibility</p:attrName>
                                        </p:attrNameLst>
                                      </p:cBhvr>
                                      <p:to>
                                        <p:strVal val="visible"/>
                                      </p:to>
                                    </p:set>
                                    <p:anim to="" calcmode="lin" valueType="num">
                                      <p:cBhvr>
                                        <p:cTn id="31" dur="1" fill="hold"/>
                                        <p:tgtEl>
                                          <p:spTgt spid="7172">
                                            <p:txEl>
                                              <p:pRg st="8" end="8"/>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323850" y="260350"/>
            <a:ext cx="84963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buFont typeface="Wingdings" pitchFamily="2" charset="2"/>
              <a:buChar char="ü"/>
            </a:pPr>
            <a:r>
              <a:rPr lang="fr-FR" b="1"/>
              <a:t>  Définir de manière plus précise l’objet du RPA et son domaine d’application</a:t>
            </a:r>
            <a:r>
              <a:rPr lang="fr-FR"/>
              <a:t>.</a:t>
            </a:r>
          </a:p>
          <a:p>
            <a:pPr eaLnBrk="1" hangingPunct="1"/>
            <a:endParaRPr lang="fr-FR"/>
          </a:p>
          <a:p>
            <a:pPr eaLnBrk="1" hangingPunct="1">
              <a:buFont typeface="Wingdings" pitchFamily="2" charset="2"/>
              <a:buChar char="ü"/>
            </a:pPr>
            <a:r>
              <a:rPr lang="fr-FR" b="1"/>
              <a:t>   Décrire les principes de conception parasismique à respecter préalablement a tout calcul (choix du site, implantation…).</a:t>
            </a:r>
          </a:p>
          <a:p>
            <a:pPr eaLnBrk="1" hangingPunct="1"/>
            <a:endParaRPr lang="fr-FR" b="1"/>
          </a:p>
          <a:p>
            <a:pPr eaLnBrk="1" hangingPunct="1">
              <a:buFont typeface="Wingdings" pitchFamily="2" charset="2"/>
              <a:buChar char="ü"/>
            </a:pPr>
            <a:r>
              <a:rPr lang="fr-FR" b="1"/>
              <a:t>   Revoir les différentes classifications (zonages sismiques, sites et sol, catégorie d’ouvrages</a:t>
            </a:r>
            <a:r>
              <a:rPr lang="fr-FR"/>
              <a:t>)</a:t>
            </a:r>
          </a:p>
          <a:p>
            <a:pPr eaLnBrk="1" hangingPunct="1"/>
            <a:endParaRPr lang="fr-FR"/>
          </a:p>
          <a:p>
            <a:pPr eaLnBrk="1" hangingPunct="1">
              <a:buFont typeface="Wingdings" pitchFamily="2" charset="2"/>
              <a:buChar char="ü"/>
            </a:pPr>
            <a:r>
              <a:rPr lang="fr-FR" b="1"/>
              <a:t>   Envisager un nouveau chapitre relatif aux fondations et murs de soutènements</a:t>
            </a:r>
            <a:r>
              <a:rPr lang="fr-FR"/>
              <a:t> ……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 calcmode="lin" valueType="num">
                                      <p:cBhvr>
                                        <p:cTn id="7" dur="500" decel="50000" fill="hold">
                                          <p:stCondLst>
                                            <p:cond delay="0"/>
                                          </p:stCondLst>
                                        </p:cTn>
                                        <p:tgtEl>
                                          <p:spTgt spid="8196">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196">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196">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8196">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196">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196">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196">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196">
                                            <p:txEl>
                                              <p:pRg st="0" end="0"/>
                                            </p:txEl>
                                          </p:spTgt>
                                        </p:tgtEl>
                                      </p:cBhvr>
                                    </p:animEffect>
                                  </p:childTnLst>
                                </p:cTn>
                              </p:par>
                            </p:childTnLst>
                          </p:cTn>
                        </p:par>
                        <p:par>
                          <p:cTn id="15" fill="hold" nodeType="afterGroup">
                            <p:stCondLst>
                              <p:cond delay="1000"/>
                            </p:stCondLst>
                            <p:childTnLst>
                              <p:par>
                                <p:cTn id="16" presetID="25" presetClass="entr" presetSubtype="0" fill="hold" nodeType="afterEffect">
                                  <p:stCondLst>
                                    <p:cond delay="0"/>
                                  </p:stCondLst>
                                  <p:childTnLst>
                                    <p:set>
                                      <p:cBhvr>
                                        <p:cTn id="17" dur="1" fill="hold">
                                          <p:stCondLst>
                                            <p:cond delay="0"/>
                                          </p:stCondLst>
                                        </p:cTn>
                                        <p:tgtEl>
                                          <p:spTgt spid="8196">
                                            <p:txEl>
                                              <p:pRg st="2" end="2"/>
                                            </p:txEl>
                                          </p:spTgt>
                                        </p:tgtEl>
                                        <p:attrNameLst>
                                          <p:attrName>style.visibility</p:attrName>
                                        </p:attrNameLst>
                                      </p:cBhvr>
                                      <p:to>
                                        <p:strVal val="visible"/>
                                      </p:to>
                                    </p:set>
                                    <p:anim calcmode="lin" valueType="num">
                                      <p:cBhvr>
                                        <p:cTn id="18" dur="1000" decel="50000" fill="hold">
                                          <p:stCondLst>
                                            <p:cond delay="0"/>
                                          </p:stCondLst>
                                        </p:cTn>
                                        <p:tgtEl>
                                          <p:spTgt spid="8196">
                                            <p:txEl>
                                              <p:pRg st="2" end="2"/>
                                            </p:txEl>
                                          </p:spTgt>
                                        </p:tgtEl>
                                        <p:attrNameLst>
                                          <p:attrName>style.rotation</p:attrName>
                                        </p:attrNameLst>
                                      </p:cBhvr>
                                      <p:tavLst>
                                        <p:tav tm="0">
                                          <p:val>
                                            <p:fltVal val="-90"/>
                                          </p:val>
                                        </p:tav>
                                        <p:tav tm="100000">
                                          <p:val>
                                            <p:fltVal val="0"/>
                                          </p:val>
                                        </p:tav>
                                      </p:tavLst>
                                    </p:anim>
                                    <p:anim calcmode="lin" valueType="num">
                                      <p:cBhvr>
                                        <p:cTn id="19" dur="1000" decel="50000" fill="hold">
                                          <p:stCondLst>
                                            <p:cond delay="0"/>
                                          </p:stCondLst>
                                        </p:cTn>
                                        <p:tgtEl>
                                          <p:spTgt spid="8196">
                                            <p:txEl>
                                              <p:pRg st="2" end="2"/>
                                            </p:txEl>
                                          </p:spTgt>
                                        </p:tgtEl>
                                        <p:attrNameLst>
                                          <p:attrName>ppt_w</p:attrName>
                                        </p:attrNameLst>
                                      </p:cBhvr>
                                      <p:tavLst>
                                        <p:tav tm="0">
                                          <p:val>
                                            <p:strVal val="#ppt_w"/>
                                          </p:val>
                                        </p:tav>
                                        <p:tav tm="100000">
                                          <p:val>
                                            <p:strVal val="#ppt_w*.05"/>
                                          </p:val>
                                        </p:tav>
                                      </p:tavLst>
                                    </p:anim>
                                    <p:anim calcmode="lin" valueType="num">
                                      <p:cBhvr>
                                        <p:cTn id="20" dur="1000" accel="50000" fill="hold">
                                          <p:stCondLst>
                                            <p:cond delay="1000"/>
                                          </p:stCondLst>
                                        </p:cTn>
                                        <p:tgtEl>
                                          <p:spTgt spid="8196">
                                            <p:txEl>
                                              <p:pRg st="2" end="2"/>
                                            </p:txEl>
                                          </p:spTgt>
                                        </p:tgtEl>
                                        <p:attrNameLst>
                                          <p:attrName>ppt_w</p:attrName>
                                        </p:attrNameLst>
                                      </p:cBhvr>
                                      <p:tavLst>
                                        <p:tav tm="0">
                                          <p:val>
                                            <p:strVal val="#ppt_w*.05"/>
                                          </p:val>
                                        </p:tav>
                                        <p:tav tm="100000">
                                          <p:val>
                                            <p:strVal val="#ppt_w"/>
                                          </p:val>
                                        </p:tav>
                                      </p:tavLst>
                                    </p:anim>
                                    <p:anim calcmode="lin" valueType="num">
                                      <p:cBhvr>
                                        <p:cTn id="21" dur="2000" fill="hold"/>
                                        <p:tgtEl>
                                          <p:spTgt spid="8196">
                                            <p:txEl>
                                              <p:pRg st="2" end="2"/>
                                            </p:txEl>
                                          </p:spTgt>
                                        </p:tgtEl>
                                        <p:attrNameLst>
                                          <p:attrName>ppt_h</p:attrName>
                                        </p:attrNameLst>
                                      </p:cBhvr>
                                      <p:tavLst>
                                        <p:tav tm="0">
                                          <p:val>
                                            <p:strVal val="#ppt_h"/>
                                          </p:val>
                                        </p:tav>
                                        <p:tav tm="100000">
                                          <p:val>
                                            <p:strVal val="#ppt_h"/>
                                          </p:val>
                                        </p:tav>
                                      </p:tavLst>
                                    </p:anim>
                                    <p:anim calcmode="lin" valueType="num">
                                      <p:cBhvr>
                                        <p:cTn id="22" dur="1000" decel="50000" fill="hold">
                                          <p:stCondLst>
                                            <p:cond delay="0"/>
                                          </p:stCondLst>
                                        </p:cTn>
                                        <p:tgtEl>
                                          <p:spTgt spid="8196">
                                            <p:txEl>
                                              <p:pRg st="2" end="2"/>
                                            </p:txEl>
                                          </p:spTgt>
                                        </p:tgtEl>
                                        <p:attrNameLst>
                                          <p:attrName>ppt_x</p:attrName>
                                        </p:attrNameLst>
                                      </p:cBhvr>
                                      <p:tavLst>
                                        <p:tav tm="0">
                                          <p:val>
                                            <p:strVal val="#ppt_x+.4"/>
                                          </p:val>
                                        </p:tav>
                                        <p:tav tm="100000">
                                          <p:val>
                                            <p:strVal val="#ppt_x"/>
                                          </p:val>
                                        </p:tav>
                                      </p:tavLst>
                                    </p:anim>
                                    <p:anim calcmode="lin" valueType="num">
                                      <p:cBhvr>
                                        <p:cTn id="23" dur="1000" decel="50000" fill="hold">
                                          <p:stCondLst>
                                            <p:cond delay="0"/>
                                          </p:stCondLst>
                                        </p:cTn>
                                        <p:tgtEl>
                                          <p:spTgt spid="8196">
                                            <p:txEl>
                                              <p:pRg st="2" end="2"/>
                                            </p:txEl>
                                          </p:spTgt>
                                        </p:tgtEl>
                                        <p:attrNameLst>
                                          <p:attrName>ppt_y</p:attrName>
                                        </p:attrNameLst>
                                      </p:cBhvr>
                                      <p:tavLst>
                                        <p:tav tm="0">
                                          <p:val>
                                            <p:strVal val="#ppt_y-.2"/>
                                          </p:val>
                                        </p:tav>
                                        <p:tav tm="100000">
                                          <p:val>
                                            <p:strVal val="#ppt_y+.1"/>
                                          </p:val>
                                        </p:tav>
                                      </p:tavLst>
                                    </p:anim>
                                    <p:anim calcmode="lin" valueType="num">
                                      <p:cBhvr>
                                        <p:cTn id="24" dur="1000" accel="50000" fill="hold">
                                          <p:stCondLst>
                                            <p:cond delay="1000"/>
                                          </p:stCondLst>
                                        </p:cTn>
                                        <p:tgtEl>
                                          <p:spTgt spid="8196">
                                            <p:txEl>
                                              <p:pRg st="2" end="2"/>
                                            </p:txEl>
                                          </p:spTgt>
                                        </p:tgtEl>
                                        <p:attrNameLst>
                                          <p:attrName>ppt_y</p:attrName>
                                        </p:attrNameLst>
                                      </p:cBhvr>
                                      <p:tavLst>
                                        <p:tav tm="0">
                                          <p:val>
                                            <p:strVal val="#ppt_y+.1"/>
                                          </p:val>
                                        </p:tav>
                                        <p:tav tm="100000">
                                          <p:val>
                                            <p:strVal val="#ppt_y"/>
                                          </p:val>
                                        </p:tav>
                                      </p:tavLst>
                                    </p:anim>
                                    <p:animEffect transition="in" filter="fade">
                                      <p:cBhvr>
                                        <p:cTn id="25" dur="2000" decel="50000">
                                          <p:stCondLst>
                                            <p:cond delay="0"/>
                                          </p:stCondLst>
                                        </p:cTn>
                                        <p:tgtEl>
                                          <p:spTgt spid="8196">
                                            <p:txEl>
                                              <p:pRg st="2" end="2"/>
                                            </p:txEl>
                                          </p:spTgt>
                                        </p:tgtEl>
                                      </p:cBhvr>
                                    </p:animEffect>
                                  </p:childTnLst>
                                </p:cTn>
                              </p:par>
                            </p:childTnLst>
                          </p:cTn>
                        </p:par>
                        <p:par>
                          <p:cTn id="26" fill="hold" nodeType="afterGroup">
                            <p:stCondLst>
                              <p:cond delay="3000"/>
                            </p:stCondLst>
                            <p:childTnLst>
                              <p:par>
                                <p:cTn id="27" presetID="25" presetClass="entr" presetSubtype="0" fill="hold" nodeType="afterEffect">
                                  <p:stCondLst>
                                    <p:cond delay="0"/>
                                  </p:stCondLst>
                                  <p:childTnLst>
                                    <p:set>
                                      <p:cBhvr>
                                        <p:cTn id="28" dur="1" fill="hold">
                                          <p:stCondLst>
                                            <p:cond delay="0"/>
                                          </p:stCondLst>
                                        </p:cTn>
                                        <p:tgtEl>
                                          <p:spTgt spid="8196">
                                            <p:txEl>
                                              <p:pRg st="4" end="4"/>
                                            </p:txEl>
                                          </p:spTgt>
                                        </p:tgtEl>
                                        <p:attrNameLst>
                                          <p:attrName>style.visibility</p:attrName>
                                        </p:attrNameLst>
                                      </p:cBhvr>
                                      <p:to>
                                        <p:strVal val="visible"/>
                                      </p:to>
                                    </p:set>
                                    <p:anim calcmode="lin" valueType="num">
                                      <p:cBhvr>
                                        <p:cTn id="29" dur="1000" decel="50000" fill="hold">
                                          <p:stCondLst>
                                            <p:cond delay="0"/>
                                          </p:stCondLst>
                                        </p:cTn>
                                        <p:tgtEl>
                                          <p:spTgt spid="8196">
                                            <p:txEl>
                                              <p:pRg st="4" end="4"/>
                                            </p:txEl>
                                          </p:spTgt>
                                        </p:tgtEl>
                                        <p:attrNameLst>
                                          <p:attrName>style.rotation</p:attrName>
                                        </p:attrNameLst>
                                      </p:cBhvr>
                                      <p:tavLst>
                                        <p:tav tm="0">
                                          <p:val>
                                            <p:fltVal val="-90"/>
                                          </p:val>
                                        </p:tav>
                                        <p:tav tm="100000">
                                          <p:val>
                                            <p:fltVal val="0"/>
                                          </p:val>
                                        </p:tav>
                                      </p:tavLst>
                                    </p:anim>
                                    <p:anim calcmode="lin" valueType="num">
                                      <p:cBhvr>
                                        <p:cTn id="30" dur="1000" decel="50000" fill="hold">
                                          <p:stCondLst>
                                            <p:cond delay="0"/>
                                          </p:stCondLst>
                                        </p:cTn>
                                        <p:tgtEl>
                                          <p:spTgt spid="8196">
                                            <p:txEl>
                                              <p:pRg st="4" end="4"/>
                                            </p:txEl>
                                          </p:spTgt>
                                        </p:tgtEl>
                                        <p:attrNameLst>
                                          <p:attrName>ppt_w</p:attrName>
                                        </p:attrNameLst>
                                      </p:cBhvr>
                                      <p:tavLst>
                                        <p:tav tm="0">
                                          <p:val>
                                            <p:strVal val="#ppt_w"/>
                                          </p:val>
                                        </p:tav>
                                        <p:tav tm="100000">
                                          <p:val>
                                            <p:strVal val="#ppt_w*.05"/>
                                          </p:val>
                                        </p:tav>
                                      </p:tavLst>
                                    </p:anim>
                                    <p:anim calcmode="lin" valueType="num">
                                      <p:cBhvr>
                                        <p:cTn id="31" dur="1000" accel="50000" fill="hold">
                                          <p:stCondLst>
                                            <p:cond delay="1000"/>
                                          </p:stCondLst>
                                        </p:cTn>
                                        <p:tgtEl>
                                          <p:spTgt spid="8196">
                                            <p:txEl>
                                              <p:pRg st="4" end="4"/>
                                            </p:txEl>
                                          </p:spTgt>
                                        </p:tgtEl>
                                        <p:attrNameLst>
                                          <p:attrName>ppt_w</p:attrName>
                                        </p:attrNameLst>
                                      </p:cBhvr>
                                      <p:tavLst>
                                        <p:tav tm="0">
                                          <p:val>
                                            <p:strVal val="#ppt_w*.05"/>
                                          </p:val>
                                        </p:tav>
                                        <p:tav tm="100000">
                                          <p:val>
                                            <p:strVal val="#ppt_w"/>
                                          </p:val>
                                        </p:tav>
                                      </p:tavLst>
                                    </p:anim>
                                    <p:anim calcmode="lin" valueType="num">
                                      <p:cBhvr>
                                        <p:cTn id="32" dur="2000" fill="hold"/>
                                        <p:tgtEl>
                                          <p:spTgt spid="8196">
                                            <p:txEl>
                                              <p:pRg st="4" end="4"/>
                                            </p:txEl>
                                          </p:spTgt>
                                        </p:tgtEl>
                                        <p:attrNameLst>
                                          <p:attrName>ppt_h</p:attrName>
                                        </p:attrNameLst>
                                      </p:cBhvr>
                                      <p:tavLst>
                                        <p:tav tm="0">
                                          <p:val>
                                            <p:strVal val="#ppt_h"/>
                                          </p:val>
                                        </p:tav>
                                        <p:tav tm="100000">
                                          <p:val>
                                            <p:strVal val="#ppt_h"/>
                                          </p:val>
                                        </p:tav>
                                      </p:tavLst>
                                    </p:anim>
                                    <p:anim calcmode="lin" valueType="num">
                                      <p:cBhvr>
                                        <p:cTn id="33" dur="1000" decel="50000" fill="hold">
                                          <p:stCondLst>
                                            <p:cond delay="0"/>
                                          </p:stCondLst>
                                        </p:cTn>
                                        <p:tgtEl>
                                          <p:spTgt spid="8196">
                                            <p:txEl>
                                              <p:pRg st="4" end="4"/>
                                            </p:txEl>
                                          </p:spTgt>
                                        </p:tgtEl>
                                        <p:attrNameLst>
                                          <p:attrName>ppt_x</p:attrName>
                                        </p:attrNameLst>
                                      </p:cBhvr>
                                      <p:tavLst>
                                        <p:tav tm="0">
                                          <p:val>
                                            <p:strVal val="#ppt_x+.4"/>
                                          </p:val>
                                        </p:tav>
                                        <p:tav tm="100000">
                                          <p:val>
                                            <p:strVal val="#ppt_x"/>
                                          </p:val>
                                        </p:tav>
                                      </p:tavLst>
                                    </p:anim>
                                    <p:anim calcmode="lin" valueType="num">
                                      <p:cBhvr>
                                        <p:cTn id="34" dur="1000" decel="50000" fill="hold">
                                          <p:stCondLst>
                                            <p:cond delay="0"/>
                                          </p:stCondLst>
                                        </p:cTn>
                                        <p:tgtEl>
                                          <p:spTgt spid="8196">
                                            <p:txEl>
                                              <p:pRg st="4" end="4"/>
                                            </p:txEl>
                                          </p:spTgt>
                                        </p:tgtEl>
                                        <p:attrNameLst>
                                          <p:attrName>ppt_y</p:attrName>
                                        </p:attrNameLst>
                                      </p:cBhvr>
                                      <p:tavLst>
                                        <p:tav tm="0">
                                          <p:val>
                                            <p:strVal val="#ppt_y-.2"/>
                                          </p:val>
                                        </p:tav>
                                        <p:tav tm="100000">
                                          <p:val>
                                            <p:strVal val="#ppt_y+.1"/>
                                          </p:val>
                                        </p:tav>
                                      </p:tavLst>
                                    </p:anim>
                                    <p:anim calcmode="lin" valueType="num">
                                      <p:cBhvr>
                                        <p:cTn id="35" dur="1000" accel="50000" fill="hold">
                                          <p:stCondLst>
                                            <p:cond delay="1000"/>
                                          </p:stCondLst>
                                        </p:cTn>
                                        <p:tgtEl>
                                          <p:spTgt spid="8196">
                                            <p:txEl>
                                              <p:pRg st="4" end="4"/>
                                            </p:txEl>
                                          </p:spTgt>
                                        </p:tgtEl>
                                        <p:attrNameLst>
                                          <p:attrName>ppt_y</p:attrName>
                                        </p:attrNameLst>
                                      </p:cBhvr>
                                      <p:tavLst>
                                        <p:tav tm="0">
                                          <p:val>
                                            <p:strVal val="#ppt_y+.1"/>
                                          </p:val>
                                        </p:tav>
                                        <p:tav tm="100000">
                                          <p:val>
                                            <p:strVal val="#ppt_y"/>
                                          </p:val>
                                        </p:tav>
                                      </p:tavLst>
                                    </p:anim>
                                    <p:animEffect transition="in" filter="fade">
                                      <p:cBhvr>
                                        <p:cTn id="36" dur="2000" decel="50000">
                                          <p:stCondLst>
                                            <p:cond delay="0"/>
                                          </p:stCondLst>
                                        </p:cTn>
                                        <p:tgtEl>
                                          <p:spTgt spid="8196">
                                            <p:txEl>
                                              <p:pRg st="4" end="4"/>
                                            </p:txEl>
                                          </p:spTgt>
                                        </p:tgtEl>
                                      </p:cBhvr>
                                    </p:animEffect>
                                  </p:childTnLst>
                                </p:cTn>
                              </p:par>
                            </p:childTnLst>
                          </p:cTn>
                        </p:par>
                        <p:par>
                          <p:cTn id="37" fill="hold" nodeType="afterGroup">
                            <p:stCondLst>
                              <p:cond delay="5000"/>
                            </p:stCondLst>
                            <p:childTnLst>
                              <p:par>
                                <p:cTn id="38" presetID="25" presetClass="entr" presetSubtype="0" fill="hold" nodeType="afterEffect">
                                  <p:stCondLst>
                                    <p:cond delay="0"/>
                                  </p:stCondLst>
                                  <p:childTnLst>
                                    <p:set>
                                      <p:cBhvr>
                                        <p:cTn id="39" dur="1" fill="hold">
                                          <p:stCondLst>
                                            <p:cond delay="0"/>
                                          </p:stCondLst>
                                        </p:cTn>
                                        <p:tgtEl>
                                          <p:spTgt spid="8196">
                                            <p:txEl>
                                              <p:pRg st="6" end="6"/>
                                            </p:txEl>
                                          </p:spTgt>
                                        </p:tgtEl>
                                        <p:attrNameLst>
                                          <p:attrName>style.visibility</p:attrName>
                                        </p:attrNameLst>
                                      </p:cBhvr>
                                      <p:to>
                                        <p:strVal val="visible"/>
                                      </p:to>
                                    </p:set>
                                    <p:anim calcmode="lin" valueType="num">
                                      <p:cBhvr>
                                        <p:cTn id="40" dur="1000" decel="50000" fill="hold">
                                          <p:stCondLst>
                                            <p:cond delay="0"/>
                                          </p:stCondLst>
                                        </p:cTn>
                                        <p:tgtEl>
                                          <p:spTgt spid="8196">
                                            <p:txEl>
                                              <p:pRg st="6" end="6"/>
                                            </p:txEl>
                                          </p:spTgt>
                                        </p:tgtEl>
                                        <p:attrNameLst>
                                          <p:attrName>style.rotation</p:attrName>
                                        </p:attrNameLst>
                                      </p:cBhvr>
                                      <p:tavLst>
                                        <p:tav tm="0">
                                          <p:val>
                                            <p:fltVal val="-90"/>
                                          </p:val>
                                        </p:tav>
                                        <p:tav tm="100000">
                                          <p:val>
                                            <p:fltVal val="0"/>
                                          </p:val>
                                        </p:tav>
                                      </p:tavLst>
                                    </p:anim>
                                    <p:anim calcmode="lin" valueType="num">
                                      <p:cBhvr>
                                        <p:cTn id="41" dur="1000" decel="50000" fill="hold">
                                          <p:stCondLst>
                                            <p:cond delay="0"/>
                                          </p:stCondLst>
                                        </p:cTn>
                                        <p:tgtEl>
                                          <p:spTgt spid="8196">
                                            <p:txEl>
                                              <p:pRg st="6" end="6"/>
                                            </p:txEl>
                                          </p:spTgt>
                                        </p:tgtEl>
                                        <p:attrNameLst>
                                          <p:attrName>ppt_w</p:attrName>
                                        </p:attrNameLst>
                                      </p:cBhvr>
                                      <p:tavLst>
                                        <p:tav tm="0">
                                          <p:val>
                                            <p:strVal val="#ppt_w"/>
                                          </p:val>
                                        </p:tav>
                                        <p:tav tm="100000">
                                          <p:val>
                                            <p:strVal val="#ppt_w*.05"/>
                                          </p:val>
                                        </p:tav>
                                      </p:tavLst>
                                    </p:anim>
                                    <p:anim calcmode="lin" valueType="num">
                                      <p:cBhvr>
                                        <p:cTn id="42" dur="1000" accel="50000" fill="hold">
                                          <p:stCondLst>
                                            <p:cond delay="1000"/>
                                          </p:stCondLst>
                                        </p:cTn>
                                        <p:tgtEl>
                                          <p:spTgt spid="8196">
                                            <p:txEl>
                                              <p:pRg st="6" end="6"/>
                                            </p:txEl>
                                          </p:spTgt>
                                        </p:tgtEl>
                                        <p:attrNameLst>
                                          <p:attrName>ppt_w</p:attrName>
                                        </p:attrNameLst>
                                      </p:cBhvr>
                                      <p:tavLst>
                                        <p:tav tm="0">
                                          <p:val>
                                            <p:strVal val="#ppt_w*.05"/>
                                          </p:val>
                                        </p:tav>
                                        <p:tav tm="100000">
                                          <p:val>
                                            <p:strVal val="#ppt_w"/>
                                          </p:val>
                                        </p:tav>
                                      </p:tavLst>
                                    </p:anim>
                                    <p:anim calcmode="lin" valueType="num">
                                      <p:cBhvr>
                                        <p:cTn id="43" dur="2000" fill="hold"/>
                                        <p:tgtEl>
                                          <p:spTgt spid="8196">
                                            <p:txEl>
                                              <p:pRg st="6" end="6"/>
                                            </p:txEl>
                                          </p:spTgt>
                                        </p:tgtEl>
                                        <p:attrNameLst>
                                          <p:attrName>ppt_h</p:attrName>
                                        </p:attrNameLst>
                                      </p:cBhvr>
                                      <p:tavLst>
                                        <p:tav tm="0">
                                          <p:val>
                                            <p:strVal val="#ppt_h"/>
                                          </p:val>
                                        </p:tav>
                                        <p:tav tm="100000">
                                          <p:val>
                                            <p:strVal val="#ppt_h"/>
                                          </p:val>
                                        </p:tav>
                                      </p:tavLst>
                                    </p:anim>
                                    <p:anim calcmode="lin" valueType="num">
                                      <p:cBhvr>
                                        <p:cTn id="44" dur="1000" decel="50000" fill="hold">
                                          <p:stCondLst>
                                            <p:cond delay="0"/>
                                          </p:stCondLst>
                                        </p:cTn>
                                        <p:tgtEl>
                                          <p:spTgt spid="8196">
                                            <p:txEl>
                                              <p:pRg st="6" end="6"/>
                                            </p:txEl>
                                          </p:spTgt>
                                        </p:tgtEl>
                                        <p:attrNameLst>
                                          <p:attrName>ppt_x</p:attrName>
                                        </p:attrNameLst>
                                      </p:cBhvr>
                                      <p:tavLst>
                                        <p:tav tm="0">
                                          <p:val>
                                            <p:strVal val="#ppt_x+.4"/>
                                          </p:val>
                                        </p:tav>
                                        <p:tav tm="100000">
                                          <p:val>
                                            <p:strVal val="#ppt_x"/>
                                          </p:val>
                                        </p:tav>
                                      </p:tavLst>
                                    </p:anim>
                                    <p:anim calcmode="lin" valueType="num">
                                      <p:cBhvr>
                                        <p:cTn id="45" dur="1000" decel="50000" fill="hold">
                                          <p:stCondLst>
                                            <p:cond delay="0"/>
                                          </p:stCondLst>
                                        </p:cTn>
                                        <p:tgtEl>
                                          <p:spTgt spid="8196">
                                            <p:txEl>
                                              <p:pRg st="6" end="6"/>
                                            </p:txEl>
                                          </p:spTgt>
                                        </p:tgtEl>
                                        <p:attrNameLst>
                                          <p:attrName>ppt_y</p:attrName>
                                        </p:attrNameLst>
                                      </p:cBhvr>
                                      <p:tavLst>
                                        <p:tav tm="0">
                                          <p:val>
                                            <p:strVal val="#ppt_y-.2"/>
                                          </p:val>
                                        </p:tav>
                                        <p:tav tm="100000">
                                          <p:val>
                                            <p:strVal val="#ppt_y+.1"/>
                                          </p:val>
                                        </p:tav>
                                      </p:tavLst>
                                    </p:anim>
                                    <p:anim calcmode="lin" valueType="num">
                                      <p:cBhvr>
                                        <p:cTn id="46" dur="1000" accel="50000" fill="hold">
                                          <p:stCondLst>
                                            <p:cond delay="1000"/>
                                          </p:stCondLst>
                                        </p:cTn>
                                        <p:tgtEl>
                                          <p:spTgt spid="8196">
                                            <p:txEl>
                                              <p:pRg st="6" end="6"/>
                                            </p:txEl>
                                          </p:spTgt>
                                        </p:tgtEl>
                                        <p:attrNameLst>
                                          <p:attrName>ppt_y</p:attrName>
                                        </p:attrNameLst>
                                      </p:cBhvr>
                                      <p:tavLst>
                                        <p:tav tm="0">
                                          <p:val>
                                            <p:strVal val="#ppt_y+.1"/>
                                          </p:val>
                                        </p:tav>
                                        <p:tav tm="100000">
                                          <p:val>
                                            <p:strVal val="#ppt_y"/>
                                          </p:val>
                                        </p:tav>
                                      </p:tavLst>
                                    </p:anim>
                                    <p:animEffect transition="in" filter="fade">
                                      <p:cBhvr>
                                        <p:cTn id="47" dur="2000" decel="50000">
                                          <p:stCondLst>
                                            <p:cond delay="0"/>
                                          </p:stCondLst>
                                        </p:cTn>
                                        <p:tgtEl>
                                          <p:spTgt spid="819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179388" y="333375"/>
            <a:ext cx="8640762" cy="438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1800"/>
              <a:t> </a:t>
            </a:r>
            <a:r>
              <a:rPr lang="fr-FR" sz="1800" b="1"/>
              <a:t>II-3- </a:t>
            </a:r>
            <a:r>
              <a:rPr lang="fr-FR" sz="1800" b="1" u="sng"/>
              <a:t> RPA99 VERSION 2003</a:t>
            </a:r>
            <a:r>
              <a:rPr lang="fr-FR" sz="1800" b="1"/>
              <a:t> :</a:t>
            </a:r>
          </a:p>
          <a:p>
            <a:pPr eaLnBrk="1" hangingPunct="1">
              <a:spcBef>
                <a:spcPct val="50000"/>
              </a:spcBef>
            </a:pPr>
            <a:r>
              <a:rPr lang="fr-FR" b="1"/>
              <a:t>L’importante secousse tullerique qu’a subi notre pays le 21 mai 2003  a obligé la révision (court terme) du RPA99, ainsi cette révision intitule addenda au RPA99 porte essentiellement sur deux volets :</a:t>
            </a:r>
          </a:p>
          <a:p>
            <a:pPr eaLnBrk="1" hangingPunct="1">
              <a:spcBef>
                <a:spcPct val="50000"/>
              </a:spcBef>
            </a:pPr>
            <a:endParaRPr lang="fr-FR" b="1"/>
          </a:p>
          <a:p>
            <a:pPr eaLnBrk="1" hangingPunct="1">
              <a:buFont typeface="Wingdings" pitchFamily="2" charset="2"/>
              <a:buChar char="ü"/>
            </a:pPr>
            <a:r>
              <a:rPr lang="fr-FR" b="1"/>
              <a:t>      Révision de zonage sismique du RPA99</a:t>
            </a:r>
          </a:p>
          <a:p>
            <a:pPr eaLnBrk="1" hangingPunct="1"/>
            <a:endParaRPr lang="fr-FR" b="1"/>
          </a:p>
          <a:p>
            <a:pPr eaLnBrk="1" hangingPunct="1">
              <a:buFont typeface="Wingdings" pitchFamily="2" charset="2"/>
              <a:buChar char="ü"/>
            </a:pPr>
            <a:r>
              <a:rPr lang="fr-FR" b="1"/>
              <a:t>         Nouvelle prescription plus restrictive pour le système de portique auto stable en BA (système poteau poutre)</a:t>
            </a:r>
          </a:p>
        </p:txBody>
      </p:sp>
      <p:sp>
        <p:nvSpPr>
          <p:cNvPr id="9222" name="Text Box 6"/>
          <p:cNvSpPr txBox="1">
            <a:spLocks noChangeArrowheads="1"/>
          </p:cNvSpPr>
          <p:nvPr/>
        </p:nvSpPr>
        <p:spPr bwMode="auto">
          <a:xfrm>
            <a:off x="827088" y="4797425"/>
            <a:ext cx="79930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RPA 99 V 2003  contient 10 chapitres et une annexe</a:t>
            </a:r>
            <a:r>
              <a:rPr lang="fr-FR"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9220">
                                            <p:txEl>
                                              <p:pRg st="3" end="3"/>
                                            </p:txEl>
                                          </p:spTgt>
                                        </p:tgtEl>
                                        <p:attrNameLst>
                                          <p:attrName>style.visibility</p:attrName>
                                        </p:attrNameLst>
                                      </p:cBhvr>
                                      <p:to>
                                        <p:strVal val="visible"/>
                                      </p:to>
                                    </p:set>
                                    <p:anim calcmode="lin" valueType="num">
                                      <p:cBhvr>
                                        <p:cTn id="7" dur="500" decel="50000" fill="hold">
                                          <p:stCondLst>
                                            <p:cond delay="0"/>
                                          </p:stCondLst>
                                        </p:cTn>
                                        <p:tgtEl>
                                          <p:spTgt spid="9220">
                                            <p:txEl>
                                              <p:pRg st="3" end="3"/>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220">
                                            <p:txEl>
                                              <p:pRg st="3" end="3"/>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220">
                                            <p:txEl>
                                              <p:pRg st="3" end="3"/>
                                            </p:txEl>
                                          </p:spTgt>
                                        </p:tgtEl>
                                        <p:attrNameLst>
                                          <p:attrName>ppt_w</p:attrName>
                                        </p:attrNameLst>
                                      </p:cBhvr>
                                      <p:tavLst>
                                        <p:tav tm="0">
                                          <p:val>
                                            <p:strVal val="#ppt_w*.05"/>
                                          </p:val>
                                        </p:tav>
                                        <p:tav tm="100000">
                                          <p:val>
                                            <p:strVal val="#ppt_w"/>
                                          </p:val>
                                        </p:tav>
                                      </p:tavLst>
                                    </p:anim>
                                    <p:anim calcmode="lin" valueType="num">
                                      <p:cBhvr>
                                        <p:cTn id="10" dur="1000" fill="hold"/>
                                        <p:tgtEl>
                                          <p:spTgt spid="9220">
                                            <p:txEl>
                                              <p:pRg st="3" end="3"/>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220">
                                            <p:txEl>
                                              <p:pRg st="3" end="3"/>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220">
                                            <p:txEl>
                                              <p:pRg st="3" end="3"/>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220">
                                            <p:txEl>
                                              <p:pRg st="3" end="3"/>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220">
                                            <p:txEl>
                                              <p:pRg st="3" end="3"/>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nodeType="clickEffect">
                                  <p:stCondLst>
                                    <p:cond delay="0"/>
                                  </p:stCondLst>
                                  <p:childTnLst>
                                    <p:set>
                                      <p:cBhvr>
                                        <p:cTn id="18" dur="1" fill="hold">
                                          <p:stCondLst>
                                            <p:cond delay="0"/>
                                          </p:stCondLst>
                                        </p:cTn>
                                        <p:tgtEl>
                                          <p:spTgt spid="9220">
                                            <p:txEl>
                                              <p:pRg st="5" end="5"/>
                                            </p:txEl>
                                          </p:spTgt>
                                        </p:tgtEl>
                                        <p:attrNameLst>
                                          <p:attrName>style.visibility</p:attrName>
                                        </p:attrNameLst>
                                      </p:cBhvr>
                                      <p:to>
                                        <p:strVal val="visible"/>
                                      </p:to>
                                    </p:set>
                                    <p:anim calcmode="lin" valueType="num">
                                      <p:cBhvr>
                                        <p:cTn id="19" dur="1000" decel="50000" fill="hold">
                                          <p:stCondLst>
                                            <p:cond delay="0"/>
                                          </p:stCondLst>
                                        </p:cTn>
                                        <p:tgtEl>
                                          <p:spTgt spid="9220">
                                            <p:txEl>
                                              <p:pRg st="5" end="5"/>
                                            </p:txEl>
                                          </p:spTgt>
                                        </p:tgtEl>
                                        <p:attrNameLst>
                                          <p:attrName>style.rotation</p:attrName>
                                        </p:attrNameLst>
                                      </p:cBhvr>
                                      <p:tavLst>
                                        <p:tav tm="0">
                                          <p:val>
                                            <p:fltVal val="-90"/>
                                          </p:val>
                                        </p:tav>
                                        <p:tav tm="100000">
                                          <p:val>
                                            <p:fltVal val="0"/>
                                          </p:val>
                                        </p:tav>
                                      </p:tavLst>
                                    </p:anim>
                                    <p:anim calcmode="lin" valueType="num">
                                      <p:cBhvr>
                                        <p:cTn id="20" dur="1000" decel="50000" fill="hold">
                                          <p:stCondLst>
                                            <p:cond delay="0"/>
                                          </p:stCondLst>
                                        </p:cTn>
                                        <p:tgtEl>
                                          <p:spTgt spid="9220">
                                            <p:txEl>
                                              <p:pRg st="5" end="5"/>
                                            </p:txEl>
                                          </p:spTgt>
                                        </p:tgtEl>
                                        <p:attrNameLst>
                                          <p:attrName>ppt_w</p:attrName>
                                        </p:attrNameLst>
                                      </p:cBhvr>
                                      <p:tavLst>
                                        <p:tav tm="0">
                                          <p:val>
                                            <p:strVal val="#ppt_w"/>
                                          </p:val>
                                        </p:tav>
                                        <p:tav tm="100000">
                                          <p:val>
                                            <p:strVal val="#ppt_w*.05"/>
                                          </p:val>
                                        </p:tav>
                                      </p:tavLst>
                                    </p:anim>
                                    <p:anim calcmode="lin" valueType="num">
                                      <p:cBhvr>
                                        <p:cTn id="21" dur="1000" accel="50000" fill="hold">
                                          <p:stCondLst>
                                            <p:cond delay="1000"/>
                                          </p:stCondLst>
                                        </p:cTn>
                                        <p:tgtEl>
                                          <p:spTgt spid="9220">
                                            <p:txEl>
                                              <p:pRg st="5" end="5"/>
                                            </p:txEl>
                                          </p:spTgt>
                                        </p:tgtEl>
                                        <p:attrNameLst>
                                          <p:attrName>ppt_w</p:attrName>
                                        </p:attrNameLst>
                                      </p:cBhvr>
                                      <p:tavLst>
                                        <p:tav tm="0">
                                          <p:val>
                                            <p:strVal val="#ppt_w*.05"/>
                                          </p:val>
                                        </p:tav>
                                        <p:tav tm="100000">
                                          <p:val>
                                            <p:strVal val="#ppt_w"/>
                                          </p:val>
                                        </p:tav>
                                      </p:tavLst>
                                    </p:anim>
                                    <p:anim calcmode="lin" valueType="num">
                                      <p:cBhvr>
                                        <p:cTn id="22" dur="2000" fill="hold"/>
                                        <p:tgtEl>
                                          <p:spTgt spid="9220">
                                            <p:txEl>
                                              <p:pRg st="5" end="5"/>
                                            </p:txEl>
                                          </p:spTgt>
                                        </p:tgtEl>
                                        <p:attrNameLst>
                                          <p:attrName>ppt_h</p:attrName>
                                        </p:attrNameLst>
                                      </p:cBhvr>
                                      <p:tavLst>
                                        <p:tav tm="0">
                                          <p:val>
                                            <p:strVal val="#ppt_h"/>
                                          </p:val>
                                        </p:tav>
                                        <p:tav tm="100000">
                                          <p:val>
                                            <p:strVal val="#ppt_h"/>
                                          </p:val>
                                        </p:tav>
                                      </p:tavLst>
                                    </p:anim>
                                    <p:anim calcmode="lin" valueType="num">
                                      <p:cBhvr>
                                        <p:cTn id="23" dur="1000" decel="50000" fill="hold">
                                          <p:stCondLst>
                                            <p:cond delay="0"/>
                                          </p:stCondLst>
                                        </p:cTn>
                                        <p:tgtEl>
                                          <p:spTgt spid="9220">
                                            <p:txEl>
                                              <p:pRg st="5" end="5"/>
                                            </p:txEl>
                                          </p:spTgt>
                                        </p:tgtEl>
                                        <p:attrNameLst>
                                          <p:attrName>ppt_x</p:attrName>
                                        </p:attrNameLst>
                                      </p:cBhvr>
                                      <p:tavLst>
                                        <p:tav tm="0">
                                          <p:val>
                                            <p:strVal val="#ppt_x+.4"/>
                                          </p:val>
                                        </p:tav>
                                        <p:tav tm="100000">
                                          <p:val>
                                            <p:strVal val="#ppt_x"/>
                                          </p:val>
                                        </p:tav>
                                      </p:tavLst>
                                    </p:anim>
                                    <p:anim calcmode="lin" valueType="num">
                                      <p:cBhvr>
                                        <p:cTn id="24" dur="1000" decel="50000" fill="hold">
                                          <p:stCondLst>
                                            <p:cond delay="0"/>
                                          </p:stCondLst>
                                        </p:cTn>
                                        <p:tgtEl>
                                          <p:spTgt spid="9220">
                                            <p:txEl>
                                              <p:pRg st="5" end="5"/>
                                            </p:txEl>
                                          </p:spTgt>
                                        </p:tgtEl>
                                        <p:attrNameLst>
                                          <p:attrName>ppt_y</p:attrName>
                                        </p:attrNameLst>
                                      </p:cBhvr>
                                      <p:tavLst>
                                        <p:tav tm="0">
                                          <p:val>
                                            <p:strVal val="#ppt_y-.2"/>
                                          </p:val>
                                        </p:tav>
                                        <p:tav tm="100000">
                                          <p:val>
                                            <p:strVal val="#ppt_y+.1"/>
                                          </p:val>
                                        </p:tav>
                                      </p:tavLst>
                                    </p:anim>
                                    <p:anim calcmode="lin" valueType="num">
                                      <p:cBhvr>
                                        <p:cTn id="25" dur="1000" accel="50000" fill="hold">
                                          <p:stCondLst>
                                            <p:cond delay="1000"/>
                                          </p:stCondLst>
                                        </p:cTn>
                                        <p:tgtEl>
                                          <p:spTgt spid="9220">
                                            <p:txEl>
                                              <p:pRg st="5" end="5"/>
                                            </p:txEl>
                                          </p:spTgt>
                                        </p:tgtEl>
                                        <p:attrNameLst>
                                          <p:attrName>ppt_y</p:attrName>
                                        </p:attrNameLst>
                                      </p:cBhvr>
                                      <p:tavLst>
                                        <p:tav tm="0">
                                          <p:val>
                                            <p:strVal val="#ppt_y+.1"/>
                                          </p:val>
                                        </p:tav>
                                        <p:tav tm="100000">
                                          <p:val>
                                            <p:strVal val="#ppt_y"/>
                                          </p:val>
                                        </p:tav>
                                      </p:tavLst>
                                    </p:anim>
                                    <p:animEffect transition="in" filter="fade">
                                      <p:cBhvr>
                                        <p:cTn id="26" dur="2000" decel="50000">
                                          <p:stCondLst>
                                            <p:cond delay="0"/>
                                          </p:stCondLst>
                                        </p:cTn>
                                        <p:tgtEl>
                                          <p:spTgt spid="9220">
                                            <p:txEl>
                                              <p:pRg st="5" end="5"/>
                                            </p:txEl>
                                          </p:spTgt>
                                        </p:tgtEl>
                                      </p:cBhvr>
                                    </p:animEffect>
                                  </p:childTnLst>
                                </p:cTn>
                              </p:par>
                            </p:childTnLst>
                          </p:cTn>
                        </p:par>
                        <p:par>
                          <p:cTn id="27" fill="hold" nodeType="afterGroup">
                            <p:stCondLst>
                              <p:cond delay="2000"/>
                            </p:stCondLst>
                            <p:childTnLst>
                              <p:par>
                                <p:cTn id="28" presetID="5" presetClass="entr" presetSubtype="10" fill="hold" nodeType="afterEffect">
                                  <p:stCondLst>
                                    <p:cond delay="0"/>
                                  </p:stCondLst>
                                  <p:childTnLst>
                                    <p:set>
                                      <p:cBhvr>
                                        <p:cTn id="29" dur="1" fill="hold">
                                          <p:stCondLst>
                                            <p:cond delay="0"/>
                                          </p:stCondLst>
                                        </p:cTn>
                                        <p:tgtEl>
                                          <p:spTgt spid="9222">
                                            <p:txEl>
                                              <p:pRg st="0" end="0"/>
                                            </p:txEl>
                                          </p:spTgt>
                                        </p:tgtEl>
                                        <p:attrNameLst>
                                          <p:attrName>style.visibility</p:attrName>
                                        </p:attrNameLst>
                                      </p:cBhvr>
                                      <p:to>
                                        <p:strVal val="visible"/>
                                      </p:to>
                                    </p:set>
                                    <p:animEffect transition="in" filter="checkerboard(across)">
                                      <p:cBhvr>
                                        <p:cTn id="30" dur="1000"/>
                                        <p:tgtEl>
                                          <p:spTgt spid="92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accent1"/>
            </a:gs>
          </a:gsLst>
          <a:path path="shape">
            <a:fillToRect l="50000" t="50000" r="50000" b="50000"/>
          </a:path>
        </a:gradFill>
        <a:effectLst/>
      </p:bgPr>
    </p:bg>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50825" y="260350"/>
            <a:ext cx="8642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3200" b="1"/>
              <a:t> </a:t>
            </a:r>
            <a:endParaRPr lang="fr-FR" sz="1800"/>
          </a:p>
        </p:txBody>
      </p:sp>
      <p:sp>
        <p:nvSpPr>
          <p:cNvPr id="16387" name="WordArt 6"/>
          <p:cNvSpPr>
            <a:spLocks noChangeArrowheads="1" noChangeShapeType="1" noTextEdit="1"/>
          </p:cNvSpPr>
          <p:nvPr/>
        </p:nvSpPr>
        <p:spPr bwMode="auto">
          <a:xfrm>
            <a:off x="900113" y="2349500"/>
            <a:ext cx="7632700" cy="2303463"/>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 Etude de portique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250825" y="333375"/>
            <a:ext cx="8497888"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u="sng"/>
              <a:t>Définition</a:t>
            </a:r>
          </a:p>
          <a:p>
            <a:pPr eaLnBrk="1" hangingPunct="1">
              <a:spcBef>
                <a:spcPct val="50000"/>
              </a:spcBef>
            </a:pPr>
            <a:r>
              <a:rPr lang="fr-FR" b="1"/>
              <a:t>Les portiques qui permettent d’assembler de manière continue les poutres et  les poteaux, sont l’un des éléments caractéristiques de la construction métallique. Les portiques peuvent être constitués</a:t>
            </a:r>
            <a:r>
              <a:rPr lang="fr-FR"/>
              <a:t> </a:t>
            </a:r>
          </a:p>
          <a:p>
            <a:pPr eaLnBrk="1" hangingPunct="1">
              <a:spcBef>
                <a:spcPct val="50000"/>
              </a:spcBef>
            </a:pPr>
            <a:endParaRPr lang="fr-FR"/>
          </a:p>
          <a:p>
            <a:pPr eaLnBrk="1" hangingPunct="1">
              <a:spcBef>
                <a:spcPct val="50000"/>
              </a:spcBef>
            </a:pPr>
            <a:r>
              <a:rPr lang="fr-FR"/>
              <a:t>De </a:t>
            </a:r>
          </a:p>
        </p:txBody>
      </p:sp>
      <p:pic>
        <p:nvPicPr>
          <p:cNvPr id="11270" name="Image 12" descr="poutrelles_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636838"/>
            <a:ext cx="158432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Image 9" descr="poutrelles_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213" y="2636838"/>
            <a:ext cx="1731962"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Image 13" descr="p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2708275"/>
            <a:ext cx="1628775" cy="324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 to="" calcmode="lin" valueType="num">
                                      <p:cBhvr>
                                        <p:cTn id="7" dur="1" fill="hold"/>
                                        <p:tgtEl>
                                          <p:spTgt spid="11268">
                                            <p:txEl>
                                              <p:pRg st="0" end="0"/>
                                            </p:txEl>
                                          </p:spTgt>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 to="" calcmode="lin" valueType="num">
                                      <p:cBhvr>
                                        <p:cTn id="12" dur="1" fill="hold"/>
                                        <p:tgtEl>
                                          <p:spTgt spid="11268">
                                            <p:txEl>
                                              <p:pRg st="1" end="1"/>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nodeType="clickEffect">
                                  <p:stCondLst>
                                    <p:cond delay="0"/>
                                  </p:stCondLst>
                                  <p:childTnLst>
                                    <p:set>
                                      <p:cBhvr>
                                        <p:cTn id="16" dur="1" fill="hold">
                                          <p:stCondLst>
                                            <p:cond delay="0"/>
                                          </p:stCondLst>
                                        </p:cTn>
                                        <p:tgtEl>
                                          <p:spTgt spid="11268">
                                            <p:txEl>
                                              <p:pRg st="3" end="3"/>
                                            </p:txEl>
                                          </p:spTgt>
                                        </p:tgtEl>
                                        <p:attrNameLst>
                                          <p:attrName>style.visibility</p:attrName>
                                        </p:attrNameLst>
                                      </p:cBhvr>
                                      <p:to>
                                        <p:strVal val="visible"/>
                                      </p:to>
                                    </p:set>
                                    <p:anim to="" calcmode="lin" valueType="num">
                                      <p:cBhvr>
                                        <p:cTn id="17" dur="1" fill="hold"/>
                                        <p:tgtEl>
                                          <p:spTgt spid="11268">
                                            <p:txEl>
                                              <p:pRg st="3" end="3"/>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7" presetClass="entr" presetSubtype="0" fill="hold" nodeType="clickEffect">
                                  <p:stCondLst>
                                    <p:cond delay="0"/>
                                  </p:stCondLst>
                                  <p:childTnLst>
                                    <p:set>
                                      <p:cBhvr>
                                        <p:cTn id="21" dur="1" fill="hold">
                                          <p:stCondLst>
                                            <p:cond delay="0"/>
                                          </p:stCondLst>
                                        </p:cTn>
                                        <p:tgtEl>
                                          <p:spTgt spid="11270"/>
                                        </p:tgtEl>
                                        <p:attrNameLst>
                                          <p:attrName>style.visibility</p:attrName>
                                        </p:attrNameLst>
                                      </p:cBhvr>
                                      <p:to>
                                        <p:strVal val="visible"/>
                                      </p:to>
                                    </p:set>
                                    <p:animEffect transition="in" filter="fade">
                                      <p:cBhvr>
                                        <p:cTn id="22" dur="1000"/>
                                        <p:tgtEl>
                                          <p:spTgt spid="11270"/>
                                        </p:tgtEl>
                                      </p:cBhvr>
                                    </p:animEffect>
                                    <p:anim calcmode="lin" valueType="num">
                                      <p:cBhvr>
                                        <p:cTn id="23" dur="1000" fill="hold"/>
                                        <p:tgtEl>
                                          <p:spTgt spid="11270"/>
                                        </p:tgtEl>
                                        <p:attrNameLst>
                                          <p:attrName>ppt_x</p:attrName>
                                        </p:attrNameLst>
                                      </p:cBhvr>
                                      <p:tavLst>
                                        <p:tav tm="0">
                                          <p:val>
                                            <p:strVal val="#ppt_x"/>
                                          </p:val>
                                        </p:tav>
                                        <p:tav tm="100000">
                                          <p:val>
                                            <p:strVal val="#ppt_x"/>
                                          </p:val>
                                        </p:tav>
                                      </p:tavLst>
                                    </p:anim>
                                    <p:anim calcmode="lin" valueType="num">
                                      <p:cBhvr>
                                        <p:cTn id="24" dur="1000" fill="hold"/>
                                        <p:tgtEl>
                                          <p:spTgt spid="11270"/>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7" presetClass="entr" presetSubtype="0" fill="hold" nodeType="clickEffect">
                                  <p:stCondLst>
                                    <p:cond delay="0"/>
                                  </p:stCondLst>
                                  <p:childTnLst>
                                    <p:set>
                                      <p:cBhvr>
                                        <p:cTn id="28" dur="1" fill="hold">
                                          <p:stCondLst>
                                            <p:cond delay="0"/>
                                          </p:stCondLst>
                                        </p:cTn>
                                        <p:tgtEl>
                                          <p:spTgt spid="11271"/>
                                        </p:tgtEl>
                                        <p:attrNameLst>
                                          <p:attrName>style.visibility</p:attrName>
                                        </p:attrNameLst>
                                      </p:cBhvr>
                                      <p:to>
                                        <p:strVal val="visible"/>
                                      </p:to>
                                    </p:set>
                                    <p:animEffect transition="in" filter="fade">
                                      <p:cBhvr>
                                        <p:cTn id="29" dur="1000"/>
                                        <p:tgtEl>
                                          <p:spTgt spid="11271"/>
                                        </p:tgtEl>
                                      </p:cBhvr>
                                    </p:animEffect>
                                    <p:anim calcmode="lin" valueType="num">
                                      <p:cBhvr>
                                        <p:cTn id="30" dur="1000" fill="hold"/>
                                        <p:tgtEl>
                                          <p:spTgt spid="11271"/>
                                        </p:tgtEl>
                                        <p:attrNameLst>
                                          <p:attrName>ppt_x</p:attrName>
                                        </p:attrNameLst>
                                      </p:cBhvr>
                                      <p:tavLst>
                                        <p:tav tm="0">
                                          <p:val>
                                            <p:strVal val="#ppt_x"/>
                                          </p:val>
                                        </p:tav>
                                        <p:tav tm="100000">
                                          <p:val>
                                            <p:strVal val="#ppt_x"/>
                                          </p:val>
                                        </p:tav>
                                      </p:tavLst>
                                    </p:anim>
                                    <p:anim calcmode="lin" valueType="num">
                                      <p:cBhvr>
                                        <p:cTn id="31" dur="1000" fill="hold"/>
                                        <p:tgtEl>
                                          <p:spTgt spid="11271"/>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7" presetClass="entr" presetSubtype="0" fill="hold" nodeType="clickEffect">
                                  <p:stCondLst>
                                    <p:cond delay="0"/>
                                  </p:stCondLst>
                                  <p:childTnLst>
                                    <p:set>
                                      <p:cBhvr>
                                        <p:cTn id="35" dur="1" fill="hold">
                                          <p:stCondLst>
                                            <p:cond delay="0"/>
                                          </p:stCondLst>
                                        </p:cTn>
                                        <p:tgtEl>
                                          <p:spTgt spid="11272"/>
                                        </p:tgtEl>
                                        <p:attrNameLst>
                                          <p:attrName>style.visibility</p:attrName>
                                        </p:attrNameLst>
                                      </p:cBhvr>
                                      <p:to>
                                        <p:strVal val="visible"/>
                                      </p:to>
                                    </p:set>
                                    <p:animEffect transition="in" filter="fade">
                                      <p:cBhvr>
                                        <p:cTn id="36" dur="1000"/>
                                        <p:tgtEl>
                                          <p:spTgt spid="11272"/>
                                        </p:tgtEl>
                                      </p:cBhvr>
                                    </p:animEffect>
                                    <p:anim calcmode="lin" valueType="num">
                                      <p:cBhvr>
                                        <p:cTn id="37" dur="1000" fill="hold"/>
                                        <p:tgtEl>
                                          <p:spTgt spid="11272"/>
                                        </p:tgtEl>
                                        <p:attrNameLst>
                                          <p:attrName>ppt_x</p:attrName>
                                        </p:attrNameLst>
                                      </p:cBhvr>
                                      <p:tavLst>
                                        <p:tav tm="0">
                                          <p:val>
                                            <p:strVal val="#ppt_x"/>
                                          </p:val>
                                        </p:tav>
                                        <p:tav tm="100000">
                                          <p:val>
                                            <p:strVal val="#ppt_x"/>
                                          </p:val>
                                        </p:tav>
                                      </p:tavLst>
                                    </p:anim>
                                    <p:anim calcmode="lin" valueType="num">
                                      <p:cBhvr>
                                        <p:cTn id="38" dur="1000" fill="hold"/>
                                        <p:tgtEl>
                                          <p:spTgt spid="112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323850" y="333375"/>
            <a:ext cx="7993063" cy="584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1800" b="1"/>
              <a:t>-</a:t>
            </a:r>
            <a:r>
              <a:rPr lang="fr-FR" b="1" u="sng"/>
              <a:t>Etapes de calcul</a:t>
            </a:r>
          </a:p>
          <a:p>
            <a:pPr eaLnBrk="1" hangingPunct="1">
              <a:spcBef>
                <a:spcPct val="50000"/>
              </a:spcBef>
            </a:pPr>
            <a:r>
              <a:rPr lang="fr-FR" sz="1800"/>
              <a:t>     </a:t>
            </a:r>
            <a:r>
              <a:rPr lang="fr-FR" b="1"/>
              <a:t>1 -Détermination de(s) portique(s) le(s) plus sollicité(s).</a:t>
            </a:r>
          </a:p>
          <a:p>
            <a:pPr eaLnBrk="1" hangingPunct="1">
              <a:spcBef>
                <a:spcPct val="50000"/>
              </a:spcBef>
            </a:pPr>
            <a:endParaRPr lang="fr-FR" b="1"/>
          </a:p>
          <a:p>
            <a:pPr eaLnBrk="1" hangingPunct="1"/>
            <a:r>
              <a:rPr lang="fr-FR" b="1"/>
              <a:t>    2 -Choix des différents éléments constituants le portique. </a:t>
            </a:r>
          </a:p>
          <a:p>
            <a:pPr eaLnBrk="1" hangingPunct="1"/>
            <a:endParaRPr lang="fr-FR" b="1"/>
          </a:p>
          <a:p>
            <a:pPr eaLnBrk="1" hangingPunct="1"/>
            <a:r>
              <a:rPr lang="fr-FR" b="1"/>
              <a:t>    3 -Détermination des actions extérieures.</a:t>
            </a:r>
          </a:p>
          <a:p>
            <a:pPr eaLnBrk="1" hangingPunct="1"/>
            <a:endParaRPr lang="fr-FR" b="1"/>
          </a:p>
          <a:p>
            <a:pPr eaLnBrk="1" hangingPunct="1"/>
            <a:r>
              <a:rPr lang="fr-FR" b="1"/>
              <a:t>     4 -Détermination des efforts  internes (M, N et V) dans les différents éléments.</a:t>
            </a:r>
          </a:p>
          <a:p>
            <a:pPr eaLnBrk="1" hangingPunct="1"/>
            <a:endParaRPr lang="fr-FR" b="1"/>
          </a:p>
          <a:p>
            <a:pPr eaLnBrk="1" hangingPunct="1"/>
            <a:r>
              <a:rPr lang="fr-FR" b="1"/>
              <a:t>     5-Détermination des efforts internes donnés par les combinaisons les plus défavorables.</a:t>
            </a:r>
          </a:p>
          <a:p>
            <a:pPr eaLnBrk="1" hangingPunct="1"/>
            <a:r>
              <a:rPr lang="fr-FR" sz="1800"/>
              <a:t> </a:t>
            </a:r>
            <a:endParaRPr lang="fr-FR" b="1">
              <a:latin typeface="Lucida Console" pitchFamily="49"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250825" y="404813"/>
            <a:ext cx="8497888" cy="500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Notre portique étudie est le portique le plus</a:t>
            </a:r>
          </a:p>
          <a:p>
            <a:pPr eaLnBrk="1" hangingPunct="1">
              <a:spcBef>
                <a:spcPct val="50000"/>
              </a:spcBef>
            </a:pPr>
            <a:r>
              <a:rPr lang="fr-FR" sz="2800" b="1"/>
              <a:t> sollicite d’une salle omnisport qui se trouve au </a:t>
            </a:r>
          </a:p>
          <a:p>
            <a:pPr eaLnBrk="1" hangingPunct="1">
              <a:spcBef>
                <a:spcPct val="50000"/>
              </a:spcBef>
            </a:pPr>
            <a:r>
              <a:rPr lang="fr-FR" sz="2800" b="1"/>
              <a:t>niveau de l’université de sciences et de </a:t>
            </a:r>
          </a:p>
          <a:p>
            <a:pPr eaLnBrk="1" hangingPunct="1">
              <a:spcBef>
                <a:spcPct val="50000"/>
              </a:spcBef>
            </a:pPr>
            <a:r>
              <a:rPr lang="fr-FR" sz="2800" b="1"/>
              <a:t>technologie (USTHB) de zone sismique 3 (forte </a:t>
            </a:r>
          </a:p>
          <a:p>
            <a:pPr eaLnBrk="1" hangingPunct="1">
              <a:spcBef>
                <a:spcPct val="50000"/>
              </a:spcBef>
            </a:pPr>
            <a:r>
              <a:rPr lang="fr-FR" sz="2800" b="1"/>
              <a:t>sismicité) dont les dimensions sont </a:t>
            </a:r>
          </a:p>
          <a:p>
            <a:pPr eaLnBrk="1" hangingPunct="1">
              <a:spcBef>
                <a:spcPct val="50000"/>
              </a:spcBef>
            </a:pPr>
            <a:r>
              <a:rPr lang="fr-FR" sz="2800" b="1"/>
              <a:t>Hauteur 10.6 m </a:t>
            </a:r>
          </a:p>
          <a:p>
            <a:pPr eaLnBrk="1" hangingPunct="1">
              <a:spcBef>
                <a:spcPct val="50000"/>
              </a:spcBef>
            </a:pPr>
            <a:r>
              <a:rPr lang="fr-FR" sz="2800" b="1"/>
              <a:t>Largeur de salle   28 m</a:t>
            </a:r>
          </a:p>
          <a:p>
            <a:pPr eaLnBrk="1" hangingPunct="1">
              <a:spcBef>
                <a:spcPct val="50000"/>
              </a:spcBef>
            </a:pPr>
            <a:r>
              <a:rPr lang="fr-FR" sz="2800" b="1"/>
              <a:t>longueur            50 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323850" y="404813"/>
            <a:ext cx="8208963" cy="582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u="sng"/>
              <a:t>Modélisation de la structure</a:t>
            </a:r>
            <a:r>
              <a:rPr lang="fr-FR" sz="1800" b="1" u="sng"/>
              <a:t> :</a:t>
            </a:r>
            <a:r>
              <a:rPr lang="fr-FR" sz="1800"/>
              <a:t> </a:t>
            </a:r>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p:txBody>
      </p:sp>
      <p:pic>
        <p:nvPicPr>
          <p:cNvPr id="20483" name="Image 19"/>
          <p:cNvPicPr>
            <a:picLocks noChangeAspect="1" noChangeArrowheads="1"/>
          </p:cNvPicPr>
          <p:nvPr/>
        </p:nvPicPr>
        <p:blipFill>
          <a:blip r:embed="rId2">
            <a:lum contrast="40000"/>
            <a:extLst>
              <a:ext uri="{28A0092B-C50C-407E-A947-70E740481C1C}">
                <a14:useLocalDpi xmlns:a14="http://schemas.microsoft.com/office/drawing/2010/main" val="0"/>
              </a:ext>
            </a:extLst>
          </a:blip>
          <a:srcRect/>
          <a:stretch>
            <a:fillRect/>
          </a:stretch>
        </p:blipFill>
        <p:spPr bwMode="auto">
          <a:xfrm>
            <a:off x="684213" y="1557338"/>
            <a:ext cx="7488237"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393700" y="1111250"/>
            <a:ext cx="8459788" cy="877888"/>
          </a:xfrm>
        </p:spPr>
        <p:txBody>
          <a:bodyPr/>
          <a:lstStyle/>
          <a:p>
            <a:pPr marL="265113" indent="-265113">
              <a:lnSpc>
                <a:spcPct val="140000"/>
              </a:lnSpc>
            </a:pPr>
            <a:r>
              <a:rPr lang="fr-FR" sz="1900" b="1" smtClean="0">
                <a:solidFill>
                  <a:schemeClr val="tx1"/>
                </a:solidFill>
                <a:latin typeface="Times New Roman" pitchFamily="18" charset="0"/>
                <a:cs typeface="Times New Roman" pitchFamily="18" charset="0"/>
              </a:rPr>
              <a:t> </a:t>
            </a:r>
            <a:r>
              <a:rPr lang="fr-FR" sz="2400" b="1" smtClean="0">
                <a:solidFill>
                  <a:srgbClr val="FF0066"/>
                </a:solidFill>
                <a:latin typeface="Times New Roman" pitchFamily="18" charset="0"/>
                <a:cs typeface="Times New Roman" pitchFamily="18" charset="0"/>
              </a:rPr>
              <a:t>RÉPUBLIQUE ALGÉRIENNE DÉMOCRATIQUE ET POPULAIRE</a:t>
            </a:r>
            <a:br>
              <a:rPr lang="fr-FR" sz="2400" b="1" smtClean="0">
                <a:solidFill>
                  <a:srgbClr val="FF0066"/>
                </a:solidFill>
                <a:latin typeface="Times New Roman" pitchFamily="18" charset="0"/>
                <a:cs typeface="Times New Roman" pitchFamily="18" charset="0"/>
              </a:rPr>
            </a:br>
            <a:r>
              <a:rPr lang="fr-FR" sz="2400" b="1" smtClean="0">
                <a:solidFill>
                  <a:srgbClr val="FF0066"/>
                </a:solidFill>
                <a:latin typeface="Times New Roman" pitchFamily="18" charset="0"/>
                <a:cs typeface="Times New Roman" pitchFamily="18" charset="0"/>
              </a:rPr>
              <a:t>   MINISTÈRE DE L’ENSEIGNEMENT SUPÉRIEUR ET DE LA RECHERCHE  SCIENTIFIQUE</a:t>
            </a:r>
            <a:br>
              <a:rPr lang="fr-FR" sz="2400" b="1" smtClean="0">
                <a:solidFill>
                  <a:srgbClr val="FF0066"/>
                </a:solidFill>
                <a:latin typeface="Times New Roman" pitchFamily="18" charset="0"/>
                <a:cs typeface="Times New Roman" pitchFamily="18" charset="0"/>
              </a:rPr>
            </a:br>
            <a:endParaRPr lang="fr-FR" sz="2400" b="1" smtClean="0">
              <a:solidFill>
                <a:srgbClr val="FF0066"/>
              </a:solidFill>
              <a:latin typeface="Times New Roman" pitchFamily="18" charset="0"/>
              <a:cs typeface="Times New Roman" pitchFamily="18" charset="0"/>
            </a:endParaRPr>
          </a:p>
        </p:txBody>
      </p:sp>
      <p:pic>
        <p:nvPicPr>
          <p:cNvPr id="56323" name="Picture 3"/>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925" y="822325"/>
            <a:ext cx="971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4"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08963" y="806450"/>
            <a:ext cx="97155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6"/>
          <p:cNvSpPr txBox="1">
            <a:spLocks noChangeArrowheads="1"/>
          </p:cNvSpPr>
          <p:nvPr/>
        </p:nvSpPr>
        <p:spPr bwMode="auto">
          <a:xfrm>
            <a:off x="1835150" y="2060575"/>
            <a:ext cx="185738"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5" rIns="91432" bIns="45715">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fr-FR" sz="1800">
              <a:cs typeface="Arial" charset="0"/>
            </a:endParaRPr>
          </a:p>
        </p:txBody>
      </p:sp>
      <p:sp>
        <p:nvSpPr>
          <p:cNvPr id="3078" name="Text Box 14"/>
          <p:cNvSpPr txBox="1">
            <a:spLocks noChangeArrowheads="1"/>
          </p:cNvSpPr>
          <p:nvPr/>
        </p:nvSpPr>
        <p:spPr bwMode="auto">
          <a:xfrm>
            <a:off x="2411413" y="2924175"/>
            <a:ext cx="37449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fr-FR"/>
          </a:p>
        </p:txBody>
      </p:sp>
      <p:grpSp>
        <p:nvGrpSpPr>
          <p:cNvPr id="56337" name="Group 17"/>
          <p:cNvGrpSpPr>
            <a:grpSpLocks/>
          </p:cNvGrpSpPr>
          <p:nvPr/>
        </p:nvGrpSpPr>
        <p:grpSpPr bwMode="auto">
          <a:xfrm>
            <a:off x="827088" y="549275"/>
            <a:ext cx="7315200" cy="10172700"/>
            <a:chOff x="877" y="337"/>
            <a:chExt cx="11520" cy="16020"/>
          </a:xfrm>
        </p:grpSpPr>
        <p:sp>
          <p:nvSpPr>
            <p:cNvPr id="3082" name="Text Box 18"/>
            <p:cNvSpPr txBox="1">
              <a:spLocks noChangeArrowheads="1"/>
            </p:cNvSpPr>
            <p:nvPr/>
          </p:nvSpPr>
          <p:spPr bwMode="auto">
            <a:xfrm>
              <a:off x="877" y="337"/>
              <a:ext cx="10620"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fr-FR" sz="4000">
                <a:latin typeface="Tahoma" pitchFamily="34" charset="0"/>
                <a:cs typeface="Arial" charset="0"/>
              </a:endParaRPr>
            </a:p>
          </p:txBody>
        </p:sp>
        <p:pic>
          <p:nvPicPr>
            <p:cNvPr id="3083" name="Picture 19" descr="enp[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37" y="4477"/>
              <a:ext cx="2880"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4" name="AutoShape 20"/>
            <p:cNvSpPr>
              <a:spLocks noChangeArrowheads="1"/>
            </p:cNvSpPr>
            <p:nvPr/>
          </p:nvSpPr>
          <p:spPr bwMode="auto">
            <a:xfrm>
              <a:off x="1957" y="7081"/>
              <a:ext cx="8100" cy="2160"/>
            </a:xfrm>
            <a:prstGeom prst="roundRect">
              <a:avLst>
                <a:gd name="adj" fmla="val 1458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ri">
                  <a:solidFill>
                    <a:srgbClr val="000000"/>
                  </a:solidFill>
                  <a:round/>
                  <a:headEnd/>
                  <a:tailEnd/>
                </a14:hiddenLine>
              </a:ext>
            </a:extLst>
          </p:spPr>
          <p:txBody>
            <a:bodyPr/>
            <a:lstStyle/>
            <a:p>
              <a:endParaRPr lang="fr-FR"/>
            </a:p>
          </p:txBody>
        </p:sp>
        <p:sp>
          <p:nvSpPr>
            <p:cNvPr id="3085" name="Text Box 21"/>
            <p:cNvSpPr txBox="1">
              <a:spLocks noChangeArrowheads="1"/>
            </p:cNvSpPr>
            <p:nvPr/>
          </p:nvSpPr>
          <p:spPr bwMode="auto">
            <a:xfrm>
              <a:off x="877" y="14737"/>
              <a:ext cx="11520" cy="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r>
                <a:rPr lang="fr-FR" sz="3600">
                  <a:latin typeface="Times New Roman" pitchFamily="18" charset="0"/>
                  <a:cs typeface="Arial" charset="0"/>
                  <a:sym typeface="AGA Arabesque Desktop" pitchFamily="2" charset="2"/>
                </a:rPr>
                <a:t></a:t>
              </a:r>
              <a:endParaRPr lang="fr-FR" sz="4000">
                <a:latin typeface="Tahoma" pitchFamily="34" charset="0"/>
                <a:cs typeface="Arial" charset="0"/>
              </a:endParaRPr>
            </a:p>
          </p:txBody>
        </p:sp>
        <p:sp>
          <p:nvSpPr>
            <p:cNvPr id="3086" name="Text Box 22"/>
            <p:cNvSpPr txBox="1">
              <a:spLocks noChangeArrowheads="1"/>
            </p:cNvSpPr>
            <p:nvPr/>
          </p:nvSpPr>
          <p:spPr bwMode="auto">
            <a:xfrm>
              <a:off x="877" y="1057"/>
              <a:ext cx="1080" cy="1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fr-FR" sz="3600">
                <a:latin typeface="Times New Roman" pitchFamily="18" charset="0"/>
                <a:cs typeface="Arial" charset="0"/>
                <a:sym typeface="AGA Arabesque Desktop" pitchFamily="2" charset="2"/>
              </a:endParaRPr>
            </a:p>
            <a:p>
              <a:pPr eaLnBrk="1" hangingPunct="1"/>
              <a:endParaRPr lang="fr-FR" sz="4000">
                <a:latin typeface="Tahoma" pitchFamily="34" charset="0"/>
                <a:cs typeface="Arial" charset="0"/>
              </a:endParaRPr>
            </a:p>
          </p:txBody>
        </p:sp>
        <p:sp>
          <p:nvSpPr>
            <p:cNvPr id="3087" name="Text Box 23"/>
            <p:cNvSpPr txBox="1">
              <a:spLocks noChangeArrowheads="1"/>
            </p:cNvSpPr>
            <p:nvPr/>
          </p:nvSpPr>
          <p:spPr bwMode="auto">
            <a:xfrm>
              <a:off x="10237" y="1057"/>
              <a:ext cx="1260" cy="1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fr-FR" sz="4000">
                <a:latin typeface="Tahoma" pitchFamily="34" charset="0"/>
                <a:cs typeface="Arial" charset="0"/>
              </a:endParaRPr>
            </a:p>
          </p:txBody>
        </p:sp>
      </p:grpSp>
      <p:sp>
        <p:nvSpPr>
          <p:cNvPr id="56344" name="Text Box 24"/>
          <p:cNvSpPr txBox="1">
            <a:spLocks noChangeArrowheads="1"/>
          </p:cNvSpPr>
          <p:nvPr/>
        </p:nvSpPr>
        <p:spPr bwMode="auto">
          <a:xfrm>
            <a:off x="2555875" y="2205038"/>
            <a:ext cx="4535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solidFill>
                  <a:srgbClr val="FF0066"/>
                </a:solidFill>
              </a:rPr>
              <a:t>École national polytechnique</a:t>
            </a:r>
          </a:p>
        </p:txBody>
      </p:sp>
      <p:sp>
        <p:nvSpPr>
          <p:cNvPr id="56348" name="WordArt 28"/>
          <p:cNvSpPr>
            <a:spLocks noChangeArrowheads="1" noChangeShapeType="1" noTextEdit="1"/>
          </p:cNvSpPr>
          <p:nvPr/>
        </p:nvSpPr>
        <p:spPr bwMode="auto">
          <a:xfrm>
            <a:off x="1979613" y="4819650"/>
            <a:ext cx="4968875" cy="13462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fr-FR" sz="3600" kern="10">
                <a:ln w="9525">
                  <a:round/>
                  <a:headEnd/>
                  <a:tailEnd/>
                </a:ln>
                <a:gradFill rotWithShape="1">
                  <a:gsLst>
                    <a:gs pos="0">
                      <a:srgbClr val="FFE701"/>
                    </a:gs>
                    <a:gs pos="100000">
                      <a:srgbClr val="FE3E02"/>
                    </a:gs>
                  </a:gsLst>
                  <a:lin ang="5400000" scaled="1"/>
                </a:gradFill>
                <a:latin typeface="Impact"/>
              </a:rPr>
              <a:t>Projet de séminaire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p:cTn id="7" dur="1000" fill="hold"/>
                                        <p:tgtEl>
                                          <p:spTgt spid="56322"/>
                                        </p:tgtEl>
                                        <p:attrNameLst>
                                          <p:attrName>ppt_w</p:attrName>
                                        </p:attrNameLst>
                                      </p:cBhvr>
                                      <p:tavLst>
                                        <p:tav tm="0">
                                          <p:val>
                                            <p:strVal val="#ppt_w+.3"/>
                                          </p:val>
                                        </p:tav>
                                        <p:tav tm="100000">
                                          <p:val>
                                            <p:strVal val="#ppt_w"/>
                                          </p:val>
                                        </p:tav>
                                      </p:tavLst>
                                    </p:anim>
                                    <p:anim calcmode="lin" valueType="num">
                                      <p:cBhvr>
                                        <p:cTn id="8" dur="1000" fill="hold"/>
                                        <p:tgtEl>
                                          <p:spTgt spid="56322"/>
                                        </p:tgtEl>
                                        <p:attrNameLst>
                                          <p:attrName>ppt_h</p:attrName>
                                        </p:attrNameLst>
                                      </p:cBhvr>
                                      <p:tavLst>
                                        <p:tav tm="0">
                                          <p:val>
                                            <p:strVal val="#ppt_h"/>
                                          </p:val>
                                        </p:tav>
                                        <p:tav tm="100000">
                                          <p:val>
                                            <p:strVal val="#ppt_h"/>
                                          </p:val>
                                        </p:tav>
                                      </p:tavLst>
                                    </p:anim>
                                    <p:animEffect transition="in" filter="fade">
                                      <p:cBhvr>
                                        <p:cTn id="9" dur="1000"/>
                                        <p:tgtEl>
                                          <p:spTgt spid="56322"/>
                                        </p:tgtEl>
                                      </p:cBhvr>
                                    </p:animEffect>
                                  </p:childTnLst>
                                </p:cTn>
                              </p:par>
                            </p:childTnLst>
                          </p:cTn>
                        </p:par>
                        <p:par>
                          <p:cTn id="10" fill="hold" nodeType="afterGroup">
                            <p:stCondLst>
                              <p:cond delay="1000"/>
                            </p:stCondLst>
                            <p:childTnLst>
                              <p:par>
                                <p:cTn id="11" presetID="18" presetClass="entr" presetSubtype="12" fill="hold" nodeType="afterEffect">
                                  <p:stCondLst>
                                    <p:cond delay="0"/>
                                  </p:stCondLst>
                                  <p:childTnLst>
                                    <p:set>
                                      <p:cBhvr>
                                        <p:cTn id="12" dur="1" fill="hold">
                                          <p:stCondLst>
                                            <p:cond delay="0"/>
                                          </p:stCondLst>
                                        </p:cTn>
                                        <p:tgtEl>
                                          <p:spTgt spid="56323"/>
                                        </p:tgtEl>
                                        <p:attrNameLst>
                                          <p:attrName>style.visibility</p:attrName>
                                        </p:attrNameLst>
                                      </p:cBhvr>
                                      <p:to>
                                        <p:strVal val="visible"/>
                                      </p:to>
                                    </p:set>
                                    <p:animEffect transition="in" filter="strips(downLeft)">
                                      <p:cBhvr>
                                        <p:cTn id="13" dur="1000"/>
                                        <p:tgtEl>
                                          <p:spTgt spid="56323"/>
                                        </p:tgtEl>
                                      </p:cBhvr>
                                    </p:animEffect>
                                  </p:childTnLst>
                                </p:cTn>
                              </p:par>
                              <p:par>
                                <p:cTn id="14" presetID="18" presetClass="entr" presetSubtype="12" fill="hold" nodeType="withEffect">
                                  <p:stCondLst>
                                    <p:cond delay="0"/>
                                  </p:stCondLst>
                                  <p:childTnLst>
                                    <p:set>
                                      <p:cBhvr>
                                        <p:cTn id="15" dur="1" fill="hold">
                                          <p:stCondLst>
                                            <p:cond delay="0"/>
                                          </p:stCondLst>
                                        </p:cTn>
                                        <p:tgtEl>
                                          <p:spTgt spid="56324"/>
                                        </p:tgtEl>
                                        <p:attrNameLst>
                                          <p:attrName>style.visibility</p:attrName>
                                        </p:attrNameLst>
                                      </p:cBhvr>
                                      <p:to>
                                        <p:strVal val="visible"/>
                                      </p:to>
                                    </p:set>
                                    <p:animEffect transition="in" filter="strips(downLeft)">
                                      <p:cBhvr>
                                        <p:cTn id="16" dur="1000"/>
                                        <p:tgtEl>
                                          <p:spTgt spid="56324"/>
                                        </p:tgtEl>
                                      </p:cBhvr>
                                    </p:animEffect>
                                  </p:childTnLst>
                                </p:cTn>
                              </p:par>
                              <p:par>
                                <p:cTn id="17" presetID="13" presetClass="entr" presetSubtype="16" fill="hold" grpId="0" nodeType="withEffect">
                                  <p:stCondLst>
                                    <p:cond delay="0"/>
                                  </p:stCondLst>
                                  <p:childTnLst>
                                    <p:set>
                                      <p:cBhvr>
                                        <p:cTn id="18" dur="1" fill="hold">
                                          <p:stCondLst>
                                            <p:cond delay="0"/>
                                          </p:stCondLst>
                                        </p:cTn>
                                        <p:tgtEl>
                                          <p:spTgt spid="56348"/>
                                        </p:tgtEl>
                                        <p:attrNameLst>
                                          <p:attrName>style.visibility</p:attrName>
                                        </p:attrNameLst>
                                      </p:cBhvr>
                                      <p:to>
                                        <p:strVal val="visible"/>
                                      </p:to>
                                    </p:set>
                                    <p:animEffect transition="in" filter="plus(in)">
                                      <p:cBhvr>
                                        <p:cTn id="19" dur="2000"/>
                                        <p:tgtEl>
                                          <p:spTgt spid="56348"/>
                                        </p:tgtEl>
                                      </p:cBhvr>
                                    </p:animEffect>
                                  </p:childTnLst>
                                </p:cTn>
                              </p:par>
                              <p:par>
                                <p:cTn id="20" presetID="4" presetClass="entr" presetSubtype="16" fill="hold" nodeType="withEffect">
                                  <p:stCondLst>
                                    <p:cond delay="0"/>
                                  </p:stCondLst>
                                  <p:childTnLst>
                                    <p:set>
                                      <p:cBhvr>
                                        <p:cTn id="21" dur="1" fill="hold">
                                          <p:stCondLst>
                                            <p:cond delay="0"/>
                                          </p:stCondLst>
                                        </p:cTn>
                                        <p:tgtEl>
                                          <p:spTgt spid="56344">
                                            <p:txEl>
                                              <p:pRg st="0" end="0"/>
                                            </p:txEl>
                                          </p:spTgt>
                                        </p:tgtEl>
                                        <p:attrNameLst>
                                          <p:attrName>style.visibility</p:attrName>
                                        </p:attrNameLst>
                                      </p:cBhvr>
                                      <p:to>
                                        <p:strVal val="visible"/>
                                      </p:to>
                                    </p:set>
                                    <p:animEffect transition="in" filter="box(in)">
                                      <p:cBhvr>
                                        <p:cTn id="22" dur="500"/>
                                        <p:tgtEl>
                                          <p:spTgt spid="56344">
                                            <p:txEl>
                                              <p:pRg st="0" end="0"/>
                                            </p:txEl>
                                          </p:spTgt>
                                        </p:tgtEl>
                                      </p:cBhvr>
                                    </p:animEffect>
                                  </p:childTnLst>
                                </p:cTn>
                              </p:par>
                              <p:par>
                                <p:cTn id="23" presetID="49" presetClass="entr" presetSubtype="0" decel="100000" fill="hold" nodeType="withEffect">
                                  <p:stCondLst>
                                    <p:cond delay="0"/>
                                  </p:stCondLst>
                                  <p:childTnLst>
                                    <p:set>
                                      <p:cBhvr>
                                        <p:cTn id="24" dur="1" fill="hold">
                                          <p:stCondLst>
                                            <p:cond delay="0"/>
                                          </p:stCondLst>
                                        </p:cTn>
                                        <p:tgtEl>
                                          <p:spTgt spid="56337"/>
                                        </p:tgtEl>
                                        <p:attrNameLst>
                                          <p:attrName>style.visibility</p:attrName>
                                        </p:attrNameLst>
                                      </p:cBhvr>
                                      <p:to>
                                        <p:strVal val="visible"/>
                                      </p:to>
                                    </p:set>
                                    <p:anim calcmode="lin" valueType="num">
                                      <p:cBhvr>
                                        <p:cTn id="25" dur="500" fill="hold"/>
                                        <p:tgtEl>
                                          <p:spTgt spid="56337"/>
                                        </p:tgtEl>
                                        <p:attrNameLst>
                                          <p:attrName>ppt_w</p:attrName>
                                        </p:attrNameLst>
                                      </p:cBhvr>
                                      <p:tavLst>
                                        <p:tav tm="0">
                                          <p:val>
                                            <p:fltVal val="0"/>
                                          </p:val>
                                        </p:tav>
                                        <p:tav tm="100000">
                                          <p:val>
                                            <p:strVal val="#ppt_w"/>
                                          </p:val>
                                        </p:tav>
                                      </p:tavLst>
                                    </p:anim>
                                    <p:anim calcmode="lin" valueType="num">
                                      <p:cBhvr>
                                        <p:cTn id="26" dur="500" fill="hold"/>
                                        <p:tgtEl>
                                          <p:spTgt spid="56337"/>
                                        </p:tgtEl>
                                        <p:attrNameLst>
                                          <p:attrName>ppt_h</p:attrName>
                                        </p:attrNameLst>
                                      </p:cBhvr>
                                      <p:tavLst>
                                        <p:tav tm="0">
                                          <p:val>
                                            <p:fltVal val="0"/>
                                          </p:val>
                                        </p:tav>
                                        <p:tav tm="100000">
                                          <p:val>
                                            <p:strVal val="#ppt_h"/>
                                          </p:val>
                                        </p:tav>
                                      </p:tavLst>
                                    </p:anim>
                                    <p:anim calcmode="lin" valueType="num">
                                      <p:cBhvr>
                                        <p:cTn id="27" dur="500" fill="hold"/>
                                        <p:tgtEl>
                                          <p:spTgt spid="56337"/>
                                        </p:tgtEl>
                                        <p:attrNameLst>
                                          <p:attrName>style.rotation</p:attrName>
                                        </p:attrNameLst>
                                      </p:cBhvr>
                                      <p:tavLst>
                                        <p:tav tm="0">
                                          <p:val>
                                            <p:fltVal val="360"/>
                                          </p:val>
                                        </p:tav>
                                        <p:tav tm="100000">
                                          <p:val>
                                            <p:fltVal val="0"/>
                                          </p:val>
                                        </p:tav>
                                      </p:tavLst>
                                    </p:anim>
                                    <p:animEffect transition="in" filter="fade">
                                      <p:cBhvr>
                                        <p:cTn id="28" dur="500"/>
                                        <p:tgtEl>
                                          <p:spTgt spid="56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4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539750" y="404813"/>
            <a:ext cx="79200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ar-DZ" sz="1800"/>
          </a:p>
        </p:txBody>
      </p:sp>
      <p:sp>
        <p:nvSpPr>
          <p:cNvPr id="21507" name="WordArt 6"/>
          <p:cNvSpPr>
            <a:spLocks noChangeArrowheads="1" noChangeShapeType="1" noTextEdit="1"/>
          </p:cNvSpPr>
          <p:nvPr/>
        </p:nvSpPr>
        <p:spPr bwMode="auto">
          <a:xfrm>
            <a:off x="1116013" y="1989138"/>
            <a:ext cx="7200900" cy="2447925"/>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méthode statique équivalent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250825" y="404813"/>
            <a:ext cx="8497888" cy="392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L'effet sismique est remplacé</a:t>
            </a:r>
            <a:r>
              <a:rPr lang="en-US" b="1"/>
              <a:t> </a:t>
            </a:r>
            <a:r>
              <a:rPr lang="fr-FR" b="1"/>
              <a:t>à</a:t>
            </a:r>
            <a:r>
              <a:rPr lang="en-US" b="1"/>
              <a:t> </a:t>
            </a:r>
            <a:r>
              <a:rPr lang="fr-FR" b="1"/>
              <a:t>chaque</a:t>
            </a:r>
            <a:r>
              <a:rPr lang="en-US" b="1"/>
              <a:t> </a:t>
            </a:r>
            <a:r>
              <a:rPr lang="fr-FR" b="1"/>
              <a:t>étage par une force horizontale statique fictive</a:t>
            </a:r>
            <a:r>
              <a:rPr lang="fr-FR"/>
              <a:t> </a:t>
            </a:r>
          </a:p>
          <a:p>
            <a:pPr eaLnBrk="1" hangingPunct="1">
              <a:spcBef>
                <a:spcPct val="50000"/>
              </a:spcBef>
            </a:pPr>
            <a:endParaRPr lang="fr-FR"/>
          </a:p>
          <a:p>
            <a:pPr eaLnBrk="1" hangingPunct="1"/>
            <a:r>
              <a:rPr lang="fr-FR" b="1" u="sng"/>
              <a:t>Calcul de l’effort tranchant à la base </a:t>
            </a:r>
            <a:r>
              <a:rPr lang="fr-FR" sz="1800" b="1" u="sng"/>
              <a:t>:</a:t>
            </a:r>
            <a:endParaRPr lang="fr-FR" sz="1800" u="sng"/>
          </a:p>
          <a:p>
            <a:pPr eaLnBrk="1" hangingPunct="1"/>
            <a:r>
              <a:rPr lang="fr-FR" sz="1800"/>
              <a:t>       </a:t>
            </a:r>
            <a:r>
              <a:rPr lang="fr-FR" b="1"/>
              <a:t>La force sismique totale V doit être calculée dans les deux directions horizontales et orthogonales selon la formule suivante </a:t>
            </a:r>
            <a:r>
              <a:rPr lang="fr-FR"/>
              <a:t>:    </a:t>
            </a:r>
          </a:p>
          <a:p>
            <a:pPr eaLnBrk="1" hangingPunct="1"/>
            <a:endParaRPr lang="fr-FR"/>
          </a:p>
          <a:p>
            <a:pPr eaLnBrk="1" hangingPunct="1"/>
            <a:endParaRPr lang="fr-FR"/>
          </a:p>
          <a:p>
            <a:pPr eaLnBrk="1" hangingPunct="1"/>
            <a:endParaRPr lang="fr-FR" b="1"/>
          </a:p>
        </p:txBody>
      </p:sp>
      <p:sp>
        <p:nvSpPr>
          <p:cNvPr id="22531" name="Object 5"/>
          <p:cNvSpPr>
            <a:spLocks noGrp="1" noChangeAspect="1" noChangeArrowheads="1" noTextEdit="1"/>
          </p:cNvSpPr>
          <p:nvPr>
            <p:ph sz="quarter" idx="1"/>
          </p:nvPr>
        </p:nvSpPr>
        <p:spPr>
          <a:xfrm>
            <a:off x="2419350" y="2476500"/>
            <a:ext cx="114300" cy="431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22532" name="Object 16"/>
          <p:cNvSpPr>
            <a:spLocks noChangeAspect="1" noChangeArrowheads="1"/>
          </p:cNvSpPr>
          <p:nvPr/>
        </p:nvSpPr>
        <p:spPr bwMode="auto">
          <a:xfrm>
            <a:off x="2268538" y="3141663"/>
            <a:ext cx="2951162" cy="180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22533" name="Text Box 20"/>
          <p:cNvSpPr txBox="1">
            <a:spLocks noChangeArrowheads="1"/>
          </p:cNvSpPr>
          <p:nvPr/>
        </p:nvSpPr>
        <p:spPr bwMode="auto">
          <a:xfrm>
            <a:off x="323850" y="4221163"/>
            <a:ext cx="84248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Les coefficients A , R et Q ne dépendent  pas de type de site où la structure est construit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250825" y="333375"/>
            <a:ext cx="8497888" cy="652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OU </a:t>
            </a:r>
          </a:p>
          <a:p>
            <a:pPr eaLnBrk="1" hangingPunct="1">
              <a:spcBef>
                <a:spcPct val="50000"/>
              </a:spcBef>
            </a:pPr>
            <a:r>
              <a:rPr lang="fr-FR" b="1"/>
              <a:t>A : Coefficient d’accélération de zone donné par le tableau suivant</a:t>
            </a:r>
            <a:r>
              <a:rPr lang="fr-FR" b="1" i="1"/>
              <a:t> il dépend du groupe d’usage de la structure et de la zone sismique.</a:t>
            </a:r>
            <a:r>
              <a:rPr lang="fr-FR"/>
              <a:t> </a:t>
            </a:r>
            <a:endParaRPr lang="fr-FR" i="1"/>
          </a:p>
          <a:p>
            <a:pPr eaLnBrk="1" hangingPunct="1">
              <a:spcBef>
                <a:spcPct val="50000"/>
              </a:spcBef>
            </a:pPr>
            <a:endParaRPr lang="fr-FR" i="1"/>
          </a:p>
          <a:p>
            <a:pPr eaLnBrk="1" hangingPunct="1">
              <a:spcBef>
                <a:spcPct val="50000"/>
              </a:spcBef>
            </a:pPr>
            <a:endParaRPr lang="fr-FR" i="1"/>
          </a:p>
          <a:p>
            <a:pPr eaLnBrk="1" hangingPunct="1">
              <a:spcBef>
                <a:spcPct val="50000"/>
              </a:spcBef>
            </a:pPr>
            <a:endParaRPr lang="fr-FR" i="1"/>
          </a:p>
          <a:p>
            <a:pPr eaLnBrk="1" hangingPunct="1">
              <a:spcBef>
                <a:spcPct val="50000"/>
              </a:spcBef>
            </a:pPr>
            <a:endParaRPr lang="fr-FR" i="1"/>
          </a:p>
          <a:p>
            <a:pPr eaLnBrk="1" hangingPunct="1">
              <a:spcBef>
                <a:spcPct val="50000"/>
              </a:spcBef>
            </a:pPr>
            <a:endParaRPr lang="fr-FR" i="1"/>
          </a:p>
          <a:p>
            <a:pPr eaLnBrk="1" hangingPunct="1">
              <a:spcBef>
                <a:spcPct val="50000"/>
              </a:spcBef>
            </a:pPr>
            <a:endParaRPr lang="fr-FR" i="1"/>
          </a:p>
          <a:p>
            <a:pPr eaLnBrk="1" hangingPunct="1">
              <a:spcBef>
                <a:spcPct val="50000"/>
              </a:spcBef>
            </a:pPr>
            <a:endParaRPr lang="fr-FR" i="1"/>
          </a:p>
          <a:p>
            <a:pPr eaLnBrk="1" hangingPunct="1">
              <a:spcBef>
                <a:spcPct val="50000"/>
              </a:spcBef>
            </a:pPr>
            <a:endParaRPr lang="fr-FR" i="1"/>
          </a:p>
          <a:p>
            <a:pPr eaLnBrk="1" hangingPunct="1">
              <a:spcBef>
                <a:spcPct val="50000"/>
              </a:spcBef>
            </a:pPr>
            <a:r>
              <a:rPr lang="fr-FR" sz="1800"/>
              <a:t> </a:t>
            </a:r>
          </a:p>
        </p:txBody>
      </p:sp>
      <p:pic>
        <p:nvPicPr>
          <p:cNvPr id="23555" name="Imag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349500"/>
            <a:ext cx="6192838"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Imag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3860800"/>
            <a:ext cx="4824412" cy="187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sp>
        <p:nvSpPr>
          <p:cNvPr id="23558" name="Rectangle 8"/>
          <p:cNvSpPr>
            <a:spLocks noChangeArrowheads="1"/>
          </p:cNvSpPr>
          <p:nvPr/>
        </p:nvSpPr>
        <p:spPr bwMode="auto">
          <a:xfrm>
            <a:off x="227013" y="1495425"/>
            <a:ext cx="6032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a:latin typeface="Times New Roman" pitchFamily="18" charset="0"/>
                <a:cs typeface="Times New Roman" pitchFamily="18" charset="0"/>
              </a:rPr>
              <a:t>           </a:t>
            </a:r>
            <a:endParaRPr lang="en-US" sz="1800"/>
          </a:p>
        </p:txBody>
      </p:sp>
      <p:sp>
        <p:nvSpPr>
          <p:cNvPr id="23559" name="Rectangle 9"/>
          <p:cNvSpPr>
            <a:spLocks noChangeArrowheads="1"/>
          </p:cNvSpPr>
          <p:nvPr/>
        </p:nvSpPr>
        <p:spPr bwMode="auto">
          <a:xfrm>
            <a:off x="227013" y="28463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ar-DZ" sz="1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323850" y="404813"/>
            <a:ext cx="8569325"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R</a:t>
            </a:r>
            <a:r>
              <a:rPr lang="fr-FR"/>
              <a:t> : </a:t>
            </a:r>
            <a:r>
              <a:rPr lang="fr-FR" b="1"/>
              <a:t>Coefficient de comportement global de la structure  Sa valeur est donnée en fonction de système de contreventement </a:t>
            </a:r>
          </a:p>
          <a:p>
            <a:pPr eaLnBrk="1" hangingPunct="1">
              <a:spcBef>
                <a:spcPct val="50000"/>
              </a:spcBef>
            </a:pPr>
            <a:r>
              <a:rPr lang="fr-FR" b="1"/>
              <a:t>Q : Facteur de qualité </a:t>
            </a:r>
            <a:r>
              <a:rPr lang="fr-FR" sz="1800"/>
              <a:t> </a:t>
            </a:r>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p:txBody>
      </p:sp>
      <p:sp>
        <p:nvSpPr>
          <p:cNvPr id="24579" name="Object 11"/>
          <p:cNvSpPr>
            <a:spLocks noGrp="1" noChangeAspect="1" noChangeArrowheads="1" noTextEdit="1"/>
          </p:cNvSpPr>
          <p:nvPr>
            <p:ph/>
          </p:nvPr>
        </p:nvSpPr>
        <p:spPr>
          <a:xfrm>
            <a:off x="3779838" y="1628775"/>
            <a:ext cx="3024187" cy="10810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pic>
        <p:nvPicPr>
          <p:cNvPr id="24580" name="Image 43"/>
          <p:cNvPicPr>
            <a:picLocks noChangeAspect="1" noChangeArrowheads="1"/>
          </p:cNvPicPr>
          <p:nvPr/>
        </p:nvPicPr>
        <p:blipFill>
          <a:blip r:embed="rId2">
            <a:lum contrast="40000"/>
            <a:extLst>
              <a:ext uri="{28A0092B-C50C-407E-A947-70E740481C1C}">
                <a14:useLocalDpi xmlns:a14="http://schemas.microsoft.com/office/drawing/2010/main" val="0"/>
              </a:ext>
            </a:extLst>
          </a:blip>
          <a:srcRect/>
          <a:stretch>
            <a:fillRect/>
          </a:stretch>
        </p:blipFill>
        <p:spPr bwMode="auto">
          <a:xfrm>
            <a:off x="1258888" y="2565400"/>
            <a:ext cx="7058025"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323850" y="404813"/>
            <a:ext cx="8351838" cy="320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D : facteur d'amplification dynamique calculer par :</a:t>
            </a:r>
          </a:p>
          <a:p>
            <a:pPr eaLnBrk="1" hangingPunct="1">
              <a:spcBef>
                <a:spcPct val="50000"/>
              </a:spcBef>
            </a:pPr>
            <a:endParaRPr lang="fr-FR" b="1"/>
          </a:p>
          <a:p>
            <a:pPr eaLnBrk="1" hangingPunct="1">
              <a:spcBef>
                <a:spcPct val="50000"/>
              </a:spcBef>
            </a:pPr>
            <a:endParaRPr lang="fr-FR"/>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p:txBody>
      </p:sp>
      <p:pic>
        <p:nvPicPr>
          <p:cNvPr id="25603" name="Image 2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125538"/>
            <a:ext cx="619125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 Box 6"/>
          <p:cNvSpPr txBox="1">
            <a:spLocks noChangeArrowheads="1"/>
          </p:cNvSpPr>
          <p:nvPr/>
        </p:nvSpPr>
        <p:spPr bwMode="auto">
          <a:xfrm>
            <a:off x="971550" y="3429000"/>
            <a:ext cx="7632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ar-DZ" sz="1800"/>
          </a:p>
        </p:txBody>
      </p:sp>
      <p:pic>
        <p:nvPicPr>
          <p:cNvPr id="25605" name="Imag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5300663"/>
            <a:ext cx="727392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Text Box 9"/>
          <p:cNvSpPr txBox="1">
            <a:spLocks noChangeArrowheads="1"/>
          </p:cNvSpPr>
          <p:nvPr/>
        </p:nvSpPr>
        <p:spPr bwMode="auto">
          <a:xfrm>
            <a:off x="179388" y="5373688"/>
            <a:ext cx="1116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a:t>W :</a:t>
            </a:r>
          </a:p>
        </p:txBody>
      </p:sp>
      <p:sp>
        <p:nvSpPr>
          <p:cNvPr id="25607" name="Text Box 11"/>
          <p:cNvSpPr txBox="1">
            <a:spLocks noChangeArrowheads="1"/>
          </p:cNvSpPr>
          <p:nvPr/>
        </p:nvSpPr>
        <p:spPr bwMode="auto">
          <a:xfrm>
            <a:off x="611188" y="3357563"/>
            <a:ext cx="7921625" cy="260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T2	: période caractéristique associé à la catégorie de</a:t>
            </a:r>
            <a:r>
              <a:rPr lang="fr-FR"/>
              <a:t> </a:t>
            </a:r>
            <a:r>
              <a:rPr lang="fr-FR" b="1"/>
              <a:t>site</a:t>
            </a:r>
          </a:p>
          <a:p>
            <a:pPr eaLnBrk="1" hangingPunct="1">
              <a:spcBef>
                <a:spcPct val="50000"/>
              </a:spcBef>
            </a:pPr>
            <a:endParaRPr lang="fr-FR"/>
          </a:p>
          <a:p>
            <a:pPr eaLnBrk="1" hangingPunct="1">
              <a:spcBef>
                <a:spcPct val="50000"/>
              </a:spcBef>
            </a:pPr>
            <a:endParaRPr lang="fr-FR" sz="1800"/>
          </a:p>
          <a:p>
            <a:pPr eaLnBrk="1" hangingPunct="1">
              <a:spcBef>
                <a:spcPct val="50000"/>
              </a:spcBef>
            </a:pPr>
            <a:endParaRPr lang="fr-FR" sz="1800"/>
          </a:p>
          <a:p>
            <a:pPr eaLnBrk="1" hangingPunct="1">
              <a:spcBef>
                <a:spcPct val="50000"/>
              </a:spcBef>
            </a:pPr>
            <a:endParaRPr lang="fr-FR" sz="1800"/>
          </a:p>
        </p:txBody>
      </p:sp>
      <p:grpSp>
        <p:nvGrpSpPr>
          <p:cNvPr id="25608" name="Group 14"/>
          <p:cNvGrpSpPr>
            <a:grpSpLocks/>
          </p:cNvGrpSpPr>
          <p:nvPr/>
        </p:nvGrpSpPr>
        <p:grpSpPr bwMode="auto">
          <a:xfrm>
            <a:off x="2195513" y="3789363"/>
            <a:ext cx="4464050" cy="1150937"/>
            <a:chOff x="1383" y="2387"/>
            <a:chExt cx="2812" cy="725"/>
          </a:xfrm>
        </p:grpSpPr>
        <p:pic>
          <p:nvPicPr>
            <p:cNvPr id="25609" name="Imag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2387"/>
              <a:ext cx="2812"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0" name="Imag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3" y="2704"/>
              <a:ext cx="2812"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692275" y="1412875"/>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ar-DZ" sz="1800"/>
          </a:p>
        </p:txBody>
      </p:sp>
      <p:sp>
        <p:nvSpPr>
          <p:cNvPr id="27654" name="WordArt 6"/>
          <p:cNvSpPr>
            <a:spLocks noChangeArrowheads="1" noChangeShapeType="1" noTextEdit="1"/>
          </p:cNvSpPr>
          <p:nvPr/>
        </p:nvSpPr>
        <p:spPr bwMode="auto">
          <a:xfrm>
            <a:off x="1619250" y="1341438"/>
            <a:ext cx="5473700" cy="3671887"/>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SITE MEUBLE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blinds(horizontal)">
                                      <p:cBhvr>
                                        <p:cTn id="7"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684213" y="620713"/>
            <a:ext cx="7850187" cy="319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Ø"/>
            </a:pPr>
            <a:r>
              <a:rPr lang="fr-FR" b="1" u="sng"/>
              <a:t>Site meuble</a:t>
            </a:r>
            <a:r>
              <a:rPr lang="fr-FR" b="1"/>
              <a:t>  S3  </a:t>
            </a:r>
            <a:r>
              <a:rPr lang="fr-FR" b="1">
                <a:sym typeface="Symbol" pitchFamily="18" charset="2"/>
              </a:rPr>
              <a:t></a:t>
            </a:r>
            <a:r>
              <a:rPr lang="fr-FR" b="1"/>
              <a:t>T2</a:t>
            </a:r>
            <a:r>
              <a:rPr lang="fr-FR"/>
              <a:t>= 0.50 s</a:t>
            </a:r>
          </a:p>
          <a:p>
            <a:pPr eaLnBrk="1" hangingPunct="1">
              <a:spcBef>
                <a:spcPct val="50000"/>
              </a:spcBef>
              <a:buFont typeface="Wingdings" pitchFamily="2" charset="2"/>
              <a:buChar char="Ø"/>
            </a:pPr>
            <a:r>
              <a:rPr lang="fr-FR" b="1"/>
              <a:t>W=7730.9 KN</a:t>
            </a:r>
          </a:p>
          <a:p>
            <a:pPr eaLnBrk="1" hangingPunct="1">
              <a:spcBef>
                <a:spcPct val="50000"/>
              </a:spcBef>
              <a:buFont typeface="Wingdings" pitchFamily="2" charset="2"/>
              <a:buChar char="Ø"/>
            </a:pPr>
            <a:r>
              <a:rPr lang="fr-FR" b="1">
                <a:latin typeface="Times New Roman" pitchFamily="18" charset="0"/>
              </a:rPr>
              <a:t>T=C</a:t>
            </a:r>
            <a:r>
              <a:rPr lang="fr-FR" b="1" baseline="-25000">
                <a:latin typeface="Times New Roman" pitchFamily="18" charset="0"/>
              </a:rPr>
              <a:t>T</a:t>
            </a:r>
            <a:r>
              <a:rPr lang="fr-FR" b="1">
                <a:latin typeface="Times New Roman" pitchFamily="18" charset="0"/>
              </a:rPr>
              <a:t>h</a:t>
            </a:r>
            <a:r>
              <a:rPr lang="fr-FR" b="1" baseline="-25000">
                <a:latin typeface="Times New Roman" pitchFamily="18" charset="0"/>
              </a:rPr>
              <a:t>N</a:t>
            </a:r>
            <a:r>
              <a:rPr lang="fr-FR" b="1" baseline="30000">
                <a:latin typeface="Times New Roman" pitchFamily="18" charset="0"/>
              </a:rPr>
              <a:t>3/4</a:t>
            </a:r>
            <a:r>
              <a:rPr lang="fr-FR" b="1">
                <a:latin typeface="Times New Roman" pitchFamily="18" charset="0"/>
              </a:rPr>
              <a:t> =0.49 s</a:t>
            </a:r>
          </a:p>
          <a:p>
            <a:pPr eaLnBrk="1" hangingPunct="1">
              <a:spcBef>
                <a:spcPct val="50000"/>
              </a:spcBef>
              <a:buFont typeface="Wingdings" pitchFamily="2" charset="2"/>
              <a:buChar char="Ø"/>
            </a:pPr>
            <a:r>
              <a:rPr lang="fr-FR" b="1"/>
              <a:t>0  &lt; T &lt;  T2    </a:t>
            </a:r>
            <a:r>
              <a:rPr lang="fr-FR" b="1">
                <a:sym typeface="Symbol" pitchFamily="18" charset="2"/>
              </a:rPr>
              <a:t></a:t>
            </a:r>
            <a:r>
              <a:rPr lang="fr-FR" b="1"/>
              <a:t>   D = 2.5</a:t>
            </a:r>
            <a:r>
              <a:rPr lang="fr-FR" b="1">
                <a:sym typeface="Symbol" pitchFamily="18" charset="2"/>
              </a:rPr>
              <a:t></a:t>
            </a:r>
            <a:r>
              <a:rPr lang="fr-FR" b="1"/>
              <a:t> = 2.5   donc:</a:t>
            </a:r>
            <a:r>
              <a:rPr lang="fr-FR"/>
              <a:t> </a:t>
            </a:r>
            <a:endParaRPr lang="fr-FR" b="1">
              <a:latin typeface="Times New Roman" pitchFamily="18" charset="0"/>
            </a:endParaRPr>
          </a:p>
          <a:p>
            <a:pPr eaLnBrk="1" hangingPunct="1">
              <a:spcBef>
                <a:spcPct val="50000"/>
              </a:spcBef>
              <a:buFont typeface="Wingdings" pitchFamily="2" charset="2"/>
              <a:buChar char="Ø"/>
            </a:pPr>
            <a:endParaRPr lang="fr-FR" b="1">
              <a:latin typeface="Times New Roman" pitchFamily="18" charset="0"/>
            </a:endParaRPr>
          </a:p>
          <a:p>
            <a:pPr eaLnBrk="1" hangingPunct="1">
              <a:spcBef>
                <a:spcPct val="50000"/>
              </a:spcBef>
              <a:buFont typeface="Wingdings" pitchFamily="2" charset="2"/>
              <a:buChar char="Ø"/>
            </a:pPr>
            <a:r>
              <a:rPr lang="fr-FR" b="1"/>
              <a:t>l’effort tranchant à la base : </a:t>
            </a:r>
          </a:p>
        </p:txBody>
      </p:sp>
      <p:sp>
        <p:nvSpPr>
          <p:cNvPr id="27651" name="Object 5"/>
          <p:cNvSpPr>
            <a:spLocks noGrp="1" noChangeAspect="1" noChangeArrowheads="1" noTextEdit="1"/>
          </p:cNvSpPr>
          <p:nvPr>
            <p:ph sz="half" idx="1"/>
          </p:nvPr>
        </p:nvSpPr>
        <p:spPr>
          <a:xfrm>
            <a:off x="2051050" y="3789363"/>
            <a:ext cx="4752975" cy="12239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27652" name="Text Box 7"/>
          <p:cNvSpPr txBox="1">
            <a:spLocks noChangeArrowheads="1"/>
          </p:cNvSpPr>
          <p:nvPr/>
        </p:nvSpPr>
        <p:spPr bwMode="auto">
          <a:xfrm>
            <a:off x="1187450" y="4652963"/>
            <a:ext cx="71294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1800" b="1"/>
              <a:t>1-</a:t>
            </a:r>
            <a:r>
              <a:rPr lang="fr-FR" sz="1800" b="1" u="sng"/>
              <a:t>Distribution de la résultante des forces sismiques sur la hauteur :</a:t>
            </a:r>
            <a:r>
              <a:rPr lang="fr-FR" sz="1800"/>
              <a:t> </a:t>
            </a:r>
          </a:p>
        </p:txBody>
      </p:sp>
      <p:sp>
        <p:nvSpPr>
          <p:cNvPr id="27653" name="Rectangle 9"/>
          <p:cNvSpPr>
            <a:spLocks noChangeArrowheads="1"/>
          </p:cNvSpPr>
          <p:nvPr/>
        </p:nvSpPr>
        <p:spPr bwMode="auto">
          <a:xfrm>
            <a:off x="0" y="2970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fr-FR"/>
          </a:p>
        </p:txBody>
      </p:sp>
      <p:sp>
        <p:nvSpPr>
          <p:cNvPr id="27654" name="Rectangle 10"/>
          <p:cNvSpPr>
            <a:spLocks noChangeArrowheads="1"/>
          </p:cNvSpPr>
          <p:nvPr/>
        </p:nvSpPr>
        <p:spPr bwMode="auto">
          <a:xfrm>
            <a:off x="0" y="3627438"/>
            <a:ext cx="2603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GB" sz="1100">
                <a:ea typeface="Calibri" pitchFamily="34" charset="0"/>
                <a:cs typeface="Arial" charset="0"/>
              </a:rPr>
              <a:t> </a:t>
            </a:r>
            <a:r>
              <a:rPr lang="fr-FR" sz="1100">
                <a:ea typeface="Calibri" pitchFamily="34" charset="0"/>
                <a:cs typeface="Arial" charset="0"/>
              </a:rPr>
              <a:t> </a:t>
            </a:r>
            <a:endParaRPr lang="fr-FR" sz="1800">
              <a:ea typeface="Calibri" pitchFamily="34" charset="0"/>
              <a:cs typeface="Arial" charset="0"/>
            </a:endParaRPr>
          </a:p>
        </p:txBody>
      </p:sp>
      <p:sp>
        <p:nvSpPr>
          <p:cNvPr id="27655" name="Text Box 20"/>
          <p:cNvSpPr txBox="1">
            <a:spLocks noChangeArrowheads="1"/>
          </p:cNvSpPr>
          <p:nvPr/>
        </p:nvSpPr>
        <p:spPr bwMode="auto">
          <a:xfrm>
            <a:off x="1403350" y="5373688"/>
            <a:ext cx="70564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ar-DZ" sz="1800"/>
          </a:p>
        </p:txBody>
      </p:sp>
      <p:sp>
        <p:nvSpPr>
          <p:cNvPr id="27656" name="Object 21"/>
          <p:cNvSpPr>
            <a:spLocks noGrp="1" noChangeAspect="1" noChangeArrowheads="1" noTextEdit="1"/>
          </p:cNvSpPr>
          <p:nvPr>
            <p:ph sz="half" idx="2"/>
          </p:nvPr>
        </p:nvSpPr>
        <p:spPr>
          <a:xfrm>
            <a:off x="2484438" y="5300663"/>
            <a:ext cx="3887787" cy="100806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27657" name="Text Box 24"/>
          <p:cNvSpPr txBox="1">
            <a:spLocks noChangeArrowheads="1"/>
          </p:cNvSpPr>
          <p:nvPr/>
        </p:nvSpPr>
        <p:spPr bwMode="auto">
          <a:xfrm>
            <a:off x="6804025" y="4005263"/>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000"/>
              <a:t>KN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684213" y="549275"/>
            <a:ext cx="7056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F</a:t>
            </a:r>
            <a:r>
              <a:rPr lang="fr-FR" b="1" baseline="-25000"/>
              <a:t>t</a:t>
            </a:r>
            <a:r>
              <a:rPr lang="fr-FR" b="1"/>
              <a:t> : est la force concentrée au sommet</a:t>
            </a:r>
            <a:r>
              <a:rPr lang="fr-FR"/>
              <a:t> </a:t>
            </a:r>
          </a:p>
        </p:txBody>
      </p:sp>
      <p:sp>
        <p:nvSpPr>
          <p:cNvPr id="28675" name="Text Box 5"/>
          <p:cNvSpPr txBox="1">
            <a:spLocks noChangeArrowheads="1"/>
          </p:cNvSpPr>
          <p:nvPr/>
        </p:nvSpPr>
        <p:spPr bwMode="auto">
          <a:xfrm>
            <a:off x="684213" y="1268413"/>
            <a:ext cx="5832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b="1"/>
              <a:t>T=0,49 s &lt; 0,7 s    </a:t>
            </a:r>
            <a:r>
              <a:rPr lang="en-US" b="1">
                <a:sym typeface="Symbol" pitchFamily="18" charset="2"/>
              </a:rPr>
              <a:t></a:t>
            </a:r>
            <a:r>
              <a:rPr lang="en-US" b="1"/>
              <a:t>  F</a:t>
            </a:r>
            <a:r>
              <a:rPr lang="en-US" b="1" baseline="-25000"/>
              <a:t>t</a:t>
            </a:r>
            <a:r>
              <a:rPr lang="en-US" b="1"/>
              <a:t> = 0</a:t>
            </a:r>
            <a:r>
              <a:rPr lang="en-US"/>
              <a:t> </a:t>
            </a:r>
            <a:endParaRPr lang="fr-FR"/>
          </a:p>
        </p:txBody>
      </p:sp>
      <p:sp>
        <p:nvSpPr>
          <p:cNvPr id="28676" name="Text Box 6"/>
          <p:cNvSpPr txBox="1">
            <a:spLocks noChangeArrowheads="1"/>
          </p:cNvSpPr>
          <p:nvPr/>
        </p:nvSpPr>
        <p:spPr bwMode="auto">
          <a:xfrm>
            <a:off x="6877050" y="1989138"/>
            <a:ext cx="18716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ar-DZ" sz="1800"/>
          </a:p>
        </p:txBody>
      </p:sp>
      <p:pic>
        <p:nvPicPr>
          <p:cNvPr id="28677" name="Imag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950" y="2133600"/>
            <a:ext cx="1439863"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Text Box 8"/>
          <p:cNvSpPr txBox="1">
            <a:spLocks noChangeArrowheads="1"/>
          </p:cNvSpPr>
          <p:nvPr/>
        </p:nvSpPr>
        <p:spPr bwMode="auto">
          <a:xfrm>
            <a:off x="611188" y="1989138"/>
            <a:ext cx="54721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sz="2000" b="1"/>
              <a:t>W3 =1698.53 KN             F</a:t>
            </a:r>
            <a:r>
              <a:rPr lang="en-US" sz="2000" b="1" baseline="-25000"/>
              <a:t>3</a:t>
            </a:r>
            <a:r>
              <a:rPr lang="en-US" sz="2000" b="1"/>
              <a:t>=691,02 KN</a:t>
            </a:r>
            <a:r>
              <a:rPr lang="en-US" sz="1800"/>
              <a:t> </a:t>
            </a:r>
            <a:endParaRPr lang="fr-FR" sz="1800"/>
          </a:p>
        </p:txBody>
      </p:sp>
      <p:sp>
        <p:nvSpPr>
          <p:cNvPr id="28679" name="Line 11"/>
          <p:cNvSpPr>
            <a:spLocks noChangeShapeType="1"/>
          </p:cNvSpPr>
          <p:nvPr/>
        </p:nvSpPr>
        <p:spPr bwMode="auto">
          <a:xfrm>
            <a:off x="2916238" y="2276475"/>
            <a:ext cx="5032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8680" name="Text Box 13"/>
          <p:cNvSpPr txBox="1">
            <a:spLocks noChangeArrowheads="1"/>
          </p:cNvSpPr>
          <p:nvPr/>
        </p:nvSpPr>
        <p:spPr bwMode="auto">
          <a:xfrm>
            <a:off x="611188" y="2565400"/>
            <a:ext cx="6121400" cy="456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sz="2000" b="1"/>
              <a:t>W2 =3025.15 KN</a:t>
            </a:r>
            <a:r>
              <a:rPr lang="en-US" sz="1800" b="1"/>
              <a:t>              </a:t>
            </a:r>
            <a:r>
              <a:rPr lang="en-US" sz="2000" b="1"/>
              <a:t>F</a:t>
            </a:r>
            <a:r>
              <a:rPr lang="en-US" sz="2000" b="1" baseline="-25000"/>
              <a:t>2</a:t>
            </a:r>
            <a:r>
              <a:rPr lang="en-US" sz="2000" b="1"/>
              <a:t> = 642,14 KN</a:t>
            </a:r>
          </a:p>
          <a:p>
            <a:pPr eaLnBrk="1" hangingPunct="1">
              <a:spcBef>
                <a:spcPct val="50000"/>
              </a:spcBef>
            </a:pPr>
            <a:r>
              <a:rPr lang="en-US" sz="2000" b="1"/>
              <a:t> W1 =3007.22 KN</a:t>
            </a:r>
            <a:r>
              <a:rPr lang="en-US" sz="1800" b="1"/>
              <a:t>              </a:t>
            </a:r>
            <a:r>
              <a:rPr lang="en-US" sz="2000" b="1"/>
              <a:t>F</a:t>
            </a:r>
            <a:r>
              <a:rPr lang="en-US" sz="2000" b="1" baseline="-25000"/>
              <a:t>1</a:t>
            </a:r>
            <a:r>
              <a:rPr lang="en-US" sz="2000" b="1"/>
              <a:t> </a:t>
            </a:r>
            <a:r>
              <a:rPr lang="en-GB" sz="2000" b="1"/>
              <a:t>= 478,75 KN</a:t>
            </a:r>
            <a:r>
              <a:rPr lang="en-GB" sz="1800"/>
              <a:t> </a:t>
            </a:r>
          </a:p>
          <a:p>
            <a:pPr eaLnBrk="1" hangingPunct="1">
              <a:spcBef>
                <a:spcPct val="50000"/>
              </a:spcBef>
            </a:pPr>
            <a:r>
              <a:rPr lang="fr-FR" sz="1800" b="1" u="sng"/>
              <a:t>Distribution des forces sur les portiques :</a:t>
            </a:r>
          </a:p>
          <a:p>
            <a:pPr eaLnBrk="1" hangingPunct="1">
              <a:spcBef>
                <a:spcPct val="50000"/>
              </a:spcBef>
            </a:pPr>
            <a:endParaRPr lang="fr-FR" sz="1800" b="1" u="sng"/>
          </a:p>
          <a:p>
            <a:pPr eaLnBrk="1" hangingPunct="1">
              <a:spcBef>
                <a:spcPct val="50000"/>
              </a:spcBef>
            </a:pPr>
            <a:endParaRPr lang="fr-FR" sz="1800" b="1" u="sng"/>
          </a:p>
          <a:p>
            <a:pPr eaLnBrk="1" hangingPunct="1">
              <a:spcBef>
                <a:spcPct val="50000"/>
              </a:spcBef>
            </a:pPr>
            <a:endParaRPr lang="fr-FR" sz="1800" b="1" u="sng"/>
          </a:p>
          <a:p>
            <a:pPr eaLnBrk="1" hangingPunct="1">
              <a:spcBef>
                <a:spcPct val="50000"/>
              </a:spcBef>
            </a:pPr>
            <a:r>
              <a:rPr lang="fr-FR" sz="1800" b="1" u="sng"/>
              <a:t>Les excentricités adoptées :</a:t>
            </a:r>
          </a:p>
          <a:p>
            <a:pPr eaLnBrk="1" hangingPunct="1">
              <a:spcBef>
                <a:spcPct val="50000"/>
              </a:spcBef>
            </a:pPr>
            <a:endParaRPr lang="fr-FR" sz="1800" b="1" u="sng"/>
          </a:p>
          <a:p>
            <a:pPr eaLnBrk="1" hangingPunct="1">
              <a:spcBef>
                <a:spcPct val="50000"/>
              </a:spcBef>
            </a:pPr>
            <a:endParaRPr lang="fr-FR" sz="1800" b="1" u="sng"/>
          </a:p>
          <a:p>
            <a:pPr eaLnBrk="1" hangingPunct="1">
              <a:spcBef>
                <a:spcPct val="50000"/>
              </a:spcBef>
            </a:pPr>
            <a:endParaRPr lang="fr-FR" sz="1800" b="1" u="sng"/>
          </a:p>
          <a:p>
            <a:pPr eaLnBrk="1" hangingPunct="1">
              <a:spcBef>
                <a:spcPct val="50000"/>
              </a:spcBef>
            </a:pPr>
            <a:endParaRPr lang="fr-FR" sz="1800" b="1" u="sng"/>
          </a:p>
        </p:txBody>
      </p:sp>
      <p:sp>
        <p:nvSpPr>
          <p:cNvPr id="28681" name="Line 15"/>
          <p:cNvSpPr>
            <a:spLocks noChangeShapeType="1"/>
          </p:cNvSpPr>
          <p:nvPr/>
        </p:nvSpPr>
        <p:spPr bwMode="auto">
          <a:xfrm>
            <a:off x="2987675" y="2781300"/>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8682" name="Line 17"/>
          <p:cNvSpPr>
            <a:spLocks noChangeShapeType="1"/>
          </p:cNvSpPr>
          <p:nvPr/>
        </p:nvSpPr>
        <p:spPr bwMode="auto">
          <a:xfrm>
            <a:off x="2987675" y="3213100"/>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28683" name="Text Box 18"/>
          <p:cNvSpPr txBox="1">
            <a:spLocks noChangeArrowheads="1"/>
          </p:cNvSpPr>
          <p:nvPr/>
        </p:nvSpPr>
        <p:spPr bwMode="auto">
          <a:xfrm>
            <a:off x="2843213" y="29972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ar-DZ" sz="1800"/>
          </a:p>
        </p:txBody>
      </p:sp>
      <p:sp>
        <p:nvSpPr>
          <p:cNvPr id="28684" name="Object 19"/>
          <p:cNvSpPr>
            <a:spLocks noGrp="1" noChangeAspect="1" noChangeArrowheads="1" noTextEdit="1"/>
          </p:cNvSpPr>
          <p:nvPr>
            <p:ph sz="quarter" idx="1"/>
          </p:nvPr>
        </p:nvSpPr>
        <p:spPr>
          <a:xfrm>
            <a:off x="1547813" y="3933825"/>
            <a:ext cx="2879725" cy="8636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28685" name="Object 25"/>
          <p:cNvSpPr>
            <a:spLocks noGrp="1" noChangeAspect="1" noChangeArrowheads="1" noTextEdit="1"/>
          </p:cNvSpPr>
          <p:nvPr>
            <p:ph sz="quarter" idx="2"/>
          </p:nvPr>
        </p:nvSpPr>
        <p:spPr>
          <a:xfrm>
            <a:off x="755650" y="5661025"/>
            <a:ext cx="1944688" cy="8636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28686" name="Object 27"/>
          <p:cNvSpPr>
            <a:spLocks noGrp="1" noChangeAspect="1" noChangeArrowheads="1" noTextEdit="1"/>
          </p:cNvSpPr>
          <p:nvPr>
            <p:ph sz="quarter" idx="3"/>
          </p:nvPr>
        </p:nvSpPr>
        <p:spPr>
          <a:xfrm>
            <a:off x="3419475" y="5661025"/>
            <a:ext cx="1800225" cy="865188"/>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
        <p:nvSpPr>
          <p:cNvPr id="28687" name="Object 30"/>
          <p:cNvSpPr>
            <a:spLocks noGrp="1" noChangeAspect="1" noChangeArrowheads="1" noTextEdit="1"/>
          </p:cNvSpPr>
          <p:nvPr>
            <p:ph sz="quarter" idx="4"/>
          </p:nvPr>
        </p:nvSpPr>
        <p:spPr>
          <a:xfrm>
            <a:off x="5724525" y="5589588"/>
            <a:ext cx="2519363" cy="86360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395288" y="404813"/>
            <a:ext cx="7848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ar-DZ" sz="1800"/>
          </a:p>
        </p:txBody>
      </p:sp>
      <p:sp>
        <p:nvSpPr>
          <p:cNvPr id="29699" name="Text Box 5"/>
          <p:cNvSpPr txBox="1">
            <a:spLocks noChangeArrowheads="1"/>
          </p:cNvSpPr>
          <p:nvPr/>
        </p:nvSpPr>
        <p:spPr bwMode="auto">
          <a:xfrm>
            <a:off x="468313" y="404813"/>
            <a:ext cx="7416800"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Les valeurs des forces sur le portique à étudie</a:t>
            </a:r>
          </a:p>
          <a:p>
            <a:pPr eaLnBrk="1" hangingPunct="1">
              <a:spcBef>
                <a:spcPct val="50000"/>
              </a:spcBef>
            </a:pPr>
            <a:r>
              <a:rPr lang="fr-FR" b="1"/>
              <a:t>F</a:t>
            </a:r>
            <a:r>
              <a:rPr lang="fr-FR" b="1" baseline="-25000"/>
              <a:t>3</a:t>
            </a:r>
            <a:r>
              <a:rPr lang="fr-FR" b="1"/>
              <a:t>= 78.52 KN</a:t>
            </a:r>
          </a:p>
          <a:p>
            <a:pPr eaLnBrk="1" hangingPunct="1">
              <a:spcBef>
                <a:spcPct val="50000"/>
              </a:spcBef>
            </a:pPr>
            <a:r>
              <a:rPr lang="fr-FR" b="1"/>
              <a:t>F</a:t>
            </a:r>
            <a:r>
              <a:rPr lang="fr-FR" b="1" baseline="-25000"/>
              <a:t>2</a:t>
            </a:r>
            <a:r>
              <a:rPr lang="fr-FR" b="1"/>
              <a:t>= 72.97 KN </a:t>
            </a:r>
          </a:p>
          <a:p>
            <a:pPr eaLnBrk="1" hangingPunct="1">
              <a:spcBef>
                <a:spcPct val="50000"/>
              </a:spcBef>
            </a:pPr>
            <a:r>
              <a:rPr lang="fr-FR" b="1"/>
              <a:t>F</a:t>
            </a:r>
            <a:r>
              <a:rPr lang="fr-FR" b="1" baseline="-25000"/>
              <a:t>1</a:t>
            </a:r>
            <a:r>
              <a:rPr lang="fr-FR" b="1"/>
              <a:t>= 69.12 KN</a:t>
            </a:r>
          </a:p>
          <a:p>
            <a:pPr eaLnBrk="1" hangingPunct="1">
              <a:spcBef>
                <a:spcPct val="50000"/>
              </a:spcBef>
            </a:pPr>
            <a:endParaRPr lang="fr-FR" b="1"/>
          </a:p>
          <a:p>
            <a:pPr eaLnBrk="1" hangingPunct="1">
              <a:spcBef>
                <a:spcPct val="50000"/>
              </a:spcBef>
            </a:pPr>
            <a:endParaRPr lang="fr-FR"/>
          </a:p>
          <a:p>
            <a:pPr eaLnBrk="1" hangingPunct="1">
              <a:spcBef>
                <a:spcPct val="50000"/>
              </a:spcBef>
            </a:pPr>
            <a:endParaRPr lang="fr-FR"/>
          </a:p>
          <a:p>
            <a:pPr eaLnBrk="1" hangingPunct="1">
              <a:spcBef>
                <a:spcPct val="50000"/>
              </a:spcBef>
            </a:pPr>
            <a:endParaRPr lang="fr-FR"/>
          </a:p>
          <a:p>
            <a:pPr eaLnBrk="1" hangingPunct="1">
              <a:spcBef>
                <a:spcPct val="50000"/>
              </a:spcBef>
            </a:pPr>
            <a:endParaRPr lang="fr-FR"/>
          </a:p>
          <a:p>
            <a:pPr eaLnBrk="1" hangingPunct="1">
              <a:spcBef>
                <a:spcPct val="50000"/>
              </a:spcBef>
            </a:pPr>
            <a:endParaRPr lang="fr-FR"/>
          </a:p>
          <a:p>
            <a:pPr eaLnBrk="1" hangingPunct="1">
              <a:spcBef>
                <a:spcPct val="50000"/>
              </a:spcBef>
            </a:pPr>
            <a:endParaRPr lang="fr-FR"/>
          </a:p>
          <a:p>
            <a:pPr eaLnBrk="1" hangingPunct="1">
              <a:spcBef>
                <a:spcPct val="50000"/>
              </a:spcBef>
            </a:pPr>
            <a:endParaRPr lang="fr-FR"/>
          </a:p>
          <a:p>
            <a:pPr eaLnBrk="1" hangingPunct="1">
              <a:spcBef>
                <a:spcPct val="50000"/>
              </a:spcBef>
            </a:pPr>
            <a:endParaRPr lang="fr-FR"/>
          </a:p>
        </p:txBody>
      </p:sp>
      <p:pic>
        <p:nvPicPr>
          <p:cNvPr id="29700" name="Imag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636838"/>
            <a:ext cx="6553200" cy="309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684213" y="692150"/>
            <a:ext cx="68405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1800"/>
              <a:t> </a:t>
            </a:r>
          </a:p>
        </p:txBody>
      </p:sp>
      <p:sp>
        <p:nvSpPr>
          <p:cNvPr id="38917" name="WordArt 5"/>
          <p:cNvSpPr>
            <a:spLocks noChangeArrowheads="1" noChangeShapeType="1" noTextEdit="1"/>
          </p:cNvSpPr>
          <p:nvPr/>
        </p:nvSpPr>
        <p:spPr bwMode="auto">
          <a:xfrm>
            <a:off x="1547813" y="2133600"/>
            <a:ext cx="5329237" cy="2663825"/>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Site rocheux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8917"/>
                                        </p:tgtEl>
                                        <p:attrNameLst>
                                          <p:attrName>style.visibility</p:attrName>
                                        </p:attrNameLst>
                                      </p:cBhvr>
                                      <p:to>
                                        <p:strVal val="visible"/>
                                      </p:to>
                                    </p:set>
                                    <p:anim calcmode="lin" valueType="num">
                                      <p:cBhvr>
                                        <p:cTn id="7" dur="500" decel="50000" fill="hold">
                                          <p:stCondLst>
                                            <p:cond delay="0"/>
                                          </p:stCondLst>
                                        </p:cTn>
                                        <p:tgtEl>
                                          <p:spTgt spid="38917"/>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8917"/>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8917"/>
                                        </p:tgtEl>
                                        <p:attrNameLst>
                                          <p:attrName>ppt_w</p:attrName>
                                        </p:attrNameLst>
                                      </p:cBhvr>
                                      <p:tavLst>
                                        <p:tav tm="0">
                                          <p:val>
                                            <p:strVal val="#ppt_w*.05"/>
                                          </p:val>
                                        </p:tav>
                                        <p:tav tm="100000">
                                          <p:val>
                                            <p:strVal val="#ppt_w"/>
                                          </p:val>
                                        </p:tav>
                                      </p:tavLst>
                                    </p:anim>
                                    <p:anim calcmode="lin" valueType="num">
                                      <p:cBhvr>
                                        <p:cTn id="10" dur="1000" fill="hold"/>
                                        <p:tgtEl>
                                          <p:spTgt spid="38917"/>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8917"/>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8917"/>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8917"/>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395288" y="333375"/>
            <a:ext cx="81375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fr-FR" b="1"/>
          </a:p>
          <a:p>
            <a:pPr eaLnBrk="1" hangingPunct="1">
              <a:spcBef>
                <a:spcPct val="50000"/>
              </a:spcBef>
            </a:pPr>
            <a:endParaRPr lang="fr-FR" b="1"/>
          </a:p>
          <a:p>
            <a:pPr eaLnBrk="1" hangingPunct="1">
              <a:spcBef>
                <a:spcPct val="50000"/>
              </a:spcBef>
            </a:pPr>
            <a:r>
              <a:rPr lang="fr-FR" b="1"/>
              <a:t> </a:t>
            </a:r>
          </a:p>
          <a:p>
            <a:pPr eaLnBrk="1" hangingPunct="1">
              <a:spcBef>
                <a:spcPct val="50000"/>
              </a:spcBef>
            </a:pPr>
            <a:endParaRPr lang="fr-FR" b="1"/>
          </a:p>
          <a:p>
            <a:pPr eaLnBrk="1" hangingPunct="1">
              <a:spcBef>
                <a:spcPct val="50000"/>
              </a:spcBef>
            </a:pPr>
            <a:endParaRPr lang="fr-FR" b="1"/>
          </a:p>
          <a:p>
            <a:pPr eaLnBrk="1" hangingPunct="1">
              <a:spcBef>
                <a:spcPct val="50000"/>
              </a:spcBef>
            </a:pPr>
            <a:endParaRPr lang="fr-FR" b="1"/>
          </a:p>
          <a:p>
            <a:pPr eaLnBrk="1" hangingPunct="1">
              <a:spcBef>
                <a:spcPct val="50000"/>
              </a:spcBef>
            </a:pPr>
            <a:endParaRPr lang="fr-FR" b="1"/>
          </a:p>
        </p:txBody>
      </p:sp>
      <p:sp>
        <p:nvSpPr>
          <p:cNvPr id="57352" name="WordArt 8"/>
          <p:cNvSpPr>
            <a:spLocks noChangeArrowheads="1" noChangeShapeType="1" noTextEdit="1"/>
          </p:cNvSpPr>
          <p:nvPr/>
        </p:nvSpPr>
        <p:spPr bwMode="auto">
          <a:xfrm>
            <a:off x="971550" y="1052513"/>
            <a:ext cx="7669213" cy="1295400"/>
          </a:xfrm>
          <a:prstGeom prst="rect">
            <a:avLst/>
          </a:prstGeom>
        </p:spPr>
        <p:txBody>
          <a:bodyPr spcFirstLastPara="1" wrap="none" fromWordArt="1">
            <a:prstTxWarp prst="textArchUp">
              <a:avLst>
                <a:gd name="adj" fmla="val 10860683"/>
              </a:avLst>
            </a:prstTxWarp>
          </a:bodyPr>
          <a:lstStyle/>
          <a:p>
            <a:pPr algn="ctr"/>
            <a:r>
              <a:rPr lang="fr-FR" sz="3600" kern="10">
                <a:ln w="9525">
                  <a:solidFill>
                    <a:srgbClr val="000000"/>
                  </a:solidFill>
                  <a:round/>
                  <a:headEnd/>
                  <a:tailEnd/>
                </a:ln>
                <a:solidFill>
                  <a:srgbClr val="000000"/>
                </a:solidFill>
                <a:latin typeface="Arial Black"/>
              </a:rPr>
              <a:t>Etude comparative entre une étude</a:t>
            </a:r>
          </a:p>
        </p:txBody>
      </p:sp>
      <p:sp>
        <p:nvSpPr>
          <p:cNvPr id="57353" name="WordArt 9"/>
          <p:cNvSpPr>
            <a:spLocks noChangeArrowheads="1" noChangeShapeType="1" noTextEdit="1"/>
          </p:cNvSpPr>
          <p:nvPr/>
        </p:nvSpPr>
        <p:spPr bwMode="auto">
          <a:xfrm>
            <a:off x="1979613" y="1844675"/>
            <a:ext cx="5191125" cy="1295400"/>
          </a:xfrm>
          <a:prstGeom prst="rect">
            <a:avLst/>
          </a:prstGeom>
        </p:spPr>
        <p:txBody>
          <a:bodyPr spcFirstLastPara="1" wrap="none" fromWordArt="1">
            <a:prstTxWarp prst="textArchUp">
              <a:avLst>
                <a:gd name="adj" fmla="val 10800000"/>
              </a:avLst>
            </a:prstTxWarp>
          </a:bodyPr>
          <a:lstStyle/>
          <a:p>
            <a:pPr algn="ctr"/>
            <a:r>
              <a:rPr lang="fr-FR" sz="3600" kern="10">
                <a:ln w="9525">
                  <a:solidFill>
                    <a:srgbClr val="000000"/>
                  </a:solidFill>
                  <a:round/>
                  <a:headEnd/>
                  <a:tailEnd/>
                </a:ln>
                <a:solidFill>
                  <a:srgbClr val="000000"/>
                </a:solidFill>
                <a:latin typeface="Arial Black"/>
              </a:rPr>
              <a:t> statique et une étude</a:t>
            </a:r>
          </a:p>
        </p:txBody>
      </p:sp>
      <p:sp>
        <p:nvSpPr>
          <p:cNvPr id="57355" name="WordArt 11"/>
          <p:cNvSpPr>
            <a:spLocks noChangeArrowheads="1" noChangeShapeType="1" noTextEdit="1"/>
          </p:cNvSpPr>
          <p:nvPr/>
        </p:nvSpPr>
        <p:spPr bwMode="auto">
          <a:xfrm>
            <a:off x="1763713" y="3860800"/>
            <a:ext cx="6238875" cy="647700"/>
          </a:xfrm>
          <a:prstGeom prst="rect">
            <a:avLst/>
          </a:prstGeom>
        </p:spPr>
        <p:txBody>
          <a:bodyPr spcFirstLastPara="1" wrap="none" fromWordArt="1">
            <a:prstTxWarp prst="textArchUp">
              <a:avLst>
                <a:gd name="adj" fmla="val 10800000"/>
              </a:avLst>
            </a:prstTxWarp>
          </a:bodyPr>
          <a:lstStyle/>
          <a:p>
            <a:pPr algn="ctr"/>
            <a:r>
              <a:rPr lang="fr-FR" sz="3600" kern="10">
                <a:ln w="9525">
                  <a:solidFill>
                    <a:srgbClr val="000000"/>
                  </a:solidFill>
                  <a:round/>
                  <a:headEnd/>
                  <a:tailEnd/>
                </a:ln>
                <a:solidFill>
                  <a:srgbClr val="000000"/>
                </a:solidFill>
                <a:latin typeface="Arial Black"/>
              </a:rPr>
              <a:t>en charpente métallique </a:t>
            </a:r>
          </a:p>
        </p:txBody>
      </p:sp>
      <p:sp>
        <p:nvSpPr>
          <p:cNvPr id="57356" name="WordArt 12"/>
          <p:cNvSpPr>
            <a:spLocks noChangeArrowheads="1" noChangeShapeType="1" noTextEdit="1"/>
          </p:cNvSpPr>
          <p:nvPr/>
        </p:nvSpPr>
        <p:spPr bwMode="auto">
          <a:xfrm>
            <a:off x="0" y="4797425"/>
            <a:ext cx="9144000" cy="647700"/>
          </a:xfrm>
          <a:prstGeom prst="rect">
            <a:avLst/>
          </a:prstGeom>
        </p:spPr>
        <p:txBody>
          <a:bodyPr spcFirstLastPara="1" wrap="none" fromWordArt="1">
            <a:prstTxWarp prst="textArchUp">
              <a:avLst>
                <a:gd name="adj" fmla="val 10946122"/>
              </a:avLst>
            </a:prstTxWarp>
          </a:bodyPr>
          <a:lstStyle/>
          <a:p>
            <a:pPr algn="ctr"/>
            <a:r>
              <a:rPr lang="fr-FR" sz="3600" kern="10">
                <a:ln w="9525">
                  <a:solidFill>
                    <a:srgbClr val="000000"/>
                  </a:solidFill>
                  <a:round/>
                  <a:headEnd/>
                  <a:tailEnd/>
                </a:ln>
                <a:solidFill>
                  <a:srgbClr val="000000"/>
                </a:solidFill>
                <a:latin typeface="Arial Black"/>
              </a:rPr>
              <a:t>pour un site meuble et un autre rocheux</a:t>
            </a:r>
          </a:p>
        </p:txBody>
      </p:sp>
      <p:sp>
        <p:nvSpPr>
          <p:cNvPr id="57358" name="WordArt 14"/>
          <p:cNvSpPr>
            <a:spLocks noChangeArrowheads="1" noChangeShapeType="1" noTextEdit="1"/>
          </p:cNvSpPr>
          <p:nvPr/>
        </p:nvSpPr>
        <p:spPr bwMode="auto">
          <a:xfrm>
            <a:off x="1633538" y="2786063"/>
            <a:ext cx="5876925" cy="1295400"/>
          </a:xfrm>
          <a:prstGeom prst="rect">
            <a:avLst/>
          </a:prstGeom>
        </p:spPr>
        <p:txBody>
          <a:bodyPr spcFirstLastPara="1" wrap="none" fromWordArt="1">
            <a:prstTxWarp prst="textArchUp">
              <a:avLst>
                <a:gd name="adj" fmla="val 10800000"/>
              </a:avLst>
            </a:prstTxWarp>
          </a:bodyPr>
          <a:lstStyle/>
          <a:p>
            <a:pPr algn="ctr"/>
            <a:r>
              <a:rPr lang="fr-FR" sz="3600" kern="10">
                <a:ln w="9525">
                  <a:solidFill>
                    <a:srgbClr val="000000"/>
                  </a:solidFill>
                  <a:round/>
                  <a:headEnd/>
                  <a:tailEnd/>
                </a:ln>
                <a:solidFill>
                  <a:srgbClr val="000000"/>
                </a:solidFill>
                <a:latin typeface="Arial Black"/>
              </a:rPr>
              <a:t>Dynmique d’un portique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7352"/>
                                        </p:tgtEl>
                                        <p:attrNameLst>
                                          <p:attrName>style.visibility</p:attrName>
                                        </p:attrNameLst>
                                      </p:cBhvr>
                                      <p:to>
                                        <p:strVal val="visible"/>
                                      </p:to>
                                    </p:set>
                                    <p:anim calcmode="lin" valueType="num">
                                      <p:cBhvr>
                                        <p:cTn id="7" dur="500" fill="hold"/>
                                        <p:tgtEl>
                                          <p:spTgt spid="57352"/>
                                        </p:tgtEl>
                                        <p:attrNameLst>
                                          <p:attrName>ppt_w</p:attrName>
                                        </p:attrNameLst>
                                      </p:cBhvr>
                                      <p:tavLst>
                                        <p:tav tm="0">
                                          <p:val>
                                            <p:fltVal val="0"/>
                                          </p:val>
                                        </p:tav>
                                        <p:tav tm="100000">
                                          <p:val>
                                            <p:strVal val="#ppt_w"/>
                                          </p:val>
                                        </p:tav>
                                      </p:tavLst>
                                    </p:anim>
                                    <p:anim calcmode="lin" valueType="num">
                                      <p:cBhvr>
                                        <p:cTn id="8" dur="500" fill="hold"/>
                                        <p:tgtEl>
                                          <p:spTgt spid="57352"/>
                                        </p:tgtEl>
                                        <p:attrNameLst>
                                          <p:attrName>ppt_h</p:attrName>
                                        </p:attrNameLst>
                                      </p:cBhvr>
                                      <p:tavLst>
                                        <p:tav tm="0">
                                          <p:val>
                                            <p:fltVal val="0"/>
                                          </p:val>
                                        </p:tav>
                                        <p:tav tm="100000">
                                          <p:val>
                                            <p:strVal val="#ppt_h"/>
                                          </p:val>
                                        </p:tav>
                                      </p:tavLst>
                                    </p:anim>
                                    <p:animEffect transition="in" filter="fade">
                                      <p:cBhvr>
                                        <p:cTn id="9" dur="500"/>
                                        <p:tgtEl>
                                          <p:spTgt spid="57352"/>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57353"/>
                                        </p:tgtEl>
                                        <p:attrNameLst>
                                          <p:attrName>style.visibility</p:attrName>
                                        </p:attrNameLst>
                                      </p:cBhvr>
                                      <p:to>
                                        <p:strVal val="visible"/>
                                      </p:to>
                                    </p:set>
                                    <p:anim calcmode="lin" valueType="num">
                                      <p:cBhvr>
                                        <p:cTn id="13" dur="500" fill="hold"/>
                                        <p:tgtEl>
                                          <p:spTgt spid="57353"/>
                                        </p:tgtEl>
                                        <p:attrNameLst>
                                          <p:attrName>ppt_w</p:attrName>
                                        </p:attrNameLst>
                                      </p:cBhvr>
                                      <p:tavLst>
                                        <p:tav tm="0">
                                          <p:val>
                                            <p:fltVal val="0"/>
                                          </p:val>
                                        </p:tav>
                                        <p:tav tm="100000">
                                          <p:val>
                                            <p:strVal val="#ppt_w"/>
                                          </p:val>
                                        </p:tav>
                                      </p:tavLst>
                                    </p:anim>
                                    <p:anim calcmode="lin" valueType="num">
                                      <p:cBhvr>
                                        <p:cTn id="14" dur="500" fill="hold"/>
                                        <p:tgtEl>
                                          <p:spTgt spid="57353"/>
                                        </p:tgtEl>
                                        <p:attrNameLst>
                                          <p:attrName>ppt_h</p:attrName>
                                        </p:attrNameLst>
                                      </p:cBhvr>
                                      <p:tavLst>
                                        <p:tav tm="0">
                                          <p:val>
                                            <p:fltVal val="0"/>
                                          </p:val>
                                        </p:tav>
                                        <p:tav tm="100000">
                                          <p:val>
                                            <p:strVal val="#ppt_h"/>
                                          </p:val>
                                        </p:tav>
                                      </p:tavLst>
                                    </p:anim>
                                    <p:animEffect transition="in" filter="fade">
                                      <p:cBhvr>
                                        <p:cTn id="15" dur="500"/>
                                        <p:tgtEl>
                                          <p:spTgt spid="57353"/>
                                        </p:tgtEl>
                                      </p:cBhvr>
                                    </p:animEffect>
                                  </p:childTnLst>
                                </p:cTn>
                              </p:par>
                            </p:childTnLst>
                          </p:cTn>
                        </p:par>
                        <p:par>
                          <p:cTn id="16" fill="hold" nodeType="afterGroup">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57358"/>
                                        </p:tgtEl>
                                        <p:attrNameLst>
                                          <p:attrName>style.visibility</p:attrName>
                                        </p:attrNameLst>
                                      </p:cBhvr>
                                      <p:to>
                                        <p:strVal val="visible"/>
                                      </p:to>
                                    </p:set>
                                    <p:anim calcmode="lin" valueType="num">
                                      <p:cBhvr>
                                        <p:cTn id="19" dur="500" fill="hold"/>
                                        <p:tgtEl>
                                          <p:spTgt spid="57358"/>
                                        </p:tgtEl>
                                        <p:attrNameLst>
                                          <p:attrName>ppt_w</p:attrName>
                                        </p:attrNameLst>
                                      </p:cBhvr>
                                      <p:tavLst>
                                        <p:tav tm="0">
                                          <p:val>
                                            <p:fltVal val="0"/>
                                          </p:val>
                                        </p:tav>
                                        <p:tav tm="100000">
                                          <p:val>
                                            <p:strVal val="#ppt_w"/>
                                          </p:val>
                                        </p:tav>
                                      </p:tavLst>
                                    </p:anim>
                                    <p:anim calcmode="lin" valueType="num">
                                      <p:cBhvr>
                                        <p:cTn id="20" dur="500" fill="hold"/>
                                        <p:tgtEl>
                                          <p:spTgt spid="57358"/>
                                        </p:tgtEl>
                                        <p:attrNameLst>
                                          <p:attrName>ppt_h</p:attrName>
                                        </p:attrNameLst>
                                      </p:cBhvr>
                                      <p:tavLst>
                                        <p:tav tm="0">
                                          <p:val>
                                            <p:fltVal val="0"/>
                                          </p:val>
                                        </p:tav>
                                        <p:tav tm="100000">
                                          <p:val>
                                            <p:strVal val="#ppt_h"/>
                                          </p:val>
                                        </p:tav>
                                      </p:tavLst>
                                    </p:anim>
                                    <p:animEffect transition="in" filter="fade">
                                      <p:cBhvr>
                                        <p:cTn id="21" dur="500"/>
                                        <p:tgtEl>
                                          <p:spTgt spid="57358"/>
                                        </p:tgtEl>
                                      </p:cBhvr>
                                    </p:animEffect>
                                  </p:childTnLst>
                                </p:cTn>
                              </p:par>
                            </p:childTnLst>
                          </p:cTn>
                        </p:par>
                        <p:par>
                          <p:cTn id="22" fill="hold" nodeType="afterGroup">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57355"/>
                                        </p:tgtEl>
                                        <p:attrNameLst>
                                          <p:attrName>style.visibility</p:attrName>
                                        </p:attrNameLst>
                                      </p:cBhvr>
                                      <p:to>
                                        <p:strVal val="visible"/>
                                      </p:to>
                                    </p:set>
                                    <p:anim calcmode="lin" valueType="num">
                                      <p:cBhvr>
                                        <p:cTn id="25" dur="500" fill="hold"/>
                                        <p:tgtEl>
                                          <p:spTgt spid="57355"/>
                                        </p:tgtEl>
                                        <p:attrNameLst>
                                          <p:attrName>ppt_w</p:attrName>
                                        </p:attrNameLst>
                                      </p:cBhvr>
                                      <p:tavLst>
                                        <p:tav tm="0">
                                          <p:val>
                                            <p:fltVal val="0"/>
                                          </p:val>
                                        </p:tav>
                                        <p:tav tm="100000">
                                          <p:val>
                                            <p:strVal val="#ppt_w"/>
                                          </p:val>
                                        </p:tav>
                                      </p:tavLst>
                                    </p:anim>
                                    <p:anim calcmode="lin" valueType="num">
                                      <p:cBhvr>
                                        <p:cTn id="26" dur="500" fill="hold"/>
                                        <p:tgtEl>
                                          <p:spTgt spid="57355"/>
                                        </p:tgtEl>
                                        <p:attrNameLst>
                                          <p:attrName>ppt_h</p:attrName>
                                        </p:attrNameLst>
                                      </p:cBhvr>
                                      <p:tavLst>
                                        <p:tav tm="0">
                                          <p:val>
                                            <p:fltVal val="0"/>
                                          </p:val>
                                        </p:tav>
                                        <p:tav tm="100000">
                                          <p:val>
                                            <p:strVal val="#ppt_h"/>
                                          </p:val>
                                        </p:tav>
                                      </p:tavLst>
                                    </p:anim>
                                    <p:animEffect transition="in" filter="fade">
                                      <p:cBhvr>
                                        <p:cTn id="27" dur="500"/>
                                        <p:tgtEl>
                                          <p:spTgt spid="57355"/>
                                        </p:tgtEl>
                                      </p:cBhvr>
                                    </p:animEffect>
                                  </p:childTnLst>
                                </p:cTn>
                              </p:par>
                            </p:childTnLst>
                          </p:cTn>
                        </p:par>
                        <p:par>
                          <p:cTn id="28" fill="hold" nodeType="afterGroup">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57356"/>
                                        </p:tgtEl>
                                        <p:attrNameLst>
                                          <p:attrName>style.visibility</p:attrName>
                                        </p:attrNameLst>
                                      </p:cBhvr>
                                      <p:to>
                                        <p:strVal val="visible"/>
                                      </p:to>
                                    </p:set>
                                    <p:anim calcmode="lin" valueType="num">
                                      <p:cBhvr>
                                        <p:cTn id="31" dur="500" fill="hold"/>
                                        <p:tgtEl>
                                          <p:spTgt spid="57356"/>
                                        </p:tgtEl>
                                        <p:attrNameLst>
                                          <p:attrName>ppt_w</p:attrName>
                                        </p:attrNameLst>
                                      </p:cBhvr>
                                      <p:tavLst>
                                        <p:tav tm="0">
                                          <p:val>
                                            <p:fltVal val="0"/>
                                          </p:val>
                                        </p:tav>
                                        <p:tav tm="100000">
                                          <p:val>
                                            <p:strVal val="#ppt_w"/>
                                          </p:val>
                                        </p:tav>
                                      </p:tavLst>
                                    </p:anim>
                                    <p:anim calcmode="lin" valueType="num">
                                      <p:cBhvr>
                                        <p:cTn id="32" dur="500" fill="hold"/>
                                        <p:tgtEl>
                                          <p:spTgt spid="57356"/>
                                        </p:tgtEl>
                                        <p:attrNameLst>
                                          <p:attrName>ppt_h</p:attrName>
                                        </p:attrNameLst>
                                      </p:cBhvr>
                                      <p:tavLst>
                                        <p:tav tm="0">
                                          <p:val>
                                            <p:fltVal val="0"/>
                                          </p:val>
                                        </p:tav>
                                        <p:tav tm="100000">
                                          <p:val>
                                            <p:strVal val="#ppt_h"/>
                                          </p:val>
                                        </p:tav>
                                      </p:tavLst>
                                    </p:anim>
                                    <p:animEffect transition="in" filter="fade">
                                      <p:cBhvr>
                                        <p:cTn id="33" dur="500"/>
                                        <p:tgtEl>
                                          <p:spTgt spid="57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2" grpId="0" animBg="1"/>
      <p:bldP spid="57353" grpId="0" animBg="1"/>
      <p:bldP spid="57355" grpId="0" animBg="1"/>
      <p:bldP spid="57356" grpId="0" animBg="1"/>
      <p:bldP spid="5735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50000">
              <a:srgbClr val="66CCFF"/>
            </a:gs>
            <a:gs pos="100000">
              <a:schemeClr val="bg1"/>
            </a:gs>
          </a:gsLst>
          <a:lin ang="18900000" scaled="1"/>
        </a:gradFill>
        <a:effectLst/>
      </p:bgPr>
    </p:bg>
    <p:spTree>
      <p:nvGrpSpPr>
        <p:cNvPr id="1" name=""/>
        <p:cNvGrpSpPr/>
        <p:nvPr/>
      </p:nvGrpSpPr>
      <p:grpSpPr>
        <a:xfrm>
          <a:off x="0" y="0"/>
          <a:ext cx="0" cy="0"/>
          <a:chOff x="0" y="0"/>
          <a:chExt cx="0" cy="0"/>
        </a:xfrm>
      </p:grpSpPr>
      <p:sp>
        <p:nvSpPr>
          <p:cNvPr id="31746" name="Rectangle 4"/>
          <p:cNvSpPr>
            <a:spLocks noChangeArrowheads="1"/>
          </p:cNvSpPr>
          <p:nvPr/>
        </p:nvSpPr>
        <p:spPr bwMode="auto">
          <a:xfrm>
            <a:off x="755650" y="476250"/>
            <a:ext cx="6769100" cy="533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b="1" u="sng"/>
              <a:t>Site Rocheux:</a:t>
            </a:r>
            <a:r>
              <a:rPr lang="fr-FR" b="1"/>
              <a:t>  S1  </a:t>
            </a:r>
            <a:r>
              <a:rPr lang="fr-FR" b="1">
                <a:sym typeface="Symbol" pitchFamily="18" charset="2"/>
              </a:rPr>
              <a:t></a:t>
            </a:r>
            <a:r>
              <a:rPr lang="fr-FR" b="1"/>
              <a:t>T2</a:t>
            </a:r>
            <a:r>
              <a:rPr lang="fr-FR"/>
              <a:t>= </a:t>
            </a:r>
            <a:r>
              <a:rPr lang="fr-FR" b="1"/>
              <a:t>0.30 s</a:t>
            </a:r>
          </a:p>
          <a:p>
            <a:r>
              <a:rPr lang="fr-FR" sz="1800" b="1"/>
              <a:t>T =0.49 s</a:t>
            </a:r>
          </a:p>
          <a:p>
            <a:endParaRPr lang="fr-FR" sz="1800" b="1"/>
          </a:p>
          <a:p>
            <a:r>
              <a:rPr lang="fr-FR" sz="2000" b="1"/>
              <a:t>T2 &lt; T =0.49 s &lt; 3 s              D = </a:t>
            </a:r>
            <a:r>
              <a:rPr lang="fr-FR" b="1"/>
              <a:t>2.5η(T2/T)</a:t>
            </a:r>
            <a:r>
              <a:rPr lang="fr-FR" b="1" baseline="30000"/>
              <a:t>2/3</a:t>
            </a:r>
            <a:r>
              <a:rPr lang="fr-FR" b="1"/>
              <a:t> = 1.8</a:t>
            </a:r>
          </a:p>
          <a:p>
            <a:endParaRPr lang="fr-FR" b="1"/>
          </a:p>
          <a:p>
            <a:r>
              <a:rPr lang="fr-FR" sz="2800" b="1"/>
              <a:t>l’effort tranchant à la base :</a:t>
            </a:r>
            <a:r>
              <a:rPr lang="fr-FR" sz="1800"/>
              <a:t>  </a:t>
            </a:r>
          </a:p>
          <a:p>
            <a:r>
              <a:rPr lang="fr-FR" b="1"/>
              <a:t>                                     V= 1304.59 KN</a:t>
            </a:r>
          </a:p>
          <a:p>
            <a:r>
              <a:rPr lang="fr-FR" sz="2800">
                <a:latin typeface="Times New Roman" pitchFamily="18" charset="0"/>
                <a:cs typeface="Times New Roman" pitchFamily="18" charset="0"/>
              </a:rPr>
              <a:t>Les valeurs des forces sur le portique à étudie</a:t>
            </a:r>
          </a:p>
          <a:p>
            <a:r>
              <a:rPr lang="fr-FR" sz="2800">
                <a:latin typeface="Times New Roman" pitchFamily="18" charset="0"/>
                <a:cs typeface="Times New Roman" pitchFamily="18" charset="0"/>
              </a:rPr>
              <a:t>F3= 56.54 KN</a:t>
            </a:r>
          </a:p>
          <a:p>
            <a:r>
              <a:rPr lang="fr-FR" sz="2800">
                <a:latin typeface="Times New Roman" pitchFamily="18" charset="0"/>
                <a:cs typeface="Times New Roman" pitchFamily="18" charset="0"/>
              </a:rPr>
              <a:t>F2= 52.45 KN</a:t>
            </a:r>
          </a:p>
          <a:p>
            <a:r>
              <a:rPr lang="fr-FR" sz="2800">
                <a:latin typeface="Times New Roman" pitchFamily="18" charset="0"/>
                <a:cs typeface="Times New Roman" pitchFamily="18" charset="0"/>
              </a:rPr>
              <a:t>F1= 49.79 KN</a:t>
            </a:r>
          </a:p>
          <a:p>
            <a:endParaRPr lang="fr-FR"/>
          </a:p>
          <a:p>
            <a:endParaRPr lang="fr-FR"/>
          </a:p>
          <a:p>
            <a:endParaRPr lang="fr-FR"/>
          </a:p>
        </p:txBody>
      </p:sp>
      <p:sp>
        <p:nvSpPr>
          <p:cNvPr id="31747" name="Line 7"/>
          <p:cNvSpPr>
            <a:spLocks noChangeShapeType="1"/>
          </p:cNvSpPr>
          <p:nvPr/>
        </p:nvSpPr>
        <p:spPr bwMode="auto">
          <a:xfrm>
            <a:off x="3419475" y="1700213"/>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pic>
        <p:nvPicPr>
          <p:cNvPr id="31748" name="Imag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3167063" y="3689350"/>
            <a:ext cx="5976937"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755650" y="260350"/>
            <a:ext cx="6911975" cy="766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u="sng"/>
              <a:t>-calcul des  efforts internes :</a:t>
            </a:r>
          </a:p>
          <a:p>
            <a:pPr eaLnBrk="1" hangingPunct="1">
              <a:spcBef>
                <a:spcPct val="50000"/>
              </a:spcBef>
            </a:pPr>
            <a:r>
              <a:rPr lang="fr-FR" b="1"/>
              <a:t>Par l’utilisation de logiciel                     on calcul les efforts internes (moments , effort normal , effort tranchant )dans chaque éléments de portique pour les deux sites utilisant les combinaison d’actions imposée par RPA</a:t>
            </a:r>
          </a:p>
          <a:p>
            <a:pPr eaLnBrk="1" hangingPunct="1">
              <a:spcBef>
                <a:spcPct val="50000"/>
              </a:spcBef>
              <a:buFontTx/>
              <a:buChar char="•"/>
            </a:pPr>
            <a:r>
              <a:rPr lang="fr-FR" b="1"/>
              <a:t>      G + Q + 1.2 E </a:t>
            </a:r>
          </a:p>
          <a:p>
            <a:pPr eaLnBrk="1" hangingPunct="1">
              <a:spcBef>
                <a:spcPct val="50000"/>
              </a:spcBef>
              <a:buFontTx/>
              <a:buChar char="•"/>
            </a:pPr>
            <a:r>
              <a:rPr lang="fr-FR" b="1"/>
              <a:t>      G + Q - 1.2 E</a:t>
            </a:r>
            <a:r>
              <a:rPr lang="fr-FR" sz="1800"/>
              <a:t> </a:t>
            </a:r>
          </a:p>
          <a:p>
            <a:pPr eaLnBrk="1" hangingPunct="1">
              <a:spcBef>
                <a:spcPct val="50000"/>
              </a:spcBef>
              <a:buFontTx/>
              <a:buChar char="•"/>
            </a:pPr>
            <a:r>
              <a:rPr lang="en-US" b="1"/>
              <a:t>·</a:t>
            </a:r>
            <a:r>
              <a:rPr lang="fr-FR" b="1"/>
              <a:t>     G + Q +E</a:t>
            </a:r>
          </a:p>
          <a:p>
            <a:pPr eaLnBrk="1" hangingPunct="1">
              <a:spcBef>
                <a:spcPct val="50000"/>
              </a:spcBef>
            </a:pPr>
            <a:endParaRPr lang="fr-FR" b="1"/>
          </a:p>
          <a:p>
            <a:pPr eaLnBrk="1" hangingPunct="1">
              <a:buFontTx/>
              <a:buChar char="•"/>
            </a:pPr>
            <a:r>
              <a:rPr lang="fr-FR" b="1"/>
              <a:t>       G + Q-E </a:t>
            </a:r>
          </a:p>
          <a:p>
            <a:pPr eaLnBrk="1" hangingPunct="1"/>
            <a:r>
              <a:rPr lang="fr-FR" sz="1800" b="1"/>
              <a:t>    </a:t>
            </a:r>
            <a:endParaRPr lang="en-US" sz="1800" b="1"/>
          </a:p>
          <a:p>
            <a:pPr eaLnBrk="1" hangingPunct="1">
              <a:buFontTx/>
              <a:buChar char="•"/>
            </a:pPr>
            <a:r>
              <a:rPr lang="en-US" b="1"/>
              <a:t>·</a:t>
            </a:r>
            <a:r>
              <a:rPr lang="fr-FR" b="1"/>
              <a:t>      0.8 G </a:t>
            </a:r>
            <a:r>
              <a:rPr lang="en-US" b="1"/>
              <a:t>± </a:t>
            </a:r>
            <a:r>
              <a:rPr lang="fr-FR" b="1"/>
              <a:t>E </a:t>
            </a:r>
            <a:endParaRPr lang="fr-FR" b="1" u="sng"/>
          </a:p>
          <a:p>
            <a:pPr eaLnBrk="1" hangingPunct="1">
              <a:spcBef>
                <a:spcPct val="50000"/>
              </a:spcBef>
            </a:pPr>
            <a:endParaRPr lang="fr-FR" b="1" u="sng"/>
          </a:p>
          <a:p>
            <a:pPr eaLnBrk="1" hangingPunct="1">
              <a:spcBef>
                <a:spcPct val="50000"/>
              </a:spcBef>
            </a:pPr>
            <a:endParaRPr lang="fr-FR" b="1" u="sng"/>
          </a:p>
          <a:p>
            <a:pPr eaLnBrk="1" hangingPunct="1">
              <a:spcBef>
                <a:spcPct val="50000"/>
              </a:spcBef>
            </a:pPr>
            <a:endParaRPr lang="fr-FR" b="1" u="sng"/>
          </a:p>
        </p:txBody>
      </p:sp>
      <p:sp>
        <p:nvSpPr>
          <p:cNvPr id="32771" name="Rectangle 5"/>
          <p:cNvSpPr>
            <a:spLocks noChangeArrowheads="1"/>
          </p:cNvSpPr>
          <p:nvPr/>
        </p:nvSpPr>
        <p:spPr bwMode="auto">
          <a:xfrm>
            <a:off x="4448175" y="324485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tabLst>
                <a:tab pos="4064000" algn="l"/>
              </a:tabLst>
            </a:pPr>
            <a:r>
              <a:rPr lang="en-US" sz="1800"/>
              <a:t>·</a:t>
            </a:r>
            <a:endParaRPr lang="fr-FR" sz="1800"/>
          </a:p>
        </p:txBody>
      </p:sp>
      <p:pic>
        <p:nvPicPr>
          <p:cNvPr id="32772" name="Picture 4" descr="img_hm_s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463" y="836613"/>
            <a:ext cx="1466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33794" name="WordArt 6"/>
          <p:cNvSpPr>
            <a:spLocks noChangeArrowheads="1" noChangeShapeType="1" noTextEdit="1"/>
          </p:cNvSpPr>
          <p:nvPr/>
        </p:nvSpPr>
        <p:spPr bwMode="auto">
          <a:xfrm>
            <a:off x="1763713" y="2790825"/>
            <a:ext cx="5761037" cy="1646238"/>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MÉTHODE DYNAMIQUE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34818" name="Text Box 4"/>
          <p:cNvSpPr txBox="1">
            <a:spLocks noChangeArrowheads="1"/>
          </p:cNvSpPr>
          <p:nvPr/>
        </p:nvSpPr>
        <p:spPr bwMode="auto">
          <a:xfrm>
            <a:off x="323850" y="476250"/>
            <a:ext cx="8496300" cy="4576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 pour l’étude dynamique on a applique l’accélogramme  sur notre portique    ‘(La nature des accélérogrammes dépend d’un certain         nombre de facteurs, tels que la magnitude  du  séisme,  la  distance  de  la  source    de  libération  d'énergie,  les caractéristiques géologiques du rocher le long du trajet de la transmission d'onde, ) </a:t>
            </a:r>
          </a:p>
          <a:p>
            <a:pPr eaLnBrk="1" hangingPunct="1">
              <a:spcBef>
                <a:spcPct val="50000"/>
              </a:spcBef>
            </a:pPr>
            <a:r>
              <a:rPr lang="fr-FR" sz="2800" b="1"/>
              <a:t>Et a l’aide de logiciel                on calcul les efforts internes pour les deux sites</a:t>
            </a:r>
          </a:p>
        </p:txBody>
      </p:sp>
      <p:pic>
        <p:nvPicPr>
          <p:cNvPr id="34819" name="Picture 5" descr="img_hm_s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738" y="4076700"/>
            <a:ext cx="1466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395288" y="404813"/>
            <a:ext cx="828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fr-FR"/>
          </a:p>
        </p:txBody>
      </p:sp>
      <p:sp>
        <p:nvSpPr>
          <p:cNvPr id="47109" name="WordArt 5"/>
          <p:cNvSpPr>
            <a:spLocks noChangeArrowheads="1" noChangeShapeType="1" noTextEdit="1"/>
          </p:cNvSpPr>
          <p:nvPr/>
        </p:nvSpPr>
        <p:spPr bwMode="auto">
          <a:xfrm>
            <a:off x="1331913" y="2708275"/>
            <a:ext cx="5184775" cy="1728788"/>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COMPARAISON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7109"/>
                                        </p:tgtEl>
                                        <p:attrNameLst>
                                          <p:attrName>style.visibility</p:attrName>
                                        </p:attrNameLst>
                                      </p:cBhvr>
                                      <p:to>
                                        <p:strVal val="visible"/>
                                      </p:to>
                                    </p:set>
                                    <p:anim calcmode="lin" valueType="num">
                                      <p:cBhvr>
                                        <p:cTn id="7" dur="1000" fill="hold"/>
                                        <p:tgtEl>
                                          <p:spTgt spid="47109"/>
                                        </p:tgtEl>
                                        <p:attrNameLst>
                                          <p:attrName>ppt_w</p:attrName>
                                        </p:attrNameLst>
                                      </p:cBhvr>
                                      <p:tavLst>
                                        <p:tav tm="0">
                                          <p:val>
                                            <p:fltVal val="0"/>
                                          </p:val>
                                        </p:tav>
                                        <p:tav tm="100000">
                                          <p:val>
                                            <p:strVal val="#ppt_w"/>
                                          </p:val>
                                        </p:tav>
                                      </p:tavLst>
                                    </p:anim>
                                    <p:anim calcmode="lin" valueType="num">
                                      <p:cBhvr>
                                        <p:cTn id="8" dur="1000" fill="hold"/>
                                        <p:tgtEl>
                                          <p:spTgt spid="47109"/>
                                        </p:tgtEl>
                                        <p:attrNameLst>
                                          <p:attrName>ppt_h</p:attrName>
                                        </p:attrNameLst>
                                      </p:cBhvr>
                                      <p:tavLst>
                                        <p:tav tm="0">
                                          <p:val>
                                            <p:fltVal val="0"/>
                                          </p:val>
                                        </p:tav>
                                        <p:tav tm="100000">
                                          <p:val>
                                            <p:strVal val="#ppt_h"/>
                                          </p:val>
                                        </p:tav>
                                      </p:tavLst>
                                    </p:anim>
                                    <p:anim calcmode="lin" valueType="num">
                                      <p:cBhvr>
                                        <p:cTn id="9" dur="1000" fill="hold"/>
                                        <p:tgtEl>
                                          <p:spTgt spid="4710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710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36866" name="Text Box 4"/>
          <p:cNvSpPr txBox="1">
            <a:spLocks noChangeArrowheads="1"/>
          </p:cNvSpPr>
          <p:nvPr/>
        </p:nvSpPr>
        <p:spPr bwMode="auto">
          <a:xfrm>
            <a:off x="250825" y="333375"/>
            <a:ext cx="8353425" cy="500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buFont typeface="Wingdings" pitchFamily="2" charset="2"/>
              <a:buChar char="v"/>
            </a:pPr>
            <a:r>
              <a:rPr lang="fr-FR" sz="2800"/>
              <a:t>                Par la comparaison entre les résultants trouvés par la méthode statique équivalente  propose par la RPA et l'étude dynamique (utilisant l'accélérogramme) pour les deux site soit meuble ou rocheux on trouve des efforts internes dans tous les éléments de portique de valeurs très proches</a:t>
            </a:r>
            <a:r>
              <a:rPr lang="fr-FR"/>
              <a:t>  ,                        </a:t>
            </a:r>
          </a:p>
          <a:p>
            <a:pPr eaLnBrk="1" hangingPunct="1">
              <a:spcBef>
                <a:spcPct val="50000"/>
              </a:spcBef>
              <a:buFont typeface="Wingdings" pitchFamily="2" charset="2"/>
              <a:buChar char="v"/>
            </a:pPr>
            <a:r>
              <a:rPr lang="fr-FR" sz="2800"/>
              <a:t>                   et pour ce qui concerne la différence entre le comportement des deux sols on remarque la diminution de l'effort sismique dans le site rocheux à cause de leur facteur d'amplification dynamique inférieur à celle de site meuble</a:t>
            </a:r>
            <a:r>
              <a:rPr lang="fr-F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37890" name="Text Box 5"/>
          <p:cNvSpPr txBox="1">
            <a:spLocks noChangeArrowheads="1"/>
          </p:cNvSpPr>
          <p:nvPr/>
        </p:nvSpPr>
        <p:spPr bwMode="auto">
          <a:xfrm>
            <a:off x="468313" y="620713"/>
            <a:ext cx="8135937"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 A partir des résultats trouvée  on peut constater que l'approche théorique de l'effort sismique donnée par la RPA est convenable pour l'étude sismique sur les structures de génie civil, remarquant aussi que les différentes  modifications qui sont effectué  sur les règlements ont été enregistré après les catastrophes  ce qui nécessite une étude  réel surtout que se concerne les zones sismique  tous le territoire national.</a:t>
            </a:r>
            <a:r>
              <a:rPr lang="fr-F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38914" name="Rectangle 6"/>
          <p:cNvSpPr>
            <a:spLocks noChangeArrowheads="1"/>
          </p:cNvSpPr>
          <p:nvPr/>
        </p:nvSpPr>
        <p:spPr bwMode="auto">
          <a:xfrm>
            <a:off x="1763713" y="1412875"/>
            <a:ext cx="2682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fr-FR"/>
              <a:t> </a:t>
            </a:r>
          </a:p>
        </p:txBody>
      </p:sp>
      <p:sp>
        <p:nvSpPr>
          <p:cNvPr id="50183" name="WordArt 7"/>
          <p:cNvSpPr>
            <a:spLocks noChangeArrowheads="1" noChangeShapeType="1" noTextEdit="1"/>
          </p:cNvSpPr>
          <p:nvPr/>
        </p:nvSpPr>
        <p:spPr bwMode="auto">
          <a:xfrm>
            <a:off x="1403350" y="2790825"/>
            <a:ext cx="5616575" cy="1501775"/>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CONCLUSION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50183"/>
                                        </p:tgtEl>
                                        <p:attrNameLst>
                                          <p:attrName>style.visibility</p:attrName>
                                        </p:attrNameLst>
                                      </p:cBhvr>
                                      <p:to>
                                        <p:strVal val="visible"/>
                                      </p:to>
                                    </p:set>
                                    <p:animEffect transition="in" filter="fade">
                                      <p:cBhvr>
                                        <p:cTn id="7" dur="385" decel="100000"/>
                                        <p:tgtEl>
                                          <p:spTgt spid="50183"/>
                                        </p:tgtEl>
                                      </p:cBhvr>
                                    </p:animEffect>
                                    <p:animScale>
                                      <p:cBhvr>
                                        <p:cTn id="8" dur="385" decel="100000"/>
                                        <p:tgtEl>
                                          <p:spTgt spid="50183"/>
                                        </p:tgtEl>
                                      </p:cBhvr>
                                      <p:from x="10000" y="10000"/>
                                      <p:to x="200000" y="450000"/>
                                    </p:animScale>
                                    <p:animScale>
                                      <p:cBhvr>
                                        <p:cTn id="9" dur="615" accel="100000" fill="hold">
                                          <p:stCondLst>
                                            <p:cond delay="385"/>
                                          </p:stCondLst>
                                        </p:cTn>
                                        <p:tgtEl>
                                          <p:spTgt spid="50183"/>
                                        </p:tgtEl>
                                      </p:cBhvr>
                                      <p:from x="200000" y="450000"/>
                                      <p:to x="100000" y="100000"/>
                                    </p:animScale>
                                    <p:set>
                                      <p:cBhvr>
                                        <p:cTn id="10" dur="385" fill="hold"/>
                                        <p:tgtEl>
                                          <p:spTgt spid="50183"/>
                                        </p:tgtEl>
                                        <p:attrNameLst>
                                          <p:attrName>ppt_x</p:attrName>
                                        </p:attrNameLst>
                                      </p:cBhvr>
                                      <p:to>
                                        <p:strVal val="(0.5)"/>
                                      </p:to>
                                    </p:set>
                                    <p:anim from="(0.5)" to="(#ppt_x)" calcmode="lin" valueType="num">
                                      <p:cBhvr>
                                        <p:cTn id="11" dur="615" accel="100000" fill="hold">
                                          <p:stCondLst>
                                            <p:cond delay="385"/>
                                          </p:stCondLst>
                                        </p:cTn>
                                        <p:tgtEl>
                                          <p:spTgt spid="50183"/>
                                        </p:tgtEl>
                                        <p:attrNameLst>
                                          <p:attrName>ppt_x</p:attrName>
                                        </p:attrNameLst>
                                      </p:cBhvr>
                                    </p:anim>
                                    <p:set>
                                      <p:cBhvr>
                                        <p:cTn id="12" dur="385" fill="hold"/>
                                        <p:tgtEl>
                                          <p:spTgt spid="50183"/>
                                        </p:tgtEl>
                                        <p:attrNameLst>
                                          <p:attrName>ppt_y</p:attrName>
                                        </p:attrNameLst>
                                      </p:cBhvr>
                                      <p:to>
                                        <p:strVal val="(#ppt_y+0.4)"/>
                                      </p:to>
                                    </p:set>
                                    <p:anim from="(#ppt_y+0.4)" to="(#ppt_y)" calcmode="lin" valueType="num">
                                      <p:cBhvr>
                                        <p:cTn id="13" dur="615" accel="100000" fill="hold">
                                          <p:stCondLst>
                                            <p:cond delay="385"/>
                                          </p:stCondLst>
                                        </p:cTn>
                                        <p:tgtEl>
                                          <p:spTgt spid="5018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CCFF"/>
            </a:gs>
            <a:gs pos="100000">
              <a:srgbClr val="CCCCFF"/>
            </a:gs>
          </a:gsLst>
          <a:lin ang="5400000" scaled="1"/>
        </a:gradFill>
        <a:effectLst/>
      </p:bgPr>
    </p:bg>
    <p:spTree>
      <p:nvGrpSpPr>
        <p:cNvPr id="1" name=""/>
        <p:cNvGrpSpPr/>
        <p:nvPr/>
      </p:nvGrpSpPr>
      <p:grpSpPr>
        <a:xfrm>
          <a:off x="0" y="0"/>
          <a:ext cx="0" cy="0"/>
          <a:chOff x="0" y="0"/>
          <a:chExt cx="0" cy="0"/>
        </a:xfrm>
      </p:grpSpPr>
      <p:sp>
        <p:nvSpPr>
          <p:cNvPr id="39938" name="Text Box 5"/>
          <p:cNvSpPr txBox="1">
            <a:spLocks noChangeArrowheads="1"/>
          </p:cNvSpPr>
          <p:nvPr/>
        </p:nvSpPr>
        <p:spPr bwMode="auto">
          <a:xfrm>
            <a:off x="0" y="333375"/>
            <a:ext cx="8893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fr-FR"/>
          </a:p>
        </p:txBody>
      </p:sp>
      <p:sp>
        <p:nvSpPr>
          <p:cNvPr id="51206" name="Text Box 6"/>
          <p:cNvSpPr txBox="1">
            <a:spLocks noChangeArrowheads="1"/>
          </p:cNvSpPr>
          <p:nvPr/>
        </p:nvSpPr>
        <p:spPr bwMode="auto">
          <a:xfrm>
            <a:off x="250825" y="260350"/>
            <a:ext cx="8569325" cy="684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r-FR" b="1">
                <a:effectLst>
                  <a:outerShdw blurRad="38100" dist="38100" dir="2700000" algn="tl">
                    <a:srgbClr val="FFFFFF"/>
                  </a:outerShdw>
                </a:effectLst>
              </a:rPr>
              <a:t>La réalisation du ce mini projet a été pour nous une occasion d'utiliser et d'approfondir les connaissances théoriques acquises durant le cycle de formation, et surtout d'apprendre les différentes techniques de calcul et règlements régissant le domaine étudié.</a:t>
            </a:r>
          </a:p>
          <a:p>
            <a:pPr>
              <a:defRPr/>
            </a:pPr>
            <a:r>
              <a:rPr lang="fr-FR" b="1"/>
              <a:t> </a:t>
            </a:r>
            <a:r>
              <a:rPr lang="fr-FR" b="1">
                <a:effectLst>
                  <a:outerShdw blurRad="38100" dist="38100" dir="2700000" algn="tl">
                    <a:srgbClr val="FFFFFF"/>
                  </a:outerShdw>
                </a:effectLst>
              </a:rPr>
              <a:t>De plus, l'utilisation de l'outil informatique pour l'analyse et le calcul des structures est très bénéfique en temps et en effort à condition de maîtriser les notions de bases des sciences de l’ingénieur, ainsi que le logiciel lui même. </a:t>
            </a:r>
          </a:p>
          <a:p>
            <a:pPr>
              <a:defRPr/>
            </a:pPr>
            <a:r>
              <a:rPr lang="fr-FR" b="1"/>
              <a:t> </a:t>
            </a:r>
            <a:r>
              <a:rPr lang="fr-FR" b="1">
                <a:effectLst>
                  <a:outerShdw blurRad="38100" dist="38100" dir="2700000" algn="tl">
                    <a:srgbClr val="FFFFFF"/>
                  </a:outerShdw>
                </a:effectLst>
              </a:rPr>
              <a:t>Aussi, il est important de mentionner que beaucoup reste à faire pour enrichir nos connaissances et seul le travail continu et la volonté de </a:t>
            </a:r>
            <a:r>
              <a:rPr lang="fr-FR" b="1">
                <a:solidFill>
                  <a:schemeClr val="tx2"/>
                </a:solidFill>
              </a:rPr>
              <a:t>recherche</a:t>
            </a:r>
            <a:r>
              <a:rPr lang="fr-FR" b="1">
                <a:effectLst>
                  <a:outerShdw blurRad="38100" dist="38100" dir="2700000" algn="tl">
                    <a:srgbClr val="FFFFFF"/>
                  </a:outerShdw>
                </a:effectLst>
              </a:rPr>
              <a:t> pourront nous aider à atteindre tous les objectifs tracés</a:t>
            </a:r>
            <a:r>
              <a:rPr lang="fr-FR">
                <a:effectLst>
                  <a:outerShdw blurRad="38100" dist="38100" dir="2700000" algn="tl">
                    <a:srgbClr val="FFFFFF"/>
                  </a:outerShdw>
                </a:effectLst>
              </a:rPr>
              <a:t>.</a:t>
            </a:r>
          </a:p>
          <a:p>
            <a:pPr>
              <a:defRPr/>
            </a:pPr>
            <a:endParaRPr lang="fr-FR">
              <a:effectLst>
                <a:outerShdw blurRad="38100" dist="38100" dir="2700000" algn="tl">
                  <a:srgbClr val="FFFFFF"/>
                </a:outerShdw>
              </a:effectLst>
            </a:endParaRPr>
          </a:p>
          <a:p>
            <a:pPr>
              <a:defRPr/>
            </a:pPr>
            <a:endParaRPr lang="fr-FR" b="1">
              <a:effectLst>
                <a:outerShdw blurRad="38100" dist="38100" dir="2700000" algn="tl">
                  <a:srgbClr val="FFFFFF"/>
                </a:outerShdw>
              </a:effectLst>
            </a:endParaRPr>
          </a:p>
          <a:p>
            <a:pPr>
              <a:defRPr/>
            </a:pPr>
            <a:endParaRPr lang="fr-FR" b="1">
              <a:effectLst>
                <a:outerShdw blurRad="38100" dist="38100" dir="2700000" algn="tl">
                  <a:srgbClr val="FFFFFF"/>
                </a:outerShdw>
              </a:effectLst>
            </a:endParaRPr>
          </a:p>
          <a:p>
            <a:pPr>
              <a:spcBef>
                <a:spcPct val="50000"/>
              </a:spcBef>
              <a:defRPr/>
            </a:pPr>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62" name="Text Box 4"/>
          <p:cNvSpPr txBox="1">
            <a:spLocks noChangeArrowheads="1"/>
          </p:cNvSpPr>
          <p:nvPr/>
        </p:nvSpPr>
        <p:spPr bwMode="auto">
          <a:xfrm>
            <a:off x="0" y="333375"/>
            <a:ext cx="8675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fr-FR"/>
          </a:p>
        </p:txBody>
      </p:sp>
      <p:sp>
        <p:nvSpPr>
          <p:cNvPr id="55302" name="WordArt 6"/>
          <p:cNvSpPr>
            <a:spLocks noChangeArrowheads="1" noChangeShapeType="1" noTextEdit="1"/>
          </p:cNvSpPr>
          <p:nvPr/>
        </p:nvSpPr>
        <p:spPr bwMode="auto">
          <a:xfrm>
            <a:off x="827088" y="2852738"/>
            <a:ext cx="7705725" cy="3602037"/>
          </a:xfrm>
          <a:prstGeom prst="rect">
            <a:avLst/>
          </a:prstGeom>
        </p:spPr>
        <p:txBody>
          <a:bodyPr spcFirstLastPara="1" wrap="none" fromWordArt="1">
            <a:prstTxWarp prst="textArchUp">
              <a:avLst>
                <a:gd name="adj" fmla="val 10845809"/>
              </a:avLst>
            </a:prstTxWarp>
          </a:bodyPr>
          <a:lstStyle/>
          <a:p>
            <a:pPr algn="ctr"/>
            <a:r>
              <a:rPr lang="fr-FR" sz="5400" kern="10">
                <a:ln w="3175">
                  <a:solidFill>
                    <a:srgbClr val="000000"/>
                  </a:solidFill>
                  <a:round/>
                  <a:headEnd/>
                  <a:tailEnd/>
                </a:ln>
                <a:solidFill>
                  <a:srgbClr val="FF0000"/>
                </a:solidFill>
                <a:latin typeface="Arial Black"/>
              </a:rPr>
              <a:t>Merci de votre attention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55302"/>
                                        </p:tgtEl>
                                        <p:attrNameLst>
                                          <p:attrName>style.visibility</p:attrName>
                                        </p:attrNameLst>
                                      </p:cBhvr>
                                      <p:to>
                                        <p:strVal val="visible"/>
                                      </p:to>
                                    </p:set>
                                    <p:anim to="" calcmode="lin" valueType="num">
                                      <p:cBhvr>
                                        <p:cTn id="7" dur="1" fill="hold"/>
                                        <p:tgtEl>
                                          <p:spTgt spid="55302"/>
                                        </p:tgtEl>
                                        <p:attrNameLst>
                                          <p:attrName/>
                                        </p:attrNameLst>
                                      </p:cBhvr>
                                    </p:anim>
                                  </p:childTnLst>
                                </p:cTn>
                              </p:par>
                            </p:childTnLst>
                          </p:cTn>
                        </p:par>
                        <p:par>
                          <p:cTn id="8" fill="hold" nodeType="afterGroup">
                            <p:stCondLst>
                              <p:cond delay="0"/>
                            </p:stCondLst>
                            <p:childTnLst>
                              <p:par>
                                <p:cTn id="9" presetID="19" presetClass="entr" presetSubtype="10" repeatCount="indefinite" fill="hold" grpId="1" nodeType="afterEffect">
                                  <p:stCondLst>
                                    <p:cond delay="500"/>
                                  </p:stCondLst>
                                  <p:endCondLst>
                                    <p:cond evt="onNext" delay="0">
                                      <p:tgtEl>
                                        <p:sldTgt/>
                                      </p:tgtEl>
                                    </p:cond>
                                  </p:endCondLst>
                                  <p:childTnLst>
                                    <p:set>
                                      <p:cBhvr>
                                        <p:cTn id="10" dur="1" fill="hold">
                                          <p:stCondLst>
                                            <p:cond delay="0"/>
                                          </p:stCondLst>
                                        </p:cTn>
                                        <p:tgtEl>
                                          <p:spTgt spid="55302"/>
                                        </p:tgtEl>
                                        <p:attrNameLst>
                                          <p:attrName>style.visibility</p:attrName>
                                        </p:attrNameLst>
                                      </p:cBhvr>
                                      <p:to>
                                        <p:strVal val="visible"/>
                                      </p:to>
                                    </p:set>
                                    <p:anim calcmode="lin" valueType="num">
                                      <p:cBhvr>
                                        <p:cTn id="11" dur="15000" fill="hold"/>
                                        <p:tgtEl>
                                          <p:spTgt spid="55302"/>
                                        </p:tgtEl>
                                        <p:attrNameLst>
                                          <p:attrName>ppt_w</p:attrName>
                                        </p:attrNameLst>
                                      </p:cBhvr>
                                      <p:tavLst>
                                        <p:tav tm="0" fmla="#ppt_w*sin(2.5*pi*$)">
                                          <p:val>
                                            <p:fltVal val="0"/>
                                          </p:val>
                                        </p:tav>
                                        <p:tav tm="100000">
                                          <p:val>
                                            <p:fltVal val="1"/>
                                          </p:val>
                                        </p:tav>
                                      </p:tavLst>
                                    </p:anim>
                                    <p:anim calcmode="lin" valueType="num">
                                      <p:cBhvr>
                                        <p:cTn id="12" dur="15000" fill="hold"/>
                                        <p:tgtEl>
                                          <p:spTgt spid="5530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2" grpId="0" animBg="1"/>
      <p:bldP spid="5530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193925" y="333375"/>
            <a:ext cx="4826000" cy="528638"/>
          </a:xfrm>
          <a:prstGeom prst="rect">
            <a:avLst/>
          </a:prstGeom>
          <a:gradFill rotWithShape="1">
            <a:gsLst>
              <a:gs pos="0">
                <a:srgbClr val="99CC00"/>
              </a:gs>
              <a:gs pos="100000">
                <a:schemeClr val="accent1"/>
              </a:gs>
            </a:gsLst>
            <a:lin ang="5400000" scaled="1"/>
          </a:gradFill>
          <a:ln w="9525">
            <a:solidFill>
              <a:srgbClr val="339966"/>
            </a:solidFill>
            <a:miter lim="800000"/>
            <a:headEnd/>
            <a:tailEnd/>
          </a:ln>
        </p:spPr>
        <p:txBody>
          <a:bodyPr lIns="91432" tIns="45715" rIns="91432" bIns="45715">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fr-FR" sz="2700">
                <a:latin typeface="Algerian" pitchFamily="82" charset="0"/>
                <a:cs typeface="Arial" charset="0"/>
              </a:rPr>
              <a:t>Plan de travaille</a:t>
            </a:r>
          </a:p>
        </p:txBody>
      </p:sp>
      <p:sp>
        <p:nvSpPr>
          <p:cNvPr id="43011" name="AutoShape 3"/>
          <p:cNvSpPr>
            <a:spLocks noChangeArrowheads="1"/>
          </p:cNvSpPr>
          <p:nvPr/>
        </p:nvSpPr>
        <p:spPr bwMode="auto">
          <a:xfrm>
            <a:off x="971550" y="1411288"/>
            <a:ext cx="541338" cy="539750"/>
          </a:xfrm>
          <a:prstGeom prst="cube">
            <a:avLst>
              <a:gd name="adj" fmla="val 25000"/>
            </a:avLst>
          </a:prstGeom>
          <a:solidFill>
            <a:schemeClr val="accent1"/>
          </a:solidFill>
          <a:ln w="9525" algn="ctr">
            <a:solidFill>
              <a:schemeClr val="tx1"/>
            </a:solidFill>
            <a:miter lim="800000"/>
            <a:headEnd/>
            <a:tailEnd/>
          </a:ln>
        </p:spPr>
        <p:txBody>
          <a:bodyPr lIns="91432" tIns="45715" rIns="91432" bIns="45715"/>
          <a:lstStyle/>
          <a:p>
            <a:pPr algn="ctr">
              <a:spcBef>
                <a:spcPct val="50000"/>
              </a:spcBef>
            </a:pPr>
            <a:r>
              <a:rPr lang="fr-FR" sz="1800">
                <a:latin typeface="Algerian" pitchFamily="82" charset="0"/>
                <a:cs typeface="Arial" charset="0"/>
              </a:rPr>
              <a:t>B</a:t>
            </a:r>
          </a:p>
        </p:txBody>
      </p:sp>
      <p:sp>
        <p:nvSpPr>
          <p:cNvPr id="43012" name="AutoShape 4"/>
          <p:cNvSpPr>
            <a:spLocks noChangeArrowheads="1"/>
          </p:cNvSpPr>
          <p:nvPr/>
        </p:nvSpPr>
        <p:spPr bwMode="auto">
          <a:xfrm>
            <a:off x="250825" y="1411288"/>
            <a:ext cx="539750" cy="539750"/>
          </a:xfrm>
          <a:prstGeom prst="cube">
            <a:avLst>
              <a:gd name="adj" fmla="val 25000"/>
            </a:avLst>
          </a:prstGeom>
          <a:solidFill>
            <a:schemeClr val="accent1"/>
          </a:solidFill>
          <a:ln w="9525" algn="ctr">
            <a:solidFill>
              <a:schemeClr val="tx1"/>
            </a:solidFill>
            <a:miter lim="800000"/>
            <a:headEnd/>
            <a:tailEnd/>
          </a:ln>
        </p:spPr>
        <p:txBody>
          <a:bodyPr lIns="91432" tIns="45715" rIns="91432" bIns="45715"/>
          <a:lstStyle/>
          <a:p>
            <a:pPr algn="ctr">
              <a:spcBef>
                <a:spcPct val="50000"/>
              </a:spcBef>
            </a:pPr>
            <a:r>
              <a:rPr lang="fr-FR" sz="1800">
                <a:latin typeface="Algerian" pitchFamily="82" charset="0"/>
                <a:cs typeface="Arial" charset="0"/>
              </a:rPr>
              <a:t>A</a:t>
            </a:r>
          </a:p>
        </p:txBody>
      </p:sp>
      <p:sp>
        <p:nvSpPr>
          <p:cNvPr id="43013" name="AutoShape 5"/>
          <p:cNvSpPr>
            <a:spLocks noChangeArrowheads="1"/>
          </p:cNvSpPr>
          <p:nvPr/>
        </p:nvSpPr>
        <p:spPr bwMode="auto">
          <a:xfrm>
            <a:off x="3348038" y="1343025"/>
            <a:ext cx="539750" cy="539750"/>
          </a:xfrm>
          <a:prstGeom prst="cube">
            <a:avLst>
              <a:gd name="adj" fmla="val 25000"/>
            </a:avLst>
          </a:prstGeom>
          <a:solidFill>
            <a:schemeClr val="accent1"/>
          </a:solidFill>
          <a:ln w="9525" algn="ctr">
            <a:solidFill>
              <a:schemeClr val="tx1"/>
            </a:solidFill>
            <a:miter lim="800000"/>
            <a:headEnd/>
            <a:tailEnd/>
          </a:ln>
        </p:spPr>
        <p:txBody>
          <a:bodyPr lIns="91432" tIns="45715" rIns="91432" bIns="45715"/>
          <a:lstStyle/>
          <a:p>
            <a:pPr algn="ctr">
              <a:spcBef>
                <a:spcPct val="50000"/>
              </a:spcBef>
            </a:pPr>
            <a:r>
              <a:rPr lang="fr-FR" sz="1800">
                <a:latin typeface="Algerian" pitchFamily="82" charset="0"/>
                <a:cs typeface="Arial" charset="0"/>
              </a:rPr>
              <a:t>C</a:t>
            </a:r>
          </a:p>
        </p:txBody>
      </p:sp>
      <p:sp>
        <p:nvSpPr>
          <p:cNvPr id="5126" name="Text Box 6"/>
          <p:cNvSpPr txBox="1">
            <a:spLocks noChangeArrowheads="1"/>
          </p:cNvSpPr>
          <p:nvPr/>
        </p:nvSpPr>
        <p:spPr bwMode="auto">
          <a:xfrm>
            <a:off x="4156075" y="1501775"/>
            <a:ext cx="5778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432" tIns="45715" rIns="91432" bIns="45715">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endParaRPr lang="ar-DZ" sz="1800">
              <a:cs typeface="Arial" charset="0"/>
            </a:endParaRPr>
          </a:p>
        </p:txBody>
      </p:sp>
      <p:sp>
        <p:nvSpPr>
          <p:cNvPr id="43016" name="AutoShape 8"/>
          <p:cNvSpPr>
            <a:spLocks noChangeArrowheads="1"/>
          </p:cNvSpPr>
          <p:nvPr/>
        </p:nvSpPr>
        <p:spPr bwMode="auto">
          <a:xfrm>
            <a:off x="5021263" y="1501775"/>
            <a:ext cx="750887" cy="404813"/>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2</a:t>
            </a:r>
          </a:p>
        </p:txBody>
      </p:sp>
      <p:sp>
        <p:nvSpPr>
          <p:cNvPr id="43017" name="AutoShape 9"/>
          <p:cNvSpPr>
            <a:spLocks noChangeArrowheads="1"/>
          </p:cNvSpPr>
          <p:nvPr/>
        </p:nvSpPr>
        <p:spPr bwMode="auto">
          <a:xfrm>
            <a:off x="5883275" y="1501775"/>
            <a:ext cx="752475" cy="404813"/>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3</a:t>
            </a:r>
          </a:p>
        </p:txBody>
      </p:sp>
      <p:sp>
        <p:nvSpPr>
          <p:cNvPr id="43019" name="AutoShape 11"/>
          <p:cNvSpPr>
            <a:spLocks noChangeArrowheads="1"/>
          </p:cNvSpPr>
          <p:nvPr/>
        </p:nvSpPr>
        <p:spPr bwMode="auto">
          <a:xfrm>
            <a:off x="7596188" y="1412875"/>
            <a:ext cx="538162"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F</a:t>
            </a:r>
          </a:p>
        </p:txBody>
      </p:sp>
      <p:sp>
        <p:nvSpPr>
          <p:cNvPr id="5130" name="Rectangle 12"/>
          <p:cNvSpPr>
            <a:spLocks noChangeArrowheads="1"/>
          </p:cNvSpPr>
          <p:nvPr/>
        </p:nvSpPr>
        <p:spPr bwMode="auto">
          <a:xfrm>
            <a:off x="5618163" y="3213100"/>
            <a:ext cx="1857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1432" tIns="45715" rIns="91432" bIns="45715">
            <a:spAutoFit/>
          </a:bodyPr>
          <a:lstStyle/>
          <a:p>
            <a:pPr algn="ctr">
              <a:spcBef>
                <a:spcPct val="50000"/>
              </a:spcBef>
            </a:pPr>
            <a:endParaRPr lang="ar-DZ" sz="1800">
              <a:cs typeface="Arial" charset="0"/>
            </a:endParaRPr>
          </a:p>
        </p:txBody>
      </p:sp>
      <p:sp>
        <p:nvSpPr>
          <p:cNvPr id="5131" name="Text Box 13"/>
          <p:cNvSpPr txBox="1">
            <a:spLocks noChangeArrowheads="1"/>
          </p:cNvSpPr>
          <p:nvPr/>
        </p:nvSpPr>
        <p:spPr bwMode="auto">
          <a:xfrm>
            <a:off x="1619250" y="5373688"/>
            <a:ext cx="7524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432" tIns="45715" rIns="91432" bIns="45715">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endParaRPr lang="ar-DZ" sz="1800">
              <a:cs typeface="Arial" charset="0"/>
            </a:endParaRPr>
          </a:p>
        </p:txBody>
      </p:sp>
      <p:sp>
        <p:nvSpPr>
          <p:cNvPr id="43022" name="AutoShape 14"/>
          <p:cNvSpPr>
            <a:spLocks noChangeArrowheads="1"/>
          </p:cNvSpPr>
          <p:nvPr/>
        </p:nvSpPr>
        <p:spPr bwMode="auto">
          <a:xfrm>
            <a:off x="2484438" y="1484313"/>
            <a:ext cx="752475" cy="406400"/>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2</a:t>
            </a:r>
          </a:p>
        </p:txBody>
      </p:sp>
      <p:sp>
        <p:nvSpPr>
          <p:cNvPr id="43023" name="AutoShape 15"/>
          <p:cNvSpPr>
            <a:spLocks noChangeArrowheads="1"/>
          </p:cNvSpPr>
          <p:nvPr/>
        </p:nvSpPr>
        <p:spPr bwMode="auto">
          <a:xfrm>
            <a:off x="1619250" y="1484313"/>
            <a:ext cx="752475" cy="406400"/>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1</a:t>
            </a:r>
          </a:p>
        </p:txBody>
      </p:sp>
      <p:sp>
        <p:nvSpPr>
          <p:cNvPr id="43028" name="AutoShape 20"/>
          <p:cNvSpPr>
            <a:spLocks noChangeArrowheads="1"/>
          </p:cNvSpPr>
          <p:nvPr/>
        </p:nvSpPr>
        <p:spPr bwMode="auto">
          <a:xfrm>
            <a:off x="4140200" y="1341438"/>
            <a:ext cx="538163"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D</a:t>
            </a:r>
          </a:p>
        </p:txBody>
      </p:sp>
      <p:sp>
        <p:nvSpPr>
          <p:cNvPr id="43029" name="AutoShape 21"/>
          <p:cNvSpPr>
            <a:spLocks noChangeArrowheads="1"/>
          </p:cNvSpPr>
          <p:nvPr/>
        </p:nvSpPr>
        <p:spPr bwMode="auto">
          <a:xfrm>
            <a:off x="6877050" y="1412875"/>
            <a:ext cx="538163"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E</a:t>
            </a:r>
          </a:p>
        </p:txBody>
      </p:sp>
      <p:sp>
        <p:nvSpPr>
          <p:cNvPr id="43030" name="AutoShape 22"/>
          <p:cNvSpPr>
            <a:spLocks noChangeArrowheads="1"/>
          </p:cNvSpPr>
          <p:nvPr/>
        </p:nvSpPr>
        <p:spPr bwMode="auto">
          <a:xfrm>
            <a:off x="8316913" y="1412875"/>
            <a:ext cx="538162"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G</a:t>
            </a:r>
          </a:p>
        </p:txBody>
      </p:sp>
      <p:sp>
        <p:nvSpPr>
          <p:cNvPr id="43033" name="Text Box 25"/>
          <p:cNvSpPr txBox="1">
            <a:spLocks noChangeArrowheads="1"/>
          </p:cNvSpPr>
          <p:nvPr/>
        </p:nvSpPr>
        <p:spPr bwMode="auto">
          <a:xfrm>
            <a:off x="900113" y="2420938"/>
            <a:ext cx="5832475" cy="519112"/>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a:t>INTRODUCTION</a:t>
            </a:r>
          </a:p>
        </p:txBody>
      </p:sp>
      <p:sp>
        <p:nvSpPr>
          <p:cNvPr id="43034" name="Text Box 26"/>
          <p:cNvSpPr txBox="1">
            <a:spLocks noChangeArrowheads="1"/>
          </p:cNvSpPr>
          <p:nvPr/>
        </p:nvSpPr>
        <p:spPr bwMode="auto">
          <a:xfrm>
            <a:off x="900113" y="3357563"/>
            <a:ext cx="5759450" cy="519112"/>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a:t>PRESENTATION DE RPA</a:t>
            </a:r>
          </a:p>
        </p:txBody>
      </p:sp>
      <p:sp>
        <p:nvSpPr>
          <p:cNvPr id="43035" name="Text Box 27"/>
          <p:cNvSpPr txBox="1">
            <a:spLocks noChangeArrowheads="1"/>
          </p:cNvSpPr>
          <p:nvPr/>
        </p:nvSpPr>
        <p:spPr bwMode="auto">
          <a:xfrm>
            <a:off x="2051050" y="4221163"/>
            <a:ext cx="4537075" cy="519112"/>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a:t> </a:t>
            </a:r>
            <a:r>
              <a:rPr lang="fr-FR" sz="2800"/>
              <a:t>RPA 88</a:t>
            </a:r>
          </a:p>
        </p:txBody>
      </p:sp>
      <p:sp>
        <p:nvSpPr>
          <p:cNvPr id="43036" name="Text Box 28"/>
          <p:cNvSpPr txBox="1">
            <a:spLocks noChangeArrowheads="1"/>
          </p:cNvSpPr>
          <p:nvPr/>
        </p:nvSpPr>
        <p:spPr bwMode="auto">
          <a:xfrm>
            <a:off x="2051050" y="5229225"/>
            <a:ext cx="4537075" cy="519113"/>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a:t>RPA 99 ET RPA99V2003</a:t>
            </a:r>
          </a:p>
        </p:txBody>
      </p:sp>
      <p:sp>
        <p:nvSpPr>
          <p:cNvPr id="43037" name="Text Box 29"/>
          <p:cNvSpPr txBox="1">
            <a:spLocks noChangeArrowheads="1"/>
          </p:cNvSpPr>
          <p:nvPr/>
        </p:nvSpPr>
        <p:spPr bwMode="auto">
          <a:xfrm>
            <a:off x="900113" y="6092825"/>
            <a:ext cx="5616575" cy="519113"/>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a:t>ETUDE DE PORTIQUE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slide(fromBottom)">
                                      <p:cBhvr>
                                        <p:cTn id="7" dur="500"/>
                                        <p:tgtEl>
                                          <p:spTgt spid="43012"/>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43011"/>
                                        </p:tgtEl>
                                        <p:attrNameLst>
                                          <p:attrName>style.visibility</p:attrName>
                                        </p:attrNameLst>
                                      </p:cBhvr>
                                      <p:to>
                                        <p:strVal val="visible"/>
                                      </p:to>
                                    </p:set>
                                    <p:animEffect transition="in" filter="slide(fromBottom)">
                                      <p:cBhvr>
                                        <p:cTn id="10" dur="500"/>
                                        <p:tgtEl>
                                          <p:spTgt spid="43011"/>
                                        </p:tgtEl>
                                      </p:cBhvr>
                                    </p:animEffect>
                                  </p:childTnLst>
                                </p:cTn>
                              </p:par>
                              <p:par>
                                <p:cTn id="11" presetID="52" presetClass="entr" presetSubtype="0" fill="hold" grpId="0" nodeType="withEffect">
                                  <p:stCondLst>
                                    <p:cond delay="0"/>
                                  </p:stCondLst>
                                  <p:childTnLst>
                                    <p:set>
                                      <p:cBhvr>
                                        <p:cTn id="12" dur="1" fill="hold">
                                          <p:stCondLst>
                                            <p:cond delay="0"/>
                                          </p:stCondLst>
                                        </p:cTn>
                                        <p:tgtEl>
                                          <p:spTgt spid="43022"/>
                                        </p:tgtEl>
                                        <p:attrNameLst>
                                          <p:attrName>style.visibility</p:attrName>
                                        </p:attrNameLst>
                                      </p:cBhvr>
                                      <p:to>
                                        <p:strVal val="visible"/>
                                      </p:to>
                                    </p:set>
                                    <p:animScale>
                                      <p:cBhvr>
                                        <p:cTn id="13" dur="500" decel="50000" fill="hold">
                                          <p:stCondLst>
                                            <p:cond delay="0"/>
                                          </p:stCondLst>
                                        </p:cTn>
                                        <p:tgtEl>
                                          <p:spTgt spid="430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500" decel="50000" fill="hold">
                                          <p:stCondLst>
                                            <p:cond delay="0"/>
                                          </p:stCondLst>
                                        </p:cTn>
                                        <p:tgtEl>
                                          <p:spTgt spid="43022"/>
                                        </p:tgtEl>
                                        <p:attrNameLst>
                                          <p:attrName>ppt_x</p:attrName>
                                          <p:attrName>ppt_y</p:attrName>
                                        </p:attrNameLst>
                                      </p:cBhvr>
                                    </p:animMotion>
                                    <p:animEffect transition="in" filter="fade">
                                      <p:cBhvr>
                                        <p:cTn id="15" dur="500"/>
                                        <p:tgtEl>
                                          <p:spTgt spid="43022"/>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43013"/>
                                        </p:tgtEl>
                                        <p:attrNameLst>
                                          <p:attrName>style.visibility</p:attrName>
                                        </p:attrNameLst>
                                      </p:cBhvr>
                                      <p:to>
                                        <p:strVal val="visible"/>
                                      </p:to>
                                    </p:set>
                                    <p:animEffect transition="in" filter="slide(fromBottom)">
                                      <p:cBhvr>
                                        <p:cTn id="18" dur="500"/>
                                        <p:tgtEl>
                                          <p:spTgt spid="43013"/>
                                        </p:tgtEl>
                                      </p:cBhvr>
                                    </p:animEffect>
                                  </p:childTnLst>
                                </p:cTn>
                              </p:par>
                              <p:par>
                                <p:cTn id="19" presetID="52" presetClass="entr" presetSubtype="0" fill="hold" grpId="0" nodeType="withEffect">
                                  <p:stCondLst>
                                    <p:cond delay="0"/>
                                  </p:stCondLst>
                                  <p:childTnLst>
                                    <p:set>
                                      <p:cBhvr>
                                        <p:cTn id="20" dur="1" fill="hold">
                                          <p:stCondLst>
                                            <p:cond delay="0"/>
                                          </p:stCondLst>
                                        </p:cTn>
                                        <p:tgtEl>
                                          <p:spTgt spid="43016"/>
                                        </p:tgtEl>
                                        <p:attrNameLst>
                                          <p:attrName>style.visibility</p:attrName>
                                        </p:attrNameLst>
                                      </p:cBhvr>
                                      <p:to>
                                        <p:strVal val="visible"/>
                                      </p:to>
                                    </p:set>
                                    <p:animScale>
                                      <p:cBhvr>
                                        <p:cTn id="21" dur="500" decel="50000" fill="hold">
                                          <p:stCondLst>
                                            <p:cond delay="0"/>
                                          </p:stCondLst>
                                        </p:cTn>
                                        <p:tgtEl>
                                          <p:spTgt spid="430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500" decel="50000" fill="hold">
                                          <p:stCondLst>
                                            <p:cond delay="0"/>
                                          </p:stCondLst>
                                        </p:cTn>
                                        <p:tgtEl>
                                          <p:spTgt spid="43016"/>
                                        </p:tgtEl>
                                        <p:attrNameLst>
                                          <p:attrName>ppt_x</p:attrName>
                                          <p:attrName>ppt_y</p:attrName>
                                        </p:attrNameLst>
                                      </p:cBhvr>
                                    </p:animMotion>
                                    <p:animEffect transition="in" filter="fade">
                                      <p:cBhvr>
                                        <p:cTn id="23" dur="500"/>
                                        <p:tgtEl>
                                          <p:spTgt spid="43016"/>
                                        </p:tgtEl>
                                      </p:cBhvr>
                                    </p:animEffect>
                                  </p:childTnLst>
                                </p:cTn>
                              </p:par>
                              <p:par>
                                <p:cTn id="24" presetID="52" presetClass="entr" presetSubtype="0" fill="hold" grpId="0" nodeType="withEffect">
                                  <p:stCondLst>
                                    <p:cond delay="0"/>
                                  </p:stCondLst>
                                  <p:childTnLst>
                                    <p:set>
                                      <p:cBhvr>
                                        <p:cTn id="25" dur="1" fill="hold">
                                          <p:stCondLst>
                                            <p:cond delay="0"/>
                                          </p:stCondLst>
                                        </p:cTn>
                                        <p:tgtEl>
                                          <p:spTgt spid="43017"/>
                                        </p:tgtEl>
                                        <p:attrNameLst>
                                          <p:attrName>style.visibility</p:attrName>
                                        </p:attrNameLst>
                                      </p:cBhvr>
                                      <p:to>
                                        <p:strVal val="visible"/>
                                      </p:to>
                                    </p:set>
                                    <p:animScale>
                                      <p:cBhvr>
                                        <p:cTn id="26" dur="500" decel="50000" fill="hold">
                                          <p:stCondLst>
                                            <p:cond delay="0"/>
                                          </p:stCondLst>
                                        </p:cTn>
                                        <p:tgtEl>
                                          <p:spTgt spid="4301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500" decel="50000" fill="hold">
                                          <p:stCondLst>
                                            <p:cond delay="0"/>
                                          </p:stCondLst>
                                        </p:cTn>
                                        <p:tgtEl>
                                          <p:spTgt spid="43017"/>
                                        </p:tgtEl>
                                        <p:attrNameLst>
                                          <p:attrName>ppt_x</p:attrName>
                                          <p:attrName>ppt_y</p:attrName>
                                        </p:attrNameLst>
                                      </p:cBhvr>
                                    </p:animMotion>
                                    <p:animEffect transition="in" filter="fade">
                                      <p:cBhvr>
                                        <p:cTn id="28" dur="500"/>
                                        <p:tgtEl>
                                          <p:spTgt spid="43017"/>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43019"/>
                                        </p:tgtEl>
                                        <p:attrNameLst>
                                          <p:attrName>style.visibility</p:attrName>
                                        </p:attrNameLst>
                                      </p:cBhvr>
                                      <p:to>
                                        <p:strVal val="visible"/>
                                      </p:to>
                                    </p:set>
                                    <p:animEffect transition="in" filter="slide(fromBottom)">
                                      <p:cBhvr>
                                        <p:cTn id="31" dur="500"/>
                                        <p:tgtEl>
                                          <p:spTgt spid="43019"/>
                                        </p:tgtEl>
                                      </p:cBhvr>
                                    </p:animEffect>
                                  </p:childTnLst>
                                </p:cTn>
                              </p:par>
                              <p:par>
                                <p:cTn id="32" presetID="52" presetClass="entr" presetSubtype="0" fill="hold" grpId="0" nodeType="withEffect">
                                  <p:stCondLst>
                                    <p:cond delay="0"/>
                                  </p:stCondLst>
                                  <p:childTnLst>
                                    <p:set>
                                      <p:cBhvr>
                                        <p:cTn id="33" dur="1" fill="hold">
                                          <p:stCondLst>
                                            <p:cond delay="0"/>
                                          </p:stCondLst>
                                        </p:cTn>
                                        <p:tgtEl>
                                          <p:spTgt spid="43023"/>
                                        </p:tgtEl>
                                        <p:attrNameLst>
                                          <p:attrName>style.visibility</p:attrName>
                                        </p:attrNameLst>
                                      </p:cBhvr>
                                      <p:to>
                                        <p:strVal val="visible"/>
                                      </p:to>
                                    </p:set>
                                    <p:animScale>
                                      <p:cBhvr>
                                        <p:cTn id="34" dur="500" decel="50000" fill="hold">
                                          <p:stCondLst>
                                            <p:cond delay="0"/>
                                          </p:stCondLst>
                                        </p:cTn>
                                        <p:tgtEl>
                                          <p:spTgt spid="430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500" decel="50000" fill="hold">
                                          <p:stCondLst>
                                            <p:cond delay="0"/>
                                          </p:stCondLst>
                                        </p:cTn>
                                        <p:tgtEl>
                                          <p:spTgt spid="43023"/>
                                        </p:tgtEl>
                                        <p:attrNameLst>
                                          <p:attrName>ppt_x</p:attrName>
                                          <p:attrName>ppt_y</p:attrName>
                                        </p:attrNameLst>
                                      </p:cBhvr>
                                    </p:animMotion>
                                    <p:animEffect transition="in" filter="fade">
                                      <p:cBhvr>
                                        <p:cTn id="36" dur="500"/>
                                        <p:tgtEl>
                                          <p:spTgt spid="43023"/>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43028"/>
                                        </p:tgtEl>
                                        <p:attrNameLst>
                                          <p:attrName>style.visibility</p:attrName>
                                        </p:attrNameLst>
                                      </p:cBhvr>
                                      <p:to>
                                        <p:strVal val="visible"/>
                                      </p:to>
                                    </p:set>
                                    <p:animEffect transition="in" filter="slide(fromBottom)">
                                      <p:cBhvr>
                                        <p:cTn id="39" dur="500"/>
                                        <p:tgtEl>
                                          <p:spTgt spid="43028"/>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43029"/>
                                        </p:tgtEl>
                                        <p:attrNameLst>
                                          <p:attrName>style.visibility</p:attrName>
                                        </p:attrNameLst>
                                      </p:cBhvr>
                                      <p:to>
                                        <p:strVal val="visible"/>
                                      </p:to>
                                    </p:set>
                                    <p:animEffect transition="in" filter="slide(fromBottom)">
                                      <p:cBhvr>
                                        <p:cTn id="42" dur="500"/>
                                        <p:tgtEl>
                                          <p:spTgt spid="43029"/>
                                        </p:tgtEl>
                                      </p:cBhvr>
                                    </p:animEffect>
                                  </p:childTnLst>
                                </p:cTn>
                              </p:par>
                              <p:par>
                                <p:cTn id="43" presetID="12" presetClass="entr" presetSubtype="4" fill="hold" grpId="0" nodeType="withEffect">
                                  <p:stCondLst>
                                    <p:cond delay="0"/>
                                  </p:stCondLst>
                                  <p:childTnLst>
                                    <p:set>
                                      <p:cBhvr>
                                        <p:cTn id="44" dur="1" fill="hold">
                                          <p:stCondLst>
                                            <p:cond delay="0"/>
                                          </p:stCondLst>
                                        </p:cTn>
                                        <p:tgtEl>
                                          <p:spTgt spid="43030"/>
                                        </p:tgtEl>
                                        <p:attrNameLst>
                                          <p:attrName>style.visibility</p:attrName>
                                        </p:attrNameLst>
                                      </p:cBhvr>
                                      <p:to>
                                        <p:strVal val="visible"/>
                                      </p:to>
                                    </p:set>
                                    <p:animEffect transition="in" filter="slide(fromBottom)">
                                      <p:cBhvr>
                                        <p:cTn id="45" dur="500"/>
                                        <p:tgtEl>
                                          <p:spTgt spid="43030"/>
                                        </p:tgtEl>
                                      </p:cBhvr>
                                    </p:animEffect>
                                  </p:childTnLst>
                                </p:cTn>
                              </p:par>
                              <p:par>
                                <p:cTn id="46" presetID="12" presetClass="entr" presetSubtype="4" fill="hold" grpId="1" nodeType="withEffect">
                                  <p:stCondLst>
                                    <p:cond delay="0"/>
                                  </p:stCondLst>
                                  <p:childTnLst>
                                    <p:set>
                                      <p:cBhvr>
                                        <p:cTn id="47" dur="1" fill="hold">
                                          <p:stCondLst>
                                            <p:cond delay="0"/>
                                          </p:stCondLst>
                                        </p:cTn>
                                        <p:tgtEl>
                                          <p:spTgt spid="43028"/>
                                        </p:tgtEl>
                                        <p:attrNameLst>
                                          <p:attrName>style.visibility</p:attrName>
                                        </p:attrNameLst>
                                      </p:cBhvr>
                                      <p:to>
                                        <p:strVal val="visible"/>
                                      </p:to>
                                    </p:set>
                                    <p:animEffect transition="in" filter="slide(fromBottom)">
                                      <p:cBhvr>
                                        <p:cTn id="48" dur="500"/>
                                        <p:tgtEl>
                                          <p:spTgt spid="43028"/>
                                        </p:tgtEl>
                                      </p:cBhvr>
                                    </p:animEffect>
                                  </p:childTnLst>
                                </p:cTn>
                              </p:par>
                              <p:par>
                                <p:cTn id="49" presetID="12" presetClass="entr" presetSubtype="4" fill="hold" grpId="1" nodeType="withEffect">
                                  <p:stCondLst>
                                    <p:cond delay="0"/>
                                  </p:stCondLst>
                                  <p:childTnLst>
                                    <p:set>
                                      <p:cBhvr>
                                        <p:cTn id="50" dur="1" fill="hold">
                                          <p:stCondLst>
                                            <p:cond delay="0"/>
                                          </p:stCondLst>
                                        </p:cTn>
                                        <p:tgtEl>
                                          <p:spTgt spid="43019"/>
                                        </p:tgtEl>
                                        <p:attrNameLst>
                                          <p:attrName>style.visibility</p:attrName>
                                        </p:attrNameLst>
                                      </p:cBhvr>
                                      <p:to>
                                        <p:strVal val="visible"/>
                                      </p:to>
                                    </p:set>
                                    <p:animEffect transition="in" filter="slide(fromBottom)">
                                      <p:cBhvr>
                                        <p:cTn id="51" dur="500"/>
                                        <p:tgtEl>
                                          <p:spTgt spid="43019"/>
                                        </p:tgtEl>
                                      </p:cBhvr>
                                    </p:animEffect>
                                  </p:childTnLst>
                                </p:cTn>
                              </p:par>
                              <p:par>
                                <p:cTn id="52" presetID="12" presetClass="entr" presetSubtype="4" fill="hold" grpId="1" nodeType="withEffect">
                                  <p:stCondLst>
                                    <p:cond delay="0"/>
                                  </p:stCondLst>
                                  <p:childTnLst>
                                    <p:set>
                                      <p:cBhvr>
                                        <p:cTn id="53" dur="1" fill="hold">
                                          <p:stCondLst>
                                            <p:cond delay="0"/>
                                          </p:stCondLst>
                                        </p:cTn>
                                        <p:tgtEl>
                                          <p:spTgt spid="43030"/>
                                        </p:tgtEl>
                                        <p:attrNameLst>
                                          <p:attrName>style.visibility</p:attrName>
                                        </p:attrNameLst>
                                      </p:cBhvr>
                                      <p:to>
                                        <p:strVal val="visible"/>
                                      </p:to>
                                    </p:set>
                                    <p:animEffect transition="in" filter="slide(fromBottom)">
                                      <p:cBhvr>
                                        <p:cTn id="54" dur="500"/>
                                        <p:tgtEl>
                                          <p:spTgt spid="43030"/>
                                        </p:tgtEl>
                                      </p:cBhvr>
                                    </p:animEffect>
                                  </p:childTnLst>
                                </p:cTn>
                              </p:par>
                              <p:par>
                                <p:cTn id="55" presetID="12" presetClass="entr" presetSubtype="4" fill="hold" grpId="2" nodeType="withEffect">
                                  <p:stCondLst>
                                    <p:cond delay="0"/>
                                  </p:stCondLst>
                                  <p:childTnLst>
                                    <p:set>
                                      <p:cBhvr>
                                        <p:cTn id="56" dur="1" fill="hold">
                                          <p:stCondLst>
                                            <p:cond delay="0"/>
                                          </p:stCondLst>
                                        </p:cTn>
                                        <p:tgtEl>
                                          <p:spTgt spid="43028"/>
                                        </p:tgtEl>
                                        <p:attrNameLst>
                                          <p:attrName>style.visibility</p:attrName>
                                        </p:attrNameLst>
                                      </p:cBhvr>
                                      <p:to>
                                        <p:strVal val="visible"/>
                                      </p:to>
                                    </p:set>
                                    <p:animEffect transition="in" filter="slide(fromBottom)">
                                      <p:cBhvr>
                                        <p:cTn id="57" dur="500"/>
                                        <p:tgtEl>
                                          <p:spTgt spid="43028"/>
                                        </p:tgtEl>
                                      </p:cBhvr>
                                    </p:animEffect>
                                  </p:childTnLst>
                                </p:cTn>
                              </p:par>
                              <p:par>
                                <p:cTn id="58" presetID="12" presetClass="entr" presetSubtype="4" fill="hold" grpId="1" nodeType="withEffect">
                                  <p:stCondLst>
                                    <p:cond delay="0"/>
                                  </p:stCondLst>
                                  <p:childTnLst>
                                    <p:set>
                                      <p:cBhvr>
                                        <p:cTn id="59" dur="1" fill="hold">
                                          <p:stCondLst>
                                            <p:cond delay="0"/>
                                          </p:stCondLst>
                                        </p:cTn>
                                        <p:tgtEl>
                                          <p:spTgt spid="43016"/>
                                        </p:tgtEl>
                                        <p:attrNameLst>
                                          <p:attrName>style.visibility</p:attrName>
                                        </p:attrNameLst>
                                      </p:cBhvr>
                                      <p:to>
                                        <p:strVal val="visible"/>
                                      </p:to>
                                    </p:set>
                                    <p:animEffect transition="in" filter="slide(fromBottom)">
                                      <p:cBhvr>
                                        <p:cTn id="60" dur="500"/>
                                        <p:tgtEl>
                                          <p:spTgt spid="43016"/>
                                        </p:tgtEl>
                                      </p:cBhvr>
                                    </p:animEffect>
                                  </p:childTnLst>
                                </p:cTn>
                              </p:par>
                              <p:par>
                                <p:cTn id="61" presetID="12" presetClass="entr" presetSubtype="4" fill="hold" grpId="1" nodeType="withEffect">
                                  <p:stCondLst>
                                    <p:cond delay="0"/>
                                  </p:stCondLst>
                                  <p:childTnLst>
                                    <p:set>
                                      <p:cBhvr>
                                        <p:cTn id="62" dur="1" fill="hold">
                                          <p:stCondLst>
                                            <p:cond delay="0"/>
                                          </p:stCondLst>
                                        </p:cTn>
                                        <p:tgtEl>
                                          <p:spTgt spid="43017"/>
                                        </p:tgtEl>
                                        <p:attrNameLst>
                                          <p:attrName>style.visibility</p:attrName>
                                        </p:attrNameLst>
                                      </p:cBhvr>
                                      <p:to>
                                        <p:strVal val="visible"/>
                                      </p:to>
                                    </p:set>
                                    <p:animEffect transition="in" filter="slide(fromBottom)">
                                      <p:cBhvr>
                                        <p:cTn id="63" dur="500"/>
                                        <p:tgtEl>
                                          <p:spTgt spid="43017"/>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6" presetClass="path" presetSubtype="0" accel="50000" decel="50000" fill="hold" grpId="1" nodeType="clickEffect">
                                  <p:stCondLst>
                                    <p:cond delay="0"/>
                                  </p:stCondLst>
                                  <p:childTnLst>
                                    <p:animMotion origin="layout" path="M -0.0217 0.12876 L -0.01041 0.12876 C -0.00555 0.12876 -0.00034 0.09385 -0.00034 0.06495 L -0.00034 0.00023 " pathEditMode="relative" rAng="16200000" ptsTypes="FfFF">
                                      <p:cBhvr>
                                        <p:cTn id="67" dur="2000" spd="-100000" fill="hold"/>
                                        <p:tgtEl>
                                          <p:spTgt spid="43012"/>
                                        </p:tgtEl>
                                        <p:attrNameLst>
                                          <p:attrName>ppt_x</p:attrName>
                                          <p:attrName>ppt_y</p:attrName>
                                        </p:attrNameLst>
                                      </p:cBhvr>
                                      <p:rCtr x="1076" y="-6426"/>
                                    </p:animMotion>
                                  </p:childTnLst>
                                </p:cTn>
                              </p:par>
                            </p:childTnLst>
                          </p:cTn>
                        </p:par>
                        <p:par>
                          <p:cTn id="68" fill="hold" nodeType="afterGroup">
                            <p:stCondLst>
                              <p:cond delay="2000"/>
                            </p:stCondLst>
                            <p:childTnLst>
                              <p:par>
                                <p:cTn id="69" presetID="31" presetClass="entr" presetSubtype="0" fill="hold" grpId="0" nodeType="afterEffect">
                                  <p:stCondLst>
                                    <p:cond delay="0"/>
                                  </p:stCondLst>
                                  <p:iterate type="lt">
                                    <p:tmPct val="5000"/>
                                  </p:iterate>
                                  <p:childTnLst>
                                    <p:set>
                                      <p:cBhvr>
                                        <p:cTn id="70" dur="1" fill="hold">
                                          <p:stCondLst>
                                            <p:cond delay="0"/>
                                          </p:stCondLst>
                                        </p:cTn>
                                        <p:tgtEl>
                                          <p:spTgt spid="43033"/>
                                        </p:tgtEl>
                                        <p:attrNameLst>
                                          <p:attrName>style.visibility</p:attrName>
                                        </p:attrNameLst>
                                      </p:cBhvr>
                                      <p:to>
                                        <p:strVal val="visible"/>
                                      </p:to>
                                    </p:set>
                                    <p:anim calcmode="lin" valueType="num">
                                      <p:cBhvr>
                                        <p:cTn id="71" dur="500" fill="hold"/>
                                        <p:tgtEl>
                                          <p:spTgt spid="43033"/>
                                        </p:tgtEl>
                                        <p:attrNameLst>
                                          <p:attrName>ppt_w</p:attrName>
                                        </p:attrNameLst>
                                      </p:cBhvr>
                                      <p:tavLst>
                                        <p:tav tm="0">
                                          <p:val>
                                            <p:fltVal val="0"/>
                                          </p:val>
                                        </p:tav>
                                        <p:tav tm="100000">
                                          <p:val>
                                            <p:strVal val="#ppt_w"/>
                                          </p:val>
                                        </p:tav>
                                      </p:tavLst>
                                    </p:anim>
                                    <p:anim calcmode="lin" valueType="num">
                                      <p:cBhvr>
                                        <p:cTn id="72" dur="500" fill="hold"/>
                                        <p:tgtEl>
                                          <p:spTgt spid="43033"/>
                                        </p:tgtEl>
                                        <p:attrNameLst>
                                          <p:attrName>ppt_h</p:attrName>
                                        </p:attrNameLst>
                                      </p:cBhvr>
                                      <p:tavLst>
                                        <p:tav tm="0">
                                          <p:val>
                                            <p:fltVal val="0"/>
                                          </p:val>
                                        </p:tav>
                                        <p:tav tm="100000">
                                          <p:val>
                                            <p:strVal val="#ppt_h"/>
                                          </p:val>
                                        </p:tav>
                                      </p:tavLst>
                                    </p:anim>
                                    <p:anim calcmode="lin" valueType="num">
                                      <p:cBhvr>
                                        <p:cTn id="73" dur="500" fill="hold"/>
                                        <p:tgtEl>
                                          <p:spTgt spid="43033"/>
                                        </p:tgtEl>
                                        <p:attrNameLst>
                                          <p:attrName>style.rotation</p:attrName>
                                        </p:attrNameLst>
                                      </p:cBhvr>
                                      <p:tavLst>
                                        <p:tav tm="0">
                                          <p:val>
                                            <p:fltVal val="90"/>
                                          </p:val>
                                        </p:tav>
                                        <p:tav tm="100000">
                                          <p:val>
                                            <p:fltVal val="0"/>
                                          </p:val>
                                        </p:tav>
                                      </p:tavLst>
                                    </p:anim>
                                    <p:animEffect transition="in" filter="fade">
                                      <p:cBhvr>
                                        <p:cTn id="74" dur="500"/>
                                        <p:tgtEl>
                                          <p:spTgt spid="4303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6" presetClass="path" presetSubtype="0" accel="50000" decel="50000" fill="hold" grpId="1" nodeType="clickEffect">
                                  <p:stCondLst>
                                    <p:cond delay="0"/>
                                  </p:stCondLst>
                                  <p:childTnLst>
                                    <p:animMotion origin="layout" path="M -0.10034 0.29612 L -0.05017 0.29612 C -0.02586 0.29612 -0.00069 0.21498 -0.00069 0.1484 L -0.00069 -0.00093 " pathEditMode="relative" rAng="16200000" ptsTypes="FfFF">
                                      <p:cBhvr>
                                        <p:cTn id="78" dur="1000" spd="-100000" fill="hold"/>
                                        <p:tgtEl>
                                          <p:spTgt spid="43011"/>
                                        </p:tgtEl>
                                        <p:attrNameLst>
                                          <p:attrName>ppt_x</p:attrName>
                                          <p:attrName>ppt_y</p:attrName>
                                        </p:attrNameLst>
                                      </p:cBhvr>
                                      <p:rCtr x="4983" y="-14840"/>
                                    </p:animMotion>
                                  </p:childTnLst>
                                </p:cTn>
                              </p:par>
                            </p:childTnLst>
                          </p:cTn>
                        </p:par>
                        <p:par>
                          <p:cTn id="79" fill="hold" nodeType="afterGroup">
                            <p:stCondLst>
                              <p:cond delay="1000"/>
                            </p:stCondLst>
                            <p:childTnLst>
                              <p:par>
                                <p:cTn id="80" presetID="47" presetClass="entr" presetSubtype="0" fill="hold" grpId="0" nodeType="afterEffect">
                                  <p:stCondLst>
                                    <p:cond delay="0"/>
                                  </p:stCondLst>
                                  <p:childTnLst>
                                    <p:set>
                                      <p:cBhvr>
                                        <p:cTn id="81" dur="1" fill="hold">
                                          <p:stCondLst>
                                            <p:cond delay="0"/>
                                          </p:stCondLst>
                                        </p:cTn>
                                        <p:tgtEl>
                                          <p:spTgt spid="43034"/>
                                        </p:tgtEl>
                                        <p:attrNameLst>
                                          <p:attrName>style.visibility</p:attrName>
                                        </p:attrNameLst>
                                      </p:cBhvr>
                                      <p:to>
                                        <p:strVal val="visible"/>
                                      </p:to>
                                    </p:set>
                                    <p:animEffect transition="in" filter="fade">
                                      <p:cBhvr>
                                        <p:cTn id="82" dur="500"/>
                                        <p:tgtEl>
                                          <p:spTgt spid="43034"/>
                                        </p:tgtEl>
                                      </p:cBhvr>
                                    </p:animEffect>
                                    <p:anim calcmode="lin" valueType="num">
                                      <p:cBhvr>
                                        <p:cTn id="83" dur="500" fill="hold"/>
                                        <p:tgtEl>
                                          <p:spTgt spid="43034"/>
                                        </p:tgtEl>
                                        <p:attrNameLst>
                                          <p:attrName>ppt_x</p:attrName>
                                        </p:attrNameLst>
                                      </p:cBhvr>
                                      <p:tavLst>
                                        <p:tav tm="0">
                                          <p:val>
                                            <p:strVal val="#ppt_x"/>
                                          </p:val>
                                        </p:tav>
                                        <p:tav tm="100000">
                                          <p:val>
                                            <p:strVal val="#ppt_x"/>
                                          </p:val>
                                        </p:tav>
                                      </p:tavLst>
                                    </p:anim>
                                    <p:anim calcmode="lin" valueType="num">
                                      <p:cBhvr>
                                        <p:cTn id="84" dur="500" fill="hold"/>
                                        <p:tgtEl>
                                          <p:spTgt spid="43034"/>
                                        </p:tgtEl>
                                        <p:attrNameLst>
                                          <p:attrName>ppt_y</p:attrName>
                                        </p:attrNameLst>
                                      </p:cBhvr>
                                      <p:tavLst>
                                        <p:tav tm="0">
                                          <p:val>
                                            <p:strVal val="#ppt_y-.1"/>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36" presetClass="path" presetSubtype="0" accel="50000" decel="50000" fill="hold" grpId="1" nodeType="clickEffect">
                                  <p:stCondLst>
                                    <p:cond delay="0"/>
                                  </p:stCondLst>
                                  <p:childTnLst>
                                    <p:animMotion origin="layout" path="M -0.08073 0.41078 L -0.04045 0.41078 C -0.02222 0.41078 -0.00052 0.29797 -0.00052 0.20551 L -0.00052 -0.00023 " pathEditMode="relative" rAng="16200000" ptsTypes="FfFF">
                                      <p:cBhvr>
                                        <p:cTn id="88" dur="2000" spd="-100000" fill="hold"/>
                                        <p:tgtEl>
                                          <p:spTgt spid="43023"/>
                                        </p:tgtEl>
                                        <p:attrNameLst>
                                          <p:attrName>ppt_x</p:attrName>
                                          <p:attrName>ppt_y</p:attrName>
                                        </p:attrNameLst>
                                      </p:cBhvr>
                                      <p:rCtr x="4010" y="-20550"/>
                                    </p:animMotion>
                                  </p:childTnLst>
                                </p:cTn>
                              </p:par>
                            </p:childTnLst>
                          </p:cTn>
                        </p:par>
                        <p:par>
                          <p:cTn id="89" fill="hold" nodeType="afterGroup">
                            <p:stCondLst>
                              <p:cond delay="2000"/>
                            </p:stCondLst>
                            <p:childTnLst>
                              <p:par>
                                <p:cTn id="90" presetID="37" presetClass="entr" presetSubtype="0" fill="hold" grpId="0" nodeType="afterEffect">
                                  <p:stCondLst>
                                    <p:cond delay="0"/>
                                  </p:stCondLst>
                                  <p:childTnLst>
                                    <p:set>
                                      <p:cBhvr>
                                        <p:cTn id="91" dur="1" fill="hold">
                                          <p:stCondLst>
                                            <p:cond delay="0"/>
                                          </p:stCondLst>
                                        </p:cTn>
                                        <p:tgtEl>
                                          <p:spTgt spid="43035"/>
                                        </p:tgtEl>
                                        <p:attrNameLst>
                                          <p:attrName>style.visibility</p:attrName>
                                        </p:attrNameLst>
                                      </p:cBhvr>
                                      <p:to>
                                        <p:strVal val="visible"/>
                                      </p:to>
                                    </p:set>
                                    <p:animEffect transition="in" filter="fade">
                                      <p:cBhvr>
                                        <p:cTn id="92" dur="500"/>
                                        <p:tgtEl>
                                          <p:spTgt spid="43035"/>
                                        </p:tgtEl>
                                      </p:cBhvr>
                                    </p:animEffect>
                                    <p:anim calcmode="lin" valueType="num">
                                      <p:cBhvr>
                                        <p:cTn id="93" dur="500" fill="hold"/>
                                        <p:tgtEl>
                                          <p:spTgt spid="43035"/>
                                        </p:tgtEl>
                                        <p:attrNameLst>
                                          <p:attrName>ppt_x</p:attrName>
                                        </p:attrNameLst>
                                      </p:cBhvr>
                                      <p:tavLst>
                                        <p:tav tm="0">
                                          <p:val>
                                            <p:strVal val="#ppt_x"/>
                                          </p:val>
                                        </p:tav>
                                        <p:tav tm="100000">
                                          <p:val>
                                            <p:strVal val="#ppt_x"/>
                                          </p:val>
                                        </p:tav>
                                      </p:tavLst>
                                    </p:anim>
                                    <p:anim calcmode="lin" valueType="num">
                                      <p:cBhvr>
                                        <p:cTn id="94" dur="450" decel="100000" fill="hold"/>
                                        <p:tgtEl>
                                          <p:spTgt spid="43035"/>
                                        </p:tgtEl>
                                        <p:attrNameLst>
                                          <p:attrName>ppt_y</p:attrName>
                                        </p:attrNameLst>
                                      </p:cBhvr>
                                      <p:tavLst>
                                        <p:tav tm="0">
                                          <p:val>
                                            <p:strVal val="#ppt_y+1"/>
                                          </p:val>
                                        </p:tav>
                                        <p:tav tm="100000">
                                          <p:val>
                                            <p:strVal val="#ppt_y-.03"/>
                                          </p:val>
                                        </p:tav>
                                      </p:tavLst>
                                    </p:anim>
                                    <p:anim calcmode="lin" valueType="num">
                                      <p:cBhvr>
                                        <p:cTn id="95" dur="50" accel="100000" fill="hold">
                                          <p:stCondLst>
                                            <p:cond delay="450"/>
                                          </p:stCondLst>
                                        </p:cTn>
                                        <p:tgtEl>
                                          <p:spTgt spid="43035"/>
                                        </p:tgtEl>
                                        <p:attrNameLst>
                                          <p:attrName>ppt_y</p:attrName>
                                        </p:attrNameLst>
                                      </p:cBhvr>
                                      <p:tavLst>
                                        <p:tav tm="0">
                                          <p:val>
                                            <p:strVal val="#ppt_y-.03"/>
                                          </p:val>
                                        </p:tav>
                                        <p:tav tm="100000">
                                          <p:val>
                                            <p:strVal val="#ppt_y"/>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36" presetClass="path" presetSubtype="0" accel="50000" decel="50000" fill="hold" grpId="1" nodeType="clickEffect">
                                  <p:stCondLst>
                                    <p:cond delay="0"/>
                                  </p:stCondLst>
                                  <p:childTnLst>
                                    <p:animMotion origin="layout" path="M -0.17535 0.54693 L -0.08802 0.54693 C -0.04861 0.54693 -0.00122 0.39621 -0.00122 0.27347 L -0.00122 -0.00069 " pathEditMode="relative" rAng="16200000" ptsTypes="FfFF">
                                      <p:cBhvr>
                                        <p:cTn id="99" dur="2000" spd="-100000" fill="hold"/>
                                        <p:tgtEl>
                                          <p:spTgt spid="43022"/>
                                        </p:tgtEl>
                                        <p:attrNameLst>
                                          <p:attrName>ppt_x</p:attrName>
                                          <p:attrName>ppt_y</p:attrName>
                                        </p:attrNameLst>
                                      </p:cBhvr>
                                      <p:rCtr x="8715" y="-27369"/>
                                    </p:animMotion>
                                  </p:childTnLst>
                                </p:cTn>
                              </p:par>
                            </p:childTnLst>
                          </p:cTn>
                        </p:par>
                        <p:par>
                          <p:cTn id="100" fill="hold" nodeType="afterGroup">
                            <p:stCondLst>
                              <p:cond delay="2000"/>
                            </p:stCondLst>
                            <p:childTnLst>
                              <p:par>
                                <p:cTn id="101" presetID="30" presetClass="entr" presetSubtype="0" fill="hold" grpId="0" nodeType="afterEffect">
                                  <p:stCondLst>
                                    <p:cond delay="0"/>
                                  </p:stCondLst>
                                  <p:childTnLst>
                                    <p:set>
                                      <p:cBhvr>
                                        <p:cTn id="102" dur="1" fill="hold">
                                          <p:stCondLst>
                                            <p:cond delay="0"/>
                                          </p:stCondLst>
                                        </p:cTn>
                                        <p:tgtEl>
                                          <p:spTgt spid="43036"/>
                                        </p:tgtEl>
                                        <p:attrNameLst>
                                          <p:attrName>style.visibility</p:attrName>
                                        </p:attrNameLst>
                                      </p:cBhvr>
                                      <p:to>
                                        <p:strVal val="visible"/>
                                      </p:to>
                                    </p:set>
                                    <p:animEffect transition="in" filter="fade">
                                      <p:cBhvr>
                                        <p:cTn id="103" dur="400" decel="100000"/>
                                        <p:tgtEl>
                                          <p:spTgt spid="43036"/>
                                        </p:tgtEl>
                                      </p:cBhvr>
                                    </p:animEffect>
                                    <p:anim calcmode="lin" valueType="num">
                                      <p:cBhvr>
                                        <p:cTn id="104" dur="400" decel="100000" fill="hold"/>
                                        <p:tgtEl>
                                          <p:spTgt spid="43036"/>
                                        </p:tgtEl>
                                        <p:attrNameLst>
                                          <p:attrName>style.rotation</p:attrName>
                                        </p:attrNameLst>
                                      </p:cBhvr>
                                      <p:tavLst>
                                        <p:tav tm="0">
                                          <p:val>
                                            <p:fltVal val="-90"/>
                                          </p:val>
                                        </p:tav>
                                        <p:tav tm="100000">
                                          <p:val>
                                            <p:fltVal val="0"/>
                                          </p:val>
                                        </p:tav>
                                      </p:tavLst>
                                    </p:anim>
                                    <p:anim calcmode="lin" valueType="num">
                                      <p:cBhvr>
                                        <p:cTn id="105" dur="400" decel="100000" fill="hold"/>
                                        <p:tgtEl>
                                          <p:spTgt spid="43036"/>
                                        </p:tgtEl>
                                        <p:attrNameLst>
                                          <p:attrName>ppt_x</p:attrName>
                                        </p:attrNameLst>
                                      </p:cBhvr>
                                      <p:tavLst>
                                        <p:tav tm="0">
                                          <p:val>
                                            <p:strVal val="#ppt_x+0.4"/>
                                          </p:val>
                                        </p:tav>
                                        <p:tav tm="100000">
                                          <p:val>
                                            <p:strVal val="#ppt_x-0.05"/>
                                          </p:val>
                                        </p:tav>
                                      </p:tavLst>
                                    </p:anim>
                                    <p:anim calcmode="lin" valueType="num">
                                      <p:cBhvr>
                                        <p:cTn id="106" dur="400" decel="100000" fill="hold"/>
                                        <p:tgtEl>
                                          <p:spTgt spid="43036"/>
                                        </p:tgtEl>
                                        <p:attrNameLst>
                                          <p:attrName>ppt_y</p:attrName>
                                        </p:attrNameLst>
                                      </p:cBhvr>
                                      <p:tavLst>
                                        <p:tav tm="0">
                                          <p:val>
                                            <p:strVal val="#ppt_y-0.4"/>
                                          </p:val>
                                        </p:tav>
                                        <p:tav tm="100000">
                                          <p:val>
                                            <p:strVal val="#ppt_y+0.1"/>
                                          </p:val>
                                        </p:tav>
                                      </p:tavLst>
                                    </p:anim>
                                    <p:anim calcmode="lin" valueType="num">
                                      <p:cBhvr>
                                        <p:cTn id="107" dur="100" accel="100000" fill="hold">
                                          <p:stCondLst>
                                            <p:cond delay="400"/>
                                          </p:stCondLst>
                                        </p:cTn>
                                        <p:tgtEl>
                                          <p:spTgt spid="43036"/>
                                        </p:tgtEl>
                                        <p:attrNameLst>
                                          <p:attrName>ppt_x</p:attrName>
                                        </p:attrNameLst>
                                      </p:cBhvr>
                                      <p:tavLst>
                                        <p:tav tm="0">
                                          <p:val>
                                            <p:strVal val="#ppt_x-0.05"/>
                                          </p:val>
                                        </p:tav>
                                        <p:tav tm="100000">
                                          <p:val>
                                            <p:strVal val="#ppt_x"/>
                                          </p:val>
                                        </p:tav>
                                      </p:tavLst>
                                    </p:anim>
                                    <p:anim calcmode="lin" valueType="num">
                                      <p:cBhvr>
                                        <p:cTn id="108" dur="100" accel="100000" fill="hold">
                                          <p:stCondLst>
                                            <p:cond delay="400"/>
                                          </p:stCondLst>
                                        </p:cTn>
                                        <p:tgtEl>
                                          <p:spTgt spid="43036"/>
                                        </p:tgtEl>
                                        <p:attrNameLst>
                                          <p:attrName>ppt_y</p:attrName>
                                        </p:attrNameLst>
                                      </p:cBhvr>
                                      <p:tavLst>
                                        <p:tav tm="0">
                                          <p:val>
                                            <p:strVal val="#ppt_y+0.1"/>
                                          </p:val>
                                        </p:tav>
                                        <p:tav tm="100000">
                                          <p:val>
                                            <p:strVal val="#ppt_y"/>
                                          </p:val>
                                        </p:tav>
                                      </p:tavLst>
                                    </p:anim>
                                  </p:childTnLst>
                                </p:cTn>
                              </p:par>
                            </p:childTnLst>
                          </p:cTn>
                        </p:par>
                      </p:childTnLst>
                    </p:cTn>
                  </p:par>
                  <p:par>
                    <p:cTn id="109" fill="hold" nodeType="clickPar">
                      <p:stCondLst>
                        <p:cond delay="indefinite"/>
                      </p:stCondLst>
                      <p:childTnLst>
                        <p:par>
                          <p:cTn id="110" fill="hold" nodeType="withGroup">
                            <p:stCondLst>
                              <p:cond delay="0"/>
                            </p:stCondLst>
                            <p:childTnLst>
                              <p:par>
                                <p:cTn id="111" presetID="36" presetClass="path" presetSubtype="0" accel="50000" decel="50000" fill="hold" grpId="1" nodeType="clickEffect">
                                  <p:stCondLst>
                                    <p:cond delay="0"/>
                                  </p:stCondLst>
                                  <p:childTnLst>
                                    <p:animMotion origin="layout" path="M -0.35243 0.67314 L -0.17622 0.67314 C -0.09097 0.67314 -0.00035 0.48798 -0.00035 0.3368 L -0.00035 -0.00023 " pathEditMode="relative" rAng="16200000" ptsTypes="FfFF">
                                      <p:cBhvr>
                                        <p:cTn id="112" dur="2000" spd="-100000" fill="hold"/>
                                        <p:tgtEl>
                                          <p:spTgt spid="43013"/>
                                        </p:tgtEl>
                                        <p:attrNameLst>
                                          <p:attrName>ppt_x</p:attrName>
                                          <p:attrName>ppt_y</p:attrName>
                                        </p:attrNameLst>
                                      </p:cBhvr>
                                      <p:rCtr x="17604" y="-33657"/>
                                    </p:animMotion>
                                  </p:childTnLst>
                                </p:cTn>
                              </p:par>
                            </p:childTnLst>
                          </p:cTn>
                        </p:par>
                        <p:par>
                          <p:cTn id="113" fill="hold" nodeType="afterGroup">
                            <p:stCondLst>
                              <p:cond delay="2000"/>
                            </p:stCondLst>
                            <p:childTnLst>
                              <p:par>
                                <p:cTn id="114" presetID="26" presetClass="entr" presetSubtype="0" fill="hold" grpId="0" nodeType="afterEffect">
                                  <p:stCondLst>
                                    <p:cond delay="0"/>
                                  </p:stCondLst>
                                  <p:childTnLst>
                                    <p:set>
                                      <p:cBhvr>
                                        <p:cTn id="115" dur="1" fill="hold">
                                          <p:stCondLst>
                                            <p:cond delay="0"/>
                                          </p:stCondLst>
                                        </p:cTn>
                                        <p:tgtEl>
                                          <p:spTgt spid="43037"/>
                                        </p:tgtEl>
                                        <p:attrNameLst>
                                          <p:attrName>style.visibility</p:attrName>
                                        </p:attrNameLst>
                                      </p:cBhvr>
                                      <p:to>
                                        <p:strVal val="visible"/>
                                      </p:to>
                                    </p:set>
                                    <p:animEffect transition="in" filter="wipe(down)">
                                      <p:cBhvr>
                                        <p:cTn id="116" dur="290">
                                          <p:stCondLst>
                                            <p:cond delay="0"/>
                                          </p:stCondLst>
                                        </p:cTn>
                                        <p:tgtEl>
                                          <p:spTgt spid="43037"/>
                                        </p:tgtEl>
                                      </p:cBhvr>
                                    </p:animEffect>
                                    <p:anim calcmode="lin" valueType="num">
                                      <p:cBhvr>
                                        <p:cTn id="117" dur="911" tmFilter="0,0; 0.14,0.36; 0.43,0.73; 0.71,0.91; 1.0,1.0">
                                          <p:stCondLst>
                                            <p:cond delay="0"/>
                                          </p:stCondLst>
                                        </p:cTn>
                                        <p:tgtEl>
                                          <p:spTgt spid="43037"/>
                                        </p:tgtEl>
                                        <p:attrNameLst>
                                          <p:attrName>ppt_x</p:attrName>
                                        </p:attrNameLst>
                                      </p:cBhvr>
                                      <p:tavLst>
                                        <p:tav tm="0">
                                          <p:val>
                                            <p:strVal val="#ppt_x-0.25"/>
                                          </p:val>
                                        </p:tav>
                                        <p:tav tm="100000">
                                          <p:val>
                                            <p:strVal val="#ppt_x"/>
                                          </p:val>
                                        </p:tav>
                                      </p:tavLst>
                                    </p:anim>
                                    <p:anim calcmode="lin" valueType="num">
                                      <p:cBhvr>
                                        <p:cTn id="118" dur="332" tmFilter="0.0,0.0; 0.25,0.07; 0.50,0.2; 0.75,0.467; 1.0,1.0">
                                          <p:stCondLst>
                                            <p:cond delay="0"/>
                                          </p:stCondLst>
                                        </p:cTn>
                                        <p:tgtEl>
                                          <p:spTgt spid="43037"/>
                                        </p:tgtEl>
                                        <p:attrNameLst>
                                          <p:attrName>ppt_y</p:attrName>
                                        </p:attrNameLst>
                                      </p:cBhvr>
                                      <p:tavLst>
                                        <p:tav tm="0" fmla="#ppt_y-sin(pi*$)/3">
                                          <p:val>
                                            <p:fltVal val="0.5"/>
                                          </p:val>
                                        </p:tav>
                                        <p:tav tm="100000">
                                          <p:val>
                                            <p:fltVal val="1"/>
                                          </p:val>
                                        </p:tav>
                                      </p:tavLst>
                                    </p:anim>
                                    <p:anim calcmode="lin" valueType="num">
                                      <p:cBhvr>
                                        <p:cTn id="119" dur="332" tmFilter="0, 0; 0.125,0.2665; 0.25,0.4; 0.375,0.465; 0.5,0.5;  0.625,0.535; 0.75,0.6; 0.875,0.7335; 1,1">
                                          <p:stCondLst>
                                            <p:cond delay="332"/>
                                          </p:stCondLst>
                                        </p:cTn>
                                        <p:tgtEl>
                                          <p:spTgt spid="43037"/>
                                        </p:tgtEl>
                                        <p:attrNameLst>
                                          <p:attrName>ppt_y</p:attrName>
                                        </p:attrNameLst>
                                      </p:cBhvr>
                                      <p:tavLst>
                                        <p:tav tm="0" fmla="#ppt_y-sin(pi*$)/9">
                                          <p:val>
                                            <p:fltVal val="0"/>
                                          </p:val>
                                        </p:tav>
                                        <p:tav tm="100000">
                                          <p:val>
                                            <p:fltVal val="1"/>
                                          </p:val>
                                        </p:tav>
                                      </p:tavLst>
                                    </p:anim>
                                    <p:anim calcmode="lin" valueType="num">
                                      <p:cBhvr>
                                        <p:cTn id="120" dur="166" tmFilter="0, 0; 0.125,0.2665; 0.25,0.4; 0.375,0.465; 0.5,0.5;  0.625,0.535; 0.75,0.6; 0.875,0.7335; 1,1">
                                          <p:stCondLst>
                                            <p:cond delay="662"/>
                                          </p:stCondLst>
                                        </p:cTn>
                                        <p:tgtEl>
                                          <p:spTgt spid="43037"/>
                                        </p:tgtEl>
                                        <p:attrNameLst>
                                          <p:attrName>ppt_y</p:attrName>
                                        </p:attrNameLst>
                                      </p:cBhvr>
                                      <p:tavLst>
                                        <p:tav tm="0" fmla="#ppt_y-sin(pi*$)/27">
                                          <p:val>
                                            <p:fltVal val="0"/>
                                          </p:val>
                                        </p:tav>
                                        <p:tav tm="100000">
                                          <p:val>
                                            <p:fltVal val="1"/>
                                          </p:val>
                                        </p:tav>
                                      </p:tavLst>
                                    </p:anim>
                                    <p:anim calcmode="lin" valueType="num">
                                      <p:cBhvr>
                                        <p:cTn id="121" dur="82" tmFilter="0, 0; 0.125,0.2665; 0.25,0.4; 0.375,0.465; 0.5,0.5;  0.625,0.535; 0.75,0.6; 0.875,0.7335; 1,1">
                                          <p:stCondLst>
                                            <p:cond delay="828"/>
                                          </p:stCondLst>
                                        </p:cTn>
                                        <p:tgtEl>
                                          <p:spTgt spid="43037"/>
                                        </p:tgtEl>
                                        <p:attrNameLst>
                                          <p:attrName>ppt_y</p:attrName>
                                        </p:attrNameLst>
                                      </p:cBhvr>
                                      <p:tavLst>
                                        <p:tav tm="0" fmla="#ppt_y-sin(pi*$)/81">
                                          <p:val>
                                            <p:fltVal val="0"/>
                                          </p:val>
                                        </p:tav>
                                        <p:tav tm="100000">
                                          <p:val>
                                            <p:fltVal val="1"/>
                                          </p:val>
                                        </p:tav>
                                      </p:tavLst>
                                    </p:anim>
                                    <p:animScale>
                                      <p:cBhvr>
                                        <p:cTn id="122" dur="13">
                                          <p:stCondLst>
                                            <p:cond delay="325"/>
                                          </p:stCondLst>
                                        </p:cTn>
                                        <p:tgtEl>
                                          <p:spTgt spid="43037"/>
                                        </p:tgtEl>
                                      </p:cBhvr>
                                      <p:to x="100000" y="60000"/>
                                    </p:animScale>
                                    <p:animScale>
                                      <p:cBhvr>
                                        <p:cTn id="123" dur="83" decel="50000">
                                          <p:stCondLst>
                                            <p:cond delay="338"/>
                                          </p:stCondLst>
                                        </p:cTn>
                                        <p:tgtEl>
                                          <p:spTgt spid="43037"/>
                                        </p:tgtEl>
                                      </p:cBhvr>
                                      <p:to x="100000" y="100000"/>
                                    </p:animScale>
                                    <p:animScale>
                                      <p:cBhvr>
                                        <p:cTn id="124" dur="13">
                                          <p:stCondLst>
                                            <p:cond delay="656"/>
                                          </p:stCondLst>
                                        </p:cTn>
                                        <p:tgtEl>
                                          <p:spTgt spid="43037"/>
                                        </p:tgtEl>
                                      </p:cBhvr>
                                      <p:to x="100000" y="80000"/>
                                    </p:animScale>
                                    <p:animScale>
                                      <p:cBhvr>
                                        <p:cTn id="125" dur="83" decel="50000">
                                          <p:stCondLst>
                                            <p:cond delay="669"/>
                                          </p:stCondLst>
                                        </p:cTn>
                                        <p:tgtEl>
                                          <p:spTgt spid="43037"/>
                                        </p:tgtEl>
                                      </p:cBhvr>
                                      <p:to x="100000" y="100000"/>
                                    </p:animScale>
                                    <p:animScale>
                                      <p:cBhvr>
                                        <p:cTn id="126" dur="13">
                                          <p:stCondLst>
                                            <p:cond delay="821"/>
                                          </p:stCondLst>
                                        </p:cTn>
                                        <p:tgtEl>
                                          <p:spTgt spid="43037"/>
                                        </p:tgtEl>
                                      </p:cBhvr>
                                      <p:to x="100000" y="90000"/>
                                    </p:animScale>
                                    <p:animScale>
                                      <p:cBhvr>
                                        <p:cTn id="127" dur="83" decel="50000">
                                          <p:stCondLst>
                                            <p:cond delay="834"/>
                                          </p:stCondLst>
                                        </p:cTn>
                                        <p:tgtEl>
                                          <p:spTgt spid="43037"/>
                                        </p:tgtEl>
                                      </p:cBhvr>
                                      <p:to x="100000" y="100000"/>
                                    </p:animScale>
                                    <p:animScale>
                                      <p:cBhvr>
                                        <p:cTn id="128" dur="13">
                                          <p:stCondLst>
                                            <p:cond delay="904"/>
                                          </p:stCondLst>
                                        </p:cTn>
                                        <p:tgtEl>
                                          <p:spTgt spid="43037"/>
                                        </p:tgtEl>
                                      </p:cBhvr>
                                      <p:to x="100000" y="95000"/>
                                    </p:animScale>
                                    <p:animScale>
                                      <p:cBhvr>
                                        <p:cTn id="129" dur="83" decel="50000">
                                          <p:stCondLst>
                                            <p:cond delay="917"/>
                                          </p:stCondLst>
                                        </p:cTn>
                                        <p:tgtEl>
                                          <p:spTgt spid="4303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nimBg="1"/>
      <p:bldP spid="43011" grpId="1" animBg="1"/>
      <p:bldP spid="43012" grpId="0" animBg="1"/>
      <p:bldP spid="43012" grpId="1" animBg="1"/>
      <p:bldP spid="43013" grpId="0" animBg="1"/>
      <p:bldP spid="43013" grpId="1" animBg="1"/>
      <p:bldP spid="43016" grpId="0" animBg="1"/>
      <p:bldP spid="43016" grpId="1" animBg="1"/>
      <p:bldP spid="43017" grpId="0" animBg="1"/>
      <p:bldP spid="43017" grpId="1" animBg="1"/>
      <p:bldP spid="43019" grpId="0" animBg="1"/>
      <p:bldP spid="43019" grpId="1" animBg="1"/>
      <p:bldP spid="43022" grpId="0" animBg="1"/>
      <p:bldP spid="43022" grpId="1" animBg="1"/>
      <p:bldP spid="43023" grpId="0" animBg="1"/>
      <p:bldP spid="43023" grpId="1" animBg="1"/>
      <p:bldP spid="43028" grpId="0" animBg="1"/>
      <p:bldP spid="43028" grpId="1" animBg="1"/>
      <p:bldP spid="43028" grpId="2" animBg="1"/>
      <p:bldP spid="43029" grpId="0" animBg="1"/>
      <p:bldP spid="43030" grpId="0" animBg="1"/>
      <p:bldP spid="43030" grpId="1" animBg="1"/>
      <p:bldP spid="43033" grpId="0" animBg="1"/>
      <p:bldP spid="43034" grpId="0" animBg="1"/>
      <p:bldP spid="43035" grpId="0" animBg="1"/>
      <p:bldP spid="43036" grpId="0" animBg="1"/>
      <p:bldP spid="430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193925" y="333375"/>
            <a:ext cx="4826000" cy="528638"/>
          </a:xfrm>
          <a:prstGeom prst="rect">
            <a:avLst/>
          </a:prstGeom>
          <a:gradFill rotWithShape="1">
            <a:gsLst>
              <a:gs pos="0">
                <a:srgbClr val="99CC00"/>
              </a:gs>
              <a:gs pos="100000">
                <a:schemeClr val="accent1"/>
              </a:gs>
            </a:gsLst>
            <a:lin ang="5400000" scaled="1"/>
          </a:gradFill>
          <a:ln w="9525">
            <a:solidFill>
              <a:srgbClr val="339966"/>
            </a:solidFill>
            <a:miter lim="800000"/>
            <a:headEnd/>
            <a:tailEnd/>
          </a:ln>
        </p:spPr>
        <p:txBody>
          <a:bodyPr lIns="91432" tIns="45715" rIns="91432" bIns="45715">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fr-FR" sz="2700">
                <a:latin typeface="Algerian" pitchFamily="82" charset="0"/>
                <a:cs typeface="Arial" charset="0"/>
              </a:rPr>
              <a:t>Plan de travaille</a:t>
            </a:r>
          </a:p>
        </p:txBody>
      </p:sp>
      <p:sp>
        <p:nvSpPr>
          <p:cNvPr id="45059" name="AutoShape 3"/>
          <p:cNvSpPr>
            <a:spLocks noChangeArrowheads="1"/>
          </p:cNvSpPr>
          <p:nvPr/>
        </p:nvSpPr>
        <p:spPr bwMode="auto">
          <a:xfrm>
            <a:off x="971550" y="1411288"/>
            <a:ext cx="541338" cy="539750"/>
          </a:xfrm>
          <a:prstGeom prst="cube">
            <a:avLst>
              <a:gd name="adj" fmla="val 25000"/>
            </a:avLst>
          </a:prstGeom>
          <a:solidFill>
            <a:schemeClr val="accent1"/>
          </a:solidFill>
          <a:ln w="9525" algn="ctr">
            <a:solidFill>
              <a:schemeClr val="tx1"/>
            </a:solidFill>
            <a:miter lim="800000"/>
            <a:headEnd/>
            <a:tailEnd/>
          </a:ln>
        </p:spPr>
        <p:txBody>
          <a:bodyPr lIns="91432" tIns="45715" rIns="91432" bIns="45715"/>
          <a:lstStyle/>
          <a:p>
            <a:pPr algn="ctr">
              <a:spcBef>
                <a:spcPct val="50000"/>
              </a:spcBef>
            </a:pPr>
            <a:r>
              <a:rPr lang="fr-FR" sz="1800">
                <a:latin typeface="Algerian" pitchFamily="82" charset="0"/>
                <a:cs typeface="Arial" charset="0"/>
              </a:rPr>
              <a:t>B</a:t>
            </a:r>
          </a:p>
        </p:txBody>
      </p:sp>
      <p:sp>
        <p:nvSpPr>
          <p:cNvPr id="45060" name="AutoShape 4"/>
          <p:cNvSpPr>
            <a:spLocks noChangeArrowheads="1"/>
          </p:cNvSpPr>
          <p:nvPr/>
        </p:nvSpPr>
        <p:spPr bwMode="auto">
          <a:xfrm>
            <a:off x="250825" y="1411288"/>
            <a:ext cx="539750" cy="539750"/>
          </a:xfrm>
          <a:prstGeom prst="cube">
            <a:avLst>
              <a:gd name="adj" fmla="val 25000"/>
            </a:avLst>
          </a:prstGeom>
          <a:solidFill>
            <a:schemeClr val="accent1"/>
          </a:solidFill>
          <a:ln w="9525" algn="ctr">
            <a:solidFill>
              <a:schemeClr val="tx1"/>
            </a:solidFill>
            <a:miter lim="800000"/>
            <a:headEnd/>
            <a:tailEnd/>
          </a:ln>
        </p:spPr>
        <p:txBody>
          <a:bodyPr lIns="91432" tIns="45715" rIns="91432" bIns="45715"/>
          <a:lstStyle/>
          <a:p>
            <a:pPr algn="ctr">
              <a:spcBef>
                <a:spcPct val="50000"/>
              </a:spcBef>
            </a:pPr>
            <a:r>
              <a:rPr lang="fr-FR" sz="1800">
                <a:latin typeface="Algerian" pitchFamily="82" charset="0"/>
                <a:cs typeface="Arial" charset="0"/>
              </a:rPr>
              <a:t>A</a:t>
            </a:r>
          </a:p>
        </p:txBody>
      </p:sp>
      <p:sp>
        <p:nvSpPr>
          <p:cNvPr id="45061" name="AutoShape 5"/>
          <p:cNvSpPr>
            <a:spLocks noChangeArrowheads="1"/>
          </p:cNvSpPr>
          <p:nvPr/>
        </p:nvSpPr>
        <p:spPr bwMode="auto">
          <a:xfrm>
            <a:off x="3348038" y="1343025"/>
            <a:ext cx="539750" cy="539750"/>
          </a:xfrm>
          <a:prstGeom prst="cube">
            <a:avLst>
              <a:gd name="adj" fmla="val 25000"/>
            </a:avLst>
          </a:prstGeom>
          <a:solidFill>
            <a:schemeClr val="accent1"/>
          </a:solidFill>
          <a:ln w="9525" algn="ctr">
            <a:solidFill>
              <a:schemeClr val="tx1"/>
            </a:solidFill>
            <a:miter lim="800000"/>
            <a:headEnd/>
            <a:tailEnd/>
          </a:ln>
        </p:spPr>
        <p:txBody>
          <a:bodyPr lIns="91432" tIns="45715" rIns="91432" bIns="45715"/>
          <a:lstStyle/>
          <a:p>
            <a:pPr algn="ctr">
              <a:spcBef>
                <a:spcPct val="50000"/>
              </a:spcBef>
            </a:pPr>
            <a:r>
              <a:rPr lang="fr-FR" sz="1800">
                <a:latin typeface="Algerian" pitchFamily="82" charset="0"/>
                <a:cs typeface="Arial" charset="0"/>
              </a:rPr>
              <a:t>C</a:t>
            </a:r>
          </a:p>
        </p:txBody>
      </p:sp>
      <p:sp>
        <p:nvSpPr>
          <p:cNvPr id="6150" name="Text Box 6"/>
          <p:cNvSpPr txBox="1">
            <a:spLocks noChangeArrowheads="1"/>
          </p:cNvSpPr>
          <p:nvPr/>
        </p:nvSpPr>
        <p:spPr bwMode="auto">
          <a:xfrm>
            <a:off x="4156075" y="1501775"/>
            <a:ext cx="5778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432" tIns="45715" rIns="91432" bIns="45715">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endParaRPr lang="ar-DZ" sz="1800">
              <a:cs typeface="Arial" charset="0"/>
            </a:endParaRPr>
          </a:p>
        </p:txBody>
      </p:sp>
      <p:sp>
        <p:nvSpPr>
          <p:cNvPr id="45063" name="AutoShape 7"/>
          <p:cNvSpPr>
            <a:spLocks noChangeArrowheads="1"/>
          </p:cNvSpPr>
          <p:nvPr/>
        </p:nvSpPr>
        <p:spPr bwMode="auto">
          <a:xfrm>
            <a:off x="5021263" y="1501775"/>
            <a:ext cx="750887" cy="404813"/>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2</a:t>
            </a:r>
          </a:p>
        </p:txBody>
      </p:sp>
      <p:sp>
        <p:nvSpPr>
          <p:cNvPr id="45064" name="AutoShape 8"/>
          <p:cNvSpPr>
            <a:spLocks noChangeArrowheads="1"/>
          </p:cNvSpPr>
          <p:nvPr/>
        </p:nvSpPr>
        <p:spPr bwMode="auto">
          <a:xfrm>
            <a:off x="5883275" y="1501775"/>
            <a:ext cx="752475" cy="404813"/>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3</a:t>
            </a:r>
          </a:p>
        </p:txBody>
      </p:sp>
      <p:sp>
        <p:nvSpPr>
          <p:cNvPr id="45065" name="AutoShape 9"/>
          <p:cNvSpPr>
            <a:spLocks noChangeArrowheads="1"/>
          </p:cNvSpPr>
          <p:nvPr/>
        </p:nvSpPr>
        <p:spPr bwMode="auto">
          <a:xfrm>
            <a:off x="7596188" y="1412875"/>
            <a:ext cx="538162"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F</a:t>
            </a:r>
          </a:p>
        </p:txBody>
      </p:sp>
      <p:sp>
        <p:nvSpPr>
          <p:cNvPr id="6154" name="Rectangle 10"/>
          <p:cNvSpPr>
            <a:spLocks noChangeArrowheads="1"/>
          </p:cNvSpPr>
          <p:nvPr/>
        </p:nvSpPr>
        <p:spPr bwMode="auto">
          <a:xfrm>
            <a:off x="5618163" y="3213100"/>
            <a:ext cx="1857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91432" tIns="45715" rIns="91432" bIns="45715">
            <a:spAutoFit/>
          </a:bodyPr>
          <a:lstStyle/>
          <a:p>
            <a:pPr algn="ctr">
              <a:spcBef>
                <a:spcPct val="50000"/>
              </a:spcBef>
            </a:pPr>
            <a:endParaRPr lang="ar-DZ" sz="1800">
              <a:cs typeface="Arial" charset="0"/>
            </a:endParaRPr>
          </a:p>
        </p:txBody>
      </p:sp>
      <p:sp>
        <p:nvSpPr>
          <p:cNvPr id="6155" name="Text Box 11"/>
          <p:cNvSpPr txBox="1">
            <a:spLocks noChangeArrowheads="1"/>
          </p:cNvSpPr>
          <p:nvPr/>
        </p:nvSpPr>
        <p:spPr bwMode="auto">
          <a:xfrm>
            <a:off x="1619250" y="5373688"/>
            <a:ext cx="7524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432" tIns="45715" rIns="91432" bIns="45715">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endParaRPr lang="ar-DZ" sz="1800">
              <a:cs typeface="Arial" charset="0"/>
            </a:endParaRPr>
          </a:p>
        </p:txBody>
      </p:sp>
      <p:sp>
        <p:nvSpPr>
          <p:cNvPr id="45068" name="AutoShape 12"/>
          <p:cNvSpPr>
            <a:spLocks noChangeArrowheads="1"/>
          </p:cNvSpPr>
          <p:nvPr/>
        </p:nvSpPr>
        <p:spPr bwMode="auto">
          <a:xfrm>
            <a:off x="2484438" y="1484313"/>
            <a:ext cx="752475" cy="406400"/>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2</a:t>
            </a:r>
          </a:p>
        </p:txBody>
      </p:sp>
      <p:sp>
        <p:nvSpPr>
          <p:cNvPr id="45069" name="AutoShape 13"/>
          <p:cNvSpPr>
            <a:spLocks noChangeArrowheads="1"/>
          </p:cNvSpPr>
          <p:nvPr/>
        </p:nvSpPr>
        <p:spPr bwMode="auto">
          <a:xfrm>
            <a:off x="1619250" y="1484313"/>
            <a:ext cx="752475" cy="406400"/>
          </a:xfrm>
          <a:prstGeom prst="roundRect">
            <a:avLst>
              <a:gd name="adj" fmla="val 16667"/>
            </a:avLst>
          </a:prstGeom>
          <a:gradFill rotWithShape="1">
            <a:gsLst>
              <a:gs pos="0">
                <a:schemeClr val="accent1"/>
              </a:gs>
              <a:gs pos="100000">
                <a:schemeClr val="hlink"/>
              </a:gs>
            </a:gsLst>
            <a:path path="shape">
              <a:fillToRect l="50000" t="50000" r="50000" b="50000"/>
            </a:path>
          </a:gradFill>
          <a:ln w="9525" algn="ctr">
            <a:solidFill>
              <a:srgbClr val="FF99CC"/>
            </a:solidFill>
            <a:round/>
            <a:headEnd/>
            <a:tailEnd/>
          </a:ln>
        </p:spPr>
        <p:txBody>
          <a:bodyPr lIns="91432" tIns="45715" rIns="91432" bIns="45715">
            <a:spAutoFit/>
          </a:bodyPr>
          <a:lstStyle/>
          <a:p>
            <a:pPr algn="ctr">
              <a:spcBef>
                <a:spcPct val="50000"/>
              </a:spcBef>
            </a:pPr>
            <a:r>
              <a:rPr lang="fr-FR" sz="1800">
                <a:cs typeface="Arial" charset="0"/>
              </a:rPr>
              <a:t>1</a:t>
            </a:r>
          </a:p>
        </p:txBody>
      </p:sp>
      <p:sp>
        <p:nvSpPr>
          <p:cNvPr id="45070" name="AutoShape 14"/>
          <p:cNvSpPr>
            <a:spLocks noChangeArrowheads="1"/>
          </p:cNvSpPr>
          <p:nvPr/>
        </p:nvSpPr>
        <p:spPr bwMode="auto">
          <a:xfrm>
            <a:off x="4140200" y="1341438"/>
            <a:ext cx="538163"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D</a:t>
            </a:r>
          </a:p>
        </p:txBody>
      </p:sp>
      <p:sp>
        <p:nvSpPr>
          <p:cNvPr id="45071" name="AutoShape 15"/>
          <p:cNvSpPr>
            <a:spLocks noChangeArrowheads="1"/>
          </p:cNvSpPr>
          <p:nvPr/>
        </p:nvSpPr>
        <p:spPr bwMode="auto">
          <a:xfrm>
            <a:off x="6877050" y="1412875"/>
            <a:ext cx="538163"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E</a:t>
            </a:r>
          </a:p>
        </p:txBody>
      </p:sp>
      <p:sp>
        <p:nvSpPr>
          <p:cNvPr id="45072" name="AutoShape 16"/>
          <p:cNvSpPr>
            <a:spLocks noChangeArrowheads="1"/>
          </p:cNvSpPr>
          <p:nvPr/>
        </p:nvSpPr>
        <p:spPr bwMode="auto">
          <a:xfrm>
            <a:off x="8316913" y="1412875"/>
            <a:ext cx="538162" cy="539750"/>
          </a:xfrm>
          <a:prstGeom prst="cube">
            <a:avLst>
              <a:gd name="adj" fmla="val 25000"/>
            </a:avLst>
          </a:prstGeom>
          <a:gradFill rotWithShape="1">
            <a:gsLst>
              <a:gs pos="0">
                <a:schemeClr val="accent1"/>
              </a:gs>
              <a:gs pos="100000">
                <a:schemeClr val="accent1">
                  <a:gamma/>
                  <a:shade val="72941"/>
                  <a:invGamma/>
                </a:schemeClr>
              </a:gs>
            </a:gsLst>
            <a:lin ang="2700000" scaled="1"/>
          </a:gradFill>
          <a:ln w="9525" algn="ctr">
            <a:solidFill>
              <a:schemeClr val="tx1"/>
            </a:solidFill>
            <a:miter lim="800000"/>
            <a:headEnd/>
            <a:tailEnd/>
          </a:ln>
          <a:effectLst/>
        </p:spPr>
        <p:txBody>
          <a:bodyPr lIns="91432" tIns="45715" rIns="91432" bIns="45715"/>
          <a:lstStyle/>
          <a:p>
            <a:pPr algn="ctr">
              <a:spcBef>
                <a:spcPct val="50000"/>
              </a:spcBef>
              <a:defRPr/>
            </a:pPr>
            <a:r>
              <a:rPr lang="fr-FR" sz="1800">
                <a:latin typeface="Algerian" pitchFamily="82" charset="0"/>
                <a:cs typeface="Arial" pitchFamily="34" charset="0"/>
              </a:rPr>
              <a:t>G</a:t>
            </a:r>
          </a:p>
        </p:txBody>
      </p:sp>
      <p:sp>
        <p:nvSpPr>
          <p:cNvPr id="45073" name="Text Box 17"/>
          <p:cNvSpPr txBox="1">
            <a:spLocks noChangeArrowheads="1"/>
          </p:cNvSpPr>
          <p:nvPr/>
        </p:nvSpPr>
        <p:spPr bwMode="auto">
          <a:xfrm>
            <a:off x="1116013" y="2708275"/>
            <a:ext cx="6192837" cy="519113"/>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ETUDE STATIQUE</a:t>
            </a:r>
          </a:p>
        </p:txBody>
      </p:sp>
      <p:sp>
        <p:nvSpPr>
          <p:cNvPr id="45074" name="Text Box 18"/>
          <p:cNvSpPr txBox="1">
            <a:spLocks noChangeArrowheads="1"/>
          </p:cNvSpPr>
          <p:nvPr/>
        </p:nvSpPr>
        <p:spPr bwMode="auto">
          <a:xfrm>
            <a:off x="2339975" y="3429000"/>
            <a:ext cx="4895850" cy="519113"/>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SITE MEUBLE</a:t>
            </a:r>
          </a:p>
        </p:txBody>
      </p:sp>
      <p:sp>
        <p:nvSpPr>
          <p:cNvPr id="45076" name="Text Box 20"/>
          <p:cNvSpPr txBox="1">
            <a:spLocks noChangeArrowheads="1"/>
          </p:cNvSpPr>
          <p:nvPr/>
        </p:nvSpPr>
        <p:spPr bwMode="auto">
          <a:xfrm>
            <a:off x="2268538" y="4221163"/>
            <a:ext cx="4967287" cy="519112"/>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SITE ROCHEUX</a:t>
            </a:r>
          </a:p>
        </p:txBody>
      </p:sp>
      <p:sp>
        <p:nvSpPr>
          <p:cNvPr id="45078" name="Text Box 22"/>
          <p:cNvSpPr txBox="1">
            <a:spLocks noChangeArrowheads="1"/>
          </p:cNvSpPr>
          <p:nvPr/>
        </p:nvSpPr>
        <p:spPr bwMode="auto">
          <a:xfrm>
            <a:off x="1187450" y="4868863"/>
            <a:ext cx="6048375" cy="519112"/>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ETUDE DYNAMIQUE</a:t>
            </a:r>
          </a:p>
        </p:txBody>
      </p:sp>
      <p:sp>
        <p:nvSpPr>
          <p:cNvPr id="45079" name="Text Box 23"/>
          <p:cNvSpPr txBox="1">
            <a:spLocks noChangeArrowheads="1"/>
          </p:cNvSpPr>
          <p:nvPr/>
        </p:nvSpPr>
        <p:spPr bwMode="auto">
          <a:xfrm>
            <a:off x="1258888" y="5589588"/>
            <a:ext cx="6049962" cy="519112"/>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LA COMPARAISON</a:t>
            </a:r>
          </a:p>
        </p:txBody>
      </p:sp>
      <p:sp>
        <p:nvSpPr>
          <p:cNvPr id="45080" name="Text Box 24"/>
          <p:cNvSpPr txBox="1">
            <a:spLocks noChangeArrowheads="1"/>
          </p:cNvSpPr>
          <p:nvPr/>
        </p:nvSpPr>
        <p:spPr bwMode="auto">
          <a:xfrm>
            <a:off x="1331913" y="6165850"/>
            <a:ext cx="5976937" cy="519113"/>
          </a:xfrm>
          <a:prstGeom prst="rect">
            <a:avLst/>
          </a:prstGeom>
          <a:gradFill rotWithShape="1">
            <a:gsLst>
              <a:gs pos="0">
                <a:schemeClr val="bg1"/>
              </a:gs>
              <a:gs pos="100000">
                <a:schemeClr val="accent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b="1"/>
              <a:t>CONCLUSION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slide(fromBottom)">
                                      <p:cBhvr>
                                        <p:cTn id="7" dur="500"/>
                                        <p:tgtEl>
                                          <p:spTgt spid="4506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45059"/>
                                        </p:tgtEl>
                                        <p:attrNameLst>
                                          <p:attrName>style.visibility</p:attrName>
                                        </p:attrNameLst>
                                      </p:cBhvr>
                                      <p:to>
                                        <p:strVal val="visible"/>
                                      </p:to>
                                    </p:set>
                                    <p:animEffect transition="in" filter="slide(fromBottom)">
                                      <p:cBhvr>
                                        <p:cTn id="10" dur="500"/>
                                        <p:tgtEl>
                                          <p:spTgt spid="45059"/>
                                        </p:tgtEl>
                                      </p:cBhvr>
                                    </p:animEffect>
                                  </p:childTnLst>
                                </p:cTn>
                              </p:par>
                              <p:par>
                                <p:cTn id="11" presetID="52" presetClass="entr" presetSubtype="0" fill="hold" grpId="0" nodeType="withEffect">
                                  <p:stCondLst>
                                    <p:cond delay="0"/>
                                  </p:stCondLst>
                                  <p:childTnLst>
                                    <p:set>
                                      <p:cBhvr>
                                        <p:cTn id="12" dur="1" fill="hold">
                                          <p:stCondLst>
                                            <p:cond delay="0"/>
                                          </p:stCondLst>
                                        </p:cTn>
                                        <p:tgtEl>
                                          <p:spTgt spid="45068"/>
                                        </p:tgtEl>
                                        <p:attrNameLst>
                                          <p:attrName>style.visibility</p:attrName>
                                        </p:attrNameLst>
                                      </p:cBhvr>
                                      <p:to>
                                        <p:strVal val="visible"/>
                                      </p:to>
                                    </p:set>
                                    <p:animScale>
                                      <p:cBhvr>
                                        <p:cTn id="13" dur="500" decel="50000" fill="hold">
                                          <p:stCondLst>
                                            <p:cond delay="0"/>
                                          </p:stCondLst>
                                        </p:cTn>
                                        <p:tgtEl>
                                          <p:spTgt spid="4506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500" decel="50000" fill="hold">
                                          <p:stCondLst>
                                            <p:cond delay="0"/>
                                          </p:stCondLst>
                                        </p:cTn>
                                        <p:tgtEl>
                                          <p:spTgt spid="45068"/>
                                        </p:tgtEl>
                                        <p:attrNameLst>
                                          <p:attrName>ppt_x</p:attrName>
                                          <p:attrName>ppt_y</p:attrName>
                                        </p:attrNameLst>
                                      </p:cBhvr>
                                    </p:animMotion>
                                    <p:animEffect transition="in" filter="fade">
                                      <p:cBhvr>
                                        <p:cTn id="15" dur="500"/>
                                        <p:tgtEl>
                                          <p:spTgt spid="45068"/>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45061"/>
                                        </p:tgtEl>
                                        <p:attrNameLst>
                                          <p:attrName>style.visibility</p:attrName>
                                        </p:attrNameLst>
                                      </p:cBhvr>
                                      <p:to>
                                        <p:strVal val="visible"/>
                                      </p:to>
                                    </p:set>
                                    <p:animEffect transition="in" filter="slide(fromBottom)">
                                      <p:cBhvr>
                                        <p:cTn id="18" dur="500"/>
                                        <p:tgtEl>
                                          <p:spTgt spid="45061"/>
                                        </p:tgtEl>
                                      </p:cBhvr>
                                    </p:animEffect>
                                  </p:childTnLst>
                                </p:cTn>
                              </p:par>
                              <p:par>
                                <p:cTn id="19" presetID="52" presetClass="entr" presetSubtype="0" fill="hold" grpId="0" nodeType="withEffect">
                                  <p:stCondLst>
                                    <p:cond delay="0"/>
                                  </p:stCondLst>
                                  <p:childTnLst>
                                    <p:set>
                                      <p:cBhvr>
                                        <p:cTn id="20" dur="1" fill="hold">
                                          <p:stCondLst>
                                            <p:cond delay="0"/>
                                          </p:stCondLst>
                                        </p:cTn>
                                        <p:tgtEl>
                                          <p:spTgt spid="45063"/>
                                        </p:tgtEl>
                                        <p:attrNameLst>
                                          <p:attrName>style.visibility</p:attrName>
                                        </p:attrNameLst>
                                      </p:cBhvr>
                                      <p:to>
                                        <p:strVal val="visible"/>
                                      </p:to>
                                    </p:set>
                                    <p:animScale>
                                      <p:cBhvr>
                                        <p:cTn id="21" dur="500" decel="50000" fill="hold">
                                          <p:stCondLst>
                                            <p:cond delay="0"/>
                                          </p:stCondLst>
                                        </p:cTn>
                                        <p:tgtEl>
                                          <p:spTgt spid="4506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500" decel="50000" fill="hold">
                                          <p:stCondLst>
                                            <p:cond delay="0"/>
                                          </p:stCondLst>
                                        </p:cTn>
                                        <p:tgtEl>
                                          <p:spTgt spid="45063"/>
                                        </p:tgtEl>
                                        <p:attrNameLst>
                                          <p:attrName>ppt_x</p:attrName>
                                          <p:attrName>ppt_y</p:attrName>
                                        </p:attrNameLst>
                                      </p:cBhvr>
                                    </p:animMotion>
                                    <p:animEffect transition="in" filter="fade">
                                      <p:cBhvr>
                                        <p:cTn id="23" dur="500"/>
                                        <p:tgtEl>
                                          <p:spTgt spid="45063"/>
                                        </p:tgtEl>
                                      </p:cBhvr>
                                    </p:animEffect>
                                  </p:childTnLst>
                                </p:cTn>
                              </p:par>
                              <p:par>
                                <p:cTn id="24" presetID="52" presetClass="entr" presetSubtype="0" fill="hold" grpId="0" nodeType="withEffect">
                                  <p:stCondLst>
                                    <p:cond delay="0"/>
                                  </p:stCondLst>
                                  <p:childTnLst>
                                    <p:set>
                                      <p:cBhvr>
                                        <p:cTn id="25" dur="1" fill="hold">
                                          <p:stCondLst>
                                            <p:cond delay="0"/>
                                          </p:stCondLst>
                                        </p:cTn>
                                        <p:tgtEl>
                                          <p:spTgt spid="45064"/>
                                        </p:tgtEl>
                                        <p:attrNameLst>
                                          <p:attrName>style.visibility</p:attrName>
                                        </p:attrNameLst>
                                      </p:cBhvr>
                                      <p:to>
                                        <p:strVal val="visible"/>
                                      </p:to>
                                    </p:set>
                                    <p:animScale>
                                      <p:cBhvr>
                                        <p:cTn id="26" dur="500" decel="50000" fill="hold">
                                          <p:stCondLst>
                                            <p:cond delay="0"/>
                                          </p:stCondLst>
                                        </p:cTn>
                                        <p:tgtEl>
                                          <p:spTgt spid="4506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500" decel="50000" fill="hold">
                                          <p:stCondLst>
                                            <p:cond delay="0"/>
                                          </p:stCondLst>
                                        </p:cTn>
                                        <p:tgtEl>
                                          <p:spTgt spid="45064"/>
                                        </p:tgtEl>
                                        <p:attrNameLst>
                                          <p:attrName>ppt_x</p:attrName>
                                          <p:attrName>ppt_y</p:attrName>
                                        </p:attrNameLst>
                                      </p:cBhvr>
                                    </p:animMotion>
                                    <p:animEffect transition="in" filter="fade">
                                      <p:cBhvr>
                                        <p:cTn id="28" dur="500"/>
                                        <p:tgtEl>
                                          <p:spTgt spid="45064"/>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45065"/>
                                        </p:tgtEl>
                                        <p:attrNameLst>
                                          <p:attrName>style.visibility</p:attrName>
                                        </p:attrNameLst>
                                      </p:cBhvr>
                                      <p:to>
                                        <p:strVal val="visible"/>
                                      </p:to>
                                    </p:set>
                                    <p:animEffect transition="in" filter="slide(fromBottom)">
                                      <p:cBhvr>
                                        <p:cTn id="31" dur="500"/>
                                        <p:tgtEl>
                                          <p:spTgt spid="45065"/>
                                        </p:tgtEl>
                                      </p:cBhvr>
                                    </p:animEffect>
                                  </p:childTnLst>
                                </p:cTn>
                              </p:par>
                              <p:par>
                                <p:cTn id="32" presetID="52" presetClass="entr" presetSubtype="0" fill="hold" grpId="0" nodeType="withEffect">
                                  <p:stCondLst>
                                    <p:cond delay="0"/>
                                  </p:stCondLst>
                                  <p:childTnLst>
                                    <p:set>
                                      <p:cBhvr>
                                        <p:cTn id="33" dur="1" fill="hold">
                                          <p:stCondLst>
                                            <p:cond delay="0"/>
                                          </p:stCondLst>
                                        </p:cTn>
                                        <p:tgtEl>
                                          <p:spTgt spid="45069"/>
                                        </p:tgtEl>
                                        <p:attrNameLst>
                                          <p:attrName>style.visibility</p:attrName>
                                        </p:attrNameLst>
                                      </p:cBhvr>
                                      <p:to>
                                        <p:strVal val="visible"/>
                                      </p:to>
                                    </p:set>
                                    <p:animScale>
                                      <p:cBhvr>
                                        <p:cTn id="34" dur="500" decel="50000" fill="hold">
                                          <p:stCondLst>
                                            <p:cond delay="0"/>
                                          </p:stCondLst>
                                        </p:cTn>
                                        <p:tgtEl>
                                          <p:spTgt spid="450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500" decel="50000" fill="hold">
                                          <p:stCondLst>
                                            <p:cond delay="0"/>
                                          </p:stCondLst>
                                        </p:cTn>
                                        <p:tgtEl>
                                          <p:spTgt spid="45069"/>
                                        </p:tgtEl>
                                        <p:attrNameLst>
                                          <p:attrName>ppt_x</p:attrName>
                                          <p:attrName>ppt_y</p:attrName>
                                        </p:attrNameLst>
                                      </p:cBhvr>
                                    </p:animMotion>
                                    <p:animEffect transition="in" filter="fade">
                                      <p:cBhvr>
                                        <p:cTn id="36" dur="500"/>
                                        <p:tgtEl>
                                          <p:spTgt spid="45069"/>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45070"/>
                                        </p:tgtEl>
                                        <p:attrNameLst>
                                          <p:attrName>style.visibility</p:attrName>
                                        </p:attrNameLst>
                                      </p:cBhvr>
                                      <p:to>
                                        <p:strVal val="visible"/>
                                      </p:to>
                                    </p:set>
                                    <p:animEffect transition="in" filter="slide(fromBottom)">
                                      <p:cBhvr>
                                        <p:cTn id="39" dur="500"/>
                                        <p:tgtEl>
                                          <p:spTgt spid="45070"/>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45071"/>
                                        </p:tgtEl>
                                        <p:attrNameLst>
                                          <p:attrName>style.visibility</p:attrName>
                                        </p:attrNameLst>
                                      </p:cBhvr>
                                      <p:to>
                                        <p:strVal val="visible"/>
                                      </p:to>
                                    </p:set>
                                    <p:animEffect transition="in" filter="slide(fromBottom)">
                                      <p:cBhvr>
                                        <p:cTn id="42" dur="500"/>
                                        <p:tgtEl>
                                          <p:spTgt spid="45071"/>
                                        </p:tgtEl>
                                      </p:cBhvr>
                                    </p:animEffect>
                                  </p:childTnLst>
                                </p:cTn>
                              </p:par>
                              <p:par>
                                <p:cTn id="43" presetID="12" presetClass="entr" presetSubtype="4" fill="hold" grpId="0" nodeType="withEffect">
                                  <p:stCondLst>
                                    <p:cond delay="0"/>
                                  </p:stCondLst>
                                  <p:childTnLst>
                                    <p:set>
                                      <p:cBhvr>
                                        <p:cTn id="44" dur="1" fill="hold">
                                          <p:stCondLst>
                                            <p:cond delay="0"/>
                                          </p:stCondLst>
                                        </p:cTn>
                                        <p:tgtEl>
                                          <p:spTgt spid="45072"/>
                                        </p:tgtEl>
                                        <p:attrNameLst>
                                          <p:attrName>style.visibility</p:attrName>
                                        </p:attrNameLst>
                                      </p:cBhvr>
                                      <p:to>
                                        <p:strVal val="visible"/>
                                      </p:to>
                                    </p:set>
                                    <p:animEffect transition="in" filter="slide(fromBottom)">
                                      <p:cBhvr>
                                        <p:cTn id="45" dur="500"/>
                                        <p:tgtEl>
                                          <p:spTgt spid="45072"/>
                                        </p:tgtEl>
                                      </p:cBhvr>
                                    </p:animEffect>
                                  </p:childTnLst>
                                </p:cTn>
                              </p:par>
                              <p:par>
                                <p:cTn id="46" presetID="12" presetClass="entr" presetSubtype="4" fill="hold" grpId="1" nodeType="withEffect">
                                  <p:stCondLst>
                                    <p:cond delay="0"/>
                                  </p:stCondLst>
                                  <p:childTnLst>
                                    <p:set>
                                      <p:cBhvr>
                                        <p:cTn id="47" dur="1" fill="hold">
                                          <p:stCondLst>
                                            <p:cond delay="0"/>
                                          </p:stCondLst>
                                        </p:cTn>
                                        <p:tgtEl>
                                          <p:spTgt spid="45070"/>
                                        </p:tgtEl>
                                        <p:attrNameLst>
                                          <p:attrName>style.visibility</p:attrName>
                                        </p:attrNameLst>
                                      </p:cBhvr>
                                      <p:to>
                                        <p:strVal val="visible"/>
                                      </p:to>
                                    </p:set>
                                    <p:animEffect transition="in" filter="slide(fromBottom)">
                                      <p:cBhvr>
                                        <p:cTn id="48" dur="500"/>
                                        <p:tgtEl>
                                          <p:spTgt spid="45070"/>
                                        </p:tgtEl>
                                      </p:cBhvr>
                                    </p:animEffect>
                                  </p:childTnLst>
                                </p:cTn>
                              </p:par>
                              <p:par>
                                <p:cTn id="49" presetID="12" presetClass="entr" presetSubtype="4" fill="hold" grpId="1" nodeType="withEffect">
                                  <p:stCondLst>
                                    <p:cond delay="0"/>
                                  </p:stCondLst>
                                  <p:childTnLst>
                                    <p:set>
                                      <p:cBhvr>
                                        <p:cTn id="50" dur="1" fill="hold">
                                          <p:stCondLst>
                                            <p:cond delay="0"/>
                                          </p:stCondLst>
                                        </p:cTn>
                                        <p:tgtEl>
                                          <p:spTgt spid="45065"/>
                                        </p:tgtEl>
                                        <p:attrNameLst>
                                          <p:attrName>style.visibility</p:attrName>
                                        </p:attrNameLst>
                                      </p:cBhvr>
                                      <p:to>
                                        <p:strVal val="visible"/>
                                      </p:to>
                                    </p:set>
                                    <p:animEffect transition="in" filter="slide(fromBottom)">
                                      <p:cBhvr>
                                        <p:cTn id="51" dur="500"/>
                                        <p:tgtEl>
                                          <p:spTgt spid="45065"/>
                                        </p:tgtEl>
                                      </p:cBhvr>
                                    </p:animEffect>
                                  </p:childTnLst>
                                </p:cTn>
                              </p:par>
                              <p:par>
                                <p:cTn id="52" presetID="12" presetClass="entr" presetSubtype="4" fill="hold" grpId="1" nodeType="withEffect">
                                  <p:stCondLst>
                                    <p:cond delay="0"/>
                                  </p:stCondLst>
                                  <p:childTnLst>
                                    <p:set>
                                      <p:cBhvr>
                                        <p:cTn id="53" dur="1" fill="hold">
                                          <p:stCondLst>
                                            <p:cond delay="0"/>
                                          </p:stCondLst>
                                        </p:cTn>
                                        <p:tgtEl>
                                          <p:spTgt spid="45072"/>
                                        </p:tgtEl>
                                        <p:attrNameLst>
                                          <p:attrName>style.visibility</p:attrName>
                                        </p:attrNameLst>
                                      </p:cBhvr>
                                      <p:to>
                                        <p:strVal val="visible"/>
                                      </p:to>
                                    </p:set>
                                    <p:animEffect transition="in" filter="slide(fromBottom)">
                                      <p:cBhvr>
                                        <p:cTn id="54" dur="500"/>
                                        <p:tgtEl>
                                          <p:spTgt spid="45072"/>
                                        </p:tgtEl>
                                      </p:cBhvr>
                                    </p:animEffect>
                                  </p:childTnLst>
                                </p:cTn>
                              </p:par>
                              <p:par>
                                <p:cTn id="55" presetID="12" presetClass="entr" presetSubtype="4" fill="hold" grpId="2" nodeType="withEffect">
                                  <p:stCondLst>
                                    <p:cond delay="0"/>
                                  </p:stCondLst>
                                  <p:childTnLst>
                                    <p:set>
                                      <p:cBhvr>
                                        <p:cTn id="56" dur="1" fill="hold">
                                          <p:stCondLst>
                                            <p:cond delay="0"/>
                                          </p:stCondLst>
                                        </p:cTn>
                                        <p:tgtEl>
                                          <p:spTgt spid="45070"/>
                                        </p:tgtEl>
                                        <p:attrNameLst>
                                          <p:attrName>style.visibility</p:attrName>
                                        </p:attrNameLst>
                                      </p:cBhvr>
                                      <p:to>
                                        <p:strVal val="visible"/>
                                      </p:to>
                                    </p:set>
                                    <p:animEffect transition="in" filter="slide(fromBottom)">
                                      <p:cBhvr>
                                        <p:cTn id="57" dur="500"/>
                                        <p:tgtEl>
                                          <p:spTgt spid="45070"/>
                                        </p:tgtEl>
                                      </p:cBhvr>
                                    </p:animEffect>
                                  </p:childTnLst>
                                </p:cTn>
                              </p:par>
                              <p:par>
                                <p:cTn id="58" presetID="12" presetClass="entr" presetSubtype="4" fill="hold" grpId="1" nodeType="withEffect">
                                  <p:stCondLst>
                                    <p:cond delay="0"/>
                                  </p:stCondLst>
                                  <p:childTnLst>
                                    <p:set>
                                      <p:cBhvr>
                                        <p:cTn id="59" dur="1" fill="hold">
                                          <p:stCondLst>
                                            <p:cond delay="0"/>
                                          </p:stCondLst>
                                        </p:cTn>
                                        <p:tgtEl>
                                          <p:spTgt spid="45063"/>
                                        </p:tgtEl>
                                        <p:attrNameLst>
                                          <p:attrName>style.visibility</p:attrName>
                                        </p:attrNameLst>
                                      </p:cBhvr>
                                      <p:to>
                                        <p:strVal val="visible"/>
                                      </p:to>
                                    </p:set>
                                    <p:animEffect transition="in" filter="slide(fromBottom)">
                                      <p:cBhvr>
                                        <p:cTn id="60" dur="500"/>
                                        <p:tgtEl>
                                          <p:spTgt spid="45063"/>
                                        </p:tgtEl>
                                      </p:cBhvr>
                                    </p:animEffect>
                                  </p:childTnLst>
                                </p:cTn>
                              </p:par>
                              <p:par>
                                <p:cTn id="61" presetID="12" presetClass="entr" presetSubtype="4" fill="hold" grpId="1" nodeType="withEffect">
                                  <p:stCondLst>
                                    <p:cond delay="0"/>
                                  </p:stCondLst>
                                  <p:childTnLst>
                                    <p:set>
                                      <p:cBhvr>
                                        <p:cTn id="62" dur="1" fill="hold">
                                          <p:stCondLst>
                                            <p:cond delay="0"/>
                                          </p:stCondLst>
                                        </p:cTn>
                                        <p:tgtEl>
                                          <p:spTgt spid="45064"/>
                                        </p:tgtEl>
                                        <p:attrNameLst>
                                          <p:attrName>style.visibility</p:attrName>
                                        </p:attrNameLst>
                                      </p:cBhvr>
                                      <p:to>
                                        <p:strVal val="visible"/>
                                      </p:to>
                                    </p:set>
                                    <p:animEffect transition="in" filter="slide(fromBottom)">
                                      <p:cBhvr>
                                        <p:cTn id="63" dur="500"/>
                                        <p:tgtEl>
                                          <p:spTgt spid="4506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6" presetClass="path" presetSubtype="0" accel="50000" decel="50000" fill="hold" grpId="3" nodeType="clickEffect">
                                  <p:stCondLst>
                                    <p:cond delay="0"/>
                                  </p:stCondLst>
                                  <p:childTnLst>
                                    <p:animMotion origin="layout" path="M -0.40434 0.19602 L -0.2066 0.21128 C -0.11111 0.21844 -0.00729 0.16482 -0.00504 0.11327 L -0.00018 2.16828E-6 " pathEditMode="relative" rAng="-5199413" ptsTypes="FfFF">
                                      <p:cBhvr>
                                        <p:cTn id="67" dur="2000" spd="-100000" fill="hold"/>
                                        <p:tgtEl>
                                          <p:spTgt spid="45070"/>
                                        </p:tgtEl>
                                        <p:attrNameLst>
                                          <p:attrName>ppt_x</p:attrName>
                                          <p:attrName>ppt_y</p:attrName>
                                        </p:attrNameLst>
                                      </p:cBhvr>
                                      <p:rCtr x="20208" y="-9801"/>
                                    </p:animMotion>
                                  </p:childTnLst>
                                </p:cTn>
                              </p:par>
                            </p:childTnLst>
                          </p:cTn>
                        </p:par>
                        <p:par>
                          <p:cTn id="68" fill="hold" nodeType="afterGroup">
                            <p:stCondLst>
                              <p:cond delay="2000"/>
                            </p:stCondLst>
                            <p:childTnLst>
                              <p:par>
                                <p:cTn id="69" presetID="43" presetClass="entr" presetSubtype="0" fill="hold" grpId="0" nodeType="afterEffect">
                                  <p:stCondLst>
                                    <p:cond delay="0"/>
                                  </p:stCondLst>
                                  <p:childTnLst>
                                    <p:set>
                                      <p:cBhvr>
                                        <p:cTn id="70" dur="1" fill="hold">
                                          <p:stCondLst>
                                            <p:cond delay="0"/>
                                          </p:stCondLst>
                                        </p:cTn>
                                        <p:tgtEl>
                                          <p:spTgt spid="45073"/>
                                        </p:tgtEl>
                                        <p:attrNameLst>
                                          <p:attrName>style.visibility</p:attrName>
                                        </p:attrNameLst>
                                      </p:cBhvr>
                                      <p:to>
                                        <p:strVal val="visible"/>
                                      </p:to>
                                    </p:set>
                                    <p:animEffect transition="in" filter="fade">
                                      <p:cBhvr>
                                        <p:cTn id="71" dur="50"/>
                                        <p:tgtEl>
                                          <p:spTgt spid="45073"/>
                                        </p:tgtEl>
                                      </p:cBhvr>
                                    </p:animEffect>
                                    <p:anim calcmode="lin" valueType="num">
                                      <p:cBhvr>
                                        <p:cTn id="72" dur="200" fill="hold"/>
                                        <p:tgtEl>
                                          <p:spTgt spid="45073"/>
                                        </p:tgtEl>
                                        <p:attrNameLst>
                                          <p:attrName>ppt_x</p:attrName>
                                        </p:attrNameLst>
                                      </p:cBhvr>
                                      <p:tavLst>
                                        <p:tav tm="0">
                                          <p:val>
                                            <p:strVal val="#ppt_x"/>
                                          </p:val>
                                        </p:tav>
                                        <p:tav tm="100000">
                                          <p:val>
                                            <p:strVal val="#ppt_x"/>
                                          </p:val>
                                        </p:tav>
                                      </p:tavLst>
                                    </p:anim>
                                    <p:anim calcmode="lin" valueType="num">
                                      <p:cBhvr>
                                        <p:cTn id="73" dur="200" fill="hold"/>
                                        <p:tgtEl>
                                          <p:spTgt spid="45073"/>
                                        </p:tgtEl>
                                        <p:attrNameLst>
                                          <p:attrName>ppt_y</p:attrName>
                                        </p:attrNameLst>
                                      </p:cBhvr>
                                      <p:tavLst>
                                        <p:tav tm="0">
                                          <p:val>
                                            <p:strVal val="#ppt_y+0.31"/>
                                          </p:val>
                                        </p:tav>
                                        <p:tav tm="100000">
                                          <p:val>
                                            <p:strVal val="#ppt_y+0.31"/>
                                          </p:val>
                                        </p:tav>
                                      </p:tavLst>
                                    </p:anim>
                                    <p:anim calcmode="lin" valueType="num">
                                      <p:cBhvr>
                                        <p:cTn id="74" dur="300" decel="50000" fill="hold">
                                          <p:stCondLst>
                                            <p:cond delay="200"/>
                                          </p:stCondLst>
                                        </p:cTn>
                                        <p:tgtEl>
                                          <p:spTgt spid="4507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75" dur="300" decel="50000" fill="hold">
                                          <p:stCondLst>
                                            <p:cond delay="200"/>
                                          </p:stCondLst>
                                        </p:cTn>
                                        <p:tgtEl>
                                          <p:spTgt spid="4507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36" presetClass="path" presetSubtype="0" accel="50000" decel="50000" fill="hold" grpId="2" nodeType="clickEffect">
                                  <p:stCondLst>
                                    <p:cond delay="0"/>
                                  </p:stCondLst>
                                  <p:childTnLst>
                                    <p:animMotion origin="layout" path="M -0.38159 0.28247 L -0.19062 0.28247 C -0.10017 0.28247 -0.00017 0.2048 -0.00017 0.14123 L -0.00017 -0.00024 " pathEditMode="relative" rAng="16200000" ptsTypes="FfFF">
                                      <p:cBhvr>
                                        <p:cTn id="79" dur="2000" spd="-100000" fill="hold"/>
                                        <p:tgtEl>
                                          <p:spTgt spid="45063"/>
                                        </p:tgtEl>
                                        <p:attrNameLst>
                                          <p:attrName>ppt_x</p:attrName>
                                          <p:attrName>ppt_y</p:attrName>
                                        </p:attrNameLst>
                                      </p:cBhvr>
                                      <p:rCtr x="19080" y="-14124"/>
                                    </p:animMotion>
                                  </p:childTnLst>
                                </p:cTn>
                              </p:par>
                            </p:childTnLst>
                          </p:cTn>
                        </p:par>
                        <p:par>
                          <p:cTn id="80" fill="hold" nodeType="afterGroup">
                            <p:stCondLst>
                              <p:cond delay="2000"/>
                            </p:stCondLst>
                            <p:childTnLst>
                              <p:par>
                                <p:cTn id="81" presetID="27" presetClass="entr" presetSubtype="0" fill="hold" grpId="0" nodeType="afterEffect">
                                  <p:stCondLst>
                                    <p:cond delay="0"/>
                                  </p:stCondLst>
                                  <p:iterate type="lt">
                                    <p:tmPct val="50000"/>
                                  </p:iterate>
                                  <p:childTnLst>
                                    <p:set>
                                      <p:cBhvr>
                                        <p:cTn id="82" dur="1" fill="hold">
                                          <p:stCondLst>
                                            <p:cond delay="0"/>
                                          </p:stCondLst>
                                        </p:cTn>
                                        <p:tgtEl>
                                          <p:spTgt spid="45074"/>
                                        </p:tgtEl>
                                        <p:attrNameLst>
                                          <p:attrName>style.visibility</p:attrName>
                                        </p:attrNameLst>
                                      </p:cBhvr>
                                      <p:to>
                                        <p:strVal val="visible"/>
                                      </p:to>
                                    </p:set>
                                    <p:anim calcmode="discrete" valueType="clr">
                                      <p:cBhvr override="childStyle">
                                        <p:cTn id="83" dur="80"/>
                                        <p:tgtEl>
                                          <p:spTgt spid="45074"/>
                                        </p:tgtEl>
                                        <p:attrNameLst>
                                          <p:attrName>style.color</p:attrName>
                                        </p:attrNameLst>
                                      </p:cBhvr>
                                      <p:tavLst>
                                        <p:tav tm="0">
                                          <p:val>
                                            <p:clrVal>
                                              <a:schemeClr val="accent2"/>
                                            </p:clrVal>
                                          </p:val>
                                        </p:tav>
                                        <p:tav tm="50000">
                                          <p:val>
                                            <p:clrVal>
                                              <a:schemeClr val="hlink"/>
                                            </p:clrVal>
                                          </p:val>
                                        </p:tav>
                                      </p:tavLst>
                                    </p:anim>
                                    <p:anim calcmode="discrete" valueType="clr">
                                      <p:cBhvr>
                                        <p:cTn id="84" dur="80"/>
                                        <p:tgtEl>
                                          <p:spTgt spid="45074"/>
                                        </p:tgtEl>
                                        <p:attrNameLst>
                                          <p:attrName>fillcolor</p:attrName>
                                        </p:attrNameLst>
                                      </p:cBhvr>
                                      <p:tavLst>
                                        <p:tav tm="0">
                                          <p:val>
                                            <p:clrVal>
                                              <a:schemeClr val="accent2"/>
                                            </p:clrVal>
                                          </p:val>
                                        </p:tav>
                                        <p:tav tm="50000">
                                          <p:val>
                                            <p:clrVal>
                                              <a:schemeClr val="hlink"/>
                                            </p:clrVal>
                                          </p:val>
                                        </p:tav>
                                      </p:tavLst>
                                    </p:anim>
                                    <p:set>
                                      <p:cBhvr>
                                        <p:cTn id="85" dur="80"/>
                                        <p:tgtEl>
                                          <p:spTgt spid="45074"/>
                                        </p:tgtEl>
                                        <p:attrNameLst>
                                          <p:attrName>fill.type</p:attrName>
                                        </p:attrNameLst>
                                      </p:cBhvr>
                                      <p:to>
                                        <p:strVal val="solid"/>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36" presetClass="path" presetSubtype="0" accel="50000" decel="50000" fill="hold" grpId="2" nodeType="clickEffect">
                                  <p:stCondLst>
                                    <p:cond delay="0"/>
                                  </p:stCondLst>
                                  <p:childTnLst>
                                    <p:animMotion origin="layout" path="M -0.46944 0.40046 L -0.22917 0.38843 C -0.1217 0.3831 0.00764 0.27338 0.00521 0.18912 L -8.33333E-7 7.40741E-7 " pathEditMode="relative" rAng="16075913" ptsTypes="FfFF">
                                      <p:cBhvr>
                                        <p:cTn id="89" dur="2000" spd="-100000" fill="hold"/>
                                        <p:tgtEl>
                                          <p:spTgt spid="45064"/>
                                        </p:tgtEl>
                                        <p:attrNameLst>
                                          <p:attrName>ppt_x</p:attrName>
                                          <p:attrName>ppt_y</p:attrName>
                                        </p:attrNameLst>
                                      </p:cBhvr>
                                      <p:rCtr x="23472" y="-20023"/>
                                    </p:animMotion>
                                  </p:childTnLst>
                                </p:cTn>
                              </p:par>
                            </p:childTnLst>
                          </p:cTn>
                        </p:par>
                        <p:par>
                          <p:cTn id="90" fill="hold" nodeType="afterGroup">
                            <p:stCondLst>
                              <p:cond delay="2000"/>
                            </p:stCondLst>
                            <p:childTnLst>
                              <p:par>
                                <p:cTn id="91" presetID="53" presetClass="entr" presetSubtype="0" fill="hold" grpId="0" nodeType="afterEffect">
                                  <p:stCondLst>
                                    <p:cond delay="0"/>
                                  </p:stCondLst>
                                  <p:childTnLst>
                                    <p:set>
                                      <p:cBhvr>
                                        <p:cTn id="92" dur="1" fill="hold">
                                          <p:stCondLst>
                                            <p:cond delay="0"/>
                                          </p:stCondLst>
                                        </p:cTn>
                                        <p:tgtEl>
                                          <p:spTgt spid="45076"/>
                                        </p:tgtEl>
                                        <p:attrNameLst>
                                          <p:attrName>style.visibility</p:attrName>
                                        </p:attrNameLst>
                                      </p:cBhvr>
                                      <p:to>
                                        <p:strVal val="visible"/>
                                      </p:to>
                                    </p:set>
                                    <p:anim calcmode="lin" valueType="num">
                                      <p:cBhvr>
                                        <p:cTn id="93" dur="500" fill="hold"/>
                                        <p:tgtEl>
                                          <p:spTgt spid="45076"/>
                                        </p:tgtEl>
                                        <p:attrNameLst>
                                          <p:attrName>ppt_w</p:attrName>
                                        </p:attrNameLst>
                                      </p:cBhvr>
                                      <p:tavLst>
                                        <p:tav tm="0">
                                          <p:val>
                                            <p:fltVal val="0"/>
                                          </p:val>
                                        </p:tav>
                                        <p:tav tm="100000">
                                          <p:val>
                                            <p:strVal val="#ppt_w"/>
                                          </p:val>
                                        </p:tav>
                                      </p:tavLst>
                                    </p:anim>
                                    <p:anim calcmode="lin" valueType="num">
                                      <p:cBhvr>
                                        <p:cTn id="94" dur="500" fill="hold"/>
                                        <p:tgtEl>
                                          <p:spTgt spid="45076"/>
                                        </p:tgtEl>
                                        <p:attrNameLst>
                                          <p:attrName>ppt_h</p:attrName>
                                        </p:attrNameLst>
                                      </p:cBhvr>
                                      <p:tavLst>
                                        <p:tav tm="0">
                                          <p:val>
                                            <p:fltVal val="0"/>
                                          </p:val>
                                        </p:tav>
                                        <p:tav tm="100000">
                                          <p:val>
                                            <p:strVal val="#ppt_h"/>
                                          </p:val>
                                        </p:tav>
                                      </p:tavLst>
                                    </p:anim>
                                    <p:animEffect transition="in" filter="fade">
                                      <p:cBhvr>
                                        <p:cTn id="95" dur="500"/>
                                        <p:tgtEl>
                                          <p:spTgt spid="45076"/>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36" presetClass="path" presetSubtype="0" accel="50000" decel="50000" fill="hold" grpId="1" nodeType="clickEffect">
                                  <p:stCondLst>
                                    <p:cond delay="0"/>
                                  </p:stCondLst>
                                  <p:childTnLst>
                                    <p:animMotion origin="layout" path="M -0.69097 0.49583 L -0.34548 0.49583 C -0.17864 0.49583 -0.00034 0.35903 -0.00034 0.24769 L -0.00034 -0.00069 " pathEditMode="relative" rAng="16200000" ptsTypes="FfFF">
                                      <p:cBhvr>
                                        <p:cTn id="99" dur="2000" spd="-100000" fill="hold"/>
                                        <p:tgtEl>
                                          <p:spTgt spid="45071"/>
                                        </p:tgtEl>
                                        <p:attrNameLst>
                                          <p:attrName>ppt_x</p:attrName>
                                          <p:attrName>ppt_y</p:attrName>
                                        </p:attrNameLst>
                                      </p:cBhvr>
                                      <p:rCtr x="34531" y="-24815"/>
                                    </p:animMotion>
                                  </p:childTnLst>
                                </p:cTn>
                              </p:par>
                            </p:childTnLst>
                          </p:cTn>
                        </p:par>
                      </p:childTnLst>
                    </p:cTn>
                  </p:par>
                  <p:par>
                    <p:cTn id="100" fill="hold" nodeType="clickPar">
                      <p:stCondLst>
                        <p:cond delay="indefinite"/>
                      </p:stCondLst>
                      <p:childTnLst>
                        <p:par>
                          <p:cTn id="101" fill="hold" nodeType="withGroup">
                            <p:stCondLst>
                              <p:cond delay="0"/>
                            </p:stCondLst>
                            <p:childTnLst>
                              <p:par>
                                <p:cTn id="102" presetID="56" presetClass="entr" presetSubtype="0" fill="hold" grpId="0" nodeType="clickEffect">
                                  <p:stCondLst>
                                    <p:cond delay="0"/>
                                  </p:stCondLst>
                                  <p:iterate type="lt">
                                    <p:tmPct val="10000"/>
                                  </p:iterate>
                                  <p:childTnLst>
                                    <p:set>
                                      <p:cBhvr>
                                        <p:cTn id="103" dur="1" fill="hold">
                                          <p:stCondLst>
                                            <p:cond delay="0"/>
                                          </p:stCondLst>
                                        </p:cTn>
                                        <p:tgtEl>
                                          <p:spTgt spid="45078"/>
                                        </p:tgtEl>
                                        <p:attrNameLst>
                                          <p:attrName>style.visibility</p:attrName>
                                        </p:attrNameLst>
                                      </p:cBhvr>
                                      <p:to>
                                        <p:strVal val="visible"/>
                                      </p:to>
                                    </p:set>
                                    <p:anim by="(-#ppt_w*2)" calcmode="lin" valueType="num">
                                      <p:cBhvr rctx="PPT">
                                        <p:cTn id="104" dur="250" autoRev="1" fill="hold">
                                          <p:stCondLst>
                                            <p:cond delay="0"/>
                                          </p:stCondLst>
                                        </p:cTn>
                                        <p:tgtEl>
                                          <p:spTgt spid="45078"/>
                                        </p:tgtEl>
                                        <p:attrNameLst>
                                          <p:attrName>ppt_w</p:attrName>
                                        </p:attrNameLst>
                                      </p:cBhvr>
                                    </p:anim>
                                    <p:anim by="(#ppt_w*0.50)" calcmode="lin" valueType="num">
                                      <p:cBhvr>
                                        <p:cTn id="105" dur="250" decel="50000" autoRev="1" fill="hold">
                                          <p:stCondLst>
                                            <p:cond delay="0"/>
                                          </p:stCondLst>
                                        </p:cTn>
                                        <p:tgtEl>
                                          <p:spTgt spid="45078"/>
                                        </p:tgtEl>
                                        <p:attrNameLst>
                                          <p:attrName>ppt_x</p:attrName>
                                        </p:attrNameLst>
                                      </p:cBhvr>
                                    </p:anim>
                                    <p:anim from="(-#ppt_h/2)" to="(#ppt_y)" calcmode="lin" valueType="num">
                                      <p:cBhvr>
                                        <p:cTn id="106" dur="500" fill="hold">
                                          <p:stCondLst>
                                            <p:cond delay="0"/>
                                          </p:stCondLst>
                                        </p:cTn>
                                        <p:tgtEl>
                                          <p:spTgt spid="45078"/>
                                        </p:tgtEl>
                                        <p:attrNameLst>
                                          <p:attrName>ppt_y</p:attrName>
                                        </p:attrNameLst>
                                      </p:cBhvr>
                                    </p:anim>
                                    <p:animRot by="21600000">
                                      <p:cBhvr>
                                        <p:cTn id="107" dur="500" fill="hold">
                                          <p:stCondLst>
                                            <p:cond delay="0"/>
                                          </p:stCondLst>
                                        </p:cTn>
                                        <p:tgtEl>
                                          <p:spTgt spid="45078"/>
                                        </p:tgtEl>
                                        <p:attrNameLst>
                                          <p:attrName>r</p:attrName>
                                        </p:attrNameLst>
                                      </p:cBhvr>
                                    </p:animRo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36" presetClass="path" presetSubtype="0" accel="50000" decel="50000" fill="hold" grpId="2" nodeType="clickEffect">
                                  <p:stCondLst>
                                    <p:cond delay="0"/>
                                  </p:stCondLst>
                                  <p:childTnLst>
                                    <p:animMotion origin="layout" path="M -0.77534 0.60115 L -0.37239 0.55949 C -0.1842 0.53981 0.02205 0.37615 0.01493 0.25949 L -3.33333E-6 2.59259E-6 " pathEditMode="relative" rAng="15937176" ptsTypes="FfFF">
                                      <p:cBhvr>
                                        <p:cTn id="111" dur="2000" spd="-100000" fill="hold"/>
                                        <p:tgtEl>
                                          <p:spTgt spid="45065"/>
                                        </p:tgtEl>
                                        <p:attrNameLst>
                                          <p:attrName>ppt_x</p:attrName>
                                          <p:attrName>ppt_y</p:attrName>
                                        </p:attrNameLst>
                                      </p:cBhvr>
                                      <p:rCtr x="38785" y="-30069"/>
                                    </p:animMotion>
                                  </p:childTnLst>
                                </p:cTn>
                              </p:par>
                            </p:childTnLst>
                          </p:cTn>
                        </p:par>
                        <p:par>
                          <p:cTn id="112" fill="hold" nodeType="afterGroup">
                            <p:stCondLst>
                              <p:cond delay="2000"/>
                            </p:stCondLst>
                            <p:childTnLst>
                              <p:par>
                                <p:cTn id="113" presetID="47" presetClass="entr" presetSubtype="0" fill="hold" grpId="0" nodeType="afterEffect">
                                  <p:stCondLst>
                                    <p:cond delay="0"/>
                                  </p:stCondLst>
                                  <p:childTnLst>
                                    <p:set>
                                      <p:cBhvr>
                                        <p:cTn id="114" dur="1" fill="hold">
                                          <p:stCondLst>
                                            <p:cond delay="0"/>
                                          </p:stCondLst>
                                        </p:cTn>
                                        <p:tgtEl>
                                          <p:spTgt spid="45079"/>
                                        </p:tgtEl>
                                        <p:attrNameLst>
                                          <p:attrName>style.visibility</p:attrName>
                                        </p:attrNameLst>
                                      </p:cBhvr>
                                      <p:to>
                                        <p:strVal val="visible"/>
                                      </p:to>
                                    </p:set>
                                    <p:animEffect transition="in" filter="fade">
                                      <p:cBhvr>
                                        <p:cTn id="115" dur="500"/>
                                        <p:tgtEl>
                                          <p:spTgt spid="45079"/>
                                        </p:tgtEl>
                                      </p:cBhvr>
                                    </p:animEffect>
                                    <p:anim calcmode="lin" valueType="num">
                                      <p:cBhvr>
                                        <p:cTn id="116" dur="500" fill="hold"/>
                                        <p:tgtEl>
                                          <p:spTgt spid="45079"/>
                                        </p:tgtEl>
                                        <p:attrNameLst>
                                          <p:attrName>ppt_x</p:attrName>
                                        </p:attrNameLst>
                                      </p:cBhvr>
                                      <p:tavLst>
                                        <p:tav tm="0">
                                          <p:val>
                                            <p:strVal val="#ppt_x"/>
                                          </p:val>
                                        </p:tav>
                                        <p:tav tm="100000">
                                          <p:val>
                                            <p:strVal val="#ppt_x"/>
                                          </p:val>
                                        </p:tav>
                                      </p:tavLst>
                                    </p:anim>
                                    <p:anim calcmode="lin" valueType="num">
                                      <p:cBhvr>
                                        <p:cTn id="117" dur="500" fill="hold"/>
                                        <p:tgtEl>
                                          <p:spTgt spid="45079"/>
                                        </p:tgtEl>
                                        <p:attrNameLst>
                                          <p:attrName>ppt_y</p:attrName>
                                        </p:attrNameLst>
                                      </p:cBhvr>
                                      <p:tavLst>
                                        <p:tav tm="0">
                                          <p:val>
                                            <p:strVal val="#ppt_y-.1"/>
                                          </p:val>
                                        </p:tav>
                                        <p:tav tm="100000">
                                          <p:val>
                                            <p:strVal val="#ppt_y"/>
                                          </p:val>
                                        </p:tav>
                                      </p:tavLst>
                                    </p:anim>
                                  </p:childTnLst>
                                </p:cTn>
                              </p:par>
                            </p:childTnLst>
                          </p:cTn>
                        </p:par>
                      </p:childTnLst>
                    </p:cTn>
                  </p:par>
                  <p:par>
                    <p:cTn id="118" fill="hold" nodeType="clickPar">
                      <p:stCondLst>
                        <p:cond delay="indefinite"/>
                      </p:stCondLst>
                      <p:childTnLst>
                        <p:par>
                          <p:cTn id="119" fill="hold" nodeType="withGroup">
                            <p:stCondLst>
                              <p:cond delay="0"/>
                            </p:stCondLst>
                            <p:childTnLst>
                              <p:par>
                                <p:cTn id="120" presetID="36" presetClass="path" presetSubtype="0" accel="50000" decel="50000" fill="hold" grpId="2" nodeType="clickEffect">
                                  <p:stCondLst>
                                    <p:cond delay="0"/>
                                  </p:stCondLst>
                                  <p:childTnLst>
                                    <p:animMotion origin="layout" path="M -0.86111 0.69028 L -0.42274 0.58796 C -0.21458 0.53935 0.03559 0.36227 0.02292 0.26806 L -0.00538 0.05718 " pathEditMode="relative" rAng="15605599" ptsTypes="FfFF">
                                      <p:cBhvr>
                                        <p:cTn id="121" dur="2000" spd="-100000" fill="hold"/>
                                        <p:tgtEl>
                                          <p:spTgt spid="45072"/>
                                        </p:tgtEl>
                                        <p:attrNameLst>
                                          <p:attrName>ppt_x</p:attrName>
                                          <p:attrName>ppt_y</p:attrName>
                                        </p:attrNameLst>
                                      </p:cBhvr>
                                      <p:rCtr x="42830" y="-31667"/>
                                    </p:animMotion>
                                  </p:childTnLst>
                                </p:cTn>
                              </p:par>
                            </p:childTnLst>
                          </p:cTn>
                        </p:par>
                        <p:par>
                          <p:cTn id="122" fill="hold" nodeType="afterGroup">
                            <p:stCondLst>
                              <p:cond delay="2000"/>
                            </p:stCondLst>
                            <p:childTnLst>
                              <p:par>
                                <p:cTn id="123" presetID="38" presetClass="entr" presetSubtype="0" accel="50000" fill="hold" grpId="0" nodeType="afterEffect">
                                  <p:stCondLst>
                                    <p:cond delay="0"/>
                                  </p:stCondLst>
                                  <p:iterate type="lt">
                                    <p:tmPct val="50000"/>
                                  </p:iterate>
                                  <p:childTnLst>
                                    <p:set>
                                      <p:cBhvr>
                                        <p:cTn id="124" dur="1" fill="hold">
                                          <p:stCondLst>
                                            <p:cond delay="0"/>
                                          </p:stCondLst>
                                        </p:cTn>
                                        <p:tgtEl>
                                          <p:spTgt spid="45080"/>
                                        </p:tgtEl>
                                        <p:attrNameLst>
                                          <p:attrName>style.visibility</p:attrName>
                                        </p:attrNameLst>
                                      </p:cBhvr>
                                      <p:to>
                                        <p:strVal val="visible"/>
                                      </p:to>
                                    </p:set>
                                    <p:set>
                                      <p:cBhvr>
                                        <p:cTn id="125" dur="228" fill="hold">
                                          <p:stCondLst>
                                            <p:cond delay="0"/>
                                          </p:stCondLst>
                                        </p:cTn>
                                        <p:tgtEl>
                                          <p:spTgt spid="45080"/>
                                        </p:tgtEl>
                                        <p:attrNameLst>
                                          <p:attrName>style.rotation</p:attrName>
                                        </p:attrNameLst>
                                      </p:cBhvr>
                                      <p:to>
                                        <p:strVal val="-45.0"/>
                                      </p:to>
                                    </p:set>
                                    <p:anim calcmode="lin" valueType="num">
                                      <p:cBhvr>
                                        <p:cTn id="126" dur="228" fill="hold">
                                          <p:stCondLst>
                                            <p:cond delay="228"/>
                                          </p:stCondLst>
                                        </p:cTn>
                                        <p:tgtEl>
                                          <p:spTgt spid="45080"/>
                                        </p:tgtEl>
                                        <p:attrNameLst>
                                          <p:attrName>style.rotation</p:attrName>
                                        </p:attrNameLst>
                                      </p:cBhvr>
                                      <p:tavLst>
                                        <p:tav tm="0">
                                          <p:val>
                                            <p:fltVal val="-45"/>
                                          </p:val>
                                        </p:tav>
                                        <p:tav tm="69900">
                                          <p:val>
                                            <p:fltVal val="45"/>
                                          </p:val>
                                        </p:tav>
                                        <p:tav tm="100000">
                                          <p:val>
                                            <p:fltVal val="0"/>
                                          </p:val>
                                        </p:tav>
                                      </p:tavLst>
                                    </p:anim>
                                    <p:anim calcmode="lin" valueType="num">
                                      <p:cBhvr>
                                        <p:cTn id="127" dur="228" fill="hold">
                                          <p:stCondLst>
                                            <p:cond delay="0"/>
                                          </p:stCondLst>
                                        </p:cTn>
                                        <p:tgtEl>
                                          <p:spTgt spid="45080"/>
                                        </p:tgtEl>
                                        <p:attrNameLst>
                                          <p:attrName>ppt_y</p:attrName>
                                        </p:attrNameLst>
                                      </p:cBhvr>
                                      <p:tavLst>
                                        <p:tav tm="0">
                                          <p:val>
                                            <p:strVal val="#ppt_y-1"/>
                                          </p:val>
                                        </p:tav>
                                        <p:tav tm="100000">
                                          <p:val>
                                            <p:strVal val="#ppt_y-(0.354*#ppt_w-0.172*#ppt_h)"/>
                                          </p:val>
                                        </p:tav>
                                      </p:tavLst>
                                    </p:anim>
                                    <p:anim calcmode="lin" valueType="num">
                                      <p:cBhvr>
                                        <p:cTn id="128" dur="78" decel="50000" autoRev="1" fill="hold">
                                          <p:stCondLst>
                                            <p:cond delay="228"/>
                                          </p:stCondLst>
                                        </p:cTn>
                                        <p:tgtEl>
                                          <p:spTgt spid="45080"/>
                                        </p:tgtEl>
                                        <p:attrNameLst>
                                          <p:attrName>ppt_y</p:attrName>
                                        </p:attrNameLst>
                                      </p:cBhvr>
                                      <p:tavLst>
                                        <p:tav tm="0">
                                          <p:val>
                                            <p:strVal val="#ppt_y-(0.354*#ppt_w-0.172*#ppt_h)"/>
                                          </p:val>
                                        </p:tav>
                                        <p:tav tm="100000">
                                          <p:val>
                                            <p:strVal val="#ppt_y-(0.354*#ppt_w-0.172*#ppt_h)-#ppt_h/2"/>
                                          </p:val>
                                        </p:tav>
                                      </p:tavLst>
                                    </p:anim>
                                    <p:anim calcmode="lin" valueType="num">
                                      <p:cBhvr>
                                        <p:cTn id="129" dur="68" fill="hold">
                                          <p:stCondLst>
                                            <p:cond delay="432"/>
                                          </p:stCondLst>
                                        </p:cTn>
                                        <p:tgtEl>
                                          <p:spTgt spid="45080"/>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p:bldP spid="45060" grpId="0" animBg="1"/>
      <p:bldP spid="45061" grpId="0" animBg="1"/>
      <p:bldP spid="45063" grpId="0" animBg="1"/>
      <p:bldP spid="45063" grpId="1" animBg="1"/>
      <p:bldP spid="45063" grpId="2" animBg="1"/>
      <p:bldP spid="45064" grpId="0" animBg="1"/>
      <p:bldP spid="45064" grpId="1" animBg="1"/>
      <p:bldP spid="45064" grpId="2" animBg="1"/>
      <p:bldP spid="45065" grpId="0" animBg="1"/>
      <p:bldP spid="45065" grpId="1" animBg="1"/>
      <p:bldP spid="45065" grpId="2" animBg="1"/>
      <p:bldP spid="45068" grpId="0" animBg="1"/>
      <p:bldP spid="45069" grpId="0" animBg="1"/>
      <p:bldP spid="45070" grpId="0" animBg="1"/>
      <p:bldP spid="45070" grpId="1" animBg="1"/>
      <p:bldP spid="45070" grpId="2" animBg="1"/>
      <p:bldP spid="45070" grpId="3" animBg="1"/>
      <p:bldP spid="45071" grpId="0" animBg="1"/>
      <p:bldP spid="45071" grpId="1" animBg="1"/>
      <p:bldP spid="45072" grpId="0" animBg="1"/>
      <p:bldP spid="45072" grpId="1" animBg="1"/>
      <p:bldP spid="45072" grpId="2" animBg="1"/>
      <p:bldP spid="45073" grpId="0" animBg="1"/>
      <p:bldP spid="45074" grpId="0" animBg="1"/>
      <p:bldP spid="45076" grpId="0" animBg="1"/>
      <p:bldP spid="45078" grpId="0" animBg="1"/>
      <p:bldP spid="45079" grpId="0" animBg="1"/>
      <p:bldP spid="4508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46086" name="WordArt 6"/>
          <p:cNvSpPr>
            <a:spLocks noChangeArrowheads="1" noChangeShapeType="1" noTextEdit="1"/>
          </p:cNvSpPr>
          <p:nvPr/>
        </p:nvSpPr>
        <p:spPr bwMode="auto">
          <a:xfrm>
            <a:off x="827088" y="2565400"/>
            <a:ext cx="7058025" cy="2159000"/>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INTRODUCTION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6086"/>
                                        </p:tgtEl>
                                        <p:attrNameLst>
                                          <p:attrName>style.visibility</p:attrName>
                                        </p:attrNameLst>
                                      </p:cBhvr>
                                      <p:to>
                                        <p:strVal val="visible"/>
                                      </p:to>
                                    </p:set>
                                    <p:animEffect transition="in" filter="fade">
                                      <p:cBhvr>
                                        <p:cTn id="7" dur="800" decel="100000"/>
                                        <p:tgtEl>
                                          <p:spTgt spid="46086"/>
                                        </p:tgtEl>
                                      </p:cBhvr>
                                    </p:animEffect>
                                    <p:anim calcmode="lin" valueType="num">
                                      <p:cBhvr>
                                        <p:cTn id="8" dur="800" decel="100000" fill="hold"/>
                                        <p:tgtEl>
                                          <p:spTgt spid="46086"/>
                                        </p:tgtEl>
                                        <p:attrNameLst>
                                          <p:attrName>style.rotation</p:attrName>
                                        </p:attrNameLst>
                                      </p:cBhvr>
                                      <p:tavLst>
                                        <p:tav tm="0">
                                          <p:val>
                                            <p:fltVal val="-90"/>
                                          </p:val>
                                        </p:tav>
                                        <p:tav tm="100000">
                                          <p:val>
                                            <p:fltVal val="0"/>
                                          </p:val>
                                        </p:tav>
                                      </p:tavLst>
                                    </p:anim>
                                    <p:anim calcmode="lin" valueType="num">
                                      <p:cBhvr>
                                        <p:cTn id="9" dur="800" decel="100000" fill="hold"/>
                                        <p:tgtEl>
                                          <p:spTgt spid="46086"/>
                                        </p:tgtEl>
                                        <p:attrNameLst>
                                          <p:attrName>ppt_x</p:attrName>
                                        </p:attrNameLst>
                                      </p:cBhvr>
                                      <p:tavLst>
                                        <p:tav tm="0">
                                          <p:val>
                                            <p:strVal val="#ppt_x+0.4"/>
                                          </p:val>
                                        </p:tav>
                                        <p:tav tm="100000">
                                          <p:val>
                                            <p:strVal val="#ppt_x-0.05"/>
                                          </p:val>
                                        </p:tav>
                                      </p:tavLst>
                                    </p:anim>
                                    <p:anim calcmode="lin" valueType="num">
                                      <p:cBhvr>
                                        <p:cTn id="10" dur="800" decel="100000" fill="hold"/>
                                        <p:tgtEl>
                                          <p:spTgt spid="4608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608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608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827088" y="476250"/>
            <a:ext cx="7489825"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Le tremblement de terre correspond à une vibration du sol provoqué par une libération soudaine de l'énergie des déformations accumulées dans la croûte terrestre, il convient de noter qu'en un point du sol donné, les mouvements lors d'un séisme s'effectuent dans toutes les directions à l'horizontale comme à la verticale</a:t>
            </a:r>
          </a:p>
          <a:p>
            <a:pPr eaLnBrk="1" hangingPunct="1">
              <a:spcBef>
                <a:spcPct val="50000"/>
              </a:spcBef>
            </a:pPr>
            <a:r>
              <a:rPr lang="fr-FR" b="1"/>
              <a:t>.</a:t>
            </a:r>
          </a:p>
        </p:txBody>
      </p:sp>
      <p:sp>
        <p:nvSpPr>
          <p:cNvPr id="8195" name="Text Box 5"/>
          <p:cNvSpPr txBox="1">
            <a:spLocks noChangeArrowheads="1"/>
          </p:cNvSpPr>
          <p:nvPr/>
        </p:nvSpPr>
        <p:spPr bwMode="auto">
          <a:xfrm>
            <a:off x="1042988" y="3429000"/>
            <a:ext cx="76327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b="1"/>
              <a:t> Lors du dimensionnement, les sollicitations sismiques à prendre en considération dépendent de la méthode de calcul adoptée, le règlement parasismique algérien « RPA 99/ version 2003 » nous propose trois méthodes de calcul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CCFF"/>
            </a:gs>
            <a:gs pos="100000">
              <a:srgbClr val="66CCFF"/>
            </a:gs>
          </a:gsLst>
          <a:path path="shape">
            <a:fillToRect l="50000" t="50000" r="50000" b="50000"/>
          </a:path>
        </a:gradFill>
        <a:effectLst/>
      </p:bgPr>
    </p:bg>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468313" y="549275"/>
            <a:ext cx="7632700"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fr-FR" sz="2800"/>
              <a:t>Dans notre siménaire on va étudie un portique en charpente métallique par une  méthode statique (méthode statique équivalent) propose par </a:t>
            </a:r>
            <a:r>
              <a:rPr lang="en-US" sz="2800"/>
              <a:t>RPA et de faire la véri</a:t>
            </a:r>
            <a:r>
              <a:rPr lang="fr-FR" sz="2800"/>
              <a:t>fication par une méthode dynamique (accélérogramme)  pour deux sites différents (site meuble et site rocheux) et de faire une comparaison a la fin pour savoir si RPA présente une approche théorique suffisante à l’effet sismique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66CCFF"/>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4101" name="WordArt 5"/>
          <p:cNvSpPr>
            <a:spLocks noChangeArrowheads="1" noChangeShapeType="1" noTextEdit="1"/>
          </p:cNvSpPr>
          <p:nvPr/>
        </p:nvSpPr>
        <p:spPr bwMode="auto">
          <a:xfrm>
            <a:off x="1258888" y="1412875"/>
            <a:ext cx="6192837" cy="3887788"/>
          </a:xfrm>
          <a:prstGeom prst="rect">
            <a:avLst/>
          </a:prstGeom>
        </p:spPr>
        <p:txBody>
          <a:bodyPr wrap="none" fromWordArt="1">
            <a:prstTxWarp prst="textSlantUp">
              <a:avLst>
                <a:gd name="adj" fmla="val 32056"/>
              </a:avLst>
            </a:prstTxWarp>
          </a:bodyPr>
          <a:lstStyle/>
          <a:p>
            <a:pPr algn="ctr"/>
            <a:r>
              <a:rPr lang="fr-FR"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Présentation de RPA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4101"/>
                                        </p:tgtEl>
                                        <p:attrNameLst>
                                          <p:attrName>style.visibility</p:attrName>
                                        </p:attrNameLst>
                                      </p:cBhvr>
                                      <p:to>
                                        <p:strVal val="visible"/>
                                      </p:to>
                                    </p:set>
                                    <p:anim calcmode="lin" valueType="num">
                                      <p:cBhvr>
                                        <p:cTn id="7" dur="500" decel="50000" fill="hold">
                                          <p:stCondLst>
                                            <p:cond delay="0"/>
                                          </p:stCondLst>
                                        </p:cTn>
                                        <p:tgtEl>
                                          <p:spTgt spid="410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10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101"/>
                                        </p:tgtEl>
                                        <p:attrNameLst>
                                          <p:attrName>ppt_w</p:attrName>
                                        </p:attrNameLst>
                                      </p:cBhvr>
                                      <p:tavLst>
                                        <p:tav tm="0">
                                          <p:val>
                                            <p:strVal val="#ppt_w*.05"/>
                                          </p:val>
                                        </p:tav>
                                        <p:tav tm="100000">
                                          <p:val>
                                            <p:strVal val="#ppt_w"/>
                                          </p:val>
                                        </p:tav>
                                      </p:tavLst>
                                    </p:anim>
                                    <p:anim calcmode="lin" valueType="num">
                                      <p:cBhvr>
                                        <p:cTn id="10" dur="1000" fill="hold"/>
                                        <p:tgtEl>
                                          <p:spTgt spid="410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10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10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10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785</TotalTime>
  <Words>1277</Words>
  <Application>Microsoft Office PowerPoint</Application>
  <PresentationFormat>On-screen Show (4:3)</PresentationFormat>
  <Paragraphs>239</Paragraphs>
  <Slides>39</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39</vt:i4>
      </vt:variant>
    </vt:vector>
  </HeadingPairs>
  <TitlesOfParts>
    <vt:vector size="52" baseType="lpstr">
      <vt:lpstr>AGA Arabesque Desktop</vt:lpstr>
      <vt:lpstr>Algerian</vt:lpstr>
      <vt:lpstr>Arial</vt:lpstr>
      <vt:lpstr>Arial Black</vt:lpstr>
      <vt:lpstr>Calibri</vt:lpstr>
      <vt:lpstr>Garamond</vt:lpstr>
      <vt:lpstr>Impact</vt:lpstr>
      <vt:lpstr>Lucida Console</vt:lpstr>
      <vt:lpstr>Symbol</vt:lpstr>
      <vt:lpstr>Tahoma</vt:lpstr>
      <vt:lpstr>Times New Roman</vt:lpstr>
      <vt:lpstr>Wingdings</vt:lpstr>
      <vt:lpstr>Modèle par défaut</vt:lpstr>
      <vt:lpstr>PowerPoint Presentation</vt:lpstr>
      <vt:lpstr> RÉPUBLIQUE ALGÉRIENNE DÉMOCRATIQUE ET POPULAIRE    MINISTÈRE DE L’ENSEIGNEMENT SUPÉRIEUR ET DE LA RECHERCHE  SCIENTIFIQUE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Invité</dc:creator>
  <cp:lastModifiedBy>PC</cp:lastModifiedBy>
  <cp:revision>48</cp:revision>
  <dcterms:created xsi:type="dcterms:W3CDTF">2009-05-30T08:12:43Z</dcterms:created>
  <dcterms:modified xsi:type="dcterms:W3CDTF">2019-10-25T16:40:24Z</dcterms:modified>
</cp:coreProperties>
</file>