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0"/>
  </p:notesMasterIdLst>
  <p:handoutMasterIdLst>
    <p:handoutMasterId r:id="rId81"/>
  </p:handoutMasterIdLst>
  <p:sldIdLst>
    <p:sldId id="33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5" autoAdjust="0"/>
  </p:normalViewPr>
  <p:slideViewPr>
    <p:cSldViewPr>
      <p:cViewPr varScale="1">
        <p:scale>
          <a:sx n="84" d="100"/>
          <a:sy n="84"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fr-FR"/>
          </a:p>
        </p:txBody>
      </p:sp>
      <p:sp>
        <p:nvSpPr>
          <p:cNvPr id="2048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fr-FR"/>
          </a:p>
        </p:txBody>
      </p:sp>
      <p:sp>
        <p:nvSpPr>
          <p:cNvPr id="2048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r>
              <a:rPr lang="fr-FR"/>
              <a:t>Etudes R+6+1SS contreventépar voiles </a:t>
            </a:r>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A2017057-D304-4E9C-B5DE-9B4D9F28632D}" type="slidenum">
              <a:rPr lang="fr-FR"/>
              <a:pPr>
                <a:defRPr/>
              </a:pPr>
              <a:t>‹#›</a:t>
            </a:fld>
            <a:endParaRPr lang="fr-FR"/>
          </a:p>
        </p:txBody>
      </p:sp>
    </p:spTree>
    <p:extLst>
      <p:ext uri="{BB962C8B-B14F-4D97-AF65-F5344CB8AC3E}">
        <p14:creationId xmlns:p14="http://schemas.microsoft.com/office/powerpoint/2010/main" val="319511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fr-FR"/>
          </a:p>
        </p:txBody>
      </p:sp>
      <p:sp>
        <p:nvSpPr>
          <p:cNvPr id="82947"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fr-F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fr-FR"/>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5EC0C86B-EAA7-43EA-B8F0-957DB6EF14E5}" type="slidenum">
              <a:rPr lang="fr-FR"/>
              <a:pPr>
                <a:defRPr/>
              </a:pPr>
              <a:t>‹#›</a:t>
            </a:fld>
            <a:endParaRPr lang="fr-FR"/>
          </a:p>
        </p:txBody>
      </p:sp>
    </p:spTree>
    <p:extLst>
      <p:ext uri="{BB962C8B-B14F-4D97-AF65-F5344CB8AC3E}">
        <p14:creationId xmlns:p14="http://schemas.microsoft.com/office/powerpoint/2010/main" val="728655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F63279-FF9A-4B18-8787-16DD605A0EC9}" type="slidenum">
              <a:rPr lang="fr-FR" sz="1200"/>
              <a:pPr/>
              <a:t>2</a:t>
            </a:fld>
            <a:endParaRPr lang="fr-FR"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63957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560B4A-4A73-403A-BE47-38C5213A9455}" type="slidenum">
              <a:rPr lang="fr-FR" sz="1200"/>
              <a:pPr/>
              <a:t>70</a:t>
            </a:fld>
            <a:endParaRPr lang="fr-FR"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extLst>
      <p:ext uri="{BB962C8B-B14F-4D97-AF65-F5344CB8AC3E}">
        <p14:creationId xmlns:p14="http://schemas.microsoft.com/office/powerpoint/2010/main" val="357999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15F2D9-644A-4297-B997-4E71FFF3CEDC}" type="slidenum">
              <a:rPr lang="fr-FR" sz="1200"/>
              <a:pPr/>
              <a:t>71</a:t>
            </a:fld>
            <a:endParaRPr lang="fr-FR"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extLst>
      <p:ext uri="{BB962C8B-B14F-4D97-AF65-F5344CB8AC3E}">
        <p14:creationId xmlns:p14="http://schemas.microsoft.com/office/powerpoint/2010/main" val="45433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60684E-5FAD-434E-8264-399F5E56B256}" type="slidenum">
              <a:rPr lang="fr-FR" sz="1200"/>
              <a:pPr/>
              <a:t>75</a:t>
            </a:fld>
            <a:endParaRPr lang="fr-FR"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extLst>
      <p:ext uri="{BB962C8B-B14F-4D97-AF65-F5344CB8AC3E}">
        <p14:creationId xmlns:p14="http://schemas.microsoft.com/office/powerpoint/2010/main" val="4271789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gd name="T0" fmla="*/ 494 w 1737"/>
                <a:gd name="T1" fmla="*/ 4322 h 4320"/>
                <a:gd name="T2" fmla="*/ 1737 w 1737"/>
                <a:gd name="T3" fmla="*/ 4333 h 4320"/>
                <a:gd name="T4" fmla="*/ 524 w 1737"/>
                <a:gd name="T5" fmla="*/ 0 h 4320"/>
                <a:gd name="T6" fmla="*/ 0 w 1737"/>
                <a:gd name="T7" fmla="*/ 7 h 4320"/>
                <a:gd name="T8" fmla="*/ 494 w 1737"/>
                <a:gd name="T9" fmla="*/ 4322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 name="Freeform 4"/>
            <p:cNvSpPr>
              <a:spLocks/>
            </p:cNvSpPr>
            <p:nvPr/>
          </p:nvSpPr>
          <p:spPr bwMode="hidden">
            <a:xfrm>
              <a:off x="0" y="-7"/>
              <a:ext cx="1737" cy="4329"/>
            </a:xfrm>
            <a:custGeom>
              <a:avLst/>
              <a:gdLst>
                <a:gd name="T0" fmla="*/ 494 w 1737"/>
                <a:gd name="T1" fmla="*/ 4318 h 4320"/>
                <a:gd name="T2" fmla="*/ 1737 w 1737"/>
                <a:gd name="T3" fmla="*/ 4329 h 4320"/>
                <a:gd name="T4" fmla="*/ 524 w 1737"/>
                <a:gd name="T5" fmla="*/ 0 h 4320"/>
                <a:gd name="T6" fmla="*/ 0 w 1737"/>
                <a:gd name="T7" fmla="*/ 7 h 4320"/>
                <a:gd name="T8" fmla="*/ 494 w 1737"/>
                <a:gd name="T9" fmla="*/ 4318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Freeform 5"/>
            <p:cNvSpPr>
              <a:spLocks/>
            </p:cNvSpPr>
            <p:nvPr/>
          </p:nvSpPr>
          <p:spPr bwMode="hidden">
            <a:xfrm>
              <a:off x="3744" y="-4"/>
              <a:ext cx="1739" cy="4330"/>
            </a:xfrm>
            <a:custGeom>
              <a:avLst/>
              <a:gdLst>
                <a:gd name="T0" fmla="*/ 494 w 1739"/>
                <a:gd name="T1" fmla="*/ 4325 h 4420"/>
                <a:gd name="T2" fmla="*/ 1739 w 1739"/>
                <a:gd name="T3" fmla="*/ 4330 h 4420"/>
                <a:gd name="T4" fmla="*/ 524 w 1739"/>
                <a:gd name="T5" fmla="*/ 0 h 4420"/>
                <a:gd name="T6" fmla="*/ 0 w 1739"/>
                <a:gd name="T7" fmla="*/ 7 h 4420"/>
                <a:gd name="T8" fmla="*/ 494 w 1739"/>
                <a:gd name="T9" fmla="*/ 432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Freeform 6"/>
            <p:cNvSpPr>
              <a:spLocks/>
            </p:cNvSpPr>
            <p:nvPr/>
          </p:nvSpPr>
          <p:spPr bwMode="hidden">
            <a:xfrm>
              <a:off x="1920" y="-9"/>
              <a:ext cx="2080" cy="4324"/>
            </a:xfrm>
            <a:custGeom>
              <a:avLst/>
              <a:gdLst>
                <a:gd name="T0" fmla="*/ 0 w 2080"/>
                <a:gd name="T1" fmla="*/ 7 h 4338"/>
                <a:gd name="T2" fmla="*/ 1870 w 2080"/>
                <a:gd name="T3" fmla="*/ 4324 h 4338"/>
                <a:gd name="T4" fmla="*/ 2080 w 2080"/>
                <a:gd name="T5" fmla="*/ 4324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0"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1"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2"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3"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4"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5"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Freeform 15"/>
            <p:cNvSpPr>
              <a:spLocks/>
            </p:cNvSpPr>
            <p:nvPr/>
          </p:nvSpPr>
          <p:spPr bwMode="invGray">
            <a:xfrm>
              <a:off x="1632" y="2487"/>
              <a:ext cx="1737" cy="382"/>
            </a:xfrm>
            <a:custGeom>
              <a:avLst/>
              <a:gdLst>
                <a:gd name="T0" fmla="*/ 494 w 1737"/>
                <a:gd name="T1" fmla="*/ 381 h 4320"/>
                <a:gd name="T2" fmla="*/ 1737 w 1737"/>
                <a:gd name="T3" fmla="*/ 382 h 4320"/>
                <a:gd name="T4" fmla="*/ 524 w 1737"/>
                <a:gd name="T5" fmla="*/ 0 h 4320"/>
                <a:gd name="T6" fmla="*/ 0 w 1737"/>
                <a:gd name="T7" fmla="*/ 1 h 4320"/>
                <a:gd name="T8" fmla="*/ 494 w 1737"/>
                <a:gd name="T9" fmla="*/ 38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Freeform 16"/>
            <p:cNvSpPr>
              <a:spLocks/>
            </p:cNvSpPr>
            <p:nvPr/>
          </p:nvSpPr>
          <p:spPr bwMode="invGray">
            <a:xfrm>
              <a:off x="0" y="2487"/>
              <a:ext cx="1737" cy="381"/>
            </a:xfrm>
            <a:custGeom>
              <a:avLst/>
              <a:gdLst>
                <a:gd name="T0" fmla="*/ 494 w 1737"/>
                <a:gd name="T1" fmla="*/ 380 h 4320"/>
                <a:gd name="T2" fmla="*/ 1737 w 1737"/>
                <a:gd name="T3" fmla="*/ 381 h 4320"/>
                <a:gd name="T4" fmla="*/ 524 w 1737"/>
                <a:gd name="T5" fmla="*/ 0 h 4320"/>
                <a:gd name="T6" fmla="*/ 0 w 1737"/>
                <a:gd name="T7" fmla="*/ 1 h 4320"/>
                <a:gd name="T8" fmla="*/ 494 w 1737"/>
                <a:gd name="T9" fmla="*/ 38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Freeform 17"/>
            <p:cNvSpPr>
              <a:spLocks/>
            </p:cNvSpPr>
            <p:nvPr/>
          </p:nvSpPr>
          <p:spPr bwMode="invGray">
            <a:xfrm>
              <a:off x="3744" y="2487"/>
              <a:ext cx="1739" cy="382"/>
            </a:xfrm>
            <a:custGeom>
              <a:avLst/>
              <a:gdLst>
                <a:gd name="T0" fmla="*/ 494 w 1739"/>
                <a:gd name="T1" fmla="*/ 382 h 4420"/>
                <a:gd name="T2" fmla="*/ 1739 w 1739"/>
                <a:gd name="T3" fmla="*/ 382 h 4420"/>
                <a:gd name="T4" fmla="*/ 524 w 1739"/>
                <a:gd name="T5" fmla="*/ 0 h 4420"/>
                <a:gd name="T6" fmla="*/ 0 w 1739"/>
                <a:gd name="T7" fmla="*/ 1 h 4420"/>
                <a:gd name="T8" fmla="*/ 494 w 1739"/>
                <a:gd name="T9" fmla="*/ 382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 name="Freeform 18"/>
            <p:cNvSpPr>
              <a:spLocks/>
            </p:cNvSpPr>
            <p:nvPr/>
          </p:nvSpPr>
          <p:spPr bwMode="invGray">
            <a:xfrm>
              <a:off x="1920" y="2487"/>
              <a:ext cx="2080" cy="381"/>
            </a:xfrm>
            <a:custGeom>
              <a:avLst/>
              <a:gdLst>
                <a:gd name="T0" fmla="*/ 0 w 2080"/>
                <a:gd name="T1" fmla="*/ 1 h 4338"/>
                <a:gd name="T2" fmla="*/ 1870 w 2080"/>
                <a:gd name="T3" fmla="*/ 381 h 4338"/>
                <a:gd name="T4" fmla="*/ 2080 w 2080"/>
                <a:gd name="T5" fmla="*/ 381 h 4338"/>
                <a:gd name="T6" fmla="*/ 1033 w 2080"/>
                <a:gd name="T7" fmla="*/ 0 h 4338"/>
                <a:gd name="T8" fmla="*/ 0 w 2080"/>
                <a:gd name="T9" fmla="*/ 1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 name="Rectangle 19"/>
            <p:cNvSpPr>
              <a:spLocks noChangeArrowheads="1"/>
            </p:cNvSpPr>
            <p:nvPr/>
          </p:nvSpPr>
          <p:spPr bwMode="invGray">
            <a:xfrm>
              <a:off x="7" y="2456"/>
              <a:ext cx="5760" cy="432"/>
            </a:xfrm>
            <a:prstGeom prst="rect">
              <a:avLst/>
            </a:prstGeom>
            <a:solidFill>
              <a:schemeClr val="bg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3"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4"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5"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6"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7"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8"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9"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0"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4"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97" name="Rectangle 33"/>
          <p:cNvSpPr>
            <a:spLocks noGrp="1" noChangeArrowheads="1"/>
          </p:cNvSpPr>
          <p:nvPr>
            <p:ph type="ctrTitle"/>
          </p:nvPr>
        </p:nvSpPr>
        <p:spPr>
          <a:xfrm>
            <a:off x="1676400" y="1905000"/>
            <a:ext cx="7239000" cy="1905000"/>
          </a:xfrm>
        </p:spPr>
        <p:txBody>
          <a:bodyPr/>
          <a:lstStyle>
            <a:lvl1pPr algn="l">
              <a:defRPr/>
            </a:lvl1pPr>
          </a:lstStyle>
          <a:p>
            <a:pPr lvl="0"/>
            <a:r>
              <a:rPr lang="fr-FR" noProof="0" smtClean="0"/>
              <a:t>Cliquez pour modifier le style du titre du masque</a:t>
            </a:r>
          </a:p>
        </p:txBody>
      </p:sp>
      <p:sp>
        <p:nvSpPr>
          <p:cNvPr id="36898"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pPr lvl="0"/>
            <a:r>
              <a:rPr lang="fr-FR" noProof="0" smtClean="0"/>
              <a:t>Cliquez pour modifier le style des sous-titres du masque</a:t>
            </a:r>
          </a:p>
        </p:txBody>
      </p:sp>
      <p:sp>
        <p:nvSpPr>
          <p:cNvPr id="35" name="Rectangle 35"/>
          <p:cNvSpPr>
            <a:spLocks noGrp="1" noChangeArrowheads="1"/>
          </p:cNvSpPr>
          <p:nvPr>
            <p:ph type="dt" sz="half" idx="10"/>
          </p:nvPr>
        </p:nvSpPr>
        <p:spPr>
          <a:xfrm>
            <a:off x="685800" y="6324600"/>
            <a:ext cx="1905000" cy="457200"/>
          </a:xfrm>
        </p:spPr>
        <p:txBody>
          <a:bodyPr/>
          <a:lstStyle>
            <a:lvl1pPr>
              <a:defRPr smtClean="0"/>
            </a:lvl1pPr>
          </a:lstStyle>
          <a:p>
            <a:pPr>
              <a:defRPr/>
            </a:pPr>
            <a:fld id="{59C03242-2A2D-41EC-986C-3E04F8DAFDA5}" type="datetime1">
              <a:rPr lang="fr-FR"/>
              <a:pPr>
                <a:defRPr/>
              </a:pPr>
              <a:t>25/10/2019</a:t>
            </a:fld>
            <a:endParaRPr lang="fr-FR"/>
          </a:p>
        </p:txBody>
      </p:sp>
      <p:sp>
        <p:nvSpPr>
          <p:cNvPr id="36" name="Rectangle 36"/>
          <p:cNvSpPr>
            <a:spLocks noGrp="1" noChangeArrowheads="1"/>
          </p:cNvSpPr>
          <p:nvPr>
            <p:ph type="ftr" sz="quarter" idx="11"/>
          </p:nvPr>
        </p:nvSpPr>
        <p:spPr>
          <a:xfrm>
            <a:off x="3124200" y="6324600"/>
            <a:ext cx="2895600" cy="457200"/>
          </a:xfrm>
        </p:spPr>
        <p:txBody>
          <a:bodyPr/>
          <a:lstStyle>
            <a:lvl1pPr>
              <a:defRPr smtClean="0"/>
            </a:lvl1pPr>
          </a:lstStyle>
          <a:p>
            <a:pPr>
              <a:defRPr/>
            </a:pPr>
            <a:endParaRPr lang="fr-FR"/>
          </a:p>
        </p:txBody>
      </p:sp>
      <p:sp>
        <p:nvSpPr>
          <p:cNvPr id="37" name="Rectangle 37"/>
          <p:cNvSpPr>
            <a:spLocks noGrp="1" noChangeArrowheads="1"/>
          </p:cNvSpPr>
          <p:nvPr>
            <p:ph type="sldNum" sz="quarter" idx="12"/>
          </p:nvPr>
        </p:nvSpPr>
        <p:spPr>
          <a:xfrm>
            <a:off x="6553200" y="6324600"/>
            <a:ext cx="1905000" cy="457200"/>
          </a:xfrm>
        </p:spPr>
        <p:txBody>
          <a:bodyPr/>
          <a:lstStyle>
            <a:lvl1pPr>
              <a:defRPr smtClean="0"/>
            </a:lvl1pPr>
          </a:lstStyle>
          <a:p>
            <a:pPr>
              <a:defRPr/>
            </a:pPr>
            <a:fld id="{F60CD725-DB50-4FBF-8E37-BDD13E51A902}" type="slidenum">
              <a:rPr lang="fr-FR"/>
              <a:pPr>
                <a:defRPr/>
              </a:pPr>
              <a:t>‹#›</a:t>
            </a:fld>
            <a:endParaRPr lang="fr-FR"/>
          </a:p>
        </p:txBody>
      </p:sp>
    </p:spTree>
    <p:extLst>
      <p:ext uri="{BB962C8B-B14F-4D97-AF65-F5344CB8AC3E}">
        <p14:creationId xmlns:p14="http://schemas.microsoft.com/office/powerpoint/2010/main" val="265867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56"/>
          <p:cNvSpPr>
            <a:spLocks noGrp="1" noChangeArrowheads="1"/>
          </p:cNvSpPr>
          <p:nvPr>
            <p:ph type="dt" sz="half" idx="10"/>
          </p:nvPr>
        </p:nvSpPr>
        <p:spPr>
          <a:ln/>
        </p:spPr>
        <p:txBody>
          <a:bodyPr/>
          <a:lstStyle>
            <a:lvl1pPr>
              <a:defRPr/>
            </a:lvl1pPr>
          </a:lstStyle>
          <a:p>
            <a:pPr>
              <a:defRPr/>
            </a:pPr>
            <a:fld id="{51DBA943-F01A-4CC4-B48B-01D759AC6EE4}" type="datetime1">
              <a:rPr lang="fr-FR"/>
              <a:pPr>
                <a:defRPr/>
              </a:pPr>
              <a:t>25/10/2019</a:t>
            </a:fld>
            <a:endParaRPr lang="fr-FR"/>
          </a:p>
        </p:txBody>
      </p:sp>
      <p:sp>
        <p:nvSpPr>
          <p:cNvPr id="5" name="Rectangle 1057"/>
          <p:cNvSpPr>
            <a:spLocks noGrp="1" noChangeArrowheads="1"/>
          </p:cNvSpPr>
          <p:nvPr>
            <p:ph type="ftr" sz="quarter" idx="11"/>
          </p:nvPr>
        </p:nvSpPr>
        <p:spPr>
          <a:ln/>
        </p:spPr>
        <p:txBody>
          <a:bodyPr/>
          <a:lstStyle>
            <a:lvl1pPr>
              <a:defRPr/>
            </a:lvl1pPr>
          </a:lstStyle>
          <a:p>
            <a:pPr>
              <a:defRPr/>
            </a:pPr>
            <a:endParaRPr lang="fr-FR"/>
          </a:p>
        </p:txBody>
      </p:sp>
      <p:sp>
        <p:nvSpPr>
          <p:cNvPr id="6" name="Rectangle 1058"/>
          <p:cNvSpPr>
            <a:spLocks noGrp="1" noChangeArrowheads="1"/>
          </p:cNvSpPr>
          <p:nvPr>
            <p:ph type="sldNum" sz="quarter" idx="12"/>
          </p:nvPr>
        </p:nvSpPr>
        <p:spPr>
          <a:ln/>
        </p:spPr>
        <p:txBody>
          <a:bodyPr/>
          <a:lstStyle>
            <a:lvl1pPr>
              <a:defRPr/>
            </a:lvl1pPr>
          </a:lstStyle>
          <a:p>
            <a:pPr>
              <a:defRPr/>
            </a:pPr>
            <a:fld id="{1FFA957D-C925-4AE1-87AC-D5414B9A3123}" type="slidenum">
              <a:rPr lang="fr-FR"/>
              <a:pPr>
                <a:defRPr/>
              </a:pPr>
              <a:t>‹#›</a:t>
            </a:fld>
            <a:endParaRPr lang="fr-FR"/>
          </a:p>
        </p:txBody>
      </p:sp>
    </p:spTree>
    <p:extLst>
      <p:ext uri="{BB962C8B-B14F-4D97-AF65-F5344CB8AC3E}">
        <p14:creationId xmlns:p14="http://schemas.microsoft.com/office/powerpoint/2010/main" val="330939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465138"/>
            <a:ext cx="1943100" cy="563086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465138"/>
            <a:ext cx="5676900" cy="56308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56"/>
          <p:cNvSpPr>
            <a:spLocks noGrp="1" noChangeArrowheads="1"/>
          </p:cNvSpPr>
          <p:nvPr>
            <p:ph type="dt" sz="half" idx="10"/>
          </p:nvPr>
        </p:nvSpPr>
        <p:spPr>
          <a:ln/>
        </p:spPr>
        <p:txBody>
          <a:bodyPr/>
          <a:lstStyle>
            <a:lvl1pPr>
              <a:defRPr/>
            </a:lvl1pPr>
          </a:lstStyle>
          <a:p>
            <a:pPr>
              <a:defRPr/>
            </a:pPr>
            <a:fld id="{0BE9EBEA-3723-4803-8C8D-C514E3566B6E}" type="datetime1">
              <a:rPr lang="fr-FR"/>
              <a:pPr>
                <a:defRPr/>
              </a:pPr>
              <a:t>25/10/2019</a:t>
            </a:fld>
            <a:endParaRPr lang="fr-FR"/>
          </a:p>
        </p:txBody>
      </p:sp>
      <p:sp>
        <p:nvSpPr>
          <p:cNvPr id="5" name="Rectangle 1057"/>
          <p:cNvSpPr>
            <a:spLocks noGrp="1" noChangeArrowheads="1"/>
          </p:cNvSpPr>
          <p:nvPr>
            <p:ph type="ftr" sz="quarter" idx="11"/>
          </p:nvPr>
        </p:nvSpPr>
        <p:spPr>
          <a:ln/>
        </p:spPr>
        <p:txBody>
          <a:bodyPr/>
          <a:lstStyle>
            <a:lvl1pPr>
              <a:defRPr/>
            </a:lvl1pPr>
          </a:lstStyle>
          <a:p>
            <a:pPr>
              <a:defRPr/>
            </a:pPr>
            <a:endParaRPr lang="fr-FR"/>
          </a:p>
        </p:txBody>
      </p:sp>
      <p:sp>
        <p:nvSpPr>
          <p:cNvPr id="6" name="Rectangle 1058"/>
          <p:cNvSpPr>
            <a:spLocks noGrp="1" noChangeArrowheads="1"/>
          </p:cNvSpPr>
          <p:nvPr>
            <p:ph type="sldNum" sz="quarter" idx="12"/>
          </p:nvPr>
        </p:nvSpPr>
        <p:spPr>
          <a:ln/>
        </p:spPr>
        <p:txBody>
          <a:bodyPr/>
          <a:lstStyle>
            <a:lvl1pPr>
              <a:defRPr/>
            </a:lvl1pPr>
          </a:lstStyle>
          <a:p>
            <a:pPr>
              <a:defRPr/>
            </a:pPr>
            <a:fld id="{744A3BF0-062C-4B5E-9CB7-B8843290E52C}" type="slidenum">
              <a:rPr lang="fr-FR"/>
              <a:pPr>
                <a:defRPr/>
              </a:pPr>
              <a:t>‹#›</a:t>
            </a:fld>
            <a:endParaRPr lang="fr-FR"/>
          </a:p>
        </p:txBody>
      </p:sp>
    </p:spTree>
    <p:extLst>
      <p:ext uri="{BB962C8B-B14F-4D97-AF65-F5344CB8AC3E}">
        <p14:creationId xmlns:p14="http://schemas.microsoft.com/office/powerpoint/2010/main" val="210639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465138"/>
            <a:ext cx="7772400" cy="143192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114800"/>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056"/>
          <p:cNvSpPr>
            <a:spLocks noGrp="1" noChangeArrowheads="1"/>
          </p:cNvSpPr>
          <p:nvPr>
            <p:ph type="dt" sz="half" idx="10"/>
          </p:nvPr>
        </p:nvSpPr>
        <p:spPr>
          <a:ln/>
        </p:spPr>
        <p:txBody>
          <a:bodyPr/>
          <a:lstStyle>
            <a:lvl1pPr>
              <a:defRPr/>
            </a:lvl1pPr>
          </a:lstStyle>
          <a:p>
            <a:pPr>
              <a:defRPr/>
            </a:pPr>
            <a:fld id="{6A8C3132-F6B8-4140-90AE-939EBC30A15A}" type="datetime1">
              <a:rPr lang="fr-FR"/>
              <a:pPr>
                <a:defRPr/>
              </a:pPr>
              <a:t>25/10/2019</a:t>
            </a:fld>
            <a:endParaRPr lang="fr-FR"/>
          </a:p>
        </p:txBody>
      </p:sp>
      <p:sp>
        <p:nvSpPr>
          <p:cNvPr id="7" name="Rectangle 1057"/>
          <p:cNvSpPr>
            <a:spLocks noGrp="1" noChangeArrowheads="1"/>
          </p:cNvSpPr>
          <p:nvPr>
            <p:ph type="ftr" sz="quarter" idx="11"/>
          </p:nvPr>
        </p:nvSpPr>
        <p:spPr>
          <a:ln/>
        </p:spPr>
        <p:txBody>
          <a:bodyPr/>
          <a:lstStyle>
            <a:lvl1pPr>
              <a:defRPr/>
            </a:lvl1pPr>
          </a:lstStyle>
          <a:p>
            <a:pPr>
              <a:defRPr/>
            </a:pPr>
            <a:endParaRPr lang="fr-FR"/>
          </a:p>
        </p:txBody>
      </p:sp>
      <p:sp>
        <p:nvSpPr>
          <p:cNvPr id="8" name="Rectangle 1058"/>
          <p:cNvSpPr>
            <a:spLocks noGrp="1" noChangeArrowheads="1"/>
          </p:cNvSpPr>
          <p:nvPr>
            <p:ph type="sldNum" sz="quarter" idx="12"/>
          </p:nvPr>
        </p:nvSpPr>
        <p:spPr>
          <a:ln/>
        </p:spPr>
        <p:txBody>
          <a:bodyPr/>
          <a:lstStyle>
            <a:lvl1pPr>
              <a:defRPr/>
            </a:lvl1pPr>
          </a:lstStyle>
          <a:p>
            <a:pPr>
              <a:defRPr/>
            </a:pPr>
            <a:fld id="{C8EF690C-2C08-45DB-803D-78A4C0598E4A}" type="slidenum">
              <a:rPr lang="fr-FR"/>
              <a:pPr>
                <a:defRPr/>
              </a:pPr>
              <a:t>‹#›</a:t>
            </a:fld>
            <a:endParaRPr lang="fr-FR"/>
          </a:p>
        </p:txBody>
      </p:sp>
    </p:spTree>
    <p:extLst>
      <p:ext uri="{BB962C8B-B14F-4D97-AF65-F5344CB8AC3E}">
        <p14:creationId xmlns:p14="http://schemas.microsoft.com/office/powerpoint/2010/main" val="242997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465138"/>
            <a:ext cx="7772400" cy="56308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1056"/>
          <p:cNvSpPr>
            <a:spLocks noGrp="1" noChangeArrowheads="1"/>
          </p:cNvSpPr>
          <p:nvPr>
            <p:ph type="dt" sz="half" idx="10"/>
          </p:nvPr>
        </p:nvSpPr>
        <p:spPr>
          <a:ln/>
        </p:spPr>
        <p:txBody>
          <a:bodyPr/>
          <a:lstStyle>
            <a:lvl1pPr>
              <a:defRPr/>
            </a:lvl1pPr>
          </a:lstStyle>
          <a:p>
            <a:pPr>
              <a:defRPr/>
            </a:pPr>
            <a:fld id="{F4D3D0FD-EB65-4255-B926-797F17A02ECE}" type="datetime1">
              <a:rPr lang="fr-FR"/>
              <a:pPr>
                <a:defRPr/>
              </a:pPr>
              <a:t>25/10/2019</a:t>
            </a:fld>
            <a:endParaRPr lang="fr-FR"/>
          </a:p>
        </p:txBody>
      </p:sp>
      <p:sp>
        <p:nvSpPr>
          <p:cNvPr id="4" name="Rectangle 1057"/>
          <p:cNvSpPr>
            <a:spLocks noGrp="1" noChangeArrowheads="1"/>
          </p:cNvSpPr>
          <p:nvPr>
            <p:ph type="ftr" sz="quarter" idx="11"/>
          </p:nvPr>
        </p:nvSpPr>
        <p:spPr>
          <a:ln/>
        </p:spPr>
        <p:txBody>
          <a:bodyPr/>
          <a:lstStyle>
            <a:lvl1pPr>
              <a:defRPr/>
            </a:lvl1pPr>
          </a:lstStyle>
          <a:p>
            <a:pPr>
              <a:defRPr/>
            </a:pPr>
            <a:endParaRPr lang="fr-FR"/>
          </a:p>
        </p:txBody>
      </p:sp>
      <p:sp>
        <p:nvSpPr>
          <p:cNvPr id="5" name="Rectangle 1058"/>
          <p:cNvSpPr>
            <a:spLocks noGrp="1" noChangeArrowheads="1"/>
          </p:cNvSpPr>
          <p:nvPr>
            <p:ph type="sldNum" sz="quarter" idx="12"/>
          </p:nvPr>
        </p:nvSpPr>
        <p:spPr>
          <a:ln/>
        </p:spPr>
        <p:txBody>
          <a:bodyPr/>
          <a:lstStyle>
            <a:lvl1pPr>
              <a:defRPr/>
            </a:lvl1pPr>
          </a:lstStyle>
          <a:p>
            <a:pPr>
              <a:defRPr/>
            </a:pPr>
            <a:fld id="{7DB61DAA-A115-4450-AEC0-3E376B8E0739}" type="slidenum">
              <a:rPr lang="fr-FR"/>
              <a:pPr>
                <a:defRPr/>
              </a:pPr>
              <a:t>‹#›</a:t>
            </a:fld>
            <a:endParaRPr lang="fr-FR"/>
          </a:p>
        </p:txBody>
      </p:sp>
    </p:spTree>
    <p:extLst>
      <p:ext uri="{BB962C8B-B14F-4D97-AF65-F5344CB8AC3E}">
        <p14:creationId xmlns:p14="http://schemas.microsoft.com/office/powerpoint/2010/main" val="3543089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465138"/>
            <a:ext cx="7772400" cy="1431925"/>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685800" y="1981200"/>
            <a:ext cx="7772400" cy="4114800"/>
          </a:xfrm>
        </p:spPr>
        <p:txBody>
          <a:bodyPr/>
          <a:lstStyle/>
          <a:p>
            <a:pPr lvl="0"/>
            <a:endParaRPr lang="fr-FR" noProof="0" smtClean="0"/>
          </a:p>
        </p:txBody>
      </p:sp>
      <p:sp>
        <p:nvSpPr>
          <p:cNvPr id="4" name="Rectangle 1056"/>
          <p:cNvSpPr>
            <a:spLocks noGrp="1" noChangeArrowheads="1"/>
          </p:cNvSpPr>
          <p:nvPr>
            <p:ph type="dt" sz="half" idx="10"/>
          </p:nvPr>
        </p:nvSpPr>
        <p:spPr>
          <a:ln/>
        </p:spPr>
        <p:txBody>
          <a:bodyPr/>
          <a:lstStyle>
            <a:lvl1pPr>
              <a:defRPr/>
            </a:lvl1pPr>
          </a:lstStyle>
          <a:p>
            <a:pPr>
              <a:defRPr/>
            </a:pPr>
            <a:fld id="{C0A16F00-D62D-4559-837B-48E8C56527D9}" type="datetime1">
              <a:rPr lang="fr-FR"/>
              <a:pPr>
                <a:defRPr/>
              </a:pPr>
              <a:t>25/10/2019</a:t>
            </a:fld>
            <a:endParaRPr lang="fr-FR"/>
          </a:p>
        </p:txBody>
      </p:sp>
      <p:sp>
        <p:nvSpPr>
          <p:cNvPr id="5" name="Rectangle 1057"/>
          <p:cNvSpPr>
            <a:spLocks noGrp="1" noChangeArrowheads="1"/>
          </p:cNvSpPr>
          <p:nvPr>
            <p:ph type="ftr" sz="quarter" idx="11"/>
          </p:nvPr>
        </p:nvSpPr>
        <p:spPr>
          <a:ln/>
        </p:spPr>
        <p:txBody>
          <a:bodyPr/>
          <a:lstStyle>
            <a:lvl1pPr>
              <a:defRPr/>
            </a:lvl1pPr>
          </a:lstStyle>
          <a:p>
            <a:pPr>
              <a:defRPr/>
            </a:pPr>
            <a:endParaRPr lang="fr-FR"/>
          </a:p>
        </p:txBody>
      </p:sp>
      <p:sp>
        <p:nvSpPr>
          <p:cNvPr id="6" name="Rectangle 1058"/>
          <p:cNvSpPr>
            <a:spLocks noGrp="1" noChangeArrowheads="1"/>
          </p:cNvSpPr>
          <p:nvPr>
            <p:ph type="sldNum" sz="quarter" idx="12"/>
          </p:nvPr>
        </p:nvSpPr>
        <p:spPr>
          <a:ln/>
        </p:spPr>
        <p:txBody>
          <a:bodyPr/>
          <a:lstStyle>
            <a:lvl1pPr>
              <a:defRPr/>
            </a:lvl1pPr>
          </a:lstStyle>
          <a:p>
            <a:pPr>
              <a:defRPr/>
            </a:pPr>
            <a:fld id="{C89EB49E-D64E-4E82-B1B7-030E9C3DE098}" type="slidenum">
              <a:rPr lang="fr-FR"/>
              <a:pPr>
                <a:defRPr/>
              </a:pPr>
              <a:t>‹#›</a:t>
            </a:fld>
            <a:endParaRPr lang="fr-FR"/>
          </a:p>
        </p:txBody>
      </p:sp>
    </p:spTree>
    <p:extLst>
      <p:ext uri="{BB962C8B-B14F-4D97-AF65-F5344CB8AC3E}">
        <p14:creationId xmlns:p14="http://schemas.microsoft.com/office/powerpoint/2010/main" val="349834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465138"/>
            <a:ext cx="7772400" cy="1431925"/>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114800"/>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056"/>
          <p:cNvSpPr>
            <a:spLocks noGrp="1" noChangeArrowheads="1"/>
          </p:cNvSpPr>
          <p:nvPr>
            <p:ph type="dt" sz="half" idx="10"/>
          </p:nvPr>
        </p:nvSpPr>
        <p:spPr>
          <a:ln/>
        </p:spPr>
        <p:txBody>
          <a:bodyPr/>
          <a:lstStyle>
            <a:lvl1pPr>
              <a:defRPr/>
            </a:lvl1pPr>
          </a:lstStyle>
          <a:p>
            <a:pPr>
              <a:defRPr/>
            </a:pPr>
            <a:fld id="{F19EE7E2-B6A1-4119-9121-B6F81C47DC1E}" type="datetime1">
              <a:rPr lang="fr-FR"/>
              <a:pPr>
                <a:defRPr/>
              </a:pPr>
              <a:t>25/10/2019</a:t>
            </a:fld>
            <a:endParaRPr lang="fr-FR"/>
          </a:p>
        </p:txBody>
      </p:sp>
      <p:sp>
        <p:nvSpPr>
          <p:cNvPr id="7" name="Rectangle 1057"/>
          <p:cNvSpPr>
            <a:spLocks noGrp="1" noChangeArrowheads="1"/>
          </p:cNvSpPr>
          <p:nvPr>
            <p:ph type="ftr" sz="quarter" idx="11"/>
          </p:nvPr>
        </p:nvSpPr>
        <p:spPr>
          <a:ln/>
        </p:spPr>
        <p:txBody>
          <a:bodyPr/>
          <a:lstStyle>
            <a:lvl1pPr>
              <a:defRPr/>
            </a:lvl1pPr>
          </a:lstStyle>
          <a:p>
            <a:pPr>
              <a:defRPr/>
            </a:pPr>
            <a:endParaRPr lang="fr-FR"/>
          </a:p>
        </p:txBody>
      </p:sp>
      <p:sp>
        <p:nvSpPr>
          <p:cNvPr id="8" name="Rectangle 1058"/>
          <p:cNvSpPr>
            <a:spLocks noGrp="1" noChangeArrowheads="1"/>
          </p:cNvSpPr>
          <p:nvPr>
            <p:ph type="sldNum" sz="quarter" idx="12"/>
          </p:nvPr>
        </p:nvSpPr>
        <p:spPr>
          <a:ln/>
        </p:spPr>
        <p:txBody>
          <a:bodyPr/>
          <a:lstStyle>
            <a:lvl1pPr>
              <a:defRPr/>
            </a:lvl1pPr>
          </a:lstStyle>
          <a:p>
            <a:pPr>
              <a:defRPr/>
            </a:pPr>
            <a:fld id="{3DB48999-0C39-432A-BC7E-70964B8D74BB}" type="slidenum">
              <a:rPr lang="fr-FR"/>
              <a:pPr>
                <a:defRPr/>
              </a:pPr>
              <a:t>‹#›</a:t>
            </a:fld>
            <a:endParaRPr lang="fr-FR"/>
          </a:p>
        </p:txBody>
      </p:sp>
    </p:spTree>
    <p:extLst>
      <p:ext uri="{BB962C8B-B14F-4D97-AF65-F5344CB8AC3E}">
        <p14:creationId xmlns:p14="http://schemas.microsoft.com/office/powerpoint/2010/main" val="357217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56"/>
          <p:cNvSpPr>
            <a:spLocks noGrp="1" noChangeArrowheads="1"/>
          </p:cNvSpPr>
          <p:nvPr>
            <p:ph type="dt" sz="half" idx="10"/>
          </p:nvPr>
        </p:nvSpPr>
        <p:spPr>
          <a:ln/>
        </p:spPr>
        <p:txBody>
          <a:bodyPr/>
          <a:lstStyle>
            <a:lvl1pPr>
              <a:defRPr/>
            </a:lvl1pPr>
          </a:lstStyle>
          <a:p>
            <a:pPr>
              <a:defRPr/>
            </a:pPr>
            <a:fld id="{6DC84E8D-6DB7-41B9-994A-251BD14AD70A}" type="datetime1">
              <a:rPr lang="fr-FR"/>
              <a:pPr>
                <a:defRPr/>
              </a:pPr>
              <a:t>25/10/2019</a:t>
            </a:fld>
            <a:endParaRPr lang="fr-FR"/>
          </a:p>
        </p:txBody>
      </p:sp>
      <p:sp>
        <p:nvSpPr>
          <p:cNvPr id="5" name="Rectangle 1057"/>
          <p:cNvSpPr>
            <a:spLocks noGrp="1" noChangeArrowheads="1"/>
          </p:cNvSpPr>
          <p:nvPr>
            <p:ph type="ftr" sz="quarter" idx="11"/>
          </p:nvPr>
        </p:nvSpPr>
        <p:spPr>
          <a:ln/>
        </p:spPr>
        <p:txBody>
          <a:bodyPr/>
          <a:lstStyle>
            <a:lvl1pPr>
              <a:defRPr/>
            </a:lvl1pPr>
          </a:lstStyle>
          <a:p>
            <a:pPr>
              <a:defRPr/>
            </a:pPr>
            <a:endParaRPr lang="fr-FR"/>
          </a:p>
        </p:txBody>
      </p:sp>
      <p:sp>
        <p:nvSpPr>
          <p:cNvPr id="6" name="Rectangle 1058"/>
          <p:cNvSpPr>
            <a:spLocks noGrp="1" noChangeArrowheads="1"/>
          </p:cNvSpPr>
          <p:nvPr>
            <p:ph type="sldNum" sz="quarter" idx="12"/>
          </p:nvPr>
        </p:nvSpPr>
        <p:spPr>
          <a:ln/>
        </p:spPr>
        <p:txBody>
          <a:bodyPr/>
          <a:lstStyle>
            <a:lvl1pPr>
              <a:defRPr/>
            </a:lvl1pPr>
          </a:lstStyle>
          <a:p>
            <a:pPr>
              <a:defRPr/>
            </a:pPr>
            <a:fld id="{592AE92E-65E9-420C-863F-5E1B5CDC2137}" type="slidenum">
              <a:rPr lang="fr-FR"/>
              <a:pPr>
                <a:defRPr/>
              </a:pPr>
              <a:t>‹#›</a:t>
            </a:fld>
            <a:endParaRPr lang="fr-FR"/>
          </a:p>
        </p:txBody>
      </p:sp>
    </p:spTree>
    <p:extLst>
      <p:ext uri="{BB962C8B-B14F-4D97-AF65-F5344CB8AC3E}">
        <p14:creationId xmlns:p14="http://schemas.microsoft.com/office/powerpoint/2010/main" val="138061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056"/>
          <p:cNvSpPr>
            <a:spLocks noGrp="1" noChangeArrowheads="1"/>
          </p:cNvSpPr>
          <p:nvPr>
            <p:ph type="dt" sz="half" idx="10"/>
          </p:nvPr>
        </p:nvSpPr>
        <p:spPr>
          <a:ln/>
        </p:spPr>
        <p:txBody>
          <a:bodyPr/>
          <a:lstStyle>
            <a:lvl1pPr>
              <a:defRPr/>
            </a:lvl1pPr>
          </a:lstStyle>
          <a:p>
            <a:pPr>
              <a:defRPr/>
            </a:pPr>
            <a:fld id="{84AD588C-F88A-42B4-A506-A76439893439}" type="datetime1">
              <a:rPr lang="fr-FR"/>
              <a:pPr>
                <a:defRPr/>
              </a:pPr>
              <a:t>25/10/2019</a:t>
            </a:fld>
            <a:endParaRPr lang="fr-FR"/>
          </a:p>
        </p:txBody>
      </p:sp>
      <p:sp>
        <p:nvSpPr>
          <p:cNvPr id="5" name="Rectangle 1057"/>
          <p:cNvSpPr>
            <a:spLocks noGrp="1" noChangeArrowheads="1"/>
          </p:cNvSpPr>
          <p:nvPr>
            <p:ph type="ftr" sz="quarter" idx="11"/>
          </p:nvPr>
        </p:nvSpPr>
        <p:spPr>
          <a:ln/>
        </p:spPr>
        <p:txBody>
          <a:bodyPr/>
          <a:lstStyle>
            <a:lvl1pPr>
              <a:defRPr/>
            </a:lvl1pPr>
          </a:lstStyle>
          <a:p>
            <a:pPr>
              <a:defRPr/>
            </a:pPr>
            <a:endParaRPr lang="fr-FR"/>
          </a:p>
        </p:txBody>
      </p:sp>
      <p:sp>
        <p:nvSpPr>
          <p:cNvPr id="6" name="Rectangle 1058"/>
          <p:cNvSpPr>
            <a:spLocks noGrp="1" noChangeArrowheads="1"/>
          </p:cNvSpPr>
          <p:nvPr>
            <p:ph type="sldNum" sz="quarter" idx="12"/>
          </p:nvPr>
        </p:nvSpPr>
        <p:spPr>
          <a:ln/>
        </p:spPr>
        <p:txBody>
          <a:bodyPr/>
          <a:lstStyle>
            <a:lvl1pPr>
              <a:defRPr/>
            </a:lvl1pPr>
          </a:lstStyle>
          <a:p>
            <a:pPr>
              <a:defRPr/>
            </a:pPr>
            <a:fld id="{9A313208-11C4-4985-A320-926158F97A85}" type="slidenum">
              <a:rPr lang="fr-FR"/>
              <a:pPr>
                <a:defRPr/>
              </a:pPr>
              <a:t>‹#›</a:t>
            </a:fld>
            <a:endParaRPr lang="fr-FR"/>
          </a:p>
        </p:txBody>
      </p:sp>
    </p:spTree>
    <p:extLst>
      <p:ext uri="{BB962C8B-B14F-4D97-AF65-F5344CB8AC3E}">
        <p14:creationId xmlns:p14="http://schemas.microsoft.com/office/powerpoint/2010/main" val="25463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056"/>
          <p:cNvSpPr>
            <a:spLocks noGrp="1" noChangeArrowheads="1"/>
          </p:cNvSpPr>
          <p:nvPr>
            <p:ph type="dt" sz="half" idx="10"/>
          </p:nvPr>
        </p:nvSpPr>
        <p:spPr>
          <a:ln/>
        </p:spPr>
        <p:txBody>
          <a:bodyPr/>
          <a:lstStyle>
            <a:lvl1pPr>
              <a:defRPr/>
            </a:lvl1pPr>
          </a:lstStyle>
          <a:p>
            <a:pPr>
              <a:defRPr/>
            </a:pPr>
            <a:fld id="{761B8D72-598C-4A65-8E15-05BF88123334}" type="datetime1">
              <a:rPr lang="fr-FR"/>
              <a:pPr>
                <a:defRPr/>
              </a:pPr>
              <a:t>25/10/2019</a:t>
            </a:fld>
            <a:endParaRPr lang="fr-FR"/>
          </a:p>
        </p:txBody>
      </p:sp>
      <p:sp>
        <p:nvSpPr>
          <p:cNvPr id="6" name="Rectangle 1057"/>
          <p:cNvSpPr>
            <a:spLocks noGrp="1" noChangeArrowheads="1"/>
          </p:cNvSpPr>
          <p:nvPr>
            <p:ph type="ftr" sz="quarter" idx="11"/>
          </p:nvPr>
        </p:nvSpPr>
        <p:spPr>
          <a:ln/>
        </p:spPr>
        <p:txBody>
          <a:bodyPr/>
          <a:lstStyle>
            <a:lvl1pPr>
              <a:defRPr/>
            </a:lvl1pPr>
          </a:lstStyle>
          <a:p>
            <a:pPr>
              <a:defRPr/>
            </a:pPr>
            <a:endParaRPr lang="fr-FR"/>
          </a:p>
        </p:txBody>
      </p:sp>
      <p:sp>
        <p:nvSpPr>
          <p:cNvPr id="7" name="Rectangle 1058"/>
          <p:cNvSpPr>
            <a:spLocks noGrp="1" noChangeArrowheads="1"/>
          </p:cNvSpPr>
          <p:nvPr>
            <p:ph type="sldNum" sz="quarter" idx="12"/>
          </p:nvPr>
        </p:nvSpPr>
        <p:spPr>
          <a:ln/>
        </p:spPr>
        <p:txBody>
          <a:bodyPr/>
          <a:lstStyle>
            <a:lvl1pPr>
              <a:defRPr/>
            </a:lvl1pPr>
          </a:lstStyle>
          <a:p>
            <a:pPr>
              <a:defRPr/>
            </a:pPr>
            <a:fld id="{8EFCF72A-F0BF-40AE-A3C6-237EEE03D6A8}" type="slidenum">
              <a:rPr lang="fr-FR"/>
              <a:pPr>
                <a:defRPr/>
              </a:pPr>
              <a:t>‹#›</a:t>
            </a:fld>
            <a:endParaRPr lang="fr-FR"/>
          </a:p>
        </p:txBody>
      </p:sp>
    </p:spTree>
    <p:extLst>
      <p:ext uri="{BB962C8B-B14F-4D97-AF65-F5344CB8AC3E}">
        <p14:creationId xmlns:p14="http://schemas.microsoft.com/office/powerpoint/2010/main" val="354819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056"/>
          <p:cNvSpPr>
            <a:spLocks noGrp="1" noChangeArrowheads="1"/>
          </p:cNvSpPr>
          <p:nvPr>
            <p:ph type="dt" sz="half" idx="10"/>
          </p:nvPr>
        </p:nvSpPr>
        <p:spPr>
          <a:ln/>
        </p:spPr>
        <p:txBody>
          <a:bodyPr/>
          <a:lstStyle>
            <a:lvl1pPr>
              <a:defRPr/>
            </a:lvl1pPr>
          </a:lstStyle>
          <a:p>
            <a:pPr>
              <a:defRPr/>
            </a:pPr>
            <a:fld id="{6961821F-9541-4017-A668-599F4F5596BA}" type="datetime1">
              <a:rPr lang="fr-FR"/>
              <a:pPr>
                <a:defRPr/>
              </a:pPr>
              <a:t>25/10/2019</a:t>
            </a:fld>
            <a:endParaRPr lang="fr-FR"/>
          </a:p>
        </p:txBody>
      </p:sp>
      <p:sp>
        <p:nvSpPr>
          <p:cNvPr id="8" name="Rectangle 1057"/>
          <p:cNvSpPr>
            <a:spLocks noGrp="1" noChangeArrowheads="1"/>
          </p:cNvSpPr>
          <p:nvPr>
            <p:ph type="ftr" sz="quarter" idx="11"/>
          </p:nvPr>
        </p:nvSpPr>
        <p:spPr>
          <a:ln/>
        </p:spPr>
        <p:txBody>
          <a:bodyPr/>
          <a:lstStyle>
            <a:lvl1pPr>
              <a:defRPr/>
            </a:lvl1pPr>
          </a:lstStyle>
          <a:p>
            <a:pPr>
              <a:defRPr/>
            </a:pPr>
            <a:endParaRPr lang="fr-FR"/>
          </a:p>
        </p:txBody>
      </p:sp>
      <p:sp>
        <p:nvSpPr>
          <p:cNvPr id="9" name="Rectangle 1058"/>
          <p:cNvSpPr>
            <a:spLocks noGrp="1" noChangeArrowheads="1"/>
          </p:cNvSpPr>
          <p:nvPr>
            <p:ph type="sldNum" sz="quarter" idx="12"/>
          </p:nvPr>
        </p:nvSpPr>
        <p:spPr>
          <a:ln/>
        </p:spPr>
        <p:txBody>
          <a:bodyPr/>
          <a:lstStyle>
            <a:lvl1pPr>
              <a:defRPr/>
            </a:lvl1pPr>
          </a:lstStyle>
          <a:p>
            <a:pPr>
              <a:defRPr/>
            </a:pPr>
            <a:fld id="{36BD6B5A-8467-4BDE-A3F9-7E6518B8B705}" type="slidenum">
              <a:rPr lang="fr-FR"/>
              <a:pPr>
                <a:defRPr/>
              </a:pPr>
              <a:t>‹#›</a:t>
            </a:fld>
            <a:endParaRPr lang="fr-FR"/>
          </a:p>
        </p:txBody>
      </p:sp>
    </p:spTree>
    <p:extLst>
      <p:ext uri="{BB962C8B-B14F-4D97-AF65-F5344CB8AC3E}">
        <p14:creationId xmlns:p14="http://schemas.microsoft.com/office/powerpoint/2010/main" val="114139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1056"/>
          <p:cNvSpPr>
            <a:spLocks noGrp="1" noChangeArrowheads="1"/>
          </p:cNvSpPr>
          <p:nvPr>
            <p:ph type="dt" sz="half" idx="10"/>
          </p:nvPr>
        </p:nvSpPr>
        <p:spPr>
          <a:ln/>
        </p:spPr>
        <p:txBody>
          <a:bodyPr/>
          <a:lstStyle>
            <a:lvl1pPr>
              <a:defRPr/>
            </a:lvl1pPr>
          </a:lstStyle>
          <a:p>
            <a:pPr>
              <a:defRPr/>
            </a:pPr>
            <a:fld id="{A293925B-1A0C-49C2-9BCA-9A3344D1E97D}" type="datetime1">
              <a:rPr lang="fr-FR"/>
              <a:pPr>
                <a:defRPr/>
              </a:pPr>
              <a:t>25/10/2019</a:t>
            </a:fld>
            <a:endParaRPr lang="fr-FR"/>
          </a:p>
        </p:txBody>
      </p:sp>
      <p:sp>
        <p:nvSpPr>
          <p:cNvPr id="4" name="Rectangle 1057"/>
          <p:cNvSpPr>
            <a:spLocks noGrp="1" noChangeArrowheads="1"/>
          </p:cNvSpPr>
          <p:nvPr>
            <p:ph type="ftr" sz="quarter" idx="11"/>
          </p:nvPr>
        </p:nvSpPr>
        <p:spPr>
          <a:ln/>
        </p:spPr>
        <p:txBody>
          <a:bodyPr/>
          <a:lstStyle>
            <a:lvl1pPr>
              <a:defRPr/>
            </a:lvl1pPr>
          </a:lstStyle>
          <a:p>
            <a:pPr>
              <a:defRPr/>
            </a:pPr>
            <a:endParaRPr lang="fr-FR"/>
          </a:p>
        </p:txBody>
      </p:sp>
      <p:sp>
        <p:nvSpPr>
          <p:cNvPr id="5" name="Rectangle 1058"/>
          <p:cNvSpPr>
            <a:spLocks noGrp="1" noChangeArrowheads="1"/>
          </p:cNvSpPr>
          <p:nvPr>
            <p:ph type="sldNum" sz="quarter" idx="12"/>
          </p:nvPr>
        </p:nvSpPr>
        <p:spPr>
          <a:ln/>
        </p:spPr>
        <p:txBody>
          <a:bodyPr/>
          <a:lstStyle>
            <a:lvl1pPr>
              <a:defRPr/>
            </a:lvl1pPr>
          </a:lstStyle>
          <a:p>
            <a:pPr>
              <a:defRPr/>
            </a:pPr>
            <a:fld id="{5D2FE5E1-E061-47F7-B4A4-D1704379D4A8}" type="slidenum">
              <a:rPr lang="fr-FR"/>
              <a:pPr>
                <a:defRPr/>
              </a:pPr>
              <a:t>‹#›</a:t>
            </a:fld>
            <a:endParaRPr lang="fr-FR"/>
          </a:p>
        </p:txBody>
      </p:sp>
    </p:spTree>
    <p:extLst>
      <p:ext uri="{BB962C8B-B14F-4D97-AF65-F5344CB8AC3E}">
        <p14:creationId xmlns:p14="http://schemas.microsoft.com/office/powerpoint/2010/main" val="320396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056"/>
          <p:cNvSpPr>
            <a:spLocks noGrp="1" noChangeArrowheads="1"/>
          </p:cNvSpPr>
          <p:nvPr>
            <p:ph type="dt" sz="half" idx="10"/>
          </p:nvPr>
        </p:nvSpPr>
        <p:spPr>
          <a:ln/>
        </p:spPr>
        <p:txBody>
          <a:bodyPr/>
          <a:lstStyle>
            <a:lvl1pPr>
              <a:defRPr/>
            </a:lvl1pPr>
          </a:lstStyle>
          <a:p>
            <a:pPr>
              <a:defRPr/>
            </a:pPr>
            <a:fld id="{1D3F2B49-E864-449F-81B7-A43D7742DF69}" type="datetime1">
              <a:rPr lang="fr-FR"/>
              <a:pPr>
                <a:defRPr/>
              </a:pPr>
              <a:t>25/10/2019</a:t>
            </a:fld>
            <a:endParaRPr lang="fr-FR"/>
          </a:p>
        </p:txBody>
      </p:sp>
      <p:sp>
        <p:nvSpPr>
          <p:cNvPr id="3" name="Rectangle 1057"/>
          <p:cNvSpPr>
            <a:spLocks noGrp="1" noChangeArrowheads="1"/>
          </p:cNvSpPr>
          <p:nvPr>
            <p:ph type="ftr" sz="quarter" idx="11"/>
          </p:nvPr>
        </p:nvSpPr>
        <p:spPr>
          <a:ln/>
        </p:spPr>
        <p:txBody>
          <a:bodyPr/>
          <a:lstStyle>
            <a:lvl1pPr>
              <a:defRPr/>
            </a:lvl1pPr>
          </a:lstStyle>
          <a:p>
            <a:pPr>
              <a:defRPr/>
            </a:pPr>
            <a:endParaRPr lang="fr-FR"/>
          </a:p>
        </p:txBody>
      </p:sp>
      <p:sp>
        <p:nvSpPr>
          <p:cNvPr id="4" name="Rectangle 1058"/>
          <p:cNvSpPr>
            <a:spLocks noGrp="1" noChangeArrowheads="1"/>
          </p:cNvSpPr>
          <p:nvPr>
            <p:ph type="sldNum" sz="quarter" idx="12"/>
          </p:nvPr>
        </p:nvSpPr>
        <p:spPr>
          <a:ln/>
        </p:spPr>
        <p:txBody>
          <a:bodyPr/>
          <a:lstStyle>
            <a:lvl1pPr>
              <a:defRPr/>
            </a:lvl1pPr>
          </a:lstStyle>
          <a:p>
            <a:pPr>
              <a:defRPr/>
            </a:pPr>
            <a:fld id="{FD0378F2-0BE7-416D-97E0-F3BBBB45C6B0}" type="slidenum">
              <a:rPr lang="fr-FR"/>
              <a:pPr>
                <a:defRPr/>
              </a:pPr>
              <a:t>‹#›</a:t>
            </a:fld>
            <a:endParaRPr lang="fr-FR"/>
          </a:p>
        </p:txBody>
      </p:sp>
    </p:spTree>
    <p:extLst>
      <p:ext uri="{BB962C8B-B14F-4D97-AF65-F5344CB8AC3E}">
        <p14:creationId xmlns:p14="http://schemas.microsoft.com/office/powerpoint/2010/main" val="192671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056"/>
          <p:cNvSpPr>
            <a:spLocks noGrp="1" noChangeArrowheads="1"/>
          </p:cNvSpPr>
          <p:nvPr>
            <p:ph type="dt" sz="half" idx="10"/>
          </p:nvPr>
        </p:nvSpPr>
        <p:spPr>
          <a:ln/>
        </p:spPr>
        <p:txBody>
          <a:bodyPr/>
          <a:lstStyle>
            <a:lvl1pPr>
              <a:defRPr/>
            </a:lvl1pPr>
          </a:lstStyle>
          <a:p>
            <a:pPr>
              <a:defRPr/>
            </a:pPr>
            <a:fld id="{F5E3F1AB-9AF9-4CF0-B7DC-ED240E9265FD}" type="datetime1">
              <a:rPr lang="fr-FR"/>
              <a:pPr>
                <a:defRPr/>
              </a:pPr>
              <a:t>25/10/2019</a:t>
            </a:fld>
            <a:endParaRPr lang="fr-FR"/>
          </a:p>
        </p:txBody>
      </p:sp>
      <p:sp>
        <p:nvSpPr>
          <p:cNvPr id="6" name="Rectangle 1057"/>
          <p:cNvSpPr>
            <a:spLocks noGrp="1" noChangeArrowheads="1"/>
          </p:cNvSpPr>
          <p:nvPr>
            <p:ph type="ftr" sz="quarter" idx="11"/>
          </p:nvPr>
        </p:nvSpPr>
        <p:spPr>
          <a:ln/>
        </p:spPr>
        <p:txBody>
          <a:bodyPr/>
          <a:lstStyle>
            <a:lvl1pPr>
              <a:defRPr/>
            </a:lvl1pPr>
          </a:lstStyle>
          <a:p>
            <a:pPr>
              <a:defRPr/>
            </a:pPr>
            <a:endParaRPr lang="fr-FR"/>
          </a:p>
        </p:txBody>
      </p:sp>
      <p:sp>
        <p:nvSpPr>
          <p:cNvPr id="7" name="Rectangle 1058"/>
          <p:cNvSpPr>
            <a:spLocks noGrp="1" noChangeArrowheads="1"/>
          </p:cNvSpPr>
          <p:nvPr>
            <p:ph type="sldNum" sz="quarter" idx="12"/>
          </p:nvPr>
        </p:nvSpPr>
        <p:spPr>
          <a:ln/>
        </p:spPr>
        <p:txBody>
          <a:bodyPr/>
          <a:lstStyle>
            <a:lvl1pPr>
              <a:defRPr/>
            </a:lvl1pPr>
          </a:lstStyle>
          <a:p>
            <a:pPr>
              <a:defRPr/>
            </a:pPr>
            <a:fld id="{13709A4B-3496-4469-895D-E751ACE28AA5}" type="slidenum">
              <a:rPr lang="fr-FR"/>
              <a:pPr>
                <a:defRPr/>
              </a:pPr>
              <a:t>‹#›</a:t>
            </a:fld>
            <a:endParaRPr lang="fr-FR"/>
          </a:p>
        </p:txBody>
      </p:sp>
    </p:spTree>
    <p:extLst>
      <p:ext uri="{BB962C8B-B14F-4D97-AF65-F5344CB8AC3E}">
        <p14:creationId xmlns:p14="http://schemas.microsoft.com/office/powerpoint/2010/main" val="35041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056"/>
          <p:cNvSpPr>
            <a:spLocks noGrp="1" noChangeArrowheads="1"/>
          </p:cNvSpPr>
          <p:nvPr>
            <p:ph type="dt" sz="half" idx="10"/>
          </p:nvPr>
        </p:nvSpPr>
        <p:spPr>
          <a:ln/>
        </p:spPr>
        <p:txBody>
          <a:bodyPr/>
          <a:lstStyle>
            <a:lvl1pPr>
              <a:defRPr/>
            </a:lvl1pPr>
          </a:lstStyle>
          <a:p>
            <a:pPr>
              <a:defRPr/>
            </a:pPr>
            <a:fld id="{40ED26D3-8D30-4923-917A-15CEF671D2A2}" type="datetime1">
              <a:rPr lang="fr-FR"/>
              <a:pPr>
                <a:defRPr/>
              </a:pPr>
              <a:t>25/10/2019</a:t>
            </a:fld>
            <a:endParaRPr lang="fr-FR"/>
          </a:p>
        </p:txBody>
      </p:sp>
      <p:sp>
        <p:nvSpPr>
          <p:cNvPr id="6" name="Rectangle 1057"/>
          <p:cNvSpPr>
            <a:spLocks noGrp="1" noChangeArrowheads="1"/>
          </p:cNvSpPr>
          <p:nvPr>
            <p:ph type="ftr" sz="quarter" idx="11"/>
          </p:nvPr>
        </p:nvSpPr>
        <p:spPr>
          <a:ln/>
        </p:spPr>
        <p:txBody>
          <a:bodyPr/>
          <a:lstStyle>
            <a:lvl1pPr>
              <a:defRPr/>
            </a:lvl1pPr>
          </a:lstStyle>
          <a:p>
            <a:pPr>
              <a:defRPr/>
            </a:pPr>
            <a:endParaRPr lang="fr-FR"/>
          </a:p>
        </p:txBody>
      </p:sp>
      <p:sp>
        <p:nvSpPr>
          <p:cNvPr id="7" name="Rectangle 1058"/>
          <p:cNvSpPr>
            <a:spLocks noGrp="1" noChangeArrowheads="1"/>
          </p:cNvSpPr>
          <p:nvPr>
            <p:ph type="sldNum" sz="quarter" idx="12"/>
          </p:nvPr>
        </p:nvSpPr>
        <p:spPr>
          <a:ln/>
        </p:spPr>
        <p:txBody>
          <a:bodyPr/>
          <a:lstStyle>
            <a:lvl1pPr>
              <a:defRPr/>
            </a:lvl1pPr>
          </a:lstStyle>
          <a:p>
            <a:pPr>
              <a:defRPr/>
            </a:pPr>
            <a:fld id="{E0CC3573-6429-4ED7-980A-56ABB439CBF2}" type="slidenum">
              <a:rPr lang="fr-FR"/>
              <a:pPr>
                <a:defRPr/>
              </a:pPr>
              <a:t>‹#›</a:t>
            </a:fld>
            <a:endParaRPr lang="fr-FR"/>
          </a:p>
        </p:txBody>
      </p:sp>
    </p:spTree>
    <p:extLst>
      <p:ext uri="{BB962C8B-B14F-4D97-AF65-F5344CB8AC3E}">
        <p14:creationId xmlns:p14="http://schemas.microsoft.com/office/powerpoint/2010/main" val="413443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9144000" cy="7405688"/>
            <a:chOff x="0" y="-9"/>
            <a:chExt cx="5760" cy="4665"/>
          </a:xfrm>
        </p:grpSpPr>
        <p:sp>
          <p:nvSpPr>
            <p:cNvPr id="1032" name="Freeform 1027"/>
            <p:cNvSpPr>
              <a:spLocks/>
            </p:cNvSpPr>
            <p:nvPr/>
          </p:nvSpPr>
          <p:spPr bwMode="hidden">
            <a:xfrm>
              <a:off x="1632" y="-5"/>
              <a:ext cx="1737" cy="4333"/>
            </a:xfrm>
            <a:custGeom>
              <a:avLst/>
              <a:gdLst>
                <a:gd name="T0" fmla="*/ 494 w 1737"/>
                <a:gd name="T1" fmla="*/ 4322 h 4320"/>
                <a:gd name="T2" fmla="*/ 1737 w 1737"/>
                <a:gd name="T3" fmla="*/ 4333 h 4320"/>
                <a:gd name="T4" fmla="*/ 524 w 1737"/>
                <a:gd name="T5" fmla="*/ 0 h 4320"/>
                <a:gd name="T6" fmla="*/ 0 w 1737"/>
                <a:gd name="T7" fmla="*/ 7 h 4320"/>
                <a:gd name="T8" fmla="*/ 494 w 1737"/>
                <a:gd name="T9" fmla="*/ 4322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3" name="Freeform 1028"/>
            <p:cNvSpPr>
              <a:spLocks/>
            </p:cNvSpPr>
            <p:nvPr/>
          </p:nvSpPr>
          <p:spPr bwMode="hidden">
            <a:xfrm>
              <a:off x="0" y="-7"/>
              <a:ext cx="1737" cy="4329"/>
            </a:xfrm>
            <a:custGeom>
              <a:avLst/>
              <a:gdLst>
                <a:gd name="T0" fmla="*/ 494 w 1737"/>
                <a:gd name="T1" fmla="*/ 4318 h 4320"/>
                <a:gd name="T2" fmla="*/ 1737 w 1737"/>
                <a:gd name="T3" fmla="*/ 4329 h 4320"/>
                <a:gd name="T4" fmla="*/ 524 w 1737"/>
                <a:gd name="T5" fmla="*/ 0 h 4320"/>
                <a:gd name="T6" fmla="*/ 0 w 1737"/>
                <a:gd name="T7" fmla="*/ 7 h 4320"/>
                <a:gd name="T8" fmla="*/ 494 w 1737"/>
                <a:gd name="T9" fmla="*/ 4318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4" name="Freeform 1029"/>
            <p:cNvSpPr>
              <a:spLocks/>
            </p:cNvSpPr>
            <p:nvPr/>
          </p:nvSpPr>
          <p:spPr bwMode="hidden">
            <a:xfrm>
              <a:off x="3744" y="-4"/>
              <a:ext cx="1739" cy="4330"/>
            </a:xfrm>
            <a:custGeom>
              <a:avLst/>
              <a:gdLst>
                <a:gd name="T0" fmla="*/ 494 w 1739"/>
                <a:gd name="T1" fmla="*/ 4325 h 4420"/>
                <a:gd name="T2" fmla="*/ 1739 w 1739"/>
                <a:gd name="T3" fmla="*/ 4330 h 4420"/>
                <a:gd name="T4" fmla="*/ 524 w 1739"/>
                <a:gd name="T5" fmla="*/ 0 h 4420"/>
                <a:gd name="T6" fmla="*/ 0 w 1739"/>
                <a:gd name="T7" fmla="*/ 7 h 4420"/>
                <a:gd name="T8" fmla="*/ 494 w 1739"/>
                <a:gd name="T9" fmla="*/ 432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5" name="Freeform 1030"/>
            <p:cNvSpPr>
              <a:spLocks/>
            </p:cNvSpPr>
            <p:nvPr/>
          </p:nvSpPr>
          <p:spPr bwMode="hidden">
            <a:xfrm>
              <a:off x="1920" y="-9"/>
              <a:ext cx="2080" cy="4324"/>
            </a:xfrm>
            <a:custGeom>
              <a:avLst/>
              <a:gdLst>
                <a:gd name="T0" fmla="*/ 0 w 2080"/>
                <a:gd name="T1" fmla="*/ 7 h 4338"/>
                <a:gd name="T2" fmla="*/ 1870 w 2080"/>
                <a:gd name="T3" fmla="*/ 4324 h 4338"/>
                <a:gd name="T4" fmla="*/ 2080 w 2080"/>
                <a:gd name="T5" fmla="*/ 4324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47" name="Freeform 1031"/>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48" name="Freeform 1032"/>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49" name="Freeform 1033"/>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50" name="Freeform 1034"/>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51" name="Freeform 1035"/>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52" name="Freeform 1036"/>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53" name="Freeform 1037"/>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043" name="Rectangle 1038"/>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44" name="Freeform 1039"/>
            <p:cNvSpPr>
              <a:spLocks/>
            </p:cNvSpPr>
            <p:nvPr/>
          </p:nvSpPr>
          <p:spPr bwMode="hidden">
            <a:xfrm>
              <a:off x="1632" y="3956"/>
              <a:ext cx="1737" cy="382"/>
            </a:xfrm>
            <a:custGeom>
              <a:avLst/>
              <a:gdLst>
                <a:gd name="T0" fmla="*/ 494 w 1737"/>
                <a:gd name="T1" fmla="*/ 381 h 4320"/>
                <a:gd name="T2" fmla="*/ 1737 w 1737"/>
                <a:gd name="T3" fmla="*/ 382 h 4320"/>
                <a:gd name="T4" fmla="*/ 524 w 1737"/>
                <a:gd name="T5" fmla="*/ 0 h 4320"/>
                <a:gd name="T6" fmla="*/ 0 w 1737"/>
                <a:gd name="T7" fmla="*/ 1 h 4320"/>
                <a:gd name="T8" fmla="*/ 494 w 1737"/>
                <a:gd name="T9" fmla="*/ 38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45" name="Freeform 1040"/>
            <p:cNvSpPr>
              <a:spLocks/>
            </p:cNvSpPr>
            <p:nvPr/>
          </p:nvSpPr>
          <p:spPr bwMode="hidden">
            <a:xfrm>
              <a:off x="0" y="3956"/>
              <a:ext cx="1737" cy="381"/>
            </a:xfrm>
            <a:custGeom>
              <a:avLst/>
              <a:gdLst>
                <a:gd name="T0" fmla="*/ 494 w 1737"/>
                <a:gd name="T1" fmla="*/ 380 h 4320"/>
                <a:gd name="T2" fmla="*/ 1737 w 1737"/>
                <a:gd name="T3" fmla="*/ 381 h 4320"/>
                <a:gd name="T4" fmla="*/ 524 w 1737"/>
                <a:gd name="T5" fmla="*/ 0 h 4320"/>
                <a:gd name="T6" fmla="*/ 0 w 1737"/>
                <a:gd name="T7" fmla="*/ 1 h 4320"/>
                <a:gd name="T8" fmla="*/ 494 w 1737"/>
                <a:gd name="T9" fmla="*/ 38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46" name="Freeform 1041"/>
            <p:cNvSpPr>
              <a:spLocks/>
            </p:cNvSpPr>
            <p:nvPr/>
          </p:nvSpPr>
          <p:spPr bwMode="hidden">
            <a:xfrm>
              <a:off x="3744" y="3956"/>
              <a:ext cx="1739" cy="382"/>
            </a:xfrm>
            <a:custGeom>
              <a:avLst/>
              <a:gdLst>
                <a:gd name="T0" fmla="*/ 494 w 1739"/>
                <a:gd name="T1" fmla="*/ 382 h 4420"/>
                <a:gd name="T2" fmla="*/ 1739 w 1739"/>
                <a:gd name="T3" fmla="*/ 382 h 4420"/>
                <a:gd name="T4" fmla="*/ 524 w 1739"/>
                <a:gd name="T5" fmla="*/ 0 h 4420"/>
                <a:gd name="T6" fmla="*/ 0 w 1739"/>
                <a:gd name="T7" fmla="*/ 1 h 4420"/>
                <a:gd name="T8" fmla="*/ 494 w 1739"/>
                <a:gd name="T9" fmla="*/ 382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47" name="Freeform 1042"/>
            <p:cNvSpPr>
              <a:spLocks/>
            </p:cNvSpPr>
            <p:nvPr/>
          </p:nvSpPr>
          <p:spPr bwMode="hidden">
            <a:xfrm>
              <a:off x="1920" y="3956"/>
              <a:ext cx="2080" cy="381"/>
            </a:xfrm>
            <a:custGeom>
              <a:avLst/>
              <a:gdLst>
                <a:gd name="T0" fmla="*/ 0 w 2080"/>
                <a:gd name="T1" fmla="*/ 1 h 4338"/>
                <a:gd name="T2" fmla="*/ 1870 w 2080"/>
                <a:gd name="T3" fmla="*/ 381 h 4338"/>
                <a:gd name="T4" fmla="*/ 2080 w 2080"/>
                <a:gd name="T5" fmla="*/ 381 h 4338"/>
                <a:gd name="T6" fmla="*/ 1033 w 2080"/>
                <a:gd name="T7" fmla="*/ 0 h 4338"/>
                <a:gd name="T8" fmla="*/ 0 w 2080"/>
                <a:gd name="T9" fmla="*/ 1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48" name="Rectangle 1043"/>
            <p:cNvSpPr>
              <a:spLocks noChangeArrowheads="1"/>
            </p:cNvSpPr>
            <p:nvPr/>
          </p:nvSpPr>
          <p:spPr bwMode="hidden">
            <a:xfrm>
              <a:off x="0" y="3905"/>
              <a:ext cx="5760" cy="432"/>
            </a:xfrm>
            <a:prstGeom prst="rect">
              <a:avLst/>
            </a:prstGeom>
            <a:solidFill>
              <a:schemeClr val="bg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60" name="Freeform 1044"/>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1" name="Freeform 1045"/>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2" name="Freeform 1046"/>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3" name="Freeform 1047"/>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4" name="Freeform 1048"/>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5" name="Freeform 1049"/>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6" name="Freeform 1050"/>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7" name="Freeform 1051"/>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8" name="Freeform 1052"/>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5869" name="Rectangle 1053"/>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grpSp>
      <p:sp>
        <p:nvSpPr>
          <p:cNvPr id="1027" name="Rectangle 1054"/>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 du masque</a:t>
            </a:r>
          </a:p>
        </p:txBody>
      </p:sp>
      <p:sp>
        <p:nvSpPr>
          <p:cNvPr id="1028" name="Rectangle 105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5872" name="Rectangle 1056"/>
          <p:cNvSpPr>
            <a:spLocks noGrp="1" noChangeArrowheads="1"/>
          </p:cNvSpPr>
          <p:nvPr>
            <p:ph type="dt" sz="half" idx="2"/>
          </p:nvPr>
        </p:nvSpPr>
        <p:spPr bwMode="auto">
          <a:xfrm>
            <a:off x="7127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defRPr/>
            </a:pPr>
            <a:fld id="{DB1408C1-98B1-4090-A8E4-995ECE79F0DF}" type="datetime1">
              <a:rPr lang="fr-FR"/>
              <a:pPr>
                <a:defRPr/>
              </a:pPr>
              <a:t>25/10/2019</a:t>
            </a:fld>
            <a:endParaRPr lang="fr-FR"/>
          </a:p>
        </p:txBody>
      </p:sp>
      <p:sp>
        <p:nvSpPr>
          <p:cNvPr id="35873" name="Rectangle 1057"/>
          <p:cNvSpPr>
            <a:spLocks noGrp="1" noChangeArrowheads="1"/>
          </p:cNvSpPr>
          <p:nvPr>
            <p:ph type="ftr" sz="quarter" idx="3"/>
          </p:nvPr>
        </p:nvSpPr>
        <p:spPr bwMode="auto">
          <a:xfrm>
            <a:off x="3151188" y="6313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fr-FR"/>
          </a:p>
        </p:txBody>
      </p:sp>
      <p:sp>
        <p:nvSpPr>
          <p:cNvPr id="35874" name="Rectangle 1058"/>
          <p:cNvSpPr>
            <a:spLocks noGrp="1" noChangeArrowheads="1"/>
          </p:cNvSpPr>
          <p:nvPr>
            <p:ph type="sldNum" sz="quarter" idx="4"/>
          </p:nvPr>
        </p:nvSpPr>
        <p:spPr bwMode="auto">
          <a:xfrm>
            <a:off x="65801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fld id="{B125F8FE-A718-4CD8-9C11-93068BE981B9}" type="slidenum">
              <a:rPr lang="fr-FR"/>
              <a:pPr>
                <a:defRPr/>
              </a:pPr>
              <a:t>‹#›</a:t>
            </a:fld>
            <a:endParaRPr lang="fr-FR"/>
          </a:p>
        </p:txBody>
      </p:sp>
    </p:spTree>
  </p:cSld>
  <p:clrMap bg1="dk2" tx1="lt1" bg2="dk1" tx2="lt2" accent1="accent1" accent2="accent2" accent3="accent3" accent4="accent4" accent5="accent5" accent6="accent6" hlink="hlink" folHlink="folHlink"/>
  <p:sldLayoutIdLst>
    <p:sldLayoutId id="214748368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22E3C4F5-BCC5-49E5-9AB9-09405C4F7AA2}" type="slidenum">
              <a:rPr lang="fr-FR"/>
              <a:pPr>
                <a:defRPr/>
              </a:pPr>
              <a:t>1</a:t>
            </a:fld>
            <a:endParaRPr lang="fr-FR"/>
          </a:p>
        </p:txBody>
      </p:sp>
      <p:sp>
        <p:nvSpPr>
          <p:cNvPr id="3075" name="ZoneTexte 2"/>
          <p:cNvSpPr txBox="1">
            <a:spLocks noChangeArrowheads="1"/>
          </p:cNvSpPr>
          <p:nvPr/>
        </p:nvSpPr>
        <p:spPr bwMode="auto">
          <a:xfrm>
            <a:off x="684213" y="908050"/>
            <a:ext cx="792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p>
        </p:txBody>
      </p:sp>
      <p:pic>
        <p:nvPicPr>
          <p:cNvPr id="3076" name="Image 4" descr="E:\1mon site\img\logo_lien_tarek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688" y="1773238"/>
            <a:ext cx="15843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ZoneTexte 3"/>
          <p:cNvSpPr txBox="1">
            <a:spLocks noChangeArrowheads="1"/>
          </p:cNvSpPr>
          <p:nvPr/>
        </p:nvSpPr>
        <p:spPr bwMode="auto">
          <a:xfrm>
            <a:off x="1835150" y="2852738"/>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2800" b="1" dirty="0">
                <a:solidFill>
                  <a:srgbClr val="00FF00"/>
                </a:solidFill>
                <a:latin typeface="Garamond" pitchFamily="18" charset="0"/>
              </a:rPr>
              <a:t>www.tarekdata.rf.gd</a:t>
            </a:r>
            <a:endParaRPr lang="fr-FR" sz="2800" b="1" dirty="0">
              <a:solidFill>
                <a:srgbClr val="00FF00"/>
              </a:solidFill>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E6C874A1-E3E1-494F-92CA-5C38EE0F4056}"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5E5BDFE1-C00F-4F92-A9D9-A0D02EBF1E8D}" type="slidenum">
              <a:rPr lang="fr-FR"/>
              <a:pPr>
                <a:defRPr/>
              </a:pPr>
              <a:t>10</a:t>
            </a:fld>
            <a:endParaRPr lang="fr-FR"/>
          </a:p>
        </p:txBody>
      </p:sp>
      <p:sp>
        <p:nvSpPr>
          <p:cNvPr id="74754" name="Rectangle 2"/>
          <p:cNvSpPr>
            <a:spLocks noGrp="1" noChangeArrowheads="1"/>
          </p:cNvSpPr>
          <p:nvPr>
            <p:ph type="title"/>
          </p:nvPr>
        </p:nvSpPr>
        <p:spPr>
          <a:xfrm>
            <a:off x="239713" y="277813"/>
            <a:ext cx="8642350" cy="1139825"/>
          </a:xfrm>
        </p:spPr>
        <p:txBody>
          <a:bodyPr/>
          <a:lstStyle/>
          <a:p>
            <a:pPr algn="l" eaLnBrk="1" hangingPunct="1"/>
            <a:r>
              <a:rPr lang="fr-FR" sz="3600" b="1" smtClean="0">
                <a:solidFill>
                  <a:srgbClr val="99CCFF"/>
                </a:solidFill>
                <a:latin typeface="Times New Roman" pitchFamily="18" charset="0"/>
                <a:cs typeface="Times New Roman" pitchFamily="18" charset="0"/>
              </a:rPr>
              <a:t>Résistance caractéristique du béton</a:t>
            </a:r>
            <a:br>
              <a:rPr lang="fr-FR" sz="3600" b="1" smtClean="0">
                <a:solidFill>
                  <a:srgbClr val="99CCFF"/>
                </a:solidFill>
                <a:latin typeface="Times New Roman" pitchFamily="18" charset="0"/>
                <a:cs typeface="Times New Roman" pitchFamily="18" charset="0"/>
              </a:rPr>
            </a:br>
            <a:r>
              <a:rPr lang="fr-FR" sz="3600" b="1" smtClean="0">
                <a:solidFill>
                  <a:srgbClr val="99CCFF"/>
                </a:solidFill>
                <a:latin typeface="Times New Roman" pitchFamily="18" charset="0"/>
                <a:cs typeface="Times New Roman" pitchFamily="18" charset="0"/>
              </a:rPr>
              <a:t>1- Résistance à la compression</a:t>
            </a:r>
          </a:p>
        </p:txBody>
      </p:sp>
      <p:sp>
        <p:nvSpPr>
          <p:cNvPr id="74755" name="Rectangle 3"/>
          <p:cNvSpPr>
            <a:spLocks noGrp="1" noChangeArrowheads="1"/>
          </p:cNvSpPr>
          <p:nvPr>
            <p:ph type="body" idx="1"/>
          </p:nvPr>
        </p:nvSpPr>
        <p:spPr>
          <a:xfrm>
            <a:off x="250825" y="2060575"/>
            <a:ext cx="8642350" cy="4464050"/>
          </a:xfrm>
        </p:spPr>
        <p:txBody>
          <a:bodyPr/>
          <a:lstStyle/>
          <a:p>
            <a:pPr eaLnBrk="1" hangingPunct="1">
              <a:buFontTx/>
              <a:buNone/>
            </a:pPr>
            <a:r>
              <a:rPr lang="fr-FR" sz="2400" smtClean="0">
                <a:latin typeface="Times New Roman" pitchFamily="18" charset="0"/>
                <a:cs typeface="Times New Roman" pitchFamily="18" charset="0"/>
              </a:rPr>
              <a:t> 	     </a:t>
            </a:r>
            <a:r>
              <a:rPr lang="fr-FR" smtClean="0">
                <a:latin typeface="Times New Roman" pitchFamily="18" charset="0"/>
                <a:cs typeface="Times New Roman" pitchFamily="18" charset="0"/>
              </a:rPr>
              <a:t>Le béton est caractérisé par la valeur de sa </a:t>
            </a:r>
          </a:p>
          <a:p>
            <a:pPr eaLnBrk="1" hangingPunct="1">
              <a:buFontTx/>
              <a:buNone/>
            </a:pPr>
            <a:r>
              <a:rPr lang="fr-FR" smtClean="0">
                <a:latin typeface="Times New Roman" pitchFamily="18" charset="0"/>
                <a:cs typeface="Times New Roman" pitchFamily="18" charset="0"/>
              </a:rPr>
              <a:t>résistance à la compression. Elle est évaluée à </a:t>
            </a:r>
            <a:r>
              <a:rPr lang="fr-FR" i="1" smtClean="0">
                <a:latin typeface="Times New Roman" pitchFamily="18" charset="0"/>
                <a:cs typeface="Times New Roman" pitchFamily="18" charset="0"/>
              </a:rPr>
              <a:t>28</a:t>
            </a:r>
            <a:r>
              <a:rPr lang="fr-FR" smtClean="0">
                <a:latin typeface="Times New Roman" pitchFamily="18" charset="0"/>
                <a:cs typeface="Times New Roman" pitchFamily="18" charset="0"/>
              </a:rPr>
              <a:t> </a:t>
            </a:r>
          </a:p>
          <a:p>
            <a:pPr eaLnBrk="1" hangingPunct="1">
              <a:buFontTx/>
              <a:buNone/>
            </a:pPr>
            <a:r>
              <a:rPr lang="fr-FR" smtClean="0">
                <a:latin typeface="Times New Roman" pitchFamily="18" charset="0"/>
                <a:cs typeface="Times New Roman" pitchFamily="18" charset="0"/>
              </a:rPr>
              <a:t>jours, dite valeur caractéristique requise .</a:t>
            </a:r>
          </a:p>
          <a:p>
            <a:pPr eaLnBrk="1" hangingPunct="1">
              <a:buFontTx/>
              <a:buNone/>
            </a:pPr>
            <a:r>
              <a:rPr lang="fr-FR" smtClean="0">
                <a:latin typeface="Times New Roman" pitchFamily="18" charset="0"/>
                <a:cs typeface="Times New Roman" pitchFamily="18" charset="0"/>
              </a:rPr>
              <a:t>Celle-ci notée</a:t>
            </a:r>
            <a:r>
              <a:rPr lang="fr-FR" i="1" smtClean="0">
                <a:latin typeface="Times New Roman" pitchFamily="18" charset="0"/>
                <a:cs typeface="Times New Roman" pitchFamily="18" charset="0"/>
              </a:rPr>
              <a:t> </a:t>
            </a:r>
            <a:r>
              <a:rPr lang="fr-FR" b="1" i="1" smtClean="0">
                <a:latin typeface="Times New Roman" pitchFamily="18" charset="0"/>
                <a:cs typeface="Times New Roman" pitchFamily="18" charset="0"/>
              </a:rPr>
              <a:t>fc</a:t>
            </a:r>
            <a:r>
              <a:rPr lang="fr-FR" b="1" i="1" baseline="-25000" smtClean="0">
                <a:latin typeface="Times New Roman" pitchFamily="18" charset="0"/>
                <a:cs typeface="Times New Roman" pitchFamily="18" charset="0"/>
              </a:rPr>
              <a:t>28</a:t>
            </a:r>
            <a:r>
              <a:rPr lang="fr-FR" baseline="-25000" smtClean="0">
                <a:latin typeface="Times New Roman" pitchFamily="18" charset="0"/>
                <a:cs typeface="Times New Roman" pitchFamily="18" charset="0"/>
              </a:rPr>
              <a:t> </a:t>
            </a:r>
            <a:r>
              <a:rPr lang="fr-FR" smtClean="0">
                <a:latin typeface="Times New Roman" pitchFamily="18" charset="0"/>
                <a:cs typeface="Times New Roman" pitchFamily="18" charset="0"/>
              </a:rPr>
              <a:t>, est choisie compte tenu des</a:t>
            </a:r>
          </a:p>
          <a:p>
            <a:pPr eaLnBrk="1" hangingPunct="1">
              <a:buFontTx/>
              <a:buNone/>
            </a:pPr>
            <a:r>
              <a:rPr lang="fr-FR" smtClean="0">
                <a:latin typeface="Times New Roman" pitchFamily="18" charset="0"/>
                <a:cs typeface="Times New Roman" pitchFamily="18" charset="0"/>
              </a:rPr>
              <a:t>possibilités locales et des règles de contrôle qui </a:t>
            </a:r>
          </a:p>
          <a:p>
            <a:pPr eaLnBrk="1" hangingPunct="1">
              <a:buFontTx/>
              <a:buNone/>
            </a:pPr>
            <a:r>
              <a:rPr lang="fr-FR" smtClean="0">
                <a:latin typeface="Times New Roman" pitchFamily="18" charset="0"/>
                <a:cs typeface="Times New Roman" pitchFamily="18" charset="0"/>
              </a:rPr>
              <a:t>permettent de vérifier qu’elle est atteinte sur</a:t>
            </a:r>
          </a:p>
          <a:p>
            <a:pPr eaLnBrk="1" hangingPunct="1">
              <a:buFontTx/>
              <a:buNone/>
            </a:pPr>
            <a:r>
              <a:rPr lang="fr-FR" smtClean="0">
                <a:latin typeface="Times New Roman" pitchFamily="18" charset="0"/>
                <a:cs typeface="Times New Roman" pitchFamily="18" charset="0"/>
              </a:rPr>
              <a:t>chantiers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500" fill="hold"/>
                                        <p:tgtEl>
                                          <p:spTgt spid="74754"/>
                                        </p:tgtEl>
                                        <p:attrNameLst>
                                          <p:attrName>ppt_w</p:attrName>
                                        </p:attrNameLst>
                                      </p:cBhvr>
                                      <p:tavLst>
                                        <p:tav tm="0">
                                          <p:val>
                                            <p:strVal val="#ppt_w*0.05"/>
                                          </p:val>
                                        </p:tav>
                                        <p:tav tm="100000">
                                          <p:val>
                                            <p:strVal val="#ppt_w"/>
                                          </p:val>
                                        </p:tav>
                                      </p:tavLst>
                                    </p:anim>
                                    <p:anim calcmode="lin" valueType="num">
                                      <p:cBhvr>
                                        <p:cTn id="8" dur="500" fill="hold"/>
                                        <p:tgtEl>
                                          <p:spTgt spid="74754"/>
                                        </p:tgtEl>
                                        <p:attrNameLst>
                                          <p:attrName>ppt_h</p:attrName>
                                        </p:attrNameLst>
                                      </p:cBhvr>
                                      <p:tavLst>
                                        <p:tav tm="0">
                                          <p:val>
                                            <p:strVal val="#ppt_h"/>
                                          </p:val>
                                        </p:tav>
                                        <p:tav tm="100000">
                                          <p:val>
                                            <p:strVal val="#ppt_h"/>
                                          </p:val>
                                        </p:tav>
                                      </p:tavLst>
                                    </p:anim>
                                    <p:anim calcmode="lin" valueType="num">
                                      <p:cBhvr>
                                        <p:cTn id="9" dur="500" fill="hold"/>
                                        <p:tgtEl>
                                          <p:spTgt spid="74754"/>
                                        </p:tgtEl>
                                        <p:attrNameLst>
                                          <p:attrName>ppt_x</p:attrName>
                                        </p:attrNameLst>
                                      </p:cBhvr>
                                      <p:tavLst>
                                        <p:tav tm="0">
                                          <p:val>
                                            <p:strVal val="#ppt_x-.2"/>
                                          </p:val>
                                        </p:tav>
                                        <p:tav tm="100000">
                                          <p:val>
                                            <p:strVal val="#ppt_x"/>
                                          </p:val>
                                        </p:tav>
                                      </p:tavLst>
                                    </p:anim>
                                    <p:anim calcmode="lin" valueType="num">
                                      <p:cBhvr>
                                        <p:cTn id="10" dur="500" fill="hold"/>
                                        <p:tgtEl>
                                          <p:spTgt spid="74754"/>
                                        </p:tgtEl>
                                        <p:attrNameLst>
                                          <p:attrName>ppt_y</p:attrName>
                                        </p:attrNameLst>
                                      </p:cBhvr>
                                      <p:tavLst>
                                        <p:tav tm="0">
                                          <p:val>
                                            <p:strVal val="#ppt_y"/>
                                          </p:val>
                                        </p:tav>
                                        <p:tav tm="100000">
                                          <p:val>
                                            <p:strVal val="#ppt_y"/>
                                          </p:val>
                                        </p:tav>
                                      </p:tavLst>
                                    </p:anim>
                                    <p:animEffect transition="in" filter="fade">
                                      <p:cBhvr>
                                        <p:cTn id="11" dur="500"/>
                                        <p:tgtEl>
                                          <p:spTgt spid="74754"/>
                                        </p:tgtEl>
                                      </p:cBhvr>
                                    </p:animEffect>
                                  </p:childTnLst>
                                </p:cTn>
                              </p:par>
                            </p:childTnLst>
                          </p:cTn>
                        </p:par>
                        <p:par>
                          <p:cTn id="12" fill="hold" nodeType="afterGroup">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74755">
                                            <p:txEl>
                                              <p:pRg st="0" end="0"/>
                                            </p:txEl>
                                          </p:spTgt>
                                        </p:tgtEl>
                                        <p:attrNameLst>
                                          <p:attrName>style.visibility</p:attrName>
                                        </p:attrNameLst>
                                      </p:cBhvr>
                                      <p:to>
                                        <p:strVal val="visible"/>
                                      </p:to>
                                    </p:set>
                                    <p:anim calcmode="lin" valueType="num">
                                      <p:cBhvr>
                                        <p:cTn id="15" dur="500" fill="hold"/>
                                        <p:tgtEl>
                                          <p:spTgt spid="74755">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74755">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74755">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74755">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74755">
                                            <p:txEl>
                                              <p:pRg st="0" end="0"/>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74755">
                                            <p:txEl>
                                              <p:pRg st="1" end="1"/>
                                            </p:txEl>
                                          </p:spTgt>
                                        </p:tgtEl>
                                        <p:attrNameLst>
                                          <p:attrName>style.visibility</p:attrName>
                                        </p:attrNameLst>
                                      </p:cBhvr>
                                      <p:to>
                                        <p:strVal val="visible"/>
                                      </p:to>
                                    </p:set>
                                    <p:anim calcmode="lin" valueType="num">
                                      <p:cBhvr>
                                        <p:cTn id="22" dur="500" fill="hold"/>
                                        <p:tgtEl>
                                          <p:spTgt spid="74755">
                                            <p:txEl>
                                              <p:pRg st="1" end="1"/>
                                            </p:txEl>
                                          </p:spTgt>
                                        </p:tgtEl>
                                        <p:attrNameLst>
                                          <p:attrName>ppt_w</p:attrName>
                                        </p:attrNameLst>
                                      </p:cBhvr>
                                      <p:tavLst>
                                        <p:tav tm="0">
                                          <p:val>
                                            <p:strVal val="#ppt_w*0.05"/>
                                          </p:val>
                                        </p:tav>
                                        <p:tav tm="100000">
                                          <p:val>
                                            <p:strVal val="#ppt_w"/>
                                          </p:val>
                                        </p:tav>
                                      </p:tavLst>
                                    </p:anim>
                                    <p:anim calcmode="lin" valueType="num">
                                      <p:cBhvr>
                                        <p:cTn id="23" dur="500" fill="hold"/>
                                        <p:tgtEl>
                                          <p:spTgt spid="74755">
                                            <p:txEl>
                                              <p:pRg st="1" end="1"/>
                                            </p:txEl>
                                          </p:spTgt>
                                        </p:tgtEl>
                                        <p:attrNameLst>
                                          <p:attrName>ppt_h</p:attrName>
                                        </p:attrNameLst>
                                      </p:cBhvr>
                                      <p:tavLst>
                                        <p:tav tm="0">
                                          <p:val>
                                            <p:strVal val="#ppt_h"/>
                                          </p:val>
                                        </p:tav>
                                        <p:tav tm="100000">
                                          <p:val>
                                            <p:strVal val="#ppt_h"/>
                                          </p:val>
                                        </p:tav>
                                      </p:tavLst>
                                    </p:anim>
                                    <p:anim calcmode="lin" valueType="num">
                                      <p:cBhvr>
                                        <p:cTn id="24" dur="500" fill="hold"/>
                                        <p:tgtEl>
                                          <p:spTgt spid="74755">
                                            <p:txEl>
                                              <p:pRg st="1" end="1"/>
                                            </p:txEl>
                                          </p:spTgt>
                                        </p:tgtEl>
                                        <p:attrNameLst>
                                          <p:attrName>ppt_x</p:attrName>
                                        </p:attrNameLst>
                                      </p:cBhvr>
                                      <p:tavLst>
                                        <p:tav tm="0">
                                          <p:val>
                                            <p:strVal val="#ppt_x-.2"/>
                                          </p:val>
                                        </p:tav>
                                        <p:tav tm="100000">
                                          <p:val>
                                            <p:strVal val="#ppt_x"/>
                                          </p:val>
                                        </p:tav>
                                      </p:tavLst>
                                    </p:anim>
                                    <p:anim calcmode="lin" valueType="num">
                                      <p:cBhvr>
                                        <p:cTn id="25" dur="500" fill="hold"/>
                                        <p:tgtEl>
                                          <p:spTgt spid="74755">
                                            <p:txEl>
                                              <p:pRg st="1" end="1"/>
                                            </p:txEl>
                                          </p:spTgt>
                                        </p:tgtEl>
                                        <p:attrNameLst>
                                          <p:attrName>ppt_y</p:attrName>
                                        </p:attrNameLst>
                                      </p:cBhvr>
                                      <p:tavLst>
                                        <p:tav tm="0">
                                          <p:val>
                                            <p:strVal val="#ppt_y"/>
                                          </p:val>
                                        </p:tav>
                                        <p:tav tm="100000">
                                          <p:val>
                                            <p:strVal val="#ppt_y"/>
                                          </p:val>
                                        </p:tav>
                                      </p:tavLst>
                                    </p:anim>
                                    <p:animEffect transition="in" filter="fade">
                                      <p:cBhvr>
                                        <p:cTn id="26" dur="500"/>
                                        <p:tgtEl>
                                          <p:spTgt spid="74755">
                                            <p:txEl>
                                              <p:pRg st="1" end="1"/>
                                            </p:txEl>
                                          </p:spTgt>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74755">
                                            <p:txEl>
                                              <p:pRg st="2" end="2"/>
                                            </p:txEl>
                                          </p:spTgt>
                                        </p:tgtEl>
                                        <p:attrNameLst>
                                          <p:attrName>style.visibility</p:attrName>
                                        </p:attrNameLst>
                                      </p:cBhvr>
                                      <p:to>
                                        <p:strVal val="visible"/>
                                      </p:to>
                                    </p:set>
                                    <p:anim calcmode="lin" valueType="num">
                                      <p:cBhvr>
                                        <p:cTn id="29" dur="500" fill="hold"/>
                                        <p:tgtEl>
                                          <p:spTgt spid="74755">
                                            <p:txEl>
                                              <p:pRg st="2" end="2"/>
                                            </p:txEl>
                                          </p:spTgt>
                                        </p:tgtEl>
                                        <p:attrNameLst>
                                          <p:attrName>ppt_w</p:attrName>
                                        </p:attrNameLst>
                                      </p:cBhvr>
                                      <p:tavLst>
                                        <p:tav tm="0">
                                          <p:val>
                                            <p:strVal val="#ppt_w*0.05"/>
                                          </p:val>
                                        </p:tav>
                                        <p:tav tm="100000">
                                          <p:val>
                                            <p:strVal val="#ppt_w"/>
                                          </p:val>
                                        </p:tav>
                                      </p:tavLst>
                                    </p:anim>
                                    <p:anim calcmode="lin" valueType="num">
                                      <p:cBhvr>
                                        <p:cTn id="30" dur="500" fill="hold"/>
                                        <p:tgtEl>
                                          <p:spTgt spid="74755">
                                            <p:txEl>
                                              <p:pRg st="2" end="2"/>
                                            </p:txEl>
                                          </p:spTgt>
                                        </p:tgtEl>
                                        <p:attrNameLst>
                                          <p:attrName>ppt_h</p:attrName>
                                        </p:attrNameLst>
                                      </p:cBhvr>
                                      <p:tavLst>
                                        <p:tav tm="0">
                                          <p:val>
                                            <p:strVal val="#ppt_h"/>
                                          </p:val>
                                        </p:tav>
                                        <p:tav tm="100000">
                                          <p:val>
                                            <p:strVal val="#ppt_h"/>
                                          </p:val>
                                        </p:tav>
                                      </p:tavLst>
                                    </p:anim>
                                    <p:anim calcmode="lin" valueType="num">
                                      <p:cBhvr>
                                        <p:cTn id="31" dur="500" fill="hold"/>
                                        <p:tgtEl>
                                          <p:spTgt spid="74755">
                                            <p:txEl>
                                              <p:pRg st="2" end="2"/>
                                            </p:txEl>
                                          </p:spTgt>
                                        </p:tgtEl>
                                        <p:attrNameLst>
                                          <p:attrName>ppt_x</p:attrName>
                                        </p:attrNameLst>
                                      </p:cBhvr>
                                      <p:tavLst>
                                        <p:tav tm="0">
                                          <p:val>
                                            <p:strVal val="#ppt_x-.2"/>
                                          </p:val>
                                        </p:tav>
                                        <p:tav tm="100000">
                                          <p:val>
                                            <p:strVal val="#ppt_x"/>
                                          </p:val>
                                        </p:tav>
                                      </p:tavLst>
                                    </p:anim>
                                    <p:anim calcmode="lin" valueType="num">
                                      <p:cBhvr>
                                        <p:cTn id="32" dur="500" fill="hold"/>
                                        <p:tgtEl>
                                          <p:spTgt spid="74755">
                                            <p:txEl>
                                              <p:pRg st="2" end="2"/>
                                            </p:txEl>
                                          </p:spTgt>
                                        </p:tgtEl>
                                        <p:attrNameLst>
                                          <p:attrName>ppt_y</p:attrName>
                                        </p:attrNameLst>
                                      </p:cBhvr>
                                      <p:tavLst>
                                        <p:tav tm="0">
                                          <p:val>
                                            <p:strVal val="#ppt_y"/>
                                          </p:val>
                                        </p:tav>
                                        <p:tav tm="100000">
                                          <p:val>
                                            <p:strVal val="#ppt_y"/>
                                          </p:val>
                                        </p:tav>
                                      </p:tavLst>
                                    </p:anim>
                                    <p:animEffect transition="in" filter="fade">
                                      <p:cBhvr>
                                        <p:cTn id="33" dur="500"/>
                                        <p:tgtEl>
                                          <p:spTgt spid="74755">
                                            <p:txEl>
                                              <p:pRg st="2" end="2"/>
                                            </p:txEl>
                                          </p:spTgt>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74755">
                                            <p:txEl>
                                              <p:pRg st="3" end="3"/>
                                            </p:txEl>
                                          </p:spTgt>
                                        </p:tgtEl>
                                        <p:attrNameLst>
                                          <p:attrName>style.visibility</p:attrName>
                                        </p:attrNameLst>
                                      </p:cBhvr>
                                      <p:to>
                                        <p:strVal val="visible"/>
                                      </p:to>
                                    </p:set>
                                    <p:anim calcmode="lin" valueType="num">
                                      <p:cBhvr>
                                        <p:cTn id="36" dur="500" fill="hold"/>
                                        <p:tgtEl>
                                          <p:spTgt spid="74755">
                                            <p:txEl>
                                              <p:pRg st="3" end="3"/>
                                            </p:txEl>
                                          </p:spTgt>
                                        </p:tgtEl>
                                        <p:attrNameLst>
                                          <p:attrName>ppt_w</p:attrName>
                                        </p:attrNameLst>
                                      </p:cBhvr>
                                      <p:tavLst>
                                        <p:tav tm="0">
                                          <p:val>
                                            <p:strVal val="#ppt_w*0.05"/>
                                          </p:val>
                                        </p:tav>
                                        <p:tav tm="100000">
                                          <p:val>
                                            <p:strVal val="#ppt_w"/>
                                          </p:val>
                                        </p:tav>
                                      </p:tavLst>
                                    </p:anim>
                                    <p:anim calcmode="lin" valueType="num">
                                      <p:cBhvr>
                                        <p:cTn id="37" dur="500" fill="hold"/>
                                        <p:tgtEl>
                                          <p:spTgt spid="74755">
                                            <p:txEl>
                                              <p:pRg st="3" end="3"/>
                                            </p:txEl>
                                          </p:spTgt>
                                        </p:tgtEl>
                                        <p:attrNameLst>
                                          <p:attrName>ppt_h</p:attrName>
                                        </p:attrNameLst>
                                      </p:cBhvr>
                                      <p:tavLst>
                                        <p:tav tm="0">
                                          <p:val>
                                            <p:strVal val="#ppt_h"/>
                                          </p:val>
                                        </p:tav>
                                        <p:tav tm="100000">
                                          <p:val>
                                            <p:strVal val="#ppt_h"/>
                                          </p:val>
                                        </p:tav>
                                      </p:tavLst>
                                    </p:anim>
                                    <p:anim calcmode="lin" valueType="num">
                                      <p:cBhvr>
                                        <p:cTn id="38" dur="500" fill="hold"/>
                                        <p:tgtEl>
                                          <p:spTgt spid="74755">
                                            <p:txEl>
                                              <p:pRg st="3" end="3"/>
                                            </p:txEl>
                                          </p:spTgt>
                                        </p:tgtEl>
                                        <p:attrNameLst>
                                          <p:attrName>ppt_x</p:attrName>
                                        </p:attrNameLst>
                                      </p:cBhvr>
                                      <p:tavLst>
                                        <p:tav tm="0">
                                          <p:val>
                                            <p:strVal val="#ppt_x-.2"/>
                                          </p:val>
                                        </p:tav>
                                        <p:tav tm="100000">
                                          <p:val>
                                            <p:strVal val="#ppt_x"/>
                                          </p:val>
                                        </p:tav>
                                      </p:tavLst>
                                    </p:anim>
                                    <p:anim calcmode="lin" valueType="num">
                                      <p:cBhvr>
                                        <p:cTn id="39" dur="500" fill="hold"/>
                                        <p:tgtEl>
                                          <p:spTgt spid="74755">
                                            <p:txEl>
                                              <p:pRg st="3" end="3"/>
                                            </p:txEl>
                                          </p:spTgt>
                                        </p:tgtEl>
                                        <p:attrNameLst>
                                          <p:attrName>ppt_y</p:attrName>
                                        </p:attrNameLst>
                                      </p:cBhvr>
                                      <p:tavLst>
                                        <p:tav tm="0">
                                          <p:val>
                                            <p:strVal val="#ppt_y"/>
                                          </p:val>
                                        </p:tav>
                                        <p:tav tm="100000">
                                          <p:val>
                                            <p:strVal val="#ppt_y"/>
                                          </p:val>
                                        </p:tav>
                                      </p:tavLst>
                                    </p:anim>
                                    <p:animEffect transition="in" filter="fade">
                                      <p:cBhvr>
                                        <p:cTn id="40" dur="500"/>
                                        <p:tgtEl>
                                          <p:spTgt spid="74755">
                                            <p:txEl>
                                              <p:pRg st="3" end="3"/>
                                            </p:txEl>
                                          </p:spTgt>
                                        </p:tgtEl>
                                      </p:cBhvr>
                                    </p:animEffect>
                                  </p:childTnLst>
                                </p:cTn>
                              </p:par>
                              <p:par>
                                <p:cTn id="41" presetID="54" presetClass="entr" presetSubtype="0" accel="100000" fill="hold" nodeType="withEffect">
                                  <p:stCondLst>
                                    <p:cond delay="0"/>
                                  </p:stCondLst>
                                  <p:childTnLst>
                                    <p:set>
                                      <p:cBhvr>
                                        <p:cTn id="42" dur="1" fill="hold">
                                          <p:stCondLst>
                                            <p:cond delay="0"/>
                                          </p:stCondLst>
                                        </p:cTn>
                                        <p:tgtEl>
                                          <p:spTgt spid="74755">
                                            <p:txEl>
                                              <p:pRg st="4" end="4"/>
                                            </p:txEl>
                                          </p:spTgt>
                                        </p:tgtEl>
                                        <p:attrNameLst>
                                          <p:attrName>style.visibility</p:attrName>
                                        </p:attrNameLst>
                                      </p:cBhvr>
                                      <p:to>
                                        <p:strVal val="visible"/>
                                      </p:to>
                                    </p:set>
                                    <p:anim calcmode="lin" valueType="num">
                                      <p:cBhvr>
                                        <p:cTn id="43" dur="500" fill="hold"/>
                                        <p:tgtEl>
                                          <p:spTgt spid="74755">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74755">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74755">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74755">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74755">
                                            <p:txEl>
                                              <p:pRg st="4" end="4"/>
                                            </p:txEl>
                                          </p:spTgt>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74755">
                                            <p:txEl>
                                              <p:pRg st="5" end="5"/>
                                            </p:txEl>
                                          </p:spTgt>
                                        </p:tgtEl>
                                        <p:attrNameLst>
                                          <p:attrName>style.visibility</p:attrName>
                                        </p:attrNameLst>
                                      </p:cBhvr>
                                      <p:to>
                                        <p:strVal val="visible"/>
                                      </p:to>
                                    </p:set>
                                    <p:anim calcmode="lin" valueType="num">
                                      <p:cBhvr>
                                        <p:cTn id="50" dur="500" fill="hold"/>
                                        <p:tgtEl>
                                          <p:spTgt spid="74755">
                                            <p:txEl>
                                              <p:pRg st="5" end="5"/>
                                            </p:txEl>
                                          </p:spTgt>
                                        </p:tgtEl>
                                        <p:attrNameLst>
                                          <p:attrName>ppt_w</p:attrName>
                                        </p:attrNameLst>
                                      </p:cBhvr>
                                      <p:tavLst>
                                        <p:tav tm="0">
                                          <p:val>
                                            <p:strVal val="#ppt_w*0.05"/>
                                          </p:val>
                                        </p:tav>
                                        <p:tav tm="100000">
                                          <p:val>
                                            <p:strVal val="#ppt_w"/>
                                          </p:val>
                                        </p:tav>
                                      </p:tavLst>
                                    </p:anim>
                                    <p:anim calcmode="lin" valueType="num">
                                      <p:cBhvr>
                                        <p:cTn id="51" dur="500" fill="hold"/>
                                        <p:tgtEl>
                                          <p:spTgt spid="74755">
                                            <p:txEl>
                                              <p:pRg st="5" end="5"/>
                                            </p:txEl>
                                          </p:spTgt>
                                        </p:tgtEl>
                                        <p:attrNameLst>
                                          <p:attrName>ppt_h</p:attrName>
                                        </p:attrNameLst>
                                      </p:cBhvr>
                                      <p:tavLst>
                                        <p:tav tm="0">
                                          <p:val>
                                            <p:strVal val="#ppt_h"/>
                                          </p:val>
                                        </p:tav>
                                        <p:tav tm="100000">
                                          <p:val>
                                            <p:strVal val="#ppt_h"/>
                                          </p:val>
                                        </p:tav>
                                      </p:tavLst>
                                    </p:anim>
                                    <p:anim calcmode="lin" valueType="num">
                                      <p:cBhvr>
                                        <p:cTn id="52" dur="500" fill="hold"/>
                                        <p:tgtEl>
                                          <p:spTgt spid="74755">
                                            <p:txEl>
                                              <p:pRg st="5" end="5"/>
                                            </p:txEl>
                                          </p:spTgt>
                                        </p:tgtEl>
                                        <p:attrNameLst>
                                          <p:attrName>ppt_x</p:attrName>
                                        </p:attrNameLst>
                                      </p:cBhvr>
                                      <p:tavLst>
                                        <p:tav tm="0">
                                          <p:val>
                                            <p:strVal val="#ppt_x-.2"/>
                                          </p:val>
                                        </p:tav>
                                        <p:tav tm="100000">
                                          <p:val>
                                            <p:strVal val="#ppt_x"/>
                                          </p:val>
                                        </p:tav>
                                      </p:tavLst>
                                    </p:anim>
                                    <p:anim calcmode="lin" valueType="num">
                                      <p:cBhvr>
                                        <p:cTn id="53" dur="500" fill="hold"/>
                                        <p:tgtEl>
                                          <p:spTgt spid="74755">
                                            <p:txEl>
                                              <p:pRg st="5" end="5"/>
                                            </p:txEl>
                                          </p:spTgt>
                                        </p:tgtEl>
                                        <p:attrNameLst>
                                          <p:attrName>ppt_y</p:attrName>
                                        </p:attrNameLst>
                                      </p:cBhvr>
                                      <p:tavLst>
                                        <p:tav tm="0">
                                          <p:val>
                                            <p:strVal val="#ppt_y"/>
                                          </p:val>
                                        </p:tav>
                                        <p:tav tm="100000">
                                          <p:val>
                                            <p:strVal val="#ppt_y"/>
                                          </p:val>
                                        </p:tav>
                                      </p:tavLst>
                                    </p:anim>
                                    <p:animEffect transition="in" filter="fade">
                                      <p:cBhvr>
                                        <p:cTn id="54" dur="500"/>
                                        <p:tgtEl>
                                          <p:spTgt spid="74755">
                                            <p:txEl>
                                              <p:pRg st="5" end="5"/>
                                            </p:txEl>
                                          </p:spTgt>
                                        </p:tgtEl>
                                      </p:cBhvr>
                                    </p:animEffect>
                                  </p:childTnLst>
                                </p:cTn>
                              </p:par>
                              <p:par>
                                <p:cTn id="55" presetID="54" presetClass="entr" presetSubtype="0" accel="100000" fill="hold" nodeType="withEffect">
                                  <p:stCondLst>
                                    <p:cond delay="0"/>
                                  </p:stCondLst>
                                  <p:childTnLst>
                                    <p:set>
                                      <p:cBhvr>
                                        <p:cTn id="56" dur="1" fill="hold">
                                          <p:stCondLst>
                                            <p:cond delay="0"/>
                                          </p:stCondLst>
                                        </p:cTn>
                                        <p:tgtEl>
                                          <p:spTgt spid="74755">
                                            <p:txEl>
                                              <p:pRg st="6" end="6"/>
                                            </p:txEl>
                                          </p:spTgt>
                                        </p:tgtEl>
                                        <p:attrNameLst>
                                          <p:attrName>style.visibility</p:attrName>
                                        </p:attrNameLst>
                                      </p:cBhvr>
                                      <p:to>
                                        <p:strVal val="visible"/>
                                      </p:to>
                                    </p:set>
                                    <p:anim calcmode="lin" valueType="num">
                                      <p:cBhvr>
                                        <p:cTn id="57" dur="500" fill="hold"/>
                                        <p:tgtEl>
                                          <p:spTgt spid="74755">
                                            <p:txEl>
                                              <p:pRg st="6" end="6"/>
                                            </p:txEl>
                                          </p:spTgt>
                                        </p:tgtEl>
                                        <p:attrNameLst>
                                          <p:attrName>ppt_w</p:attrName>
                                        </p:attrNameLst>
                                      </p:cBhvr>
                                      <p:tavLst>
                                        <p:tav tm="0">
                                          <p:val>
                                            <p:strVal val="#ppt_w*0.05"/>
                                          </p:val>
                                        </p:tav>
                                        <p:tav tm="100000">
                                          <p:val>
                                            <p:strVal val="#ppt_w"/>
                                          </p:val>
                                        </p:tav>
                                      </p:tavLst>
                                    </p:anim>
                                    <p:anim calcmode="lin" valueType="num">
                                      <p:cBhvr>
                                        <p:cTn id="58" dur="500" fill="hold"/>
                                        <p:tgtEl>
                                          <p:spTgt spid="74755">
                                            <p:txEl>
                                              <p:pRg st="6" end="6"/>
                                            </p:txEl>
                                          </p:spTgt>
                                        </p:tgtEl>
                                        <p:attrNameLst>
                                          <p:attrName>ppt_h</p:attrName>
                                        </p:attrNameLst>
                                      </p:cBhvr>
                                      <p:tavLst>
                                        <p:tav tm="0">
                                          <p:val>
                                            <p:strVal val="#ppt_h"/>
                                          </p:val>
                                        </p:tav>
                                        <p:tav tm="100000">
                                          <p:val>
                                            <p:strVal val="#ppt_h"/>
                                          </p:val>
                                        </p:tav>
                                      </p:tavLst>
                                    </p:anim>
                                    <p:anim calcmode="lin" valueType="num">
                                      <p:cBhvr>
                                        <p:cTn id="59" dur="500" fill="hold"/>
                                        <p:tgtEl>
                                          <p:spTgt spid="74755">
                                            <p:txEl>
                                              <p:pRg st="6" end="6"/>
                                            </p:txEl>
                                          </p:spTgt>
                                        </p:tgtEl>
                                        <p:attrNameLst>
                                          <p:attrName>ppt_x</p:attrName>
                                        </p:attrNameLst>
                                      </p:cBhvr>
                                      <p:tavLst>
                                        <p:tav tm="0">
                                          <p:val>
                                            <p:strVal val="#ppt_x-.2"/>
                                          </p:val>
                                        </p:tav>
                                        <p:tav tm="100000">
                                          <p:val>
                                            <p:strVal val="#ppt_x"/>
                                          </p:val>
                                        </p:tav>
                                      </p:tavLst>
                                    </p:anim>
                                    <p:anim calcmode="lin" valueType="num">
                                      <p:cBhvr>
                                        <p:cTn id="60" dur="500" fill="hold"/>
                                        <p:tgtEl>
                                          <p:spTgt spid="74755">
                                            <p:txEl>
                                              <p:pRg st="6" end="6"/>
                                            </p:txEl>
                                          </p:spTgt>
                                        </p:tgtEl>
                                        <p:attrNameLst>
                                          <p:attrName>ppt_y</p:attrName>
                                        </p:attrNameLst>
                                      </p:cBhvr>
                                      <p:tavLst>
                                        <p:tav tm="0">
                                          <p:val>
                                            <p:strVal val="#ppt_y"/>
                                          </p:val>
                                        </p:tav>
                                        <p:tav tm="100000">
                                          <p:val>
                                            <p:strVal val="#ppt_y"/>
                                          </p:val>
                                        </p:tav>
                                      </p:tavLst>
                                    </p:anim>
                                    <p:animEffect transition="in" filter="fade">
                                      <p:cBhvr>
                                        <p:cTn id="61"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quarter" idx="10"/>
          </p:nvPr>
        </p:nvSpPr>
        <p:spPr/>
        <p:txBody>
          <a:bodyPr/>
          <a:lstStyle/>
          <a:p>
            <a:pPr>
              <a:defRPr/>
            </a:pPr>
            <a:fld id="{E25BE641-96F1-482E-B8C2-3865A7C3FC3C}" type="datetime1">
              <a:rPr lang="fr-FR"/>
              <a:pPr>
                <a:defRPr/>
              </a:pPr>
              <a:t>25/10/2019</a:t>
            </a:fld>
            <a:endParaRPr lang="fr-FR"/>
          </a:p>
        </p:txBody>
      </p:sp>
      <p:sp>
        <p:nvSpPr>
          <p:cNvPr id="4" name="Espace réservé du numéro de diapositive 4"/>
          <p:cNvSpPr>
            <a:spLocks noGrp="1"/>
          </p:cNvSpPr>
          <p:nvPr>
            <p:ph type="sldNum" sz="quarter" idx="12"/>
          </p:nvPr>
        </p:nvSpPr>
        <p:spPr/>
        <p:txBody>
          <a:bodyPr/>
          <a:lstStyle/>
          <a:p>
            <a:pPr>
              <a:defRPr/>
            </a:pPr>
            <a:fld id="{8F8DCA82-4C83-4F97-88F9-F1FDA72431B3}" type="slidenum">
              <a:rPr lang="fr-FR"/>
              <a:pPr>
                <a:defRPr/>
              </a:pPr>
              <a:t>11</a:t>
            </a:fld>
            <a:endParaRPr lang="fr-FR"/>
          </a:p>
        </p:txBody>
      </p:sp>
      <p:sp>
        <p:nvSpPr>
          <p:cNvPr id="75778" name="Rectangle 2"/>
          <p:cNvSpPr>
            <a:spLocks noGrp="1" noChangeArrowheads="1"/>
          </p:cNvSpPr>
          <p:nvPr>
            <p:ph type="title"/>
          </p:nvPr>
        </p:nvSpPr>
        <p:spPr>
          <a:xfrm>
            <a:off x="179388" y="277813"/>
            <a:ext cx="8964612" cy="6103937"/>
          </a:xfrm>
        </p:spPr>
        <p:txBody>
          <a:bodyPr/>
          <a:lstStyle/>
          <a:p>
            <a:pPr eaLnBrk="1" hangingPunct="1"/>
            <a:r>
              <a:rPr lang="fr-FR" sz="3300" b="1" smtClean="0">
                <a:solidFill>
                  <a:schemeClr val="tx1"/>
                </a:solidFill>
                <a:latin typeface="Times New Roman" pitchFamily="18" charset="0"/>
                <a:cs typeface="Times New Roman" pitchFamily="18" charset="0"/>
              </a:rPr>
              <a:t>Pour le choix de la valeur de </a:t>
            </a:r>
            <a:r>
              <a:rPr lang="fr-FR" sz="3300" b="1" i="1" smtClean="0">
                <a:solidFill>
                  <a:schemeClr val="tx1"/>
                </a:solidFill>
                <a:latin typeface="Times New Roman" pitchFamily="18" charset="0"/>
                <a:cs typeface="Times New Roman" pitchFamily="18" charset="0"/>
              </a:rPr>
              <a:t>fc</a:t>
            </a:r>
            <a:r>
              <a:rPr lang="fr-FR" sz="3300" b="1" i="1" baseline="-25000" smtClean="0">
                <a:solidFill>
                  <a:schemeClr val="tx1"/>
                </a:solidFill>
                <a:latin typeface="Times New Roman" pitchFamily="18" charset="0"/>
                <a:cs typeface="Times New Roman" pitchFamily="18" charset="0"/>
              </a:rPr>
              <a:t>28</a:t>
            </a:r>
            <a:r>
              <a:rPr lang="fr-FR" sz="3300" b="1" i="1" smtClean="0">
                <a:solidFill>
                  <a:schemeClr val="tx1"/>
                </a:solidFill>
                <a:latin typeface="Times New Roman" pitchFamily="18" charset="0"/>
                <a:cs typeface="Times New Roman" pitchFamily="18" charset="0"/>
              </a:rPr>
              <a:t> </a:t>
            </a:r>
            <a:r>
              <a:rPr lang="fr-FR" sz="3300" b="1" smtClean="0">
                <a:solidFill>
                  <a:schemeClr val="tx1"/>
                </a:solidFill>
                <a:latin typeface="Times New Roman" pitchFamily="18" charset="0"/>
                <a:cs typeface="Times New Roman" pitchFamily="18" charset="0"/>
              </a:rPr>
              <a:t>On peut        </a:t>
            </a:r>
            <a:br>
              <a:rPr lang="fr-FR" sz="3300" b="1" smtClean="0">
                <a:solidFill>
                  <a:schemeClr val="tx1"/>
                </a:solidFill>
                <a:latin typeface="Times New Roman" pitchFamily="18" charset="0"/>
                <a:cs typeface="Times New Roman" pitchFamily="18" charset="0"/>
              </a:rPr>
            </a:br>
            <a:r>
              <a:rPr lang="fr-FR" sz="3300" b="1" smtClean="0">
                <a:solidFill>
                  <a:schemeClr val="tx1"/>
                </a:solidFill>
                <a:latin typeface="Times New Roman" pitchFamily="18" charset="0"/>
                <a:cs typeface="Times New Roman" pitchFamily="18" charset="0"/>
              </a:rPr>
              <a:t>    considérer que:</a:t>
            </a:r>
            <a:br>
              <a:rPr lang="fr-FR" sz="3300" b="1" smtClean="0">
                <a:solidFill>
                  <a:schemeClr val="tx1"/>
                </a:solidFill>
                <a:latin typeface="Times New Roman" pitchFamily="18" charset="0"/>
                <a:cs typeface="Times New Roman" pitchFamily="18" charset="0"/>
              </a:rPr>
            </a:br>
            <a:r>
              <a:rPr lang="fr-FR" sz="3300" b="1" smtClean="0">
                <a:latin typeface="Times New Roman" pitchFamily="18" charset="0"/>
                <a:cs typeface="Times New Roman" pitchFamily="18" charset="0"/>
              </a:rPr>
              <a:t/>
            </a:r>
            <a:br>
              <a:rPr lang="fr-FR" sz="3300" b="1" smtClean="0">
                <a:latin typeface="Times New Roman" pitchFamily="18" charset="0"/>
                <a:cs typeface="Times New Roman" pitchFamily="18" charset="0"/>
              </a:rPr>
            </a:br>
            <a:r>
              <a:rPr lang="fr-FR" sz="3200" b="1" smtClean="0">
                <a:latin typeface="Times New Roman" pitchFamily="18" charset="0"/>
                <a:cs typeface="Times New Roman" pitchFamily="18" charset="0"/>
              </a:rPr>
              <a:t>- </a:t>
            </a:r>
            <a:r>
              <a:rPr lang="fr-FR" sz="3200" b="1" i="1" smtClean="0">
                <a:solidFill>
                  <a:schemeClr val="tx1"/>
                </a:solidFill>
                <a:latin typeface="Times New Roman" pitchFamily="18" charset="0"/>
                <a:cs typeface="Times New Roman" pitchFamily="18" charset="0"/>
              </a:rPr>
              <a:t>fc</a:t>
            </a:r>
            <a:r>
              <a:rPr lang="fr-FR" sz="3200" b="1" i="1" baseline="-25000" smtClean="0">
                <a:solidFill>
                  <a:schemeClr val="tx1"/>
                </a:solidFill>
                <a:latin typeface="Times New Roman" pitchFamily="18" charset="0"/>
                <a:cs typeface="Times New Roman" pitchFamily="18" charset="0"/>
              </a:rPr>
              <a:t>28</a:t>
            </a:r>
            <a:r>
              <a:rPr lang="fr-FR" sz="3200" b="1" i="1" smtClean="0">
                <a:solidFill>
                  <a:schemeClr val="tx1"/>
                </a:solidFill>
                <a:latin typeface="Times New Roman" pitchFamily="18" charset="0"/>
                <a:cs typeface="Times New Roman" pitchFamily="18" charset="0"/>
              </a:rPr>
              <a:t>=20 MPa</a:t>
            </a:r>
            <a:r>
              <a:rPr lang="fr-FR" sz="3200" b="1" smtClean="0">
                <a:solidFill>
                  <a:schemeClr val="tx1"/>
                </a:solidFill>
                <a:latin typeface="Times New Roman" pitchFamily="18" charset="0"/>
                <a:cs typeface="Times New Roman" pitchFamily="18" charset="0"/>
              </a:rPr>
              <a:t> facilement atteinte sur chantiers convenablement outillés.</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 </a:t>
            </a:r>
            <a:r>
              <a:rPr lang="fr-FR" sz="3200" b="1" i="1" smtClean="0">
                <a:solidFill>
                  <a:schemeClr val="tx1"/>
                </a:solidFill>
                <a:latin typeface="Times New Roman" pitchFamily="18" charset="0"/>
                <a:cs typeface="Times New Roman" pitchFamily="18" charset="0"/>
              </a:rPr>
              <a:t>fc</a:t>
            </a:r>
            <a:r>
              <a:rPr lang="fr-FR" sz="3200" b="1" i="1" baseline="-25000" smtClean="0">
                <a:solidFill>
                  <a:schemeClr val="tx1"/>
                </a:solidFill>
                <a:latin typeface="Times New Roman" pitchFamily="18" charset="0"/>
                <a:cs typeface="Times New Roman" pitchFamily="18" charset="0"/>
              </a:rPr>
              <a:t>28</a:t>
            </a:r>
            <a:r>
              <a:rPr lang="fr-FR" sz="3200" b="1" i="1" smtClean="0">
                <a:solidFill>
                  <a:schemeClr val="tx1"/>
                </a:solidFill>
                <a:latin typeface="Times New Roman" pitchFamily="18" charset="0"/>
                <a:cs typeface="Times New Roman" pitchFamily="18" charset="0"/>
              </a:rPr>
              <a:t>=25 MPa</a:t>
            </a:r>
            <a:r>
              <a:rPr lang="fr-FR" sz="3200" b="1" smtClean="0">
                <a:solidFill>
                  <a:schemeClr val="tx1"/>
                </a:solidFill>
                <a:latin typeface="Times New Roman" pitchFamily="18" charset="0"/>
                <a:cs typeface="Times New Roman" pitchFamily="18" charset="0"/>
              </a:rPr>
              <a:t> sur chantiers faisant l’objet d’un contrôle régulier.</a:t>
            </a:r>
            <a:br>
              <a:rPr lang="fr-FR" sz="3200" b="1" smtClean="0">
                <a:solidFill>
                  <a:schemeClr val="tx1"/>
                </a:solidFill>
                <a:latin typeface="Times New Roman" pitchFamily="18" charset="0"/>
                <a:cs typeface="Times New Roman" pitchFamily="18" charset="0"/>
              </a:rPr>
            </a:br>
            <a:r>
              <a:rPr lang="fr-FR" sz="3300" b="1" smtClean="0">
                <a:solidFill>
                  <a:schemeClr val="tx1"/>
                </a:solidFill>
                <a:latin typeface="Times New Roman" pitchFamily="18" charset="0"/>
                <a:cs typeface="Times New Roman" pitchFamily="18" charset="0"/>
              </a:rPr>
              <a:t/>
            </a:r>
            <a:br>
              <a:rPr lang="fr-FR" sz="3300" b="1" smtClean="0">
                <a:solidFill>
                  <a:schemeClr val="tx1"/>
                </a:solidFill>
                <a:latin typeface="Times New Roman" pitchFamily="18" charset="0"/>
                <a:cs typeface="Times New Roman" pitchFamily="18" charset="0"/>
              </a:rPr>
            </a:br>
            <a:r>
              <a:rPr lang="fr-FR" sz="3300" b="1" smtClean="0">
                <a:solidFill>
                  <a:schemeClr val="tx1"/>
                </a:solidFill>
                <a:latin typeface="Times New Roman" pitchFamily="18" charset="0"/>
                <a:cs typeface="Times New Roman" pitchFamily="18" charset="0"/>
              </a:rPr>
              <a:t>     Dans notre cas, elle est prise égale à </a:t>
            </a:r>
            <a:r>
              <a:rPr lang="fr-FR" sz="3300" b="1" i="1" smtClean="0">
                <a:solidFill>
                  <a:schemeClr val="tx1"/>
                </a:solidFill>
                <a:latin typeface="Times New Roman" pitchFamily="18" charset="0"/>
                <a:cs typeface="Times New Roman" pitchFamily="18" charset="0"/>
              </a:rPr>
              <a:t>25 MPa</a:t>
            </a:r>
            <a:r>
              <a:rPr lang="fr-FR" sz="3300" b="1" smtClean="0">
                <a:solidFill>
                  <a:schemeClr val="tx1"/>
                </a:solidFill>
                <a:latin typeface="Times New Roman" pitchFamily="18" charset="0"/>
                <a:cs typeface="Times New Roman" pitchFamily="18" charset="0"/>
              </a:rPr>
              <a:t>.</a:t>
            </a:r>
            <a:r>
              <a:rPr lang="fr-FR" sz="3200" b="1" smtClean="0">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strVal val="#ppt_w*2.5"/>
                                          </p:val>
                                        </p:tav>
                                        <p:tav tm="100000">
                                          <p:val>
                                            <p:strVal val="#ppt_w"/>
                                          </p:val>
                                        </p:tav>
                                      </p:tavLst>
                                    </p:anim>
                                    <p:anim calcmode="lin" valueType="num">
                                      <p:cBhvr>
                                        <p:cTn id="8" dur="500" fill="hold"/>
                                        <p:tgtEl>
                                          <p:spTgt spid="75778"/>
                                        </p:tgtEl>
                                        <p:attrNameLst>
                                          <p:attrName>ppt_h</p:attrName>
                                        </p:attrNameLst>
                                      </p:cBhvr>
                                      <p:tavLst>
                                        <p:tav tm="0">
                                          <p:val>
                                            <p:strVal val="#ppt_h*0.01"/>
                                          </p:val>
                                        </p:tav>
                                        <p:tav tm="100000">
                                          <p:val>
                                            <p:strVal val="#ppt_h"/>
                                          </p:val>
                                        </p:tav>
                                      </p:tavLst>
                                    </p:anim>
                                    <p:anim calcmode="lin" valueType="num">
                                      <p:cBhvr>
                                        <p:cTn id="9" dur="500" fill="hold"/>
                                        <p:tgtEl>
                                          <p:spTgt spid="75778"/>
                                        </p:tgtEl>
                                        <p:attrNameLst>
                                          <p:attrName>ppt_x</p:attrName>
                                        </p:attrNameLst>
                                      </p:cBhvr>
                                      <p:tavLst>
                                        <p:tav tm="0">
                                          <p:val>
                                            <p:strVal val="#ppt_x"/>
                                          </p:val>
                                        </p:tav>
                                        <p:tav tm="100000">
                                          <p:val>
                                            <p:strVal val="#ppt_x"/>
                                          </p:val>
                                        </p:tav>
                                      </p:tavLst>
                                    </p:anim>
                                    <p:anim calcmode="lin" valueType="num">
                                      <p:cBhvr>
                                        <p:cTn id="10" dur="500" fill="hold"/>
                                        <p:tgtEl>
                                          <p:spTgt spid="75778"/>
                                        </p:tgtEl>
                                        <p:attrNameLst>
                                          <p:attrName>ppt_y</p:attrName>
                                        </p:attrNameLst>
                                      </p:cBhvr>
                                      <p:tavLst>
                                        <p:tav tm="0">
                                          <p:val>
                                            <p:strVal val="#ppt_h+1"/>
                                          </p:val>
                                        </p:tav>
                                        <p:tav tm="100000">
                                          <p:val>
                                            <p:strVal val="#ppt_y"/>
                                          </p:val>
                                        </p:tav>
                                      </p:tavLst>
                                    </p:anim>
                                    <p:animEffect transition="in" filter="fade">
                                      <p:cBhvr>
                                        <p:cTn id="11"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2"/>
          <p:cNvSpPr>
            <a:spLocks noGrp="1"/>
          </p:cNvSpPr>
          <p:nvPr>
            <p:ph type="dt" sz="quarter" idx="10"/>
          </p:nvPr>
        </p:nvSpPr>
        <p:spPr/>
        <p:txBody>
          <a:bodyPr/>
          <a:lstStyle/>
          <a:p>
            <a:pPr>
              <a:defRPr/>
            </a:pPr>
            <a:fld id="{4F5C9BCC-BC86-4AED-871A-F98960D2970C}" type="datetime1">
              <a:rPr lang="fr-FR"/>
              <a:pPr>
                <a:defRPr/>
              </a:pPr>
              <a:t>25/10/2019</a:t>
            </a:fld>
            <a:endParaRPr lang="fr-FR"/>
          </a:p>
        </p:txBody>
      </p:sp>
      <p:sp>
        <p:nvSpPr>
          <p:cNvPr id="9" name="Espace réservé du numéro de diapositive 4"/>
          <p:cNvSpPr>
            <a:spLocks noGrp="1"/>
          </p:cNvSpPr>
          <p:nvPr>
            <p:ph type="sldNum" sz="quarter" idx="12"/>
          </p:nvPr>
        </p:nvSpPr>
        <p:spPr/>
        <p:txBody>
          <a:bodyPr/>
          <a:lstStyle/>
          <a:p>
            <a:pPr>
              <a:defRPr/>
            </a:pPr>
            <a:fld id="{23F750AA-4DCE-4AFB-8C81-2F26304732EF}" type="slidenum">
              <a:rPr lang="fr-FR"/>
              <a:pPr>
                <a:defRPr/>
              </a:pPr>
              <a:t>12</a:t>
            </a:fld>
            <a:endParaRPr lang="fr-FR"/>
          </a:p>
        </p:txBody>
      </p:sp>
      <p:sp>
        <p:nvSpPr>
          <p:cNvPr id="143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434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76804" name="Text Box 4"/>
          <p:cNvSpPr txBox="1">
            <a:spLocks noChangeArrowheads="1"/>
          </p:cNvSpPr>
          <p:nvPr/>
        </p:nvSpPr>
        <p:spPr bwMode="auto">
          <a:xfrm>
            <a:off x="330200" y="549275"/>
            <a:ext cx="877887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884238" indent="-342900">
              <a:defRPr kumimoji="1" sz="2400">
                <a:solidFill>
                  <a:schemeClr val="tx1"/>
                </a:solidFill>
                <a:latin typeface="Times New Roman" pitchFamily="18" charset="0"/>
              </a:defRPr>
            </a:lvl2pPr>
            <a:lvl3pPr marL="1406525" indent="-342900">
              <a:defRPr kumimoji="1" sz="2400">
                <a:solidFill>
                  <a:schemeClr val="tx1"/>
                </a:solidFill>
                <a:latin typeface="Times New Roman" pitchFamily="18" charset="0"/>
              </a:defRPr>
            </a:lvl3pPr>
            <a:lvl4pPr marL="1928813" indent="-342900">
              <a:defRPr kumimoji="1" sz="2400">
                <a:solidFill>
                  <a:schemeClr val="tx1"/>
                </a:solidFill>
                <a:latin typeface="Times New Roman" pitchFamily="18" charset="0"/>
              </a:defRPr>
            </a:lvl4pPr>
            <a:lvl5pPr marL="2451100" indent="-342900">
              <a:defRPr kumimoji="1" sz="2400">
                <a:solidFill>
                  <a:schemeClr val="tx1"/>
                </a:solidFill>
                <a:latin typeface="Times New Roman" pitchFamily="18" charset="0"/>
              </a:defRPr>
            </a:lvl5pPr>
            <a:lvl6pPr marL="2908300" indent="-342900" fontAlgn="base">
              <a:spcBef>
                <a:spcPct val="0"/>
              </a:spcBef>
              <a:spcAft>
                <a:spcPct val="0"/>
              </a:spcAft>
              <a:defRPr kumimoji="1" sz="2400">
                <a:solidFill>
                  <a:schemeClr val="tx1"/>
                </a:solidFill>
                <a:latin typeface="Times New Roman" pitchFamily="18" charset="0"/>
              </a:defRPr>
            </a:lvl6pPr>
            <a:lvl7pPr marL="3365500" indent="-342900" fontAlgn="base">
              <a:spcBef>
                <a:spcPct val="0"/>
              </a:spcBef>
              <a:spcAft>
                <a:spcPct val="0"/>
              </a:spcAft>
              <a:defRPr kumimoji="1" sz="2400">
                <a:solidFill>
                  <a:schemeClr val="tx1"/>
                </a:solidFill>
                <a:latin typeface="Times New Roman" pitchFamily="18" charset="0"/>
              </a:defRPr>
            </a:lvl7pPr>
            <a:lvl8pPr marL="3822700" indent="-342900" fontAlgn="base">
              <a:spcBef>
                <a:spcPct val="0"/>
              </a:spcBef>
              <a:spcAft>
                <a:spcPct val="0"/>
              </a:spcAft>
              <a:defRPr kumimoji="1" sz="2400">
                <a:solidFill>
                  <a:schemeClr val="tx1"/>
                </a:solidFill>
                <a:latin typeface="Times New Roman" pitchFamily="18" charset="0"/>
              </a:defRPr>
            </a:lvl8pPr>
            <a:lvl9pPr marL="4279900" indent="-342900" fontAlgn="base">
              <a:spcBef>
                <a:spcPct val="0"/>
              </a:spcBef>
              <a:spcAft>
                <a:spcPct val="0"/>
              </a:spcAft>
              <a:defRPr kumimoji="1" sz="2400">
                <a:solidFill>
                  <a:schemeClr val="tx1"/>
                </a:solidFill>
                <a:latin typeface="Times New Roman" pitchFamily="18" charset="0"/>
              </a:defRPr>
            </a:lvl9pPr>
          </a:lstStyle>
          <a:p>
            <a:pPr>
              <a:lnSpc>
                <a:spcPct val="130000"/>
              </a:lnSpc>
              <a:defRPr/>
            </a:pPr>
            <a:r>
              <a:rPr kumimoji="0" lang="fr-FR" sz="3600" smtClean="0">
                <a:effectLst>
                  <a:outerShdw blurRad="38100" dist="38100" dir="2700000" algn="tl">
                    <a:srgbClr val="000000"/>
                  </a:outerShdw>
                </a:effectLst>
                <a:cs typeface="Times New Roman" pitchFamily="18" charset="0"/>
              </a:rPr>
              <a:t>Lorsque les sollicitations s’exercent sur le béton dont l’âge est inférieur à </a:t>
            </a:r>
            <a:r>
              <a:rPr kumimoji="0" lang="fr-FR" sz="3600" i="1" smtClean="0">
                <a:effectLst>
                  <a:outerShdw blurRad="38100" dist="38100" dir="2700000" algn="tl">
                    <a:srgbClr val="000000"/>
                  </a:outerShdw>
                </a:effectLst>
                <a:cs typeface="Times New Roman" pitchFamily="18" charset="0"/>
              </a:rPr>
              <a:t>28j</a:t>
            </a:r>
            <a:r>
              <a:rPr kumimoji="0" lang="fr-FR" sz="3600" smtClean="0">
                <a:effectLst>
                  <a:outerShdw blurRad="38100" dist="38100" dir="2700000" algn="tl">
                    <a:srgbClr val="000000"/>
                  </a:outerShdw>
                </a:effectLst>
                <a:cs typeface="Times New Roman" pitchFamily="18" charset="0"/>
              </a:rPr>
              <a:t>, on se réfère à la résistance  </a:t>
            </a:r>
            <a:r>
              <a:rPr kumimoji="0" lang="fr-FR" sz="3600" i="1" smtClean="0">
                <a:effectLst>
                  <a:outerShdw blurRad="38100" dist="38100" dir="2700000" algn="tl">
                    <a:srgbClr val="000000"/>
                  </a:outerShdw>
                </a:effectLst>
                <a:cs typeface="Times New Roman" pitchFamily="18" charset="0"/>
              </a:rPr>
              <a:t>‹‹ fcj ››</a:t>
            </a:r>
            <a:r>
              <a:rPr kumimoji="0" lang="fr-FR" sz="3600" smtClean="0">
                <a:effectLst>
                  <a:outerShdw blurRad="38100" dist="38100" dir="2700000" algn="tl">
                    <a:srgbClr val="000000"/>
                  </a:outerShdw>
                </a:effectLst>
                <a:cs typeface="Times New Roman" pitchFamily="18" charset="0"/>
              </a:rPr>
              <a:t> :</a:t>
            </a:r>
          </a:p>
        </p:txBody>
      </p:sp>
      <p:sp>
        <p:nvSpPr>
          <p:cNvPr id="76805" name="AutoShape 5"/>
          <p:cNvSpPr>
            <a:spLocks/>
          </p:cNvSpPr>
          <p:nvPr/>
        </p:nvSpPr>
        <p:spPr bwMode="auto">
          <a:xfrm>
            <a:off x="0" y="3983038"/>
            <a:ext cx="611188" cy="2232025"/>
          </a:xfrm>
          <a:prstGeom prst="leftBrace">
            <a:avLst>
              <a:gd name="adj1" fmla="val 30433"/>
              <a:gd name="adj2" fmla="val 50000"/>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6806" name="Object 6"/>
          <p:cNvSpPr>
            <a:spLocks noChangeAspect="1" noChangeArrowheads="1" noTextEdit="1"/>
          </p:cNvSpPr>
          <p:nvPr/>
        </p:nvSpPr>
        <p:spPr bwMode="auto">
          <a:xfrm>
            <a:off x="427038" y="3775075"/>
            <a:ext cx="846613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fr-FR"/>
          </a:p>
        </p:txBody>
      </p:sp>
      <p:sp>
        <p:nvSpPr>
          <p:cNvPr id="76807" name="Object 7"/>
          <p:cNvSpPr>
            <a:spLocks noChangeAspect="1" noChangeArrowheads="1" noTextEdit="1"/>
          </p:cNvSpPr>
          <p:nvPr/>
        </p:nvSpPr>
        <p:spPr bwMode="auto">
          <a:xfrm>
            <a:off x="458788" y="5133975"/>
            <a:ext cx="8393112"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ppt_w</p:attrName>
                                        </p:attrNameLst>
                                      </p:cBhvr>
                                      <p:tavLst>
                                        <p:tav tm="0">
                                          <p:val>
                                            <p:strVal val="#ppt_w+.3"/>
                                          </p:val>
                                        </p:tav>
                                        <p:tav tm="100000">
                                          <p:val>
                                            <p:strVal val="#ppt_w"/>
                                          </p:val>
                                        </p:tav>
                                      </p:tavLst>
                                    </p:anim>
                                    <p:anim calcmode="lin" valueType="num">
                                      <p:cBhvr>
                                        <p:cTn id="8" dur="500" fill="hold"/>
                                        <p:tgtEl>
                                          <p:spTgt spid="76804"/>
                                        </p:tgtEl>
                                        <p:attrNameLst>
                                          <p:attrName>ppt_h</p:attrName>
                                        </p:attrNameLst>
                                      </p:cBhvr>
                                      <p:tavLst>
                                        <p:tav tm="0">
                                          <p:val>
                                            <p:strVal val="#ppt_h"/>
                                          </p:val>
                                        </p:tav>
                                        <p:tav tm="100000">
                                          <p:val>
                                            <p:strVal val="#ppt_h"/>
                                          </p:val>
                                        </p:tav>
                                      </p:tavLst>
                                    </p:anim>
                                    <p:animEffect transition="in" filter="fade">
                                      <p:cBhvr>
                                        <p:cTn id="9" dur="500"/>
                                        <p:tgtEl>
                                          <p:spTgt spid="76804"/>
                                        </p:tgtEl>
                                      </p:cBhvr>
                                    </p:animEffect>
                                  </p:childTnLst>
                                </p:cTn>
                              </p:par>
                            </p:childTnLst>
                          </p:cTn>
                        </p:par>
                        <p:par>
                          <p:cTn id="10" fill="hold" nodeType="afterGroup">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76805"/>
                                        </p:tgtEl>
                                        <p:attrNameLst>
                                          <p:attrName>style.visibility</p:attrName>
                                        </p:attrNameLst>
                                      </p:cBhvr>
                                      <p:to>
                                        <p:strVal val="visible"/>
                                      </p:to>
                                    </p:set>
                                    <p:anim calcmode="lin" valueType="num">
                                      <p:cBhvr>
                                        <p:cTn id="13" dur="500" fill="hold"/>
                                        <p:tgtEl>
                                          <p:spTgt spid="76805"/>
                                        </p:tgtEl>
                                        <p:attrNameLst>
                                          <p:attrName>ppt_w</p:attrName>
                                        </p:attrNameLst>
                                      </p:cBhvr>
                                      <p:tavLst>
                                        <p:tav tm="0">
                                          <p:val>
                                            <p:fltVal val="0"/>
                                          </p:val>
                                        </p:tav>
                                        <p:tav tm="100000">
                                          <p:val>
                                            <p:strVal val="#ppt_w"/>
                                          </p:val>
                                        </p:tav>
                                      </p:tavLst>
                                    </p:anim>
                                    <p:anim calcmode="lin" valueType="num">
                                      <p:cBhvr>
                                        <p:cTn id="14" dur="500" fill="hold"/>
                                        <p:tgtEl>
                                          <p:spTgt spid="76805"/>
                                        </p:tgtEl>
                                        <p:attrNameLst>
                                          <p:attrName>ppt_h</p:attrName>
                                        </p:attrNameLst>
                                      </p:cBhvr>
                                      <p:tavLst>
                                        <p:tav tm="0">
                                          <p:val>
                                            <p:fltVal val="0"/>
                                          </p:val>
                                        </p:tav>
                                        <p:tav tm="100000">
                                          <p:val>
                                            <p:strVal val="#ppt_h"/>
                                          </p:val>
                                        </p:tav>
                                      </p:tavLst>
                                    </p:anim>
                                    <p:anim calcmode="lin" valueType="num">
                                      <p:cBhvr>
                                        <p:cTn id="15" dur="500" fill="hold"/>
                                        <p:tgtEl>
                                          <p:spTgt spid="76805"/>
                                        </p:tgtEl>
                                        <p:attrNameLst>
                                          <p:attrName>style.rotation</p:attrName>
                                        </p:attrNameLst>
                                      </p:cBhvr>
                                      <p:tavLst>
                                        <p:tav tm="0">
                                          <p:val>
                                            <p:fltVal val="360"/>
                                          </p:val>
                                        </p:tav>
                                        <p:tav tm="100000">
                                          <p:val>
                                            <p:fltVal val="0"/>
                                          </p:val>
                                        </p:tav>
                                      </p:tavLst>
                                    </p:anim>
                                    <p:animEffect transition="in" filter="fade">
                                      <p:cBhvr>
                                        <p:cTn id="16" dur="500"/>
                                        <p:tgtEl>
                                          <p:spTgt spid="76805"/>
                                        </p:tgtEl>
                                      </p:cBhvr>
                                    </p:animEffect>
                                  </p:childTnLst>
                                </p:cTn>
                              </p:par>
                            </p:childTnLst>
                          </p:cTn>
                        </p:par>
                        <p:par>
                          <p:cTn id="17" fill="hold" nodeType="afterGroup">
                            <p:stCondLst>
                              <p:cond delay="1000"/>
                            </p:stCondLst>
                            <p:childTnLst>
                              <p:par>
                                <p:cTn id="18" presetID="26" presetClass="entr" presetSubtype="0" fill="hold" grpId="0" nodeType="afterEffect" nodePh="1">
                                  <p:stCondLst>
                                    <p:cond delay="0"/>
                                  </p:stCondLst>
                                  <p:endCondLst>
                                    <p:cond evt="begin" delay="0">
                                      <p:tn val="18"/>
                                    </p:cond>
                                  </p:endCondLst>
                                  <p:childTnLst>
                                    <p:set>
                                      <p:cBhvr>
                                        <p:cTn id="19" dur="1" fill="hold">
                                          <p:stCondLst>
                                            <p:cond delay="0"/>
                                          </p:stCondLst>
                                        </p:cTn>
                                        <p:tgtEl>
                                          <p:spTgt spid="76806"/>
                                        </p:tgtEl>
                                        <p:attrNameLst>
                                          <p:attrName>style.visibility</p:attrName>
                                        </p:attrNameLst>
                                      </p:cBhvr>
                                      <p:to>
                                        <p:strVal val="visible"/>
                                      </p:to>
                                    </p:set>
                                    <p:animEffect transition="in" filter="wipe(down)">
                                      <p:cBhvr>
                                        <p:cTn id="20" dur="145">
                                          <p:stCondLst>
                                            <p:cond delay="0"/>
                                          </p:stCondLst>
                                        </p:cTn>
                                        <p:tgtEl>
                                          <p:spTgt spid="76806"/>
                                        </p:tgtEl>
                                      </p:cBhvr>
                                    </p:animEffect>
                                    <p:anim calcmode="lin" valueType="num">
                                      <p:cBhvr>
                                        <p:cTn id="21" dur="456" tmFilter="0,0; 0.14,0.36; 0.43,0.73; 0.71,0.91; 1.0,1.0">
                                          <p:stCondLst>
                                            <p:cond delay="0"/>
                                          </p:stCondLst>
                                        </p:cTn>
                                        <p:tgtEl>
                                          <p:spTgt spid="7680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7680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7680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7680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76806"/>
                                        </p:tgtEl>
                                        <p:attrNameLst>
                                          <p:attrName>ppt_y</p:attrName>
                                        </p:attrNameLst>
                                      </p:cBhvr>
                                      <p:tavLst>
                                        <p:tav tm="0" fmla="#ppt_y-sin(pi*$)/81">
                                          <p:val>
                                            <p:fltVal val="0"/>
                                          </p:val>
                                        </p:tav>
                                        <p:tav tm="100000">
                                          <p:val>
                                            <p:fltVal val="1"/>
                                          </p:val>
                                        </p:tav>
                                      </p:tavLst>
                                    </p:anim>
                                    <p:animScale>
                                      <p:cBhvr>
                                        <p:cTn id="26" dur="7">
                                          <p:stCondLst>
                                            <p:cond delay="162"/>
                                          </p:stCondLst>
                                        </p:cTn>
                                        <p:tgtEl>
                                          <p:spTgt spid="76806"/>
                                        </p:tgtEl>
                                      </p:cBhvr>
                                      <p:to x="100000" y="60000"/>
                                    </p:animScale>
                                    <p:animScale>
                                      <p:cBhvr>
                                        <p:cTn id="27" dur="41" decel="50000">
                                          <p:stCondLst>
                                            <p:cond delay="169"/>
                                          </p:stCondLst>
                                        </p:cTn>
                                        <p:tgtEl>
                                          <p:spTgt spid="76806"/>
                                        </p:tgtEl>
                                      </p:cBhvr>
                                      <p:to x="100000" y="100000"/>
                                    </p:animScale>
                                    <p:animScale>
                                      <p:cBhvr>
                                        <p:cTn id="28" dur="7">
                                          <p:stCondLst>
                                            <p:cond delay="328"/>
                                          </p:stCondLst>
                                        </p:cTn>
                                        <p:tgtEl>
                                          <p:spTgt spid="76806"/>
                                        </p:tgtEl>
                                      </p:cBhvr>
                                      <p:to x="100000" y="80000"/>
                                    </p:animScale>
                                    <p:animScale>
                                      <p:cBhvr>
                                        <p:cTn id="29" dur="41" decel="50000">
                                          <p:stCondLst>
                                            <p:cond delay="335"/>
                                          </p:stCondLst>
                                        </p:cTn>
                                        <p:tgtEl>
                                          <p:spTgt spid="76806"/>
                                        </p:tgtEl>
                                      </p:cBhvr>
                                      <p:to x="100000" y="100000"/>
                                    </p:animScale>
                                    <p:animScale>
                                      <p:cBhvr>
                                        <p:cTn id="30" dur="7">
                                          <p:stCondLst>
                                            <p:cond delay="410"/>
                                          </p:stCondLst>
                                        </p:cTn>
                                        <p:tgtEl>
                                          <p:spTgt spid="76806"/>
                                        </p:tgtEl>
                                      </p:cBhvr>
                                      <p:to x="100000" y="90000"/>
                                    </p:animScale>
                                    <p:animScale>
                                      <p:cBhvr>
                                        <p:cTn id="31" dur="41" decel="50000">
                                          <p:stCondLst>
                                            <p:cond delay="417"/>
                                          </p:stCondLst>
                                        </p:cTn>
                                        <p:tgtEl>
                                          <p:spTgt spid="76806"/>
                                        </p:tgtEl>
                                      </p:cBhvr>
                                      <p:to x="100000" y="100000"/>
                                    </p:animScale>
                                    <p:animScale>
                                      <p:cBhvr>
                                        <p:cTn id="32" dur="7">
                                          <p:stCondLst>
                                            <p:cond delay="452"/>
                                          </p:stCondLst>
                                        </p:cTn>
                                        <p:tgtEl>
                                          <p:spTgt spid="76806"/>
                                        </p:tgtEl>
                                      </p:cBhvr>
                                      <p:to x="100000" y="95000"/>
                                    </p:animScale>
                                    <p:animScale>
                                      <p:cBhvr>
                                        <p:cTn id="33" dur="41" decel="50000">
                                          <p:stCondLst>
                                            <p:cond delay="458"/>
                                          </p:stCondLst>
                                        </p:cTn>
                                        <p:tgtEl>
                                          <p:spTgt spid="76806"/>
                                        </p:tgtEl>
                                      </p:cBhvr>
                                      <p:to x="100000" y="100000"/>
                                    </p:animScale>
                                  </p:childTnLst>
                                </p:cTn>
                              </p:par>
                              <p:par>
                                <p:cTn id="34" presetID="52" presetClass="entr" presetSubtype="0" fill="hold" grpId="0" nodeType="withEffect" nodePh="1">
                                  <p:stCondLst>
                                    <p:cond delay="0"/>
                                  </p:stCondLst>
                                  <p:endCondLst>
                                    <p:cond evt="begin" delay="0">
                                      <p:tn val="34"/>
                                    </p:cond>
                                  </p:endCondLst>
                                  <p:childTnLst>
                                    <p:set>
                                      <p:cBhvr>
                                        <p:cTn id="35" dur="1" fill="hold">
                                          <p:stCondLst>
                                            <p:cond delay="0"/>
                                          </p:stCondLst>
                                        </p:cTn>
                                        <p:tgtEl>
                                          <p:spTgt spid="76807"/>
                                        </p:tgtEl>
                                        <p:attrNameLst>
                                          <p:attrName>style.visibility</p:attrName>
                                        </p:attrNameLst>
                                      </p:cBhvr>
                                      <p:to>
                                        <p:strVal val="visible"/>
                                      </p:to>
                                    </p:set>
                                    <p:animScale>
                                      <p:cBhvr>
                                        <p:cTn id="36" dur="2000" decel="50000" fill="hold">
                                          <p:stCondLst>
                                            <p:cond delay="0"/>
                                          </p:stCondLst>
                                        </p:cTn>
                                        <p:tgtEl>
                                          <p:spTgt spid="768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2000" decel="50000" fill="hold">
                                          <p:stCondLst>
                                            <p:cond delay="0"/>
                                          </p:stCondLst>
                                        </p:cTn>
                                        <p:tgtEl>
                                          <p:spTgt spid="76807"/>
                                        </p:tgtEl>
                                        <p:attrNameLst>
                                          <p:attrName>ppt_x</p:attrName>
                                          <p:attrName>ppt_y</p:attrName>
                                        </p:attrNameLst>
                                      </p:cBhvr>
                                    </p:animMotion>
                                    <p:animEffect transition="in" filter="fade">
                                      <p:cBhvr>
                                        <p:cTn id="38" dur="20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5" grpId="0" animBg="1"/>
      <p:bldP spid="76806" grpId="0" animBg="1"/>
      <p:bldP spid="768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quarter" idx="10"/>
          </p:nvPr>
        </p:nvSpPr>
        <p:spPr/>
        <p:txBody>
          <a:bodyPr/>
          <a:lstStyle/>
          <a:p>
            <a:pPr>
              <a:defRPr/>
            </a:pPr>
            <a:fld id="{1B57CF99-FD4F-455F-91DB-BFF7A7DD163B}" type="datetime1">
              <a:rPr lang="fr-FR"/>
              <a:pPr>
                <a:defRPr/>
              </a:pPr>
              <a:t>25/10/2019</a:t>
            </a:fld>
            <a:endParaRPr lang="fr-FR"/>
          </a:p>
        </p:txBody>
      </p:sp>
      <p:sp>
        <p:nvSpPr>
          <p:cNvPr id="9" name="Espace réservé du numéro de diapositive 5"/>
          <p:cNvSpPr>
            <a:spLocks noGrp="1"/>
          </p:cNvSpPr>
          <p:nvPr>
            <p:ph type="sldNum" sz="quarter" idx="12"/>
          </p:nvPr>
        </p:nvSpPr>
        <p:spPr/>
        <p:txBody>
          <a:bodyPr/>
          <a:lstStyle/>
          <a:p>
            <a:pPr>
              <a:defRPr/>
            </a:pPr>
            <a:fld id="{F2513A94-81AF-4979-83A4-C81662A64B4A}" type="slidenum">
              <a:rPr lang="fr-FR"/>
              <a:pPr>
                <a:defRPr/>
              </a:pPr>
              <a:t>13</a:t>
            </a:fld>
            <a:endParaRPr lang="fr-FR"/>
          </a:p>
        </p:txBody>
      </p:sp>
      <p:sp>
        <p:nvSpPr>
          <p:cNvPr id="77826" name="Text Box 2"/>
          <p:cNvSpPr txBox="1">
            <a:spLocks noChangeArrowheads="1"/>
          </p:cNvSpPr>
          <p:nvPr/>
        </p:nvSpPr>
        <p:spPr bwMode="auto">
          <a:xfrm>
            <a:off x="0" y="1773238"/>
            <a:ext cx="9144000"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884238" indent="-342900">
              <a:defRPr kumimoji="1" sz="2400">
                <a:solidFill>
                  <a:schemeClr val="tx1"/>
                </a:solidFill>
                <a:latin typeface="Times New Roman" pitchFamily="18" charset="0"/>
              </a:defRPr>
            </a:lvl2pPr>
            <a:lvl3pPr marL="1406525" indent="-342900">
              <a:defRPr kumimoji="1" sz="2400">
                <a:solidFill>
                  <a:schemeClr val="tx1"/>
                </a:solidFill>
                <a:latin typeface="Times New Roman" pitchFamily="18" charset="0"/>
              </a:defRPr>
            </a:lvl3pPr>
            <a:lvl4pPr marL="1928813" indent="-342900">
              <a:defRPr kumimoji="1" sz="2400">
                <a:solidFill>
                  <a:schemeClr val="tx1"/>
                </a:solidFill>
                <a:latin typeface="Times New Roman" pitchFamily="18" charset="0"/>
              </a:defRPr>
            </a:lvl4pPr>
            <a:lvl5pPr marL="2451100" indent="-342900">
              <a:defRPr kumimoji="1" sz="2400">
                <a:solidFill>
                  <a:schemeClr val="tx1"/>
                </a:solidFill>
                <a:latin typeface="Times New Roman" pitchFamily="18" charset="0"/>
              </a:defRPr>
            </a:lvl5pPr>
            <a:lvl6pPr marL="2908300" indent="-342900" fontAlgn="base">
              <a:spcBef>
                <a:spcPct val="0"/>
              </a:spcBef>
              <a:spcAft>
                <a:spcPct val="0"/>
              </a:spcAft>
              <a:defRPr kumimoji="1" sz="2400">
                <a:solidFill>
                  <a:schemeClr val="tx1"/>
                </a:solidFill>
                <a:latin typeface="Times New Roman" pitchFamily="18" charset="0"/>
              </a:defRPr>
            </a:lvl6pPr>
            <a:lvl7pPr marL="3365500" indent="-342900" fontAlgn="base">
              <a:spcBef>
                <a:spcPct val="0"/>
              </a:spcBef>
              <a:spcAft>
                <a:spcPct val="0"/>
              </a:spcAft>
              <a:defRPr kumimoji="1" sz="2400">
                <a:solidFill>
                  <a:schemeClr val="tx1"/>
                </a:solidFill>
                <a:latin typeface="Times New Roman" pitchFamily="18" charset="0"/>
              </a:defRPr>
            </a:lvl7pPr>
            <a:lvl8pPr marL="3822700" indent="-342900" fontAlgn="base">
              <a:spcBef>
                <a:spcPct val="0"/>
              </a:spcBef>
              <a:spcAft>
                <a:spcPct val="0"/>
              </a:spcAft>
              <a:defRPr kumimoji="1" sz="2400">
                <a:solidFill>
                  <a:schemeClr val="tx1"/>
                </a:solidFill>
                <a:latin typeface="Times New Roman" pitchFamily="18" charset="0"/>
              </a:defRPr>
            </a:lvl8pPr>
            <a:lvl9pPr marL="4279900" indent="-342900" fontAlgn="base">
              <a:spcBef>
                <a:spcPct val="0"/>
              </a:spcBef>
              <a:spcAft>
                <a:spcPct val="0"/>
              </a:spcAft>
              <a:defRPr kumimoji="1" sz="2400">
                <a:solidFill>
                  <a:schemeClr val="tx1"/>
                </a:solidFill>
                <a:latin typeface="Times New Roman" pitchFamily="18" charset="0"/>
              </a:defRPr>
            </a:lvl9pPr>
          </a:lstStyle>
          <a:p>
            <a:pPr>
              <a:lnSpc>
                <a:spcPct val="110000"/>
              </a:lnSpc>
              <a:defRPr/>
            </a:pPr>
            <a:r>
              <a:rPr kumimoji="0" lang="fr-FR" sz="3600" smtClean="0">
                <a:effectLst>
                  <a:outerShdw blurRad="38100" dist="38100" dir="2700000" algn="tl">
                    <a:srgbClr val="000000"/>
                  </a:outerShdw>
                </a:effectLst>
                <a:cs typeface="Times New Roman" pitchFamily="18" charset="0"/>
              </a:rPr>
              <a:t>La résistance caractéristique à la traction du béton à « j » jours, notée</a:t>
            </a:r>
            <a:r>
              <a:rPr kumimoji="0" lang="fr-FR" sz="3600" i="1" smtClean="0">
                <a:effectLst>
                  <a:outerShdw blurRad="38100" dist="38100" dir="2700000" algn="tl">
                    <a:srgbClr val="000000"/>
                  </a:outerShdw>
                </a:effectLst>
                <a:cs typeface="Times New Roman" pitchFamily="18" charset="0"/>
              </a:rPr>
              <a:t> ftj</a:t>
            </a:r>
            <a:r>
              <a:rPr kumimoji="0" lang="fr-FR" sz="3600" smtClean="0">
                <a:effectLst>
                  <a:outerShdw blurRad="38100" dist="38100" dir="2700000" algn="tl">
                    <a:srgbClr val="000000"/>
                  </a:outerShdw>
                </a:effectLst>
                <a:cs typeface="Times New Roman" pitchFamily="18" charset="0"/>
              </a:rPr>
              <a:t> ,est déduite de celle  à la compression  :</a:t>
            </a:r>
          </a:p>
        </p:txBody>
      </p:sp>
      <p:sp>
        <p:nvSpPr>
          <p:cNvPr id="77827" name="AutoShape 3"/>
          <p:cNvSpPr>
            <a:spLocks/>
          </p:cNvSpPr>
          <p:nvPr/>
        </p:nvSpPr>
        <p:spPr bwMode="auto">
          <a:xfrm>
            <a:off x="0" y="3644900"/>
            <a:ext cx="611188" cy="2232025"/>
          </a:xfrm>
          <a:prstGeom prst="leftBrace">
            <a:avLst>
              <a:gd name="adj1" fmla="val 30433"/>
              <a:gd name="adj2" fmla="val 50000"/>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7828" name="Object 4"/>
          <p:cNvSpPr>
            <a:spLocks noChangeAspect="1" noChangeArrowheads="1" noTextEdit="1"/>
          </p:cNvSpPr>
          <p:nvPr/>
        </p:nvSpPr>
        <p:spPr bwMode="auto">
          <a:xfrm>
            <a:off x="944563" y="3736975"/>
            <a:ext cx="8218487"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29" name="Object 5"/>
          <p:cNvSpPr>
            <a:spLocks noChangeArrowheads="1" noTextEdit="1"/>
          </p:cNvSpPr>
          <p:nvPr/>
        </p:nvSpPr>
        <p:spPr bwMode="auto">
          <a:xfrm>
            <a:off x="1116013" y="4581525"/>
            <a:ext cx="74168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30" name="Text Box 6"/>
          <p:cNvSpPr txBox="1">
            <a:spLocks noChangeArrowheads="1"/>
          </p:cNvSpPr>
          <p:nvPr/>
        </p:nvSpPr>
        <p:spPr bwMode="auto">
          <a:xfrm>
            <a:off x="1042988" y="5816600"/>
            <a:ext cx="68421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sz="3000">
                <a:effectLst>
                  <a:outerShdw blurRad="38100" dist="38100" dir="2700000" algn="tl">
                    <a:srgbClr val="000000"/>
                  </a:outerShdw>
                </a:effectLst>
                <a:cs typeface="Times New Roman" pitchFamily="18" charset="0"/>
              </a:rPr>
              <a:t>Dans notre cas         </a:t>
            </a:r>
            <a:r>
              <a:rPr lang="fr-FR" sz="3000" i="1">
                <a:effectLst>
                  <a:outerShdw blurRad="38100" dist="38100" dir="2700000" algn="tl">
                    <a:srgbClr val="000000"/>
                  </a:outerShdw>
                </a:effectLst>
                <a:cs typeface="Times New Roman" pitchFamily="18" charset="0"/>
              </a:rPr>
              <a:t>f</a:t>
            </a:r>
            <a:r>
              <a:rPr lang="fr-FR" sz="3000" i="1" baseline="-25000">
                <a:effectLst>
                  <a:outerShdw blurRad="38100" dist="38100" dir="2700000" algn="tl">
                    <a:srgbClr val="000000"/>
                  </a:outerShdw>
                </a:effectLst>
                <a:cs typeface="Times New Roman" pitchFamily="18" charset="0"/>
              </a:rPr>
              <a:t>t28</a:t>
            </a:r>
            <a:r>
              <a:rPr lang="fr-FR" sz="3000" i="1">
                <a:effectLst>
                  <a:outerShdw blurRad="38100" dist="38100" dir="2700000" algn="tl">
                    <a:srgbClr val="000000"/>
                  </a:outerShdw>
                </a:effectLst>
                <a:cs typeface="Times New Roman" pitchFamily="18" charset="0"/>
              </a:rPr>
              <a:t> = 2,10 MPa.</a:t>
            </a:r>
            <a:r>
              <a:rPr lang="fr-FR" sz="3000">
                <a:effectLst>
                  <a:outerShdw blurRad="38100" dist="38100" dir="2700000" algn="tl">
                    <a:srgbClr val="000000"/>
                  </a:outerShdw>
                </a:effectLst>
                <a:cs typeface="Times New Roman" pitchFamily="18" charset="0"/>
              </a:rPr>
              <a:t> 	</a:t>
            </a:r>
          </a:p>
        </p:txBody>
      </p:sp>
      <p:sp>
        <p:nvSpPr>
          <p:cNvPr id="77831" name="Rectangle 7"/>
          <p:cNvSpPr>
            <a:spLocks noGrp="1" noChangeArrowheads="1"/>
          </p:cNvSpPr>
          <p:nvPr>
            <p:ph type="title"/>
          </p:nvPr>
        </p:nvSpPr>
        <p:spPr>
          <a:xfrm>
            <a:off x="685800" y="777875"/>
            <a:ext cx="7772400" cy="806450"/>
          </a:xfrm>
          <a:noFill/>
        </p:spPr>
        <p:txBody>
          <a:bodyPr anchorCtr="1"/>
          <a:lstStyle/>
          <a:p>
            <a:pPr eaLnBrk="1" hangingPunct="1"/>
            <a:r>
              <a:rPr lang="fr-FR" sz="3600" b="1" smtClean="0">
                <a:solidFill>
                  <a:schemeClr val="tx1"/>
                </a:solidFill>
                <a:latin typeface="Times New Roman" pitchFamily="18" charset="0"/>
                <a:cs typeface="Times New Roman" pitchFamily="18" charset="0"/>
              </a:rPr>
              <a:t>2- Résistance à la traction: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7831"/>
                                        </p:tgtEl>
                                        <p:attrNameLst>
                                          <p:attrName>style.visibility</p:attrName>
                                        </p:attrNameLst>
                                      </p:cBhvr>
                                      <p:to>
                                        <p:strVal val="visible"/>
                                      </p:to>
                                    </p:set>
                                    <p:anim calcmode="lin" valueType="num">
                                      <p:cBhvr>
                                        <p:cTn id="7" dur="500" fill="hold"/>
                                        <p:tgtEl>
                                          <p:spTgt spid="77831"/>
                                        </p:tgtEl>
                                        <p:attrNameLst>
                                          <p:attrName>ppt_w</p:attrName>
                                        </p:attrNameLst>
                                      </p:cBhvr>
                                      <p:tavLst>
                                        <p:tav tm="0">
                                          <p:val>
                                            <p:strVal val="#ppt_w*0.05"/>
                                          </p:val>
                                        </p:tav>
                                        <p:tav tm="100000">
                                          <p:val>
                                            <p:strVal val="#ppt_w"/>
                                          </p:val>
                                        </p:tav>
                                      </p:tavLst>
                                    </p:anim>
                                    <p:anim calcmode="lin" valueType="num">
                                      <p:cBhvr>
                                        <p:cTn id="8" dur="500" fill="hold"/>
                                        <p:tgtEl>
                                          <p:spTgt spid="77831"/>
                                        </p:tgtEl>
                                        <p:attrNameLst>
                                          <p:attrName>ppt_h</p:attrName>
                                        </p:attrNameLst>
                                      </p:cBhvr>
                                      <p:tavLst>
                                        <p:tav tm="0">
                                          <p:val>
                                            <p:strVal val="#ppt_h"/>
                                          </p:val>
                                        </p:tav>
                                        <p:tav tm="100000">
                                          <p:val>
                                            <p:strVal val="#ppt_h"/>
                                          </p:val>
                                        </p:tav>
                                      </p:tavLst>
                                    </p:anim>
                                    <p:anim calcmode="lin" valueType="num">
                                      <p:cBhvr>
                                        <p:cTn id="9" dur="500" fill="hold"/>
                                        <p:tgtEl>
                                          <p:spTgt spid="77831"/>
                                        </p:tgtEl>
                                        <p:attrNameLst>
                                          <p:attrName>ppt_x</p:attrName>
                                        </p:attrNameLst>
                                      </p:cBhvr>
                                      <p:tavLst>
                                        <p:tav tm="0">
                                          <p:val>
                                            <p:strVal val="#ppt_x-.2"/>
                                          </p:val>
                                        </p:tav>
                                        <p:tav tm="100000">
                                          <p:val>
                                            <p:strVal val="#ppt_x"/>
                                          </p:val>
                                        </p:tav>
                                      </p:tavLst>
                                    </p:anim>
                                    <p:anim calcmode="lin" valueType="num">
                                      <p:cBhvr>
                                        <p:cTn id="10" dur="500" fill="hold"/>
                                        <p:tgtEl>
                                          <p:spTgt spid="77831"/>
                                        </p:tgtEl>
                                        <p:attrNameLst>
                                          <p:attrName>ppt_y</p:attrName>
                                        </p:attrNameLst>
                                      </p:cBhvr>
                                      <p:tavLst>
                                        <p:tav tm="0">
                                          <p:val>
                                            <p:strVal val="#ppt_y"/>
                                          </p:val>
                                        </p:tav>
                                        <p:tav tm="100000">
                                          <p:val>
                                            <p:strVal val="#ppt_y"/>
                                          </p:val>
                                        </p:tav>
                                      </p:tavLst>
                                    </p:anim>
                                    <p:animEffect transition="in" filter="fade">
                                      <p:cBhvr>
                                        <p:cTn id="11" dur="500"/>
                                        <p:tgtEl>
                                          <p:spTgt spid="77831"/>
                                        </p:tgtEl>
                                      </p:cBhvr>
                                    </p:animEffect>
                                  </p:childTnLst>
                                </p:cTn>
                              </p:par>
                            </p:childTnLst>
                          </p:cTn>
                        </p:par>
                        <p:par>
                          <p:cTn id="12" fill="hold" nodeType="afterGroup">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7826"/>
                                        </p:tgtEl>
                                        <p:attrNameLst>
                                          <p:attrName>style.visibility</p:attrName>
                                        </p:attrNameLst>
                                      </p:cBhvr>
                                      <p:to>
                                        <p:strVal val="visible"/>
                                      </p:to>
                                    </p:set>
                                    <p:animEffect transition="in" filter="fade">
                                      <p:cBhvr>
                                        <p:cTn id="15" dur="1000"/>
                                        <p:tgtEl>
                                          <p:spTgt spid="77826"/>
                                        </p:tgtEl>
                                      </p:cBhvr>
                                    </p:animEffect>
                                  </p:childTnLst>
                                </p:cTn>
                              </p:par>
                            </p:childTnLst>
                          </p:cTn>
                        </p:par>
                        <p:par>
                          <p:cTn id="16" fill="hold" nodeType="afterGroup">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77827"/>
                                        </p:tgtEl>
                                        <p:attrNameLst>
                                          <p:attrName>style.visibility</p:attrName>
                                        </p:attrNameLst>
                                      </p:cBhvr>
                                      <p:to>
                                        <p:strVal val="visible"/>
                                      </p:to>
                                    </p:set>
                                    <p:anim calcmode="lin" valueType="num">
                                      <p:cBhvr>
                                        <p:cTn id="19" dur="500" fill="hold"/>
                                        <p:tgtEl>
                                          <p:spTgt spid="77827"/>
                                        </p:tgtEl>
                                        <p:attrNameLst>
                                          <p:attrName>ppt_w</p:attrName>
                                        </p:attrNameLst>
                                      </p:cBhvr>
                                      <p:tavLst>
                                        <p:tav tm="0">
                                          <p:val>
                                            <p:fltVal val="0"/>
                                          </p:val>
                                        </p:tav>
                                        <p:tav tm="100000">
                                          <p:val>
                                            <p:strVal val="#ppt_w"/>
                                          </p:val>
                                        </p:tav>
                                      </p:tavLst>
                                    </p:anim>
                                    <p:anim calcmode="lin" valueType="num">
                                      <p:cBhvr>
                                        <p:cTn id="20" dur="500" fill="hold"/>
                                        <p:tgtEl>
                                          <p:spTgt spid="77827"/>
                                        </p:tgtEl>
                                        <p:attrNameLst>
                                          <p:attrName>ppt_h</p:attrName>
                                        </p:attrNameLst>
                                      </p:cBhvr>
                                      <p:tavLst>
                                        <p:tav tm="0">
                                          <p:val>
                                            <p:fltVal val="0"/>
                                          </p:val>
                                        </p:tav>
                                        <p:tav tm="100000">
                                          <p:val>
                                            <p:strVal val="#ppt_h"/>
                                          </p:val>
                                        </p:tav>
                                      </p:tavLst>
                                    </p:anim>
                                    <p:anim calcmode="lin" valueType="num">
                                      <p:cBhvr>
                                        <p:cTn id="21" dur="500" fill="hold"/>
                                        <p:tgtEl>
                                          <p:spTgt spid="77827"/>
                                        </p:tgtEl>
                                        <p:attrNameLst>
                                          <p:attrName>style.rotation</p:attrName>
                                        </p:attrNameLst>
                                      </p:cBhvr>
                                      <p:tavLst>
                                        <p:tav tm="0">
                                          <p:val>
                                            <p:fltVal val="360"/>
                                          </p:val>
                                        </p:tav>
                                        <p:tav tm="100000">
                                          <p:val>
                                            <p:fltVal val="0"/>
                                          </p:val>
                                        </p:tav>
                                      </p:tavLst>
                                    </p:anim>
                                    <p:animEffect transition="in" filter="fade">
                                      <p:cBhvr>
                                        <p:cTn id="22" dur="500"/>
                                        <p:tgtEl>
                                          <p:spTgt spid="77827"/>
                                        </p:tgtEl>
                                      </p:cBhvr>
                                    </p:animEffect>
                                  </p:childTnLst>
                                </p:cTn>
                              </p:par>
                            </p:childTnLst>
                          </p:cTn>
                        </p:par>
                        <p:par>
                          <p:cTn id="23" fill="hold" nodeType="afterGroup">
                            <p:stCondLst>
                              <p:cond delay="2000"/>
                            </p:stCondLst>
                            <p:childTnLst>
                              <p:par>
                                <p:cTn id="24" presetID="26" presetClass="entr" presetSubtype="0" fill="hold" grpId="0" nodeType="afterEffect" nodePh="1">
                                  <p:stCondLst>
                                    <p:cond delay="0"/>
                                  </p:stCondLst>
                                  <p:endCondLst>
                                    <p:cond evt="begin" delay="0">
                                      <p:tn val="24"/>
                                    </p:cond>
                                  </p:endCondLst>
                                  <p:childTnLst>
                                    <p:set>
                                      <p:cBhvr>
                                        <p:cTn id="25" dur="1" fill="hold">
                                          <p:stCondLst>
                                            <p:cond delay="0"/>
                                          </p:stCondLst>
                                        </p:cTn>
                                        <p:tgtEl>
                                          <p:spTgt spid="77828"/>
                                        </p:tgtEl>
                                        <p:attrNameLst>
                                          <p:attrName>style.visibility</p:attrName>
                                        </p:attrNameLst>
                                      </p:cBhvr>
                                      <p:to>
                                        <p:strVal val="visible"/>
                                      </p:to>
                                    </p:set>
                                    <p:animEffect transition="in" filter="wipe(down)">
                                      <p:cBhvr>
                                        <p:cTn id="26" dur="290">
                                          <p:stCondLst>
                                            <p:cond delay="0"/>
                                          </p:stCondLst>
                                        </p:cTn>
                                        <p:tgtEl>
                                          <p:spTgt spid="77828"/>
                                        </p:tgtEl>
                                      </p:cBhvr>
                                    </p:animEffect>
                                    <p:anim calcmode="lin" valueType="num">
                                      <p:cBhvr>
                                        <p:cTn id="27" dur="911" tmFilter="0,0; 0.14,0.36; 0.43,0.73; 0.71,0.91; 1.0,1.0">
                                          <p:stCondLst>
                                            <p:cond delay="0"/>
                                          </p:stCondLst>
                                        </p:cTn>
                                        <p:tgtEl>
                                          <p:spTgt spid="77828"/>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77828"/>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77828"/>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77828"/>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77828"/>
                                        </p:tgtEl>
                                        <p:attrNameLst>
                                          <p:attrName>ppt_y</p:attrName>
                                        </p:attrNameLst>
                                      </p:cBhvr>
                                      <p:tavLst>
                                        <p:tav tm="0" fmla="#ppt_y-sin(pi*$)/81">
                                          <p:val>
                                            <p:fltVal val="0"/>
                                          </p:val>
                                        </p:tav>
                                        <p:tav tm="100000">
                                          <p:val>
                                            <p:fltVal val="1"/>
                                          </p:val>
                                        </p:tav>
                                      </p:tavLst>
                                    </p:anim>
                                    <p:animScale>
                                      <p:cBhvr>
                                        <p:cTn id="32" dur="13">
                                          <p:stCondLst>
                                            <p:cond delay="325"/>
                                          </p:stCondLst>
                                        </p:cTn>
                                        <p:tgtEl>
                                          <p:spTgt spid="77828"/>
                                        </p:tgtEl>
                                      </p:cBhvr>
                                      <p:to x="100000" y="60000"/>
                                    </p:animScale>
                                    <p:animScale>
                                      <p:cBhvr>
                                        <p:cTn id="33" dur="83" decel="50000">
                                          <p:stCondLst>
                                            <p:cond delay="338"/>
                                          </p:stCondLst>
                                        </p:cTn>
                                        <p:tgtEl>
                                          <p:spTgt spid="77828"/>
                                        </p:tgtEl>
                                      </p:cBhvr>
                                      <p:to x="100000" y="100000"/>
                                    </p:animScale>
                                    <p:animScale>
                                      <p:cBhvr>
                                        <p:cTn id="34" dur="13">
                                          <p:stCondLst>
                                            <p:cond delay="656"/>
                                          </p:stCondLst>
                                        </p:cTn>
                                        <p:tgtEl>
                                          <p:spTgt spid="77828"/>
                                        </p:tgtEl>
                                      </p:cBhvr>
                                      <p:to x="100000" y="80000"/>
                                    </p:animScale>
                                    <p:animScale>
                                      <p:cBhvr>
                                        <p:cTn id="35" dur="83" decel="50000">
                                          <p:stCondLst>
                                            <p:cond delay="669"/>
                                          </p:stCondLst>
                                        </p:cTn>
                                        <p:tgtEl>
                                          <p:spTgt spid="77828"/>
                                        </p:tgtEl>
                                      </p:cBhvr>
                                      <p:to x="100000" y="100000"/>
                                    </p:animScale>
                                    <p:animScale>
                                      <p:cBhvr>
                                        <p:cTn id="36" dur="13">
                                          <p:stCondLst>
                                            <p:cond delay="821"/>
                                          </p:stCondLst>
                                        </p:cTn>
                                        <p:tgtEl>
                                          <p:spTgt spid="77828"/>
                                        </p:tgtEl>
                                      </p:cBhvr>
                                      <p:to x="100000" y="90000"/>
                                    </p:animScale>
                                    <p:animScale>
                                      <p:cBhvr>
                                        <p:cTn id="37" dur="83" decel="50000">
                                          <p:stCondLst>
                                            <p:cond delay="834"/>
                                          </p:stCondLst>
                                        </p:cTn>
                                        <p:tgtEl>
                                          <p:spTgt spid="77828"/>
                                        </p:tgtEl>
                                      </p:cBhvr>
                                      <p:to x="100000" y="100000"/>
                                    </p:animScale>
                                    <p:animScale>
                                      <p:cBhvr>
                                        <p:cTn id="38" dur="13">
                                          <p:stCondLst>
                                            <p:cond delay="904"/>
                                          </p:stCondLst>
                                        </p:cTn>
                                        <p:tgtEl>
                                          <p:spTgt spid="77828"/>
                                        </p:tgtEl>
                                      </p:cBhvr>
                                      <p:to x="100000" y="95000"/>
                                    </p:animScale>
                                    <p:animScale>
                                      <p:cBhvr>
                                        <p:cTn id="39" dur="83" decel="50000">
                                          <p:stCondLst>
                                            <p:cond delay="917"/>
                                          </p:stCondLst>
                                        </p:cTn>
                                        <p:tgtEl>
                                          <p:spTgt spid="77828"/>
                                        </p:tgtEl>
                                      </p:cBhvr>
                                      <p:to x="100000" y="100000"/>
                                    </p:animScale>
                                  </p:childTnLst>
                                </p:cTn>
                              </p:par>
                              <p:par>
                                <p:cTn id="40" presetID="52" presetClass="entr" presetSubtype="0" fill="hold" grpId="0" nodeType="withEffect" nodePh="1">
                                  <p:stCondLst>
                                    <p:cond delay="0"/>
                                  </p:stCondLst>
                                  <p:endCondLst>
                                    <p:cond evt="begin" delay="0">
                                      <p:tn val="40"/>
                                    </p:cond>
                                  </p:endCondLst>
                                  <p:childTnLst>
                                    <p:set>
                                      <p:cBhvr>
                                        <p:cTn id="41" dur="1" fill="hold">
                                          <p:stCondLst>
                                            <p:cond delay="0"/>
                                          </p:stCondLst>
                                        </p:cTn>
                                        <p:tgtEl>
                                          <p:spTgt spid="77829"/>
                                        </p:tgtEl>
                                        <p:attrNameLst>
                                          <p:attrName>style.visibility</p:attrName>
                                        </p:attrNameLst>
                                      </p:cBhvr>
                                      <p:to>
                                        <p:strVal val="visible"/>
                                      </p:to>
                                    </p:set>
                                    <p:animScale>
                                      <p:cBhvr>
                                        <p:cTn id="42" dur="1000" decel="50000" fill="hold">
                                          <p:stCondLst>
                                            <p:cond delay="0"/>
                                          </p:stCondLst>
                                        </p:cTn>
                                        <p:tgtEl>
                                          <p:spTgt spid="778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7829"/>
                                        </p:tgtEl>
                                        <p:attrNameLst>
                                          <p:attrName>ppt_x</p:attrName>
                                          <p:attrName>ppt_y</p:attrName>
                                        </p:attrNameLst>
                                      </p:cBhvr>
                                    </p:animMotion>
                                    <p:animEffect transition="in" filter="fade">
                                      <p:cBhvr>
                                        <p:cTn id="44" dur="1000"/>
                                        <p:tgtEl>
                                          <p:spTgt spid="77829"/>
                                        </p:tgtEl>
                                      </p:cBhvr>
                                    </p:animEffect>
                                  </p:childTnLst>
                                </p:cTn>
                              </p:par>
                            </p:childTnLst>
                          </p:cTn>
                        </p:par>
                        <p:par>
                          <p:cTn id="45" fill="hold" nodeType="afterGroup">
                            <p:stCondLst>
                              <p:cond delay="3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77830"/>
                                        </p:tgtEl>
                                        <p:attrNameLst>
                                          <p:attrName>style.visibility</p:attrName>
                                        </p:attrNameLst>
                                      </p:cBhvr>
                                      <p:to>
                                        <p:strVal val="visible"/>
                                      </p:to>
                                    </p:set>
                                    <p:anim calcmode="lin" valueType="num">
                                      <p:cBhvr>
                                        <p:cTn id="48" dur="500" fill="hold"/>
                                        <p:tgtEl>
                                          <p:spTgt spid="7783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77830"/>
                                        </p:tgtEl>
                                        <p:attrNameLst>
                                          <p:attrName>ppt_y</p:attrName>
                                        </p:attrNameLst>
                                      </p:cBhvr>
                                      <p:tavLst>
                                        <p:tav tm="0">
                                          <p:val>
                                            <p:strVal val="#ppt_y"/>
                                          </p:val>
                                        </p:tav>
                                        <p:tav tm="100000">
                                          <p:val>
                                            <p:strVal val="#ppt_y"/>
                                          </p:val>
                                        </p:tav>
                                      </p:tavLst>
                                    </p:anim>
                                    <p:anim calcmode="lin" valueType="num">
                                      <p:cBhvr>
                                        <p:cTn id="50" dur="500" fill="hold"/>
                                        <p:tgtEl>
                                          <p:spTgt spid="7783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7783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animBg="1"/>
      <p:bldP spid="77828" grpId="0" animBg="1"/>
      <p:bldP spid="77829" grpId="0" animBg="1"/>
      <p:bldP spid="77830" grpId="0"/>
      <p:bldP spid="778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e la date 3"/>
          <p:cNvSpPr>
            <a:spLocks noGrp="1"/>
          </p:cNvSpPr>
          <p:nvPr>
            <p:ph type="dt" sz="quarter" idx="10"/>
          </p:nvPr>
        </p:nvSpPr>
        <p:spPr/>
        <p:txBody>
          <a:bodyPr/>
          <a:lstStyle/>
          <a:p>
            <a:pPr>
              <a:defRPr/>
            </a:pPr>
            <a:fld id="{31DD5E6A-DC23-4B76-9EDB-D6206EBD12F5}" type="datetime1">
              <a:rPr lang="fr-FR"/>
              <a:pPr>
                <a:defRPr/>
              </a:pPr>
              <a:t>25/10/2019</a:t>
            </a:fld>
            <a:endParaRPr lang="fr-FR"/>
          </a:p>
        </p:txBody>
      </p:sp>
      <p:sp>
        <p:nvSpPr>
          <p:cNvPr id="27" name="Espace réservé du numéro de diapositive 5"/>
          <p:cNvSpPr>
            <a:spLocks noGrp="1"/>
          </p:cNvSpPr>
          <p:nvPr>
            <p:ph type="sldNum" sz="quarter" idx="12"/>
          </p:nvPr>
        </p:nvSpPr>
        <p:spPr/>
        <p:txBody>
          <a:bodyPr/>
          <a:lstStyle/>
          <a:p>
            <a:pPr>
              <a:defRPr/>
            </a:pPr>
            <a:fld id="{B352F467-50E3-4889-8BD6-869223C8A135}" type="slidenum">
              <a:rPr lang="fr-FR"/>
              <a:pPr>
                <a:defRPr/>
              </a:pPr>
              <a:t>14</a:t>
            </a:fld>
            <a:endParaRPr lang="fr-FR"/>
          </a:p>
        </p:txBody>
      </p:sp>
      <p:sp>
        <p:nvSpPr>
          <p:cNvPr id="78850" name="Rectangle 2"/>
          <p:cNvSpPr>
            <a:spLocks noGrp="1" noChangeArrowheads="1"/>
          </p:cNvSpPr>
          <p:nvPr>
            <p:ph type="title"/>
          </p:nvPr>
        </p:nvSpPr>
        <p:spPr>
          <a:xfrm>
            <a:off x="468313" y="549275"/>
            <a:ext cx="8229600" cy="863600"/>
          </a:xfrm>
        </p:spPr>
        <p:txBody>
          <a:bodyPr/>
          <a:lstStyle/>
          <a:p>
            <a:pPr eaLnBrk="1" hangingPunct="1"/>
            <a:r>
              <a:rPr lang="fr-FR" sz="2800" smtClean="0">
                <a:latin typeface="Times New Roman" pitchFamily="18" charset="0"/>
              </a:rPr>
              <a:t/>
            </a:r>
            <a:br>
              <a:rPr lang="fr-FR" sz="2800" smtClean="0">
                <a:latin typeface="Times New Roman" pitchFamily="18" charset="0"/>
              </a:rPr>
            </a:br>
            <a:r>
              <a:rPr lang="fr-FR" sz="2800" b="1" smtClean="0">
                <a:solidFill>
                  <a:srgbClr val="99CCFF"/>
                </a:solidFill>
                <a:latin typeface="Times New Roman" pitchFamily="18" charset="0"/>
              </a:rPr>
              <a:t>Contraintes limites de compression</a:t>
            </a:r>
            <a:r>
              <a:rPr lang="fr-FR" sz="2400" b="1" smtClean="0">
                <a:solidFill>
                  <a:srgbClr val="99CCFF"/>
                </a:solidFill>
                <a:latin typeface="Times New Roman" pitchFamily="18" charset="0"/>
              </a:rPr>
              <a:t> </a:t>
            </a:r>
            <a:r>
              <a:rPr lang="fr-FR" sz="2800" b="1" smtClean="0">
                <a:solidFill>
                  <a:srgbClr val="99CCFF"/>
                </a:solidFill>
                <a:latin typeface="Times New Roman" pitchFamily="18" charset="0"/>
              </a:rPr>
              <a:t> :</a:t>
            </a:r>
            <a:br>
              <a:rPr lang="fr-FR" sz="2800" b="1" smtClean="0">
                <a:solidFill>
                  <a:srgbClr val="99CCFF"/>
                </a:solidFill>
                <a:latin typeface="Times New Roman" pitchFamily="18" charset="0"/>
              </a:rPr>
            </a:br>
            <a:r>
              <a:rPr lang="fr-FR" sz="2800" b="1" i="1" smtClean="0">
                <a:solidFill>
                  <a:srgbClr val="99CCFF"/>
                </a:solidFill>
                <a:latin typeface="Times New Roman" pitchFamily="18" charset="0"/>
              </a:rPr>
              <a:t>(Article A.4.3.4 du BAEL 91).</a:t>
            </a:r>
            <a:br>
              <a:rPr lang="fr-FR" sz="2800" b="1" i="1" smtClean="0">
                <a:solidFill>
                  <a:srgbClr val="99CCFF"/>
                </a:solidFill>
                <a:latin typeface="Times New Roman" pitchFamily="18" charset="0"/>
              </a:rPr>
            </a:br>
            <a:r>
              <a:rPr lang="fr-FR" sz="2800" b="1" i="1" smtClean="0">
                <a:latin typeface="Times New Roman" pitchFamily="18" charset="0"/>
              </a:rPr>
              <a:t/>
            </a:r>
            <a:br>
              <a:rPr lang="fr-FR" sz="2800" b="1" i="1" smtClean="0">
                <a:latin typeface="Times New Roman" pitchFamily="18" charset="0"/>
              </a:rPr>
            </a:br>
            <a:endParaRPr lang="fr-FR" sz="4000" smtClean="0">
              <a:latin typeface="Times New Roman" pitchFamily="18" charset="0"/>
            </a:endParaRPr>
          </a:p>
        </p:txBody>
      </p:sp>
      <p:sp>
        <p:nvSpPr>
          <p:cNvPr id="78851" name="Text Box 3"/>
          <p:cNvSpPr txBox="1">
            <a:spLocks noChangeArrowheads="1"/>
          </p:cNvSpPr>
          <p:nvPr/>
        </p:nvSpPr>
        <p:spPr bwMode="auto">
          <a:xfrm>
            <a:off x="971550" y="4806950"/>
            <a:ext cx="6624638"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cs typeface="Arial" charset="0"/>
              </a:rPr>
              <a:t>     La contrainte limite ultime </a:t>
            </a:r>
            <a:r>
              <a:rPr lang="fr-FR" i="1">
                <a:cs typeface="Arial" charset="0"/>
              </a:rPr>
              <a:t>fbu </a:t>
            </a:r>
            <a:r>
              <a:rPr lang="fr-FR">
                <a:cs typeface="Arial" charset="0"/>
              </a:rPr>
              <a:t>est donnée par :</a:t>
            </a:r>
            <a:endParaRPr lang="fr-FR" i="1">
              <a:cs typeface="Arial" charset="0"/>
            </a:endParaRPr>
          </a:p>
          <a:p>
            <a:pPr eaLnBrk="1" hangingPunct="1"/>
            <a:endParaRPr lang="fr-FR">
              <a:cs typeface="Arial" charset="0"/>
            </a:endParaRPr>
          </a:p>
          <a:p>
            <a:pPr eaLnBrk="1" hangingPunct="1"/>
            <a:endParaRPr lang="fr-FR" sz="1800">
              <a:cs typeface="Arial" charset="0"/>
            </a:endParaRPr>
          </a:p>
          <a:p>
            <a:pPr eaLnBrk="1" hangingPunct="1"/>
            <a:endParaRPr lang="fr-FR" sz="1800">
              <a:cs typeface="Arial" charset="0"/>
            </a:endParaRPr>
          </a:p>
          <a:p>
            <a:pPr eaLnBrk="1" hangingPunct="1"/>
            <a:endParaRPr lang="fr-FR" sz="1800">
              <a:cs typeface="Arial" charset="0"/>
            </a:endParaRPr>
          </a:p>
        </p:txBody>
      </p:sp>
      <p:sp>
        <p:nvSpPr>
          <p:cNvPr id="1639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78853" name="Object 5"/>
          <p:cNvSpPr>
            <a:spLocks noChangeAspect="1" noChangeArrowheads="1"/>
          </p:cNvSpPr>
          <p:nvPr/>
        </p:nvSpPr>
        <p:spPr bwMode="auto">
          <a:xfrm>
            <a:off x="984250" y="5376863"/>
            <a:ext cx="19589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392" name="Rectangle 6"/>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78855" name="Object 7"/>
          <p:cNvSpPr>
            <a:spLocks noChangeAspect="1" noChangeArrowheads="1"/>
          </p:cNvSpPr>
          <p:nvPr/>
        </p:nvSpPr>
        <p:spPr bwMode="auto">
          <a:xfrm>
            <a:off x="3175000" y="5453063"/>
            <a:ext cx="4913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8856" name="Text Box 8"/>
          <p:cNvSpPr txBox="1">
            <a:spLocks noChangeArrowheads="1"/>
          </p:cNvSpPr>
          <p:nvPr/>
        </p:nvSpPr>
        <p:spPr bwMode="auto">
          <a:xfrm>
            <a:off x="1835150" y="1557338"/>
            <a:ext cx="22320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b="1">
                <a:effectLst>
                  <a:outerShdw blurRad="38100" dist="38100" dir="2700000" algn="tl">
                    <a:srgbClr val="000000"/>
                  </a:outerShdw>
                </a:effectLst>
                <a:latin typeface="Garamond" pitchFamily="18" charset="0"/>
                <a:cs typeface="Arial" charset="0"/>
              </a:rPr>
              <a:t> A l’ELU :</a:t>
            </a:r>
            <a:r>
              <a:rPr lang="fr-FR" sz="1800" b="1">
                <a:solidFill>
                  <a:schemeClr val="hlink"/>
                </a:solidFill>
                <a:effectLst>
                  <a:outerShdw blurRad="38100" dist="38100" dir="2700000" algn="tl">
                    <a:srgbClr val="000000"/>
                  </a:outerShdw>
                </a:effectLst>
                <a:latin typeface="Garamond" pitchFamily="18" charset="0"/>
                <a:cs typeface="Arial" charset="0"/>
              </a:rPr>
              <a:t/>
            </a:r>
            <a:br>
              <a:rPr lang="fr-FR" sz="1800" b="1">
                <a:solidFill>
                  <a:schemeClr val="hlink"/>
                </a:solidFill>
                <a:effectLst>
                  <a:outerShdw blurRad="38100" dist="38100" dir="2700000" algn="tl">
                    <a:srgbClr val="000000"/>
                  </a:outerShdw>
                </a:effectLst>
                <a:latin typeface="Garamond" pitchFamily="18" charset="0"/>
                <a:cs typeface="Arial" charset="0"/>
              </a:rPr>
            </a:br>
            <a:endParaRPr lang="fr-FR" sz="1800" b="1">
              <a:solidFill>
                <a:schemeClr val="hlink"/>
              </a:solidFill>
              <a:effectLst>
                <a:outerShdw blurRad="38100" dist="38100" dir="2700000" algn="tl">
                  <a:srgbClr val="000000"/>
                </a:outerShdw>
              </a:effectLst>
              <a:latin typeface="Garamond" pitchFamily="18" charset="0"/>
              <a:cs typeface="Arial" charset="0"/>
            </a:endParaRPr>
          </a:p>
        </p:txBody>
      </p:sp>
      <p:grpSp>
        <p:nvGrpSpPr>
          <p:cNvPr id="78857" name="Group 9"/>
          <p:cNvGrpSpPr>
            <a:grpSpLocks/>
          </p:cNvGrpSpPr>
          <p:nvPr/>
        </p:nvGrpSpPr>
        <p:grpSpPr bwMode="auto">
          <a:xfrm>
            <a:off x="2843213" y="1939925"/>
            <a:ext cx="4999037" cy="2124075"/>
            <a:chOff x="1791" y="1222"/>
            <a:chExt cx="3149" cy="1338"/>
          </a:xfrm>
        </p:grpSpPr>
        <p:sp>
          <p:nvSpPr>
            <p:cNvPr id="16397" name="Text Box 10"/>
            <p:cNvSpPr txBox="1">
              <a:spLocks noChangeArrowheads="1"/>
            </p:cNvSpPr>
            <p:nvPr/>
          </p:nvSpPr>
          <p:spPr bwMode="auto">
            <a:xfrm>
              <a:off x="4150" y="2069"/>
              <a:ext cx="790"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sz="1800">
                  <a:cs typeface="Times New Roman" pitchFamily="18" charset="0"/>
                </a:rPr>
                <a:t>ε</a:t>
              </a:r>
              <a:r>
                <a:rPr lang="fr-FR" sz="1800">
                  <a:cs typeface="Arial" charset="0"/>
                </a:rPr>
                <a:t>bc(‰)</a:t>
              </a:r>
            </a:p>
            <a:p>
              <a:pPr eaLnBrk="1" hangingPunct="1">
                <a:spcBef>
                  <a:spcPct val="50000"/>
                </a:spcBef>
              </a:pPr>
              <a:endParaRPr lang="el-GR" sz="1800">
                <a:cs typeface="Arial" charset="0"/>
              </a:endParaRPr>
            </a:p>
          </p:txBody>
        </p:sp>
        <p:grpSp>
          <p:nvGrpSpPr>
            <p:cNvPr id="16398" name="Group 11"/>
            <p:cNvGrpSpPr>
              <a:grpSpLocks/>
            </p:cNvGrpSpPr>
            <p:nvPr/>
          </p:nvGrpSpPr>
          <p:grpSpPr bwMode="auto">
            <a:xfrm>
              <a:off x="1791" y="1222"/>
              <a:ext cx="2476" cy="1256"/>
              <a:chOff x="1791" y="1222"/>
              <a:chExt cx="2476" cy="1256"/>
            </a:xfrm>
          </p:grpSpPr>
          <p:grpSp>
            <p:nvGrpSpPr>
              <p:cNvPr id="16399" name="Group 12"/>
              <p:cNvGrpSpPr>
                <a:grpSpLocks/>
              </p:cNvGrpSpPr>
              <p:nvPr/>
            </p:nvGrpSpPr>
            <p:grpSpPr bwMode="auto">
              <a:xfrm>
                <a:off x="2448" y="1283"/>
                <a:ext cx="1729" cy="969"/>
                <a:chOff x="4221" y="5044"/>
                <a:chExt cx="4321" cy="2520"/>
              </a:xfrm>
            </p:grpSpPr>
            <p:sp>
              <p:nvSpPr>
                <p:cNvPr id="16406" name="Line 13"/>
                <p:cNvSpPr>
                  <a:spLocks noChangeShapeType="1"/>
                </p:cNvSpPr>
                <p:nvPr/>
              </p:nvSpPr>
              <p:spPr bwMode="auto">
                <a:xfrm>
                  <a:off x="4222" y="7552"/>
                  <a:ext cx="43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407" name="Freeform 14"/>
                <p:cNvSpPr>
                  <a:spLocks/>
                </p:cNvSpPr>
                <p:nvPr/>
              </p:nvSpPr>
              <p:spPr bwMode="auto">
                <a:xfrm>
                  <a:off x="4222" y="6245"/>
                  <a:ext cx="3600" cy="1290"/>
                </a:xfrm>
                <a:custGeom>
                  <a:avLst/>
                  <a:gdLst>
                    <a:gd name="T0" fmla="*/ 0 w 3600"/>
                    <a:gd name="T1" fmla="*/ 1290 h 1290"/>
                    <a:gd name="T2" fmla="*/ 900 w 3600"/>
                    <a:gd name="T3" fmla="*/ 210 h 1290"/>
                    <a:gd name="T4" fmla="*/ 3600 w 3600"/>
                    <a:gd name="T5" fmla="*/ 30 h 1290"/>
                    <a:gd name="T6" fmla="*/ 0 60000 65536"/>
                    <a:gd name="T7" fmla="*/ 0 60000 65536"/>
                    <a:gd name="T8" fmla="*/ 0 60000 65536"/>
                  </a:gdLst>
                  <a:ahLst/>
                  <a:cxnLst>
                    <a:cxn ang="T6">
                      <a:pos x="T0" y="T1"/>
                    </a:cxn>
                    <a:cxn ang="T7">
                      <a:pos x="T2" y="T3"/>
                    </a:cxn>
                    <a:cxn ang="T8">
                      <a:pos x="T4" y="T5"/>
                    </a:cxn>
                  </a:cxnLst>
                  <a:rect l="0" t="0" r="r" b="b"/>
                  <a:pathLst>
                    <a:path w="3600" h="1290">
                      <a:moveTo>
                        <a:pt x="0" y="1290"/>
                      </a:moveTo>
                      <a:cubicBezTo>
                        <a:pt x="150" y="855"/>
                        <a:pt x="300" y="420"/>
                        <a:pt x="900" y="210"/>
                      </a:cubicBezTo>
                      <a:cubicBezTo>
                        <a:pt x="1500" y="0"/>
                        <a:pt x="2550" y="15"/>
                        <a:pt x="3600" y="3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408" name="Line 15"/>
                <p:cNvSpPr>
                  <a:spLocks noChangeShapeType="1"/>
                </p:cNvSpPr>
                <p:nvPr/>
              </p:nvSpPr>
              <p:spPr bwMode="auto">
                <a:xfrm flipH="1">
                  <a:off x="4225" y="6292"/>
                  <a:ext cx="18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6409" name="Line 16"/>
                <p:cNvSpPr>
                  <a:spLocks noChangeShapeType="1"/>
                </p:cNvSpPr>
                <p:nvPr/>
              </p:nvSpPr>
              <p:spPr bwMode="auto">
                <a:xfrm>
                  <a:off x="6022" y="6292"/>
                  <a:ext cx="0" cy="126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6410" name="Line 17"/>
                <p:cNvSpPr>
                  <a:spLocks noChangeShapeType="1"/>
                </p:cNvSpPr>
                <p:nvPr/>
              </p:nvSpPr>
              <p:spPr bwMode="auto">
                <a:xfrm>
                  <a:off x="7819" y="6292"/>
                  <a:ext cx="0" cy="126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6411" name="Line 18"/>
                <p:cNvSpPr>
                  <a:spLocks noChangeShapeType="1"/>
                </p:cNvSpPr>
                <p:nvPr/>
              </p:nvSpPr>
              <p:spPr bwMode="auto">
                <a:xfrm flipV="1">
                  <a:off x="4221" y="5044"/>
                  <a:ext cx="0" cy="25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16400" name="Text Box 19"/>
              <p:cNvSpPr txBox="1">
                <a:spLocks noChangeArrowheads="1"/>
              </p:cNvSpPr>
              <p:nvPr/>
            </p:nvSpPr>
            <p:spPr bwMode="auto">
              <a:xfrm>
                <a:off x="2998" y="2286"/>
                <a:ext cx="4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a:cs typeface="Arial" charset="0"/>
                  </a:rPr>
                  <a:t>2 ‰</a:t>
                </a:r>
              </a:p>
            </p:txBody>
          </p:sp>
          <p:sp>
            <p:nvSpPr>
              <p:cNvPr id="16401" name="Text Box 20"/>
              <p:cNvSpPr txBox="1">
                <a:spLocks noChangeArrowheads="1"/>
              </p:cNvSpPr>
              <p:nvPr/>
            </p:nvSpPr>
            <p:spPr bwMode="auto">
              <a:xfrm>
                <a:off x="3587" y="2286"/>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400">
                    <a:cs typeface="Arial" charset="0"/>
                  </a:rPr>
                  <a:t>3,5 ‰</a:t>
                </a:r>
              </a:p>
            </p:txBody>
          </p:sp>
          <p:sp>
            <p:nvSpPr>
              <p:cNvPr id="16402" name="Text Box 21"/>
              <p:cNvSpPr txBox="1">
                <a:spLocks noChangeArrowheads="1"/>
              </p:cNvSpPr>
              <p:nvPr/>
            </p:nvSpPr>
            <p:spPr bwMode="auto">
              <a:xfrm>
                <a:off x="1791" y="1222"/>
                <a:ext cx="9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sz="1600">
                    <a:cs typeface="Arial" charset="0"/>
                  </a:rPr>
                  <a:t>σ</a:t>
                </a:r>
                <a:r>
                  <a:rPr lang="fr-FR" sz="1600">
                    <a:cs typeface="Arial" charset="0"/>
                  </a:rPr>
                  <a:t>bc(MPa)</a:t>
                </a:r>
                <a:endParaRPr lang="el-GR" sz="1600">
                  <a:cs typeface="Arial" charset="0"/>
                </a:endParaRPr>
              </a:p>
            </p:txBody>
          </p:sp>
          <p:sp>
            <p:nvSpPr>
              <p:cNvPr id="16403" name="Text Box 22"/>
              <p:cNvSpPr txBox="1">
                <a:spLocks noChangeArrowheads="1"/>
              </p:cNvSpPr>
              <p:nvPr/>
            </p:nvSpPr>
            <p:spPr bwMode="auto">
              <a:xfrm>
                <a:off x="2136" y="1597"/>
                <a:ext cx="4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600">
                    <a:cs typeface="Arial" charset="0"/>
                  </a:rPr>
                  <a:t>fbu</a:t>
                </a:r>
                <a:endParaRPr lang="el-GR" sz="1600">
                  <a:cs typeface="Arial" charset="0"/>
                </a:endParaRPr>
              </a:p>
            </p:txBody>
          </p:sp>
          <p:sp>
            <p:nvSpPr>
              <p:cNvPr id="16404" name="Text Box 23"/>
              <p:cNvSpPr txBox="1">
                <a:spLocks noChangeArrowheads="1"/>
              </p:cNvSpPr>
              <p:nvPr/>
            </p:nvSpPr>
            <p:spPr bwMode="auto">
              <a:xfrm>
                <a:off x="2486" y="1928"/>
                <a:ext cx="771"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1400">
                    <a:cs typeface="Arial" charset="0"/>
                  </a:rPr>
                  <a:t>Parabole</a:t>
                </a:r>
              </a:p>
            </p:txBody>
          </p:sp>
          <p:sp>
            <p:nvSpPr>
              <p:cNvPr id="16405" name="Text Box 24"/>
              <p:cNvSpPr txBox="1">
                <a:spLocks noChangeArrowheads="1"/>
              </p:cNvSpPr>
              <p:nvPr/>
            </p:nvSpPr>
            <p:spPr bwMode="auto">
              <a:xfrm>
                <a:off x="3134" y="1946"/>
                <a:ext cx="771"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1400">
                    <a:cs typeface="Arial" charset="0"/>
                  </a:rPr>
                  <a:t>Rectangle</a:t>
                </a:r>
              </a:p>
            </p:txBody>
          </p:sp>
        </p:grpSp>
      </p:grpSp>
      <p:sp>
        <p:nvSpPr>
          <p:cNvPr id="78873" name="Text Box 25"/>
          <p:cNvSpPr txBox="1">
            <a:spLocks noChangeArrowheads="1"/>
          </p:cNvSpPr>
          <p:nvPr/>
        </p:nvSpPr>
        <p:spPr bwMode="auto">
          <a:xfrm>
            <a:off x="1547813" y="3979863"/>
            <a:ext cx="727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i="1">
                <a:cs typeface="Arial" charset="0"/>
              </a:rPr>
              <a:t>  Diagramme contrainte déformation du béton à l’ELU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0.05"/>
                                          </p:val>
                                        </p:tav>
                                        <p:tav tm="100000">
                                          <p:val>
                                            <p:strVal val="#ppt_w"/>
                                          </p:val>
                                        </p:tav>
                                      </p:tavLst>
                                    </p:anim>
                                    <p:anim calcmode="lin" valueType="num">
                                      <p:cBhvr>
                                        <p:cTn id="8" dur="500" fill="hold"/>
                                        <p:tgtEl>
                                          <p:spTgt spid="78850"/>
                                        </p:tgtEl>
                                        <p:attrNameLst>
                                          <p:attrName>ppt_h</p:attrName>
                                        </p:attrNameLst>
                                      </p:cBhvr>
                                      <p:tavLst>
                                        <p:tav tm="0">
                                          <p:val>
                                            <p:strVal val="#ppt_h"/>
                                          </p:val>
                                        </p:tav>
                                        <p:tav tm="100000">
                                          <p:val>
                                            <p:strVal val="#ppt_h"/>
                                          </p:val>
                                        </p:tav>
                                      </p:tavLst>
                                    </p:anim>
                                    <p:anim calcmode="lin" valueType="num">
                                      <p:cBhvr>
                                        <p:cTn id="9" dur="500" fill="hold"/>
                                        <p:tgtEl>
                                          <p:spTgt spid="78850"/>
                                        </p:tgtEl>
                                        <p:attrNameLst>
                                          <p:attrName>ppt_x</p:attrName>
                                        </p:attrNameLst>
                                      </p:cBhvr>
                                      <p:tavLst>
                                        <p:tav tm="0">
                                          <p:val>
                                            <p:strVal val="#ppt_x-.2"/>
                                          </p:val>
                                        </p:tav>
                                        <p:tav tm="100000">
                                          <p:val>
                                            <p:strVal val="#ppt_x"/>
                                          </p:val>
                                        </p:tav>
                                      </p:tavLst>
                                    </p:anim>
                                    <p:anim calcmode="lin" valueType="num">
                                      <p:cBhvr>
                                        <p:cTn id="10" dur="500" fill="hold"/>
                                        <p:tgtEl>
                                          <p:spTgt spid="78850"/>
                                        </p:tgtEl>
                                        <p:attrNameLst>
                                          <p:attrName>ppt_y</p:attrName>
                                        </p:attrNameLst>
                                      </p:cBhvr>
                                      <p:tavLst>
                                        <p:tav tm="0">
                                          <p:val>
                                            <p:strVal val="#ppt_y"/>
                                          </p:val>
                                        </p:tav>
                                        <p:tav tm="100000">
                                          <p:val>
                                            <p:strVal val="#ppt_y"/>
                                          </p:val>
                                        </p:tav>
                                      </p:tavLst>
                                    </p:anim>
                                    <p:animEffect transition="in" filter="fade">
                                      <p:cBhvr>
                                        <p:cTn id="11" dur="500"/>
                                        <p:tgtEl>
                                          <p:spTgt spid="78850"/>
                                        </p:tgtEl>
                                      </p:cBhvr>
                                    </p:animEffect>
                                  </p:childTnLst>
                                </p:cTn>
                              </p:par>
                            </p:childTnLst>
                          </p:cTn>
                        </p:par>
                        <p:par>
                          <p:cTn id="12" fill="hold" nodeType="afterGroup">
                            <p:stCondLst>
                              <p:cond delay="500"/>
                            </p:stCondLst>
                            <p:childTnLst>
                              <p:par>
                                <p:cTn id="13" presetID="50" presetClass="entr" presetSubtype="0" decel="100000" fill="hold" grpId="0" nodeType="afterEffect">
                                  <p:stCondLst>
                                    <p:cond delay="0"/>
                                  </p:stCondLst>
                                  <p:childTnLst>
                                    <p:set>
                                      <p:cBhvr>
                                        <p:cTn id="14" dur="1" fill="hold">
                                          <p:stCondLst>
                                            <p:cond delay="0"/>
                                          </p:stCondLst>
                                        </p:cTn>
                                        <p:tgtEl>
                                          <p:spTgt spid="78856"/>
                                        </p:tgtEl>
                                        <p:attrNameLst>
                                          <p:attrName>style.visibility</p:attrName>
                                        </p:attrNameLst>
                                      </p:cBhvr>
                                      <p:to>
                                        <p:strVal val="visible"/>
                                      </p:to>
                                    </p:set>
                                    <p:anim calcmode="lin" valueType="num">
                                      <p:cBhvr>
                                        <p:cTn id="15" dur="1000" fill="hold"/>
                                        <p:tgtEl>
                                          <p:spTgt spid="78856"/>
                                        </p:tgtEl>
                                        <p:attrNameLst>
                                          <p:attrName>ppt_w</p:attrName>
                                        </p:attrNameLst>
                                      </p:cBhvr>
                                      <p:tavLst>
                                        <p:tav tm="0">
                                          <p:val>
                                            <p:strVal val="#ppt_w+.3"/>
                                          </p:val>
                                        </p:tav>
                                        <p:tav tm="100000">
                                          <p:val>
                                            <p:strVal val="#ppt_w"/>
                                          </p:val>
                                        </p:tav>
                                      </p:tavLst>
                                    </p:anim>
                                    <p:anim calcmode="lin" valueType="num">
                                      <p:cBhvr>
                                        <p:cTn id="16" dur="1000" fill="hold"/>
                                        <p:tgtEl>
                                          <p:spTgt spid="78856"/>
                                        </p:tgtEl>
                                        <p:attrNameLst>
                                          <p:attrName>ppt_h</p:attrName>
                                        </p:attrNameLst>
                                      </p:cBhvr>
                                      <p:tavLst>
                                        <p:tav tm="0">
                                          <p:val>
                                            <p:strVal val="#ppt_h"/>
                                          </p:val>
                                        </p:tav>
                                        <p:tav tm="100000">
                                          <p:val>
                                            <p:strVal val="#ppt_h"/>
                                          </p:val>
                                        </p:tav>
                                      </p:tavLst>
                                    </p:anim>
                                    <p:animEffect transition="in" filter="fade">
                                      <p:cBhvr>
                                        <p:cTn id="17" dur="1000"/>
                                        <p:tgtEl>
                                          <p:spTgt spid="78856"/>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78851">
                                            <p:txEl>
                                              <p:pRg st="0" end="0"/>
                                            </p:txEl>
                                          </p:spTgt>
                                        </p:tgtEl>
                                        <p:attrNameLst>
                                          <p:attrName>style.visibility</p:attrName>
                                        </p:attrNameLst>
                                      </p:cBhvr>
                                      <p:to>
                                        <p:strVal val="visible"/>
                                      </p:to>
                                    </p:set>
                                    <p:anim calcmode="lin" valueType="num">
                                      <p:cBhvr>
                                        <p:cTn id="20" dur="1000" fill="hold"/>
                                        <p:tgtEl>
                                          <p:spTgt spid="78851">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78851">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78851">
                                            <p:txEl>
                                              <p:pRg st="0" end="0"/>
                                            </p:txEl>
                                          </p:spTgt>
                                        </p:tgtEl>
                                      </p:cBhvr>
                                    </p:animEffect>
                                  </p:childTnLst>
                                </p:cTn>
                              </p:par>
                              <p:par>
                                <p:cTn id="23" presetID="50" presetClass="entr" presetSubtype="0" decel="100000" fill="hold" grpId="0" nodeType="withEffect" nodePh="1">
                                  <p:stCondLst>
                                    <p:cond delay="0"/>
                                  </p:stCondLst>
                                  <p:endCondLst>
                                    <p:cond evt="begin" delay="0">
                                      <p:tn val="23"/>
                                    </p:cond>
                                  </p:endCondLst>
                                  <p:childTnLst>
                                    <p:set>
                                      <p:cBhvr>
                                        <p:cTn id="24" dur="1" fill="hold">
                                          <p:stCondLst>
                                            <p:cond delay="0"/>
                                          </p:stCondLst>
                                        </p:cTn>
                                        <p:tgtEl>
                                          <p:spTgt spid="78853"/>
                                        </p:tgtEl>
                                        <p:attrNameLst>
                                          <p:attrName>style.visibility</p:attrName>
                                        </p:attrNameLst>
                                      </p:cBhvr>
                                      <p:to>
                                        <p:strVal val="visible"/>
                                      </p:to>
                                    </p:set>
                                    <p:anim calcmode="lin" valueType="num">
                                      <p:cBhvr>
                                        <p:cTn id="25" dur="1000" fill="hold"/>
                                        <p:tgtEl>
                                          <p:spTgt spid="78853"/>
                                        </p:tgtEl>
                                        <p:attrNameLst>
                                          <p:attrName>ppt_w</p:attrName>
                                        </p:attrNameLst>
                                      </p:cBhvr>
                                      <p:tavLst>
                                        <p:tav tm="0">
                                          <p:val>
                                            <p:strVal val="#ppt_w+.3"/>
                                          </p:val>
                                        </p:tav>
                                        <p:tav tm="100000">
                                          <p:val>
                                            <p:strVal val="#ppt_w"/>
                                          </p:val>
                                        </p:tav>
                                      </p:tavLst>
                                    </p:anim>
                                    <p:anim calcmode="lin" valueType="num">
                                      <p:cBhvr>
                                        <p:cTn id="26" dur="1000" fill="hold"/>
                                        <p:tgtEl>
                                          <p:spTgt spid="78853"/>
                                        </p:tgtEl>
                                        <p:attrNameLst>
                                          <p:attrName>ppt_h</p:attrName>
                                        </p:attrNameLst>
                                      </p:cBhvr>
                                      <p:tavLst>
                                        <p:tav tm="0">
                                          <p:val>
                                            <p:strVal val="#ppt_h"/>
                                          </p:val>
                                        </p:tav>
                                        <p:tav tm="100000">
                                          <p:val>
                                            <p:strVal val="#ppt_h"/>
                                          </p:val>
                                        </p:tav>
                                      </p:tavLst>
                                    </p:anim>
                                    <p:animEffect transition="in" filter="fade">
                                      <p:cBhvr>
                                        <p:cTn id="27" dur="1000"/>
                                        <p:tgtEl>
                                          <p:spTgt spid="78853"/>
                                        </p:tgtEl>
                                      </p:cBhvr>
                                    </p:animEffect>
                                  </p:childTnLst>
                                </p:cTn>
                              </p:par>
                              <p:par>
                                <p:cTn id="28" presetID="50" presetClass="entr" presetSubtype="0" decel="100000" fill="hold" grpId="0" nodeType="withEffect" nodePh="1">
                                  <p:stCondLst>
                                    <p:cond delay="0"/>
                                  </p:stCondLst>
                                  <p:endCondLst>
                                    <p:cond evt="begin" delay="0">
                                      <p:tn val="28"/>
                                    </p:cond>
                                  </p:endCondLst>
                                  <p:childTnLst>
                                    <p:set>
                                      <p:cBhvr>
                                        <p:cTn id="29" dur="1" fill="hold">
                                          <p:stCondLst>
                                            <p:cond delay="0"/>
                                          </p:stCondLst>
                                        </p:cTn>
                                        <p:tgtEl>
                                          <p:spTgt spid="78855"/>
                                        </p:tgtEl>
                                        <p:attrNameLst>
                                          <p:attrName>style.visibility</p:attrName>
                                        </p:attrNameLst>
                                      </p:cBhvr>
                                      <p:to>
                                        <p:strVal val="visible"/>
                                      </p:to>
                                    </p:set>
                                    <p:anim calcmode="lin" valueType="num">
                                      <p:cBhvr>
                                        <p:cTn id="30" dur="1000" fill="hold"/>
                                        <p:tgtEl>
                                          <p:spTgt spid="78855"/>
                                        </p:tgtEl>
                                        <p:attrNameLst>
                                          <p:attrName>ppt_w</p:attrName>
                                        </p:attrNameLst>
                                      </p:cBhvr>
                                      <p:tavLst>
                                        <p:tav tm="0">
                                          <p:val>
                                            <p:strVal val="#ppt_w+.3"/>
                                          </p:val>
                                        </p:tav>
                                        <p:tav tm="100000">
                                          <p:val>
                                            <p:strVal val="#ppt_w"/>
                                          </p:val>
                                        </p:tav>
                                      </p:tavLst>
                                    </p:anim>
                                    <p:anim calcmode="lin" valueType="num">
                                      <p:cBhvr>
                                        <p:cTn id="31" dur="1000" fill="hold"/>
                                        <p:tgtEl>
                                          <p:spTgt spid="78855"/>
                                        </p:tgtEl>
                                        <p:attrNameLst>
                                          <p:attrName>ppt_h</p:attrName>
                                        </p:attrNameLst>
                                      </p:cBhvr>
                                      <p:tavLst>
                                        <p:tav tm="0">
                                          <p:val>
                                            <p:strVal val="#ppt_h"/>
                                          </p:val>
                                        </p:tav>
                                        <p:tav tm="100000">
                                          <p:val>
                                            <p:strVal val="#ppt_h"/>
                                          </p:val>
                                        </p:tav>
                                      </p:tavLst>
                                    </p:anim>
                                    <p:animEffect transition="in" filter="fade">
                                      <p:cBhvr>
                                        <p:cTn id="32" dur="1000"/>
                                        <p:tgtEl>
                                          <p:spTgt spid="78855"/>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78873"/>
                                        </p:tgtEl>
                                        <p:attrNameLst>
                                          <p:attrName>style.visibility</p:attrName>
                                        </p:attrNameLst>
                                      </p:cBhvr>
                                      <p:to>
                                        <p:strVal val="visible"/>
                                      </p:to>
                                    </p:set>
                                    <p:anim calcmode="lin" valueType="num">
                                      <p:cBhvr>
                                        <p:cTn id="35" dur="1000" fill="hold"/>
                                        <p:tgtEl>
                                          <p:spTgt spid="78873"/>
                                        </p:tgtEl>
                                        <p:attrNameLst>
                                          <p:attrName>ppt_w</p:attrName>
                                        </p:attrNameLst>
                                      </p:cBhvr>
                                      <p:tavLst>
                                        <p:tav tm="0">
                                          <p:val>
                                            <p:strVal val="#ppt_w+.3"/>
                                          </p:val>
                                        </p:tav>
                                        <p:tav tm="100000">
                                          <p:val>
                                            <p:strVal val="#ppt_w"/>
                                          </p:val>
                                        </p:tav>
                                      </p:tavLst>
                                    </p:anim>
                                    <p:anim calcmode="lin" valueType="num">
                                      <p:cBhvr>
                                        <p:cTn id="36" dur="1000" fill="hold"/>
                                        <p:tgtEl>
                                          <p:spTgt spid="78873"/>
                                        </p:tgtEl>
                                        <p:attrNameLst>
                                          <p:attrName>ppt_h</p:attrName>
                                        </p:attrNameLst>
                                      </p:cBhvr>
                                      <p:tavLst>
                                        <p:tav tm="0">
                                          <p:val>
                                            <p:strVal val="#ppt_h"/>
                                          </p:val>
                                        </p:tav>
                                        <p:tav tm="100000">
                                          <p:val>
                                            <p:strVal val="#ppt_h"/>
                                          </p:val>
                                        </p:tav>
                                      </p:tavLst>
                                    </p:anim>
                                    <p:animEffect transition="in" filter="fade">
                                      <p:cBhvr>
                                        <p:cTn id="37" dur="1000"/>
                                        <p:tgtEl>
                                          <p:spTgt spid="78873"/>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8857"/>
                                        </p:tgtEl>
                                        <p:attrNameLst>
                                          <p:attrName>style.visibility</p:attrName>
                                        </p:attrNameLst>
                                      </p:cBhvr>
                                      <p:to>
                                        <p:strVal val="visible"/>
                                      </p:to>
                                    </p:set>
                                    <p:anim calcmode="lin" valueType="num">
                                      <p:cBhvr>
                                        <p:cTn id="40" dur="1000" fill="hold"/>
                                        <p:tgtEl>
                                          <p:spTgt spid="78857"/>
                                        </p:tgtEl>
                                        <p:attrNameLst>
                                          <p:attrName>ppt_w</p:attrName>
                                        </p:attrNameLst>
                                      </p:cBhvr>
                                      <p:tavLst>
                                        <p:tav tm="0">
                                          <p:val>
                                            <p:strVal val="#ppt_w+.3"/>
                                          </p:val>
                                        </p:tav>
                                        <p:tav tm="100000">
                                          <p:val>
                                            <p:strVal val="#ppt_w"/>
                                          </p:val>
                                        </p:tav>
                                      </p:tavLst>
                                    </p:anim>
                                    <p:anim calcmode="lin" valueType="num">
                                      <p:cBhvr>
                                        <p:cTn id="41" dur="1000" fill="hold"/>
                                        <p:tgtEl>
                                          <p:spTgt spid="78857"/>
                                        </p:tgtEl>
                                        <p:attrNameLst>
                                          <p:attrName>ppt_h</p:attrName>
                                        </p:attrNameLst>
                                      </p:cBhvr>
                                      <p:tavLst>
                                        <p:tav tm="0">
                                          <p:val>
                                            <p:strVal val="#ppt_h"/>
                                          </p:val>
                                        </p:tav>
                                        <p:tav tm="100000">
                                          <p:val>
                                            <p:strVal val="#ppt_h"/>
                                          </p:val>
                                        </p:tav>
                                      </p:tavLst>
                                    </p:anim>
                                    <p:animEffect transition="in" filter="fade">
                                      <p:cBhvr>
                                        <p:cTn id="42" dur="10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3" grpId="0" animBg="1"/>
      <p:bldP spid="78855" grpId="0" animBg="1"/>
      <p:bldP spid="78856" grpId="0"/>
      <p:bldP spid="788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3"/>
          <p:cNvSpPr>
            <a:spLocks noGrp="1"/>
          </p:cNvSpPr>
          <p:nvPr>
            <p:ph type="dt" sz="quarter" idx="10"/>
          </p:nvPr>
        </p:nvSpPr>
        <p:spPr/>
        <p:txBody>
          <a:bodyPr/>
          <a:lstStyle/>
          <a:p>
            <a:pPr>
              <a:defRPr/>
            </a:pPr>
            <a:fld id="{57B203E4-B2AD-4274-97CA-9D97AD16A9D3}" type="datetime1">
              <a:rPr lang="fr-FR"/>
              <a:pPr>
                <a:defRPr/>
              </a:pPr>
              <a:t>25/10/2019</a:t>
            </a:fld>
            <a:endParaRPr lang="fr-FR"/>
          </a:p>
        </p:txBody>
      </p:sp>
      <p:sp>
        <p:nvSpPr>
          <p:cNvPr id="13" name="Espace réservé du numéro de diapositive 5"/>
          <p:cNvSpPr>
            <a:spLocks noGrp="1"/>
          </p:cNvSpPr>
          <p:nvPr>
            <p:ph type="sldNum" sz="quarter" idx="12"/>
          </p:nvPr>
        </p:nvSpPr>
        <p:spPr/>
        <p:txBody>
          <a:bodyPr/>
          <a:lstStyle/>
          <a:p>
            <a:pPr>
              <a:defRPr/>
            </a:pPr>
            <a:fld id="{A8CDCF76-497A-40A2-83D9-804B7B52AA8C}" type="slidenum">
              <a:rPr lang="fr-FR"/>
              <a:pPr>
                <a:defRPr/>
              </a:pPr>
              <a:t>15</a:t>
            </a:fld>
            <a:endParaRPr lang="fr-FR"/>
          </a:p>
        </p:txBody>
      </p:sp>
      <p:sp>
        <p:nvSpPr>
          <p:cNvPr id="79874" name="Rectangle 2"/>
          <p:cNvSpPr>
            <a:spLocks noGrp="1" noChangeArrowheads="1"/>
          </p:cNvSpPr>
          <p:nvPr>
            <p:ph type="title"/>
          </p:nvPr>
        </p:nvSpPr>
        <p:spPr>
          <a:xfrm>
            <a:off x="960438" y="404813"/>
            <a:ext cx="2243137" cy="1143000"/>
          </a:xfrm>
        </p:spPr>
        <p:txBody>
          <a:bodyPr/>
          <a:lstStyle/>
          <a:p>
            <a:pPr eaLnBrk="1" hangingPunct="1"/>
            <a:r>
              <a:rPr lang="fr-FR" sz="2400" b="1" smtClean="0">
                <a:solidFill>
                  <a:schemeClr val="tx1"/>
                </a:solidFill>
                <a:latin typeface="Times New Roman" pitchFamily="18" charset="0"/>
              </a:rPr>
              <a:t>A l’ELS</a:t>
            </a:r>
            <a:r>
              <a:rPr lang="fr-FR" sz="2400" smtClean="0">
                <a:solidFill>
                  <a:schemeClr val="tx1"/>
                </a:solidFill>
                <a:latin typeface="Times New Roman" pitchFamily="18" charset="0"/>
              </a:rPr>
              <a:t> :</a:t>
            </a:r>
          </a:p>
        </p:txBody>
      </p:sp>
      <p:grpSp>
        <p:nvGrpSpPr>
          <p:cNvPr id="79875" name="Group 3"/>
          <p:cNvGrpSpPr>
            <a:grpSpLocks/>
          </p:cNvGrpSpPr>
          <p:nvPr/>
        </p:nvGrpSpPr>
        <p:grpSpPr bwMode="auto">
          <a:xfrm>
            <a:off x="971550" y="1484313"/>
            <a:ext cx="6696075" cy="3068637"/>
            <a:chOff x="612" y="935"/>
            <a:chExt cx="4218" cy="1933"/>
          </a:xfrm>
        </p:grpSpPr>
        <p:grpSp>
          <p:nvGrpSpPr>
            <p:cNvPr id="17415" name="Group 4"/>
            <p:cNvGrpSpPr>
              <a:grpSpLocks/>
            </p:cNvGrpSpPr>
            <p:nvPr/>
          </p:nvGrpSpPr>
          <p:grpSpPr bwMode="auto">
            <a:xfrm>
              <a:off x="1111" y="935"/>
              <a:ext cx="2934" cy="1527"/>
              <a:chOff x="1111" y="935"/>
              <a:chExt cx="2934" cy="1527"/>
            </a:xfrm>
          </p:grpSpPr>
          <p:sp>
            <p:nvSpPr>
              <p:cNvPr id="17417" name="Line 5"/>
              <p:cNvSpPr>
                <a:spLocks noChangeShapeType="1"/>
              </p:cNvSpPr>
              <p:nvPr/>
            </p:nvSpPr>
            <p:spPr bwMode="auto">
              <a:xfrm flipV="1">
                <a:off x="1866" y="950"/>
                <a:ext cx="0" cy="1234"/>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8" name="Line 6"/>
              <p:cNvSpPr>
                <a:spLocks noChangeShapeType="1"/>
              </p:cNvSpPr>
              <p:nvPr/>
            </p:nvSpPr>
            <p:spPr bwMode="auto">
              <a:xfrm>
                <a:off x="1866" y="2184"/>
                <a:ext cx="173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9" name="Line 7"/>
              <p:cNvSpPr>
                <a:spLocks noChangeShapeType="1"/>
              </p:cNvSpPr>
              <p:nvPr/>
            </p:nvSpPr>
            <p:spPr bwMode="auto">
              <a:xfrm flipV="1">
                <a:off x="1866" y="1258"/>
                <a:ext cx="1217" cy="926"/>
              </a:xfrm>
              <a:prstGeom prst="line">
                <a:avLst/>
              </a:prstGeom>
              <a:noFill/>
              <a:ln w="317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20" name="Text Box 8"/>
              <p:cNvSpPr txBox="1">
                <a:spLocks noChangeArrowheads="1"/>
              </p:cNvSpPr>
              <p:nvPr/>
            </p:nvSpPr>
            <p:spPr bwMode="auto">
              <a:xfrm>
                <a:off x="1111" y="935"/>
                <a:ext cx="77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sz="1800">
                    <a:cs typeface="Arial" charset="0"/>
                  </a:rPr>
                  <a:t>σ</a:t>
                </a:r>
                <a:r>
                  <a:rPr lang="fr-FR" sz="1800">
                    <a:cs typeface="Arial" charset="0"/>
                  </a:rPr>
                  <a:t>bc(MPa)</a:t>
                </a:r>
                <a:endParaRPr lang="el-GR" sz="1800">
                  <a:cs typeface="Arial" charset="0"/>
                </a:endParaRPr>
              </a:p>
            </p:txBody>
          </p:sp>
          <p:sp>
            <p:nvSpPr>
              <p:cNvPr id="17421" name="Text Box 9"/>
              <p:cNvSpPr txBox="1">
                <a:spLocks noChangeArrowheads="1"/>
              </p:cNvSpPr>
              <p:nvPr/>
            </p:nvSpPr>
            <p:spPr bwMode="auto">
              <a:xfrm>
                <a:off x="3275" y="2231"/>
                <a:ext cx="7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sz="1800">
                    <a:cs typeface="Arial" charset="0"/>
                  </a:rPr>
                  <a:t>ε</a:t>
                </a:r>
                <a:r>
                  <a:rPr lang="fr-FR" sz="1800">
                    <a:cs typeface="Arial" charset="0"/>
                  </a:rPr>
                  <a:t>bc(</a:t>
                </a:r>
                <a:r>
                  <a:rPr lang="fr-FR" sz="1600">
                    <a:cs typeface="Arial" charset="0"/>
                  </a:rPr>
                  <a:t>‰)</a:t>
                </a:r>
                <a:endParaRPr lang="el-GR" sz="1600">
                  <a:cs typeface="Arial" charset="0"/>
                </a:endParaRPr>
              </a:p>
            </p:txBody>
          </p:sp>
        </p:grpSp>
        <p:sp>
          <p:nvSpPr>
            <p:cNvPr id="17416" name="Text Box 10"/>
            <p:cNvSpPr txBox="1">
              <a:spLocks noChangeArrowheads="1"/>
            </p:cNvSpPr>
            <p:nvPr/>
          </p:nvSpPr>
          <p:spPr bwMode="auto">
            <a:xfrm>
              <a:off x="612" y="2580"/>
              <a:ext cx="42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i="1">
                  <a:cs typeface="Arial" charset="0"/>
                </a:rPr>
                <a:t>Diagramme contrainte déformation du béton à l’ELS</a:t>
              </a:r>
            </a:p>
          </p:txBody>
        </p:sp>
      </p:grpSp>
      <p:sp>
        <p:nvSpPr>
          <p:cNvPr id="79883" name="Object 11"/>
          <p:cNvSpPr>
            <a:spLocks noGrp="1" noChangeAspect="1" noChangeArrowheads="1" noTextEdit="1"/>
          </p:cNvSpPr>
          <p:nvPr>
            <p:ph idx="1"/>
          </p:nvPr>
        </p:nvSpPr>
        <p:spPr>
          <a:xfrm>
            <a:off x="3074988" y="5214938"/>
            <a:ext cx="2579687" cy="720725"/>
          </a:xfrm>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strVal val="#ppt_w+.3"/>
                                          </p:val>
                                        </p:tav>
                                        <p:tav tm="100000">
                                          <p:val>
                                            <p:strVal val="#ppt_w"/>
                                          </p:val>
                                        </p:tav>
                                      </p:tavLst>
                                    </p:anim>
                                    <p:anim calcmode="lin" valueType="num">
                                      <p:cBhvr>
                                        <p:cTn id="8" dur="1000" fill="hold"/>
                                        <p:tgtEl>
                                          <p:spTgt spid="79874"/>
                                        </p:tgtEl>
                                        <p:attrNameLst>
                                          <p:attrName>ppt_h</p:attrName>
                                        </p:attrNameLst>
                                      </p:cBhvr>
                                      <p:tavLst>
                                        <p:tav tm="0">
                                          <p:val>
                                            <p:strVal val="#ppt_h"/>
                                          </p:val>
                                        </p:tav>
                                        <p:tav tm="100000">
                                          <p:val>
                                            <p:strVal val="#ppt_h"/>
                                          </p:val>
                                        </p:tav>
                                      </p:tavLst>
                                    </p:anim>
                                    <p:animEffect transition="in" filter="fade">
                                      <p:cBhvr>
                                        <p:cTn id="9" dur="1000"/>
                                        <p:tgtEl>
                                          <p:spTgt spid="7987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9883">
                                            <p:bg/>
                                          </p:spTgt>
                                        </p:tgtEl>
                                        <p:attrNameLst>
                                          <p:attrName>style.visibility</p:attrName>
                                        </p:attrNameLst>
                                      </p:cBhvr>
                                      <p:to>
                                        <p:strVal val="visible"/>
                                      </p:to>
                                    </p:set>
                                    <p:anim calcmode="lin" valueType="num">
                                      <p:cBhvr>
                                        <p:cTn id="12" dur="1000" fill="hold"/>
                                        <p:tgtEl>
                                          <p:spTgt spid="79883">
                                            <p:bg/>
                                          </p:spTgt>
                                        </p:tgtEl>
                                        <p:attrNameLst>
                                          <p:attrName>ppt_w</p:attrName>
                                        </p:attrNameLst>
                                      </p:cBhvr>
                                      <p:tavLst>
                                        <p:tav tm="0">
                                          <p:val>
                                            <p:strVal val="#ppt_w+.3"/>
                                          </p:val>
                                        </p:tav>
                                        <p:tav tm="100000">
                                          <p:val>
                                            <p:strVal val="#ppt_w"/>
                                          </p:val>
                                        </p:tav>
                                      </p:tavLst>
                                    </p:anim>
                                    <p:anim calcmode="lin" valueType="num">
                                      <p:cBhvr>
                                        <p:cTn id="13" dur="1000" fill="hold"/>
                                        <p:tgtEl>
                                          <p:spTgt spid="79883">
                                            <p:bg/>
                                          </p:spTgt>
                                        </p:tgtEl>
                                        <p:attrNameLst>
                                          <p:attrName>ppt_h</p:attrName>
                                        </p:attrNameLst>
                                      </p:cBhvr>
                                      <p:tavLst>
                                        <p:tav tm="0">
                                          <p:val>
                                            <p:strVal val="#ppt_h"/>
                                          </p:val>
                                        </p:tav>
                                        <p:tav tm="100000">
                                          <p:val>
                                            <p:strVal val="#ppt_h"/>
                                          </p:val>
                                        </p:tav>
                                      </p:tavLst>
                                    </p:anim>
                                    <p:animEffect transition="in" filter="fade">
                                      <p:cBhvr>
                                        <p:cTn id="14" dur="1000"/>
                                        <p:tgtEl>
                                          <p:spTgt spid="7988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nodePh="1">
                                  <p:stCondLst>
                                    <p:cond delay="0"/>
                                  </p:stCondLst>
                                  <p:endCondLst>
                                    <p:cond evt="begin" delay="0">
                                      <p:tn val="17"/>
                                    </p:cond>
                                  </p:endCondLst>
                                  <p:childTnLst>
                                    <p:set>
                                      <p:cBhvr>
                                        <p:cTn id="18" dur="1" fill="hold">
                                          <p:stCondLst>
                                            <p:cond delay="0"/>
                                          </p:stCondLst>
                                        </p:cTn>
                                        <p:tgtEl>
                                          <p:spTgt spid="79883">
                                            <p:txEl>
                                              <p:pRg st="0" end="0"/>
                                            </p:txEl>
                                          </p:spTgt>
                                        </p:tgtEl>
                                        <p:attrNameLst>
                                          <p:attrName>style.visibility</p:attrName>
                                        </p:attrNameLst>
                                      </p:cBhvr>
                                      <p:to>
                                        <p:strVal val="visible"/>
                                      </p:to>
                                    </p:set>
                                    <p:anim calcmode="lin" valueType="num">
                                      <p:cBhvr>
                                        <p:cTn id="19" dur="1000" fill="hold"/>
                                        <p:tgtEl>
                                          <p:spTgt spid="7988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7988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9883">
                                            <p:txEl>
                                              <p:pRg st="0" end="0"/>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79875"/>
                                        </p:tgtEl>
                                        <p:attrNameLst>
                                          <p:attrName>style.visibility</p:attrName>
                                        </p:attrNameLst>
                                      </p:cBhvr>
                                      <p:to>
                                        <p:strVal val="visible"/>
                                      </p:to>
                                    </p:set>
                                    <p:anim calcmode="lin" valueType="num">
                                      <p:cBhvr>
                                        <p:cTn id="24" dur="1000" fill="hold"/>
                                        <p:tgtEl>
                                          <p:spTgt spid="79875"/>
                                        </p:tgtEl>
                                        <p:attrNameLst>
                                          <p:attrName>ppt_w</p:attrName>
                                        </p:attrNameLst>
                                      </p:cBhvr>
                                      <p:tavLst>
                                        <p:tav tm="0">
                                          <p:val>
                                            <p:strVal val="#ppt_w+.3"/>
                                          </p:val>
                                        </p:tav>
                                        <p:tav tm="100000">
                                          <p:val>
                                            <p:strVal val="#ppt_w"/>
                                          </p:val>
                                        </p:tav>
                                      </p:tavLst>
                                    </p:anim>
                                    <p:anim calcmode="lin" valueType="num">
                                      <p:cBhvr>
                                        <p:cTn id="25" dur="1000" fill="hold"/>
                                        <p:tgtEl>
                                          <p:spTgt spid="79875"/>
                                        </p:tgtEl>
                                        <p:attrNameLst>
                                          <p:attrName>ppt_h</p:attrName>
                                        </p:attrNameLst>
                                      </p:cBhvr>
                                      <p:tavLst>
                                        <p:tav tm="0">
                                          <p:val>
                                            <p:strVal val="#ppt_h"/>
                                          </p:val>
                                        </p:tav>
                                        <p:tav tm="100000">
                                          <p:val>
                                            <p:strVal val="#ppt_h"/>
                                          </p:val>
                                        </p:tav>
                                      </p:tavLst>
                                    </p:anim>
                                    <p:animEffect transition="in" filter="fade">
                                      <p:cBhvr>
                                        <p:cTn id="26" dur="10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8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5"/>
          <p:cNvSpPr>
            <a:spLocks noGrp="1"/>
          </p:cNvSpPr>
          <p:nvPr>
            <p:ph type="dt" sz="quarter" idx="10"/>
          </p:nvPr>
        </p:nvSpPr>
        <p:spPr/>
        <p:txBody>
          <a:bodyPr/>
          <a:lstStyle/>
          <a:p>
            <a:pPr>
              <a:defRPr/>
            </a:pPr>
            <a:fld id="{C6B30A24-7DC8-405B-80D4-0673D2110FF2}" type="datetime1">
              <a:rPr lang="fr-FR"/>
              <a:pPr>
                <a:defRPr/>
              </a:pPr>
              <a:t>25/10/2019</a:t>
            </a:fld>
            <a:endParaRPr lang="fr-FR"/>
          </a:p>
        </p:txBody>
      </p:sp>
      <p:sp>
        <p:nvSpPr>
          <p:cNvPr id="13" name="Espace réservé du numéro de diapositive 7"/>
          <p:cNvSpPr>
            <a:spLocks noGrp="1"/>
          </p:cNvSpPr>
          <p:nvPr>
            <p:ph type="sldNum" sz="quarter" idx="12"/>
          </p:nvPr>
        </p:nvSpPr>
        <p:spPr/>
        <p:txBody>
          <a:bodyPr/>
          <a:lstStyle/>
          <a:p>
            <a:pPr>
              <a:defRPr/>
            </a:pPr>
            <a:fld id="{5B56EE36-FA10-42B1-BB28-E243C75DD855}" type="slidenum">
              <a:rPr lang="fr-FR"/>
              <a:pPr>
                <a:defRPr/>
              </a:pPr>
              <a:t>16</a:t>
            </a:fld>
            <a:endParaRPr lang="fr-FR"/>
          </a:p>
        </p:txBody>
      </p:sp>
      <p:sp>
        <p:nvSpPr>
          <p:cNvPr id="80898" name="Rectangle 2"/>
          <p:cNvSpPr>
            <a:spLocks noGrp="1" noChangeArrowheads="1"/>
          </p:cNvSpPr>
          <p:nvPr>
            <p:ph type="title"/>
          </p:nvPr>
        </p:nvSpPr>
        <p:spPr/>
        <p:txBody>
          <a:bodyPr/>
          <a:lstStyle/>
          <a:p>
            <a:pPr algn="l" eaLnBrk="1" hangingPunct="1"/>
            <a:r>
              <a:rPr lang="fr-FR" sz="3200" smtClean="0">
                <a:latin typeface="Times New Roman" pitchFamily="18" charset="0"/>
              </a:rPr>
              <a:t> </a:t>
            </a:r>
            <a:r>
              <a:rPr lang="fr-FR" sz="2800" b="1" smtClean="0">
                <a:solidFill>
                  <a:srgbClr val="99CCFF"/>
                </a:solidFill>
                <a:latin typeface="Times New Roman" pitchFamily="18" charset="0"/>
              </a:rPr>
              <a:t>Contrainte ultime de cisaillement :</a:t>
            </a:r>
            <a:r>
              <a:rPr lang="fr-FR" sz="3200" b="1" i="1" smtClean="0">
                <a:solidFill>
                  <a:srgbClr val="99CCFF"/>
                </a:solidFill>
                <a:latin typeface="Times New Roman" pitchFamily="18" charset="0"/>
              </a:rPr>
              <a:t>           </a:t>
            </a:r>
            <a:br>
              <a:rPr lang="fr-FR" sz="3200" b="1" i="1" smtClean="0">
                <a:solidFill>
                  <a:srgbClr val="99CCFF"/>
                </a:solidFill>
                <a:latin typeface="Times New Roman" pitchFamily="18" charset="0"/>
              </a:rPr>
            </a:br>
            <a:r>
              <a:rPr lang="fr-FR" sz="3200" b="1" i="1" smtClean="0">
                <a:solidFill>
                  <a:srgbClr val="99CCFF"/>
                </a:solidFill>
                <a:latin typeface="Times New Roman" pitchFamily="18" charset="0"/>
              </a:rPr>
              <a:t> </a:t>
            </a:r>
            <a:r>
              <a:rPr lang="fr-FR" sz="2800" b="1" i="1" smtClean="0">
                <a:solidFill>
                  <a:srgbClr val="99CCFF"/>
                </a:solidFill>
                <a:latin typeface="Times New Roman" pitchFamily="18" charset="0"/>
              </a:rPr>
              <a:t>(article A.5.1.2 du BAEL91).</a:t>
            </a:r>
          </a:p>
        </p:txBody>
      </p:sp>
      <p:sp>
        <p:nvSpPr>
          <p:cNvPr id="80899" name="Rectangle 3"/>
          <p:cNvSpPr>
            <a:spLocks noGrp="1" noChangeArrowheads="1"/>
          </p:cNvSpPr>
          <p:nvPr>
            <p:ph type="body" sz="half" idx="1"/>
          </p:nvPr>
        </p:nvSpPr>
        <p:spPr>
          <a:xfrm>
            <a:off x="468313" y="1628775"/>
            <a:ext cx="8362950" cy="5089525"/>
          </a:xfrm>
          <a:noFill/>
        </p:spPr>
        <p:txBody>
          <a:bodyPr>
            <a:spAutoFit/>
          </a:bodyPr>
          <a:lstStyle/>
          <a:p>
            <a:pPr eaLnBrk="1" hangingPunct="1">
              <a:buFontTx/>
              <a:buNone/>
            </a:pPr>
            <a:r>
              <a:rPr lang="fr-FR" sz="2800" smtClean="0">
                <a:latin typeface="Times New Roman" pitchFamily="18" charset="0"/>
              </a:rPr>
              <a:t>	  La contrainte tangente ultime notée    </a:t>
            </a:r>
            <a:r>
              <a:rPr lang="fr-FR" sz="2800" b="1" i="1" baseline="-25000" smtClean="0">
                <a:latin typeface="Times New Roman" pitchFamily="18" charset="0"/>
              </a:rPr>
              <a:t>u</a:t>
            </a:r>
            <a:r>
              <a:rPr lang="fr-FR" sz="2800" smtClean="0">
                <a:latin typeface="Times New Roman" pitchFamily="18" charset="0"/>
              </a:rPr>
              <a:t>  donnée par</a:t>
            </a:r>
          </a:p>
          <a:p>
            <a:pPr eaLnBrk="1" hangingPunct="1">
              <a:buFontTx/>
              <a:buNone/>
            </a:pPr>
            <a:r>
              <a:rPr lang="fr-FR" sz="2800" smtClean="0">
                <a:latin typeface="Times New Roman" pitchFamily="18" charset="0"/>
              </a:rPr>
              <a:t>le </a:t>
            </a:r>
            <a:r>
              <a:rPr lang="fr-FR" sz="2800" i="1" smtClean="0">
                <a:latin typeface="Times New Roman" pitchFamily="18" charset="0"/>
              </a:rPr>
              <a:t>BAEL91</a:t>
            </a:r>
            <a:r>
              <a:rPr lang="fr-FR" sz="2800" smtClean="0">
                <a:latin typeface="Times New Roman" pitchFamily="18" charset="0"/>
              </a:rPr>
              <a:t> est définie comme suit :</a:t>
            </a:r>
          </a:p>
          <a:p>
            <a:pPr eaLnBrk="1" hangingPunct="1">
              <a:buFontTx/>
              <a:buNone/>
            </a:pPr>
            <a:r>
              <a:rPr lang="fr-FR" sz="2800" smtClean="0">
                <a:latin typeface="Times New Roman" pitchFamily="18" charset="0"/>
              </a:rPr>
              <a:t>Pour les armatures droites (</a:t>
            </a:r>
            <a:r>
              <a:rPr lang="el-GR" sz="2800" smtClean="0">
                <a:latin typeface="Times New Roman" pitchFamily="18" charset="0"/>
                <a:cs typeface="Times New Roman" pitchFamily="18" charset="0"/>
              </a:rPr>
              <a:t>α</a:t>
            </a:r>
            <a:r>
              <a:rPr lang="fr-FR" sz="2800" smtClean="0">
                <a:latin typeface="Times New Roman" pitchFamily="18" charset="0"/>
              </a:rPr>
              <a:t>=</a:t>
            </a:r>
            <a:r>
              <a:rPr lang="fr-FR" sz="2800" i="1" smtClean="0">
                <a:latin typeface="Times New Roman" pitchFamily="18" charset="0"/>
              </a:rPr>
              <a:t>90°)</a:t>
            </a:r>
          </a:p>
          <a:p>
            <a:pPr eaLnBrk="1" hangingPunct="1">
              <a:buFontTx/>
              <a:buNone/>
            </a:pPr>
            <a:endParaRPr lang="fr-FR" sz="2800" i="1" smtClean="0">
              <a:latin typeface="Times New Roman" pitchFamily="18" charset="0"/>
            </a:endParaRPr>
          </a:p>
          <a:p>
            <a:pPr eaLnBrk="1" hangingPunct="1">
              <a:buFontTx/>
              <a:buNone/>
            </a:pPr>
            <a:r>
              <a:rPr lang="fr-FR" sz="2800" i="1" smtClean="0">
                <a:latin typeface="Times New Roman" pitchFamily="18" charset="0"/>
              </a:rPr>
              <a:t>   </a:t>
            </a:r>
            <a:r>
              <a:rPr lang="fr-FR" sz="2800" b="1" i="1" baseline="-25000" smtClean="0">
                <a:latin typeface="Times New Roman" pitchFamily="18" charset="0"/>
              </a:rPr>
              <a:t>u</a:t>
            </a:r>
            <a:r>
              <a:rPr lang="fr-FR" sz="2800" i="1" smtClean="0">
                <a:latin typeface="Times New Roman" pitchFamily="18" charset="0"/>
              </a:rPr>
              <a:t>= min (0,2.fc28 / </a:t>
            </a:r>
            <a:r>
              <a:rPr lang="el-GR" sz="2800" i="1" smtClean="0">
                <a:latin typeface="Times New Roman" pitchFamily="18" charset="0"/>
                <a:cs typeface="Times New Roman" pitchFamily="18" charset="0"/>
              </a:rPr>
              <a:t>γ</a:t>
            </a:r>
            <a:r>
              <a:rPr lang="fr-FR" i="1" baseline="-25000" smtClean="0">
                <a:latin typeface="Times New Roman" pitchFamily="18" charset="0"/>
              </a:rPr>
              <a:t>b</a:t>
            </a:r>
            <a:r>
              <a:rPr lang="fr-FR" sz="2800" i="1" baseline="-25000" smtClean="0">
                <a:latin typeface="Times New Roman" pitchFamily="18" charset="0"/>
              </a:rPr>
              <a:t> </a:t>
            </a:r>
            <a:r>
              <a:rPr lang="fr-FR" sz="2800" i="1" smtClean="0">
                <a:latin typeface="Times New Roman" pitchFamily="18" charset="0"/>
              </a:rPr>
              <a:t>, 5 MPa) en FPN</a:t>
            </a:r>
          </a:p>
          <a:p>
            <a:pPr eaLnBrk="1" hangingPunct="1">
              <a:buFontTx/>
              <a:buNone/>
            </a:pPr>
            <a:endParaRPr lang="fr-FR" sz="1000" i="1" smtClean="0">
              <a:latin typeface="Times New Roman" pitchFamily="18" charset="0"/>
            </a:endParaRPr>
          </a:p>
          <a:p>
            <a:pPr eaLnBrk="1" hangingPunct="1">
              <a:buFontTx/>
              <a:buNone/>
            </a:pPr>
            <a:r>
              <a:rPr lang="fr-FR" sz="2800" i="1" smtClean="0">
                <a:latin typeface="Times New Roman" pitchFamily="18" charset="0"/>
              </a:rPr>
              <a:t>   </a:t>
            </a:r>
            <a:r>
              <a:rPr lang="fr-FR" sz="2800" b="1" i="1" baseline="-25000" smtClean="0">
                <a:latin typeface="Times New Roman" pitchFamily="18" charset="0"/>
              </a:rPr>
              <a:t>u</a:t>
            </a:r>
            <a:r>
              <a:rPr lang="fr-FR" sz="2800" i="1" smtClean="0">
                <a:latin typeface="Times New Roman" pitchFamily="18" charset="0"/>
              </a:rPr>
              <a:t>= min (0,15.fc28 / </a:t>
            </a:r>
            <a:r>
              <a:rPr lang="el-GR" sz="2800" i="1" smtClean="0">
                <a:latin typeface="Times New Roman" pitchFamily="18" charset="0"/>
                <a:cs typeface="Times New Roman" pitchFamily="18" charset="0"/>
              </a:rPr>
              <a:t>γ</a:t>
            </a:r>
            <a:r>
              <a:rPr lang="fr-FR" i="1" baseline="-25000" smtClean="0">
                <a:latin typeface="Times New Roman" pitchFamily="18" charset="0"/>
              </a:rPr>
              <a:t>b</a:t>
            </a:r>
            <a:r>
              <a:rPr lang="fr-FR" sz="2800" i="1" smtClean="0">
                <a:latin typeface="Times New Roman" pitchFamily="18" charset="0"/>
              </a:rPr>
              <a:t> , 4 MPa) en FP ou FTP</a:t>
            </a:r>
            <a:r>
              <a:rPr lang="fr-FR" smtClean="0">
                <a:latin typeface="Times New Roman" pitchFamily="18" charset="0"/>
              </a:rPr>
              <a:t> </a:t>
            </a:r>
          </a:p>
          <a:p>
            <a:pPr eaLnBrk="1" hangingPunct="1">
              <a:buFontTx/>
              <a:buNone/>
            </a:pPr>
            <a:endParaRPr lang="fr-FR" smtClean="0">
              <a:latin typeface="Times New Roman" pitchFamily="18" charset="0"/>
            </a:endParaRPr>
          </a:p>
          <a:p>
            <a:pPr eaLnBrk="1" hangingPunct="1">
              <a:buFontTx/>
              <a:buNone/>
            </a:pPr>
            <a:endParaRPr lang="fr-FR" smtClean="0">
              <a:latin typeface="Times New Roman" pitchFamily="18" charset="0"/>
            </a:endParaRPr>
          </a:p>
          <a:p>
            <a:pPr eaLnBrk="1" hangingPunct="1">
              <a:buFontTx/>
              <a:buNone/>
            </a:pPr>
            <a:endParaRPr lang="fr-FR" smtClean="0">
              <a:latin typeface="Times New Roman" pitchFamily="18" charset="0"/>
            </a:endParaRPr>
          </a:p>
        </p:txBody>
      </p:sp>
      <p:sp>
        <p:nvSpPr>
          <p:cNvPr id="80900" name="Object 4"/>
          <p:cNvSpPr>
            <a:spLocks noGrp="1" noChangeAspect="1" noChangeArrowheads="1" noTextEdit="1"/>
          </p:cNvSpPr>
          <p:nvPr>
            <p:ph sz="quarter" idx="2"/>
          </p:nvPr>
        </p:nvSpPr>
        <p:spPr>
          <a:xfrm>
            <a:off x="6151563" y="1341438"/>
            <a:ext cx="508000" cy="86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843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80902" name="Object 6"/>
          <p:cNvSpPr>
            <a:spLocks noChangeAspect="1" noChangeArrowheads="1"/>
          </p:cNvSpPr>
          <p:nvPr/>
        </p:nvSpPr>
        <p:spPr bwMode="auto">
          <a:xfrm>
            <a:off x="492125" y="3355975"/>
            <a:ext cx="9001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44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80904" name="Object 8"/>
          <p:cNvSpPr>
            <a:spLocks noChangeAspect="1" noChangeArrowheads="1"/>
          </p:cNvSpPr>
          <p:nvPr/>
        </p:nvSpPr>
        <p:spPr bwMode="auto">
          <a:xfrm>
            <a:off x="3395663" y="5097463"/>
            <a:ext cx="13462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0905" name="Text Box 9"/>
          <p:cNvSpPr txBox="1">
            <a:spLocks noChangeArrowheads="1"/>
          </p:cNvSpPr>
          <p:nvPr/>
        </p:nvSpPr>
        <p:spPr bwMode="auto">
          <a:xfrm>
            <a:off x="4211638" y="5203825"/>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a:effectLst>
                  <a:outerShdw blurRad="38100" dist="38100" dir="2700000" algn="tl">
                    <a:srgbClr val="000000"/>
                  </a:outerShdw>
                </a:effectLst>
                <a:cs typeface="Arial" charset="0"/>
              </a:rPr>
              <a:t>= 3.33 MPa en FPN</a:t>
            </a:r>
          </a:p>
        </p:txBody>
      </p:sp>
      <p:sp>
        <p:nvSpPr>
          <p:cNvPr id="80906" name="Text Box 10"/>
          <p:cNvSpPr txBox="1">
            <a:spLocks noChangeArrowheads="1"/>
          </p:cNvSpPr>
          <p:nvPr/>
        </p:nvSpPr>
        <p:spPr bwMode="auto">
          <a:xfrm>
            <a:off x="4211638" y="5589588"/>
            <a:ext cx="3455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a:effectLst>
                  <a:outerShdw blurRad="38100" dist="38100" dir="2700000" algn="tl">
                    <a:srgbClr val="000000"/>
                  </a:outerShdw>
                </a:effectLst>
                <a:cs typeface="Arial" charset="0"/>
              </a:rPr>
              <a:t>= 2.5 MPa en FP et FTP</a:t>
            </a:r>
          </a:p>
        </p:txBody>
      </p:sp>
      <p:sp>
        <p:nvSpPr>
          <p:cNvPr id="80907" name="Object 11"/>
          <p:cNvSpPr>
            <a:spLocks noGrp="1" noChangeAspect="1" noChangeArrowheads="1" noTextEdit="1"/>
          </p:cNvSpPr>
          <p:nvPr>
            <p:ph sz="quarter" idx="3"/>
          </p:nvPr>
        </p:nvSpPr>
        <p:spPr>
          <a:xfrm>
            <a:off x="731838" y="4298950"/>
            <a:ext cx="439737" cy="719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strVal val="#ppt_w+.3"/>
                                          </p:val>
                                        </p:tav>
                                        <p:tav tm="100000">
                                          <p:val>
                                            <p:strVal val="#ppt_w"/>
                                          </p:val>
                                        </p:tav>
                                      </p:tavLst>
                                    </p:anim>
                                    <p:anim calcmode="lin" valueType="num">
                                      <p:cBhvr>
                                        <p:cTn id="8" dur="1000" fill="hold"/>
                                        <p:tgtEl>
                                          <p:spTgt spid="80898"/>
                                        </p:tgtEl>
                                        <p:attrNameLst>
                                          <p:attrName>ppt_h</p:attrName>
                                        </p:attrNameLst>
                                      </p:cBhvr>
                                      <p:tavLst>
                                        <p:tav tm="0">
                                          <p:val>
                                            <p:strVal val="#ppt_h"/>
                                          </p:val>
                                        </p:tav>
                                        <p:tav tm="100000">
                                          <p:val>
                                            <p:strVal val="#ppt_h"/>
                                          </p:val>
                                        </p:tav>
                                      </p:tavLst>
                                    </p:anim>
                                    <p:animEffect transition="in" filter="fade">
                                      <p:cBhvr>
                                        <p:cTn id="9" dur="1000"/>
                                        <p:tgtEl>
                                          <p:spTgt spid="8089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fade">
                                      <p:cBhvr>
                                        <p:cTn id="12" dur="2000"/>
                                        <p:tgtEl>
                                          <p:spTgt spid="808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899">
                                            <p:txEl>
                                              <p:pRg st="1" end="1"/>
                                            </p:txEl>
                                          </p:spTgt>
                                        </p:tgtEl>
                                        <p:attrNameLst>
                                          <p:attrName>style.visibility</p:attrName>
                                        </p:attrNameLst>
                                      </p:cBhvr>
                                      <p:to>
                                        <p:strVal val="visible"/>
                                      </p:to>
                                    </p:set>
                                    <p:animEffect transition="in" filter="fade">
                                      <p:cBhvr>
                                        <p:cTn id="15" dur="2000"/>
                                        <p:tgtEl>
                                          <p:spTgt spid="808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899">
                                            <p:txEl>
                                              <p:pRg st="2" end="2"/>
                                            </p:txEl>
                                          </p:spTgt>
                                        </p:tgtEl>
                                        <p:attrNameLst>
                                          <p:attrName>style.visibility</p:attrName>
                                        </p:attrNameLst>
                                      </p:cBhvr>
                                      <p:to>
                                        <p:strVal val="visible"/>
                                      </p:to>
                                    </p:set>
                                    <p:animEffect transition="in" filter="fade">
                                      <p:cBhvr>
                                        <p:cTn id="18" dur="2000"/>
                                        <p:tgtEl>
                                          <p:spTgt spid="8089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899">
                                            <p:txEl>
                                              <p:pRg st="4" end="4"/>
                                            </p:txEl>
                                          </p:spTgt>
                                        </p:tgtEl>
                                        <p:attrNameLst>
                                          <p:attrName>style.visibility</p:attrName>
                                        </p:attrNameLst>
                                      </p:cBhvr>
                                      <p:to>
                                        <p:strVal val="visible"/>
                                      </p:to>
                                    </p:set>
                                    <p:animEffect transition="in" filter="fade">
                                      <p:cBhvr>
                                        <p:cTn id="21" dur="2000"/>
                                        <p:tgtEl>
                                          <p:spTgt spid="8089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899">
                                            <p:txEl>
                                              <p:pRg st="6" end="6"/>
                                            </p:txEl>
                                          </p:spTgt>
                                        </p:tgtEl>
                                        <p:attrNameLst>
                                          <p:attrName>style.visibility</p:attrName>
                                        </p:attrNameLst>
                                      </p:cBhvr>
                                      <p:to>
                                        <p:strVal val="visible"/>
                                      </p:to>
                                    </p:set>
                                    <p:animEffect transition="in" filter="fade">
                                      <p:cBhvr>
                                        <p:cTn id="24" dur="2000"/>
                                        <p:tgtEl>
                                          <p:spTgt spid="80899">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0905"/>
                                        </p:tgtEl>
                                        <p:attrNameLst>
                                          <p:attrName>style.visibility</p:attrName>
                                        </p:attrNameLst>
                                      </p:cBhvr>
                                      <p:to>
                                        <p:strVal val="visible"/>
                                      </p:to>
                                    </p:set>
                                    <p:animEffect transition="in" filter="fade">
                                      <p:cBhvr>
                                        <p:cTn id="27" dur="2000"/>
                                        <p:tgtEl>
                                          <p:spTgt spid="8090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0906"/>
                                        </p:tgtEl>
                                        <p:attrNameLst>
                                          <p:attrName>style.visibility</p:attrName>
                                        </p:attrNameLst>
                                      </p:cBhvr>
                                      <p:to>
                                        <p:strVal val="visible"/>
                                      </p:to>
                                    </p:set>
                                    <p:animEffect transition="in" filter="fade">
                                      <p:cBhvr>
                                        <p:cTn id="30" dur="2000"/>
                                        <p:tgtEl>
                                          <p:spTgt spid="8090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80904"/>
                                        </p:tgtEl>
                                        <p:attrNameLst>
                                          <p:attrName>style.visibility</p:attrName>
                                        </p:attrNameLst>
                                      </p:cBhvr>
                                      <p:to>
                                        <p:strVal val="visible"/>
                                      </p:to>
                                    </p:set>
                                    <p:animEffect transition="in" filter="fade">
                                      <p:cBhvr>
                                        <p:cTn id="33" dur="2000"/>
                                        <p:tgtEl>
                                          <p:spTgt spid="8090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0907">
                                            <p:bg/>
                                          </p:spTgt>
                                        </p:tgtEl>
                                        <p:attrNameLst>
                                          <p:attrName>style.visibility</p:attrName>
                                        </p:attrNameLst>
                                      </p:cBhvr>
                                      <p:to>
                                        <p:strVal val="visible"/>
                                      </p:to>
                                    </p:set>
                                    <p:animEffect transition="in" filter="fade">
                                      <p:cBhvr>
                                        <p:cTn id="36" dur="2000"/>
                                        <p:tgtEl>
                                          <p:spTgt spid="80907">
                                            <p:bg/>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nodePh="1">
                                  <p:stCondLst>
                                    <p:cond delay="0"/>
                                  </p:stCondLst>
                                  <p:endCondLst>
                                    <p:cond evt="begin" delay="0">
                                      <p:tn val="39"/>
                                    </p:cond>
                                  </p:endCondLst>
                                  <p:childTnLst>
                                    <p:set>
                                      <p:cBhvr>
                                        <p:cTn id="40" dur="1" fill="hold">
                                          <p:stCondLst>
                                            <p:cond delay="0"/>
                                          </p:stCondLst>
                                        </p:cTn>
                                        <p:tgtEl>
                                          <p:spTgt spid="80907">
                                            <p:txEl>
                                              <p:pRg st="0" end="0"/>
                                            </p:txEl>
                                          </p:spTgt>
                                        </p:tgtEl>
                                        <p:attrNameLst>
                                          <p:attrName>style.visibility</p:attrName>
                                        </p:attrNameLst>
                                      </p:cBhvr>
                                      <p:to>
                                        <p:strVal val="visible"/>
                                      </p:to>
                                    </p:set>
                                    <p:animEffect transition="in" filter="fade">
                                      <p:cBhvr>
                                        <p:cTn id="41" dur="2000"/>
                                        <p:tgtEl>
                                          <p:spTgt spid="80907">
                                            <p:txEl>
                                              <p:pRg st="0" end="0"/>
                                            </p:txEl>
                                          </p:spTgt>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80902"/>
                                        </p:tgtEl>
                                        <p:attrNameLst>
                                          <p:attrName>style.visibility</p:attrName>
                                        </p:attrNameLst>
                                      </p:cBhvr>
                                      <p:to>
                                        <p:strVal val="visible"/>
                                      </p:to>
                                    </p:set>
                                    <p:animEffect transition="in" filter="fade">
                                      <p:cBhvr>
                                        <p:cTn id="44" dur="2000"/>
                                        <p:tgtEl>
                                          <p:spTgt spid="8090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0900">
                                            <p:bg/>
                                          </p:spTgt>
                                        </p:tgtEl>
                                        <p:attrNameLst>
                                          <p:attrName>style.visibility</p:attrName>
                                        </p:attrNameLst>
                                      </p:cBhvr>
                                      <p:to>
                                        <p:strVal val="visible"/>
                                      </p:to>
                                    </p:set>
                                    <p:animEffect transition="in" filter="fade">
                                      <p:cBhvr>
                                        <p:cTn id="47" dur="2000"/>
                                        <p:tgtEl>
                                          <p:spTgt spid="80900">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nodePh="1">
                                  <p:stCondLst>
                                    <p:cond delay="0"/>
                                  </p:stCondLst>
                                  <p:endCondLst>
                                    <p:cond evt="begin" delay="0">
                                      <p:tn val="50"/>
                                    </p:cond>
                                  </p:endCondLst>
                                  <p:childTnLst>
                                    <p:set>
                                      <p:cBhvr>
                                        <p:cTn id="51" dur="1" fill="hold">
                                          <p:stCondLst>
                                            <p:cond delay="0"/>
                                          </p:stCondLst>
                                        </p:cTn>
                                        <p:tgtEl>
                                          <p:spTgt spid="80900">
                                            <p:txEl>
                                              <p:pRg st="0" end="0"/>
                                            </p:txEl>
                                          </p:spTgt>
                                        </p:tgtEl>
                                        <p:attrNameLst>
                                          <p:attrName>style.visibility</p:attrName>
                                        </p:attrNameLst>
                                      </p:cBhvr>
                                      <p:to>
                                        <p:strVal val="visible"/>
                                      </p:to>
                                    </p:set>
                                    <p:animEffect transition="in" filter="fade">
                                      <p:cBhvr>
                                        <p:cTn id="52" dur="2000"/>
                                        <p:tgtEl>
                                          <p:spTgt spid="809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P spid="80900" grpId="0" build="p" animBg="1"/>
      <p:bldP spid="80902" grpId="0" animBg="1"/>
      <p:bldP spid="80904" grpId="0" animBg="1"/>
      <p:bldP spid="80905" grpId="0"/>
      <p:bldP spid="80906" grpId="0"/>
      <p:bldP spid="8090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quarter" idx="10"/>
          </p:nvPr>
        </p:nvSpPr>
        <p:spPr/>
        <p:txBody>
          <a:bodyPr/>
          <a:lstStyle/>
          <a:p>
            <a:pPr>
              <a:defRPr/>
            </a:pPr>
            <a:fld id="{7A93E52D-DC6A-4FDA-976D-7B5044E435BF}" type="datetime1">
              <a:rPr lang="fr-FR"/>
              <a:pPr>
                <a:defRPr/>
              </a:pPr>
              <a:t>25/10/2019</a:t>
            </a:fld>
            <a:endParaRPr lang="fr-FR"/>
          </a:p>
        </p:txBody>
      </p:sp>
      <p:sp>
        <p:nvSpPr>
          <p:cNvPr id="9" name="Espace réservé du numéro de diapositive 5"/>
          <p:cNvSpPr>
            <a:spLocks noGrp="1"/>
          </p:cNvSpPr>
          <p:nvPr>
            <p:ph type="sldNum" sz="quarter" idx="12"/>
          </p:nvPr>
        </p:nvSpPr>
        <p:spPr/>
        <p:txBody>
          <a:bodyPr/>
          <a:lstStyle/>
          <a:p>
            <a:pPr>
              <a:defRPr/>
            </a:pPr>
            <a:fld id="{47328ABF-6D58-49A9-B9A6-6FC34DEE0637}" type="slidenum">
              <a:rPr lang="fr-FR"/>
              <a:pPr>
                <a:defRPr/>
              </a:pPr>
              <a:t>17</a:t>
            </a:fld>
            <a:endParaRPr lang="fr-FR"/>
          </a:p>
        </p:txBody>
      </p:sp>
      <p:sp>
        <p:nvSpPr>
          <p:cNvPr id="81922" name="Rectangle 2"/>
          <p:cNvSpPr>
            <a:spLocks noGrp="1" noChangeArrowheads="1"/>
          </p:cNvSpPr>
          <p:nvPr>
            <p:ph type="title"/>
          </p:nvPr>
        </p:nvSpPr>
        <p:spPr>
          <a:xfrm>
            <a:off x="179388" y="274638"/>
            <a:ext cx="8291512" cy="706437"/>
          </a:xfrm>
        </p:spPr>
        <p:txBody>
          <a:bodyPr/>
          <a:lstStyle/>
          <a:p>
            <a:pPr eaLnBrk="1" hangingPunct="1"/>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b="1" smtClean="0">
                <a:solidFill>
                  <a:srgbClr val="99CCFF"/>
                </a:solidFill>
                <a:latin typeface="Times New Roman" pitchFamily="18" charset="0"/>
              </a:rPr>
              <a:t>Modules de déformation longitudinale du béton :</a:t>
            </a:r>
            <a:r>
              <a:rPr lang="fr-FR" sz="2400" b="1" smtClean="0">
                <a:solidFill>
                  <a:srgbClr val="99CCFF"/>
                </a:solidFill>
                <a:latin typeface="Times New Roman" pitchFamily="18" charset="0"/>
              </a:rPr>
              <a:t/>
            </a:r>
            <a:br>
              <a:rPr lang="fr-FR" sz="2400" b="1" smtClean="0">
                <a:solidFill>
                  <a:srgbClr val="99CCFF"/>
                </a:solidFill>
                <a:latin typeface="Times New Roman" pitchFamily="18" charset="0"/>
              </a:rPr>
            </a:br>
            <a:r>
              <a:rPr lang="fr-FR" sz="2400" b="1" smtClean="0">
                <a:solidFill>
                  <a:schemeClr val="hlink"/>
                </a:solidFill>
                <a:latin typeface="Times New Roman" pitchFamily="18" charset="0"/>
              </a:rPr>
              <a:t/>
            </a:r>
            <a:br>
              <a:rPr lang="fr-FR" sz="2400" b="1" smtClean="0">
                <a:solidFill>
                  <a:schemeClr val="hlink"/>
                </a:solidFill>
                <a:latin typeface="Times New Roman" pitchFamily="18" charset="0"/>
              </a:rPr>
            </a:br>
            <a:endParaRPr lang="fr-FR" sz="4000" smtClean="0">
              <a:latin typeface="Times New Roman" pitchFamily="18" charset="0"/>
            </a:endParaRPr>
          </a:p>
        </p:txBody>
      </p:sp>
      <p:sp>
        <p:nvSpPr>
          <p:cNvPr id="81923" name="Rectangle 3"/>
          <p:cNvSpPr>
            <a:spLocks noChangeArrowheads="1"/>
          </p:cNvSpPr>
          <p:nvPr/>
        </p:nvSpPr>
        <p:spPr bwMode="auto">
          <a:xfrm>
            <a:off x="468313" y="2349500"/>
            <a:ext cx="482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b="1">
                <a:effectLst>
                  <a:outerShdw blurRad="38100" dist="38100" dir="2700000" algn="tl">
                    <a:srgbClr val="000000"/>
                  </a:outerShdw>
                </a:effectLst>
                <a:cs typeface="Arial" charset="0"/>
              </a:rPr>
              <a:t>Le module de déformation différé :</a:t>
            </a:r>
          </a:p>
        </p:txBody>
      </p:sp>
      <p:sp>
        <p:nvSpPr>
          <p:cNvPr id="81924" name="Text Box 4"/>
          <p:cNvSpPr txBox="1">
            <a:spLocks noChangeArrowheads="1"/>
          </p:cNvSpPr>
          <p:nvPr/>
        </p:nvSpPr>
        <p:spPr bwMode="auto">
          <a:xfrm>
            <a:off x="827088" y="3068638"/>
            <a:ext cx="655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sz="2800" b="1" i="1">
                <a:cs typeface="Arial" charset="0"/>
              </a:rPr>
              <a:t>E</a:t>
            </a:r>
            <a:r>
              <a:rPr lang="fr-FR" sz="2800" b="1" i="1" baseline="-25000">
                <a:cs typeface="Arial" charset="0"/>
              </a:rPr>
              <a:t>vj </a:t>
            </a:r>
            <a:r>
              <a:rPr lang="fr-FR" sz="2800" b="1" i="1">
                <a:cs typeface="Arial" charset="0"/>
              </a:rPr>
              <a:t>= </a:t>
            </a:r>
            <a:r>
              <a:rPr lang="fr-FR" sz="2800" b="1" i="1">
                <a:effectLst>
                  <a:outerShdw blurRad="38100" dist="38100" dir="2700000" algn="tl">
                    <a:srgbClr val="000000"/>
                  </a:outerShdw>
                </a:effectLst>
                <a:cs typeface="Arial" charset="0"/>
              </a:rPr>
              <a:t>3700 f</a:t>
            </a:r>
            <a:r>
              <a:rPr lang="fr-FR" b="1" i="1" baseline="-25000">
                <a:effectLst>
                  <a:outerShdw blurRad="38100" dist="38100" dir="2700000" algn="tl">
                    <a:srgbClr val="000000"/>
                  </a:outerShdw>
                </a:effectLst>
                <a:cs typeface="Arial" charset="0"/>
              </a:rPr>
              <a:t>cj </a:t>
            </a:r>
            <a:r>
              <a:rPr lang="fr-FR" b="1" i="1" baseline="30000">
                <a:effectLst>
                  <a:outerShdw blurRad="38100" dist="38100" dir="2700000" algn="tl">
                    <a:srgbClr val="000000"/>
                  </a:outerShdw>
                </a:effectLst>
                <a:cs typeface="Arial" charset="0"/>
              </a:rPr>
              <a:t>1/3</a:t>
            </a:r>
            <a:r>
              <a:rPr lang="fr-FR" sz="4400" baseline="30000">
                <a:solidFill>
                  <a:schemeClr val="tx2"/>
                </a:solidFill>
                <a:effectLst>
                  <a:outerShdw blurRad="38100" dist="38100" dir="2700000" algn="tl">
                    <a:srgbClr val="000000"/>
                  </a:outerShdw>
                </a:effectLst>
                <a:cs typeface="Arial" charset="0"/>
              </a:rPr>
              <a:t> </a:t>
            </a:r>
            <a:r>
              <a:rPr lang="fr-FR" sz="2800" b="1" i="1">
                <a:cs typeface="Arial" charset="0"/>
              </a:rPr>
              <a:t>= 10818,865 MPa</a:t>
            </a:r>
            <a:r>
              <a:rPr lang="fr-FR" sz="2800">
                <a:cs typeface="Arial" charset="0"/>
              </a:rPr>
              <a:t> </a:t>
            </a:r>
          </a:p>
        </p:txBody>
      </p:sp>
      <p:sp>
        <p:nvSpPr>
          <p:cNvPr id="81925" name="Text Box 5"/>
          <p:cNvSpPr txBox="1">
            <a:spLocks noChangeArrowheads="1"/>
          </p:cNvSpPr>
          <p:nvPr/>
        </p:nvSpPr>
        <p:spPr bwMode="auto">
          <a:xfrm>
            <a:off x="468313" y="4076700"/>
            <a:ext cx="80645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spcBef>
                <a:spcPct val="20000"/>
              </a:spcBef>
              <a:buClr>
                <a:schemeClr val="hlink"/>
              </a:buClr>
              <a:buSzPct val="60000"/>
              <a:buFont typeface="Wingdings" pitchFamily="2" charset="2"/>
              <a:buNone/>
              <a:defRPr/>
            </a:pPr>
            <a:r>
              <a:rPr lang="fr-FR" b="1">
                <a:effectLst>
                  <a:outerShdw blurRad="38100" dist="38100" dir="2700000" algn="tl">
                    <a:srgbClr val="000000"/>
                  </a:outerShdw>
                </a:effectLst>
                <a:cs typeface="Arial" charset="0"/>
              </a:rPr>
              <a:t> </a:t>
            </a:r>
            <a:r>
              <a:rPr lang="fr-FR" sz="2800" b="1">
                <a:solidFill>
                  <a:srgbClr val="99CCFF"/>
                </a:solidFill>
                <a:effectLst>
                  <a:outerShdw blurRad="38100" dist="38100" dir="2700000" algn="tl">
                    <a:srgbClr val="000000"/>
                  </a:outerShdw>
                </a:effectLst>
                <a:cs typeface="Arial" charset="0"/>
              </a:rPr>
              <a:t>Module de déformation transversale :</a:t>
            </a:r>
          </a:p>
          <a:p>
            <a:pPr>
              <a:spcBef>
                <a:spcPct val="50000"/>
              </a:spcBef>
              <a:defRPr/>
            </a:pPr>
            <a:endParaRPr lang="fr-FR" sz="1800">
              <a:cs typeface="Arial" charset="0"/>
            </a:endParaRPr>
          </a:p>
          <a:p>
            <a:pPr>
              <a:defRPr/>
            </a:pPr>
            <a:r>
              <a:rPr lang="fr-FR" sz="2800" b="1" i="1">
                <a:effectLst>
                  <a:outerShdw blurRad="38100" dist="38100" dir="2700000" algn="tl">
                    <a:srgbClr val="000000"/>
                  </a:outerShdw>
                </a:effectLst>
                <a:cs typeface="Arial" charset="0"/>
              </a:rPr>
              <a:t>v</a:t>
            </a:r>
            <a:r>
              <a:rPr lang="fr-FR" sz="2800" b="1">
                <a:effectLst>
                  <a:outerShdw blurRad="38100" dist="38100" dir="2700000" algn="tl">
                    <a:srgbClr val="000000"/>
                  </a:outerShdw>
                </a:effectLst>
                <a:cs typeface="Arial" charset="0"/>
              </a:rPr>
              <a:t> </a:t>
            </a:r>
            <a:r>
              <a:rPr lang="fr-FR" b="1">
                <a:effectLst>
                  <a:outerShdw blurRad="38100" dist="38100" dir="2700000" algn="tl">
                    <a:srgbClr val="000000"/>
                  </a:outerShdw>
                </a:effectLst>
                <a:cs typeface="Arial" charset="0"/>
              </a:rPr>
              <a:t>: </a:t>
            </a:r>
            <a:r>
              <a:rPr lang="fr-FR">
                <a:effectLst>
                  <a:outerShdw blurRad="38100" dist="38100" dir="2700000" algn="tl">
                    <a:srgbClr val="000000"/>
                  </a:outerShdw>
                </a:effectLst>
                <a:cs typeface="Arial" charset="0"/>
              </a:rPr>
              <a:t>Coefficient de</a:t>
            </a:r>
            <a:r>
              <a:rPr lang="fr-FR" b="1">
                <a:effectLst>
                  <a:outerShdw blurRad="38100" dist="38100" dir="2700000" algn="tl">
                    <a:srgbClr val="000000"/>
                  </a:outerShdw>
                </a:effectLst>
                <a:cs typeface="Arial" charset="0"/>
              </a:rPr>
              <a:t> Poisson</a:t>
            </a:r>
            <a:endParaRPr lang="fr-FR" b="1" i="1">
              <a:effectLst>
                <a:outerShdw blurRad="38100" dist="38100" dir="2700000" algn="tl">
                  <a:srgbClr val="000000"/>
                </a:outerShdw>
              </a:effectLst>
              <a:cs typeface="Arial" charset="0"/>
            </a:endParaRPr>
          </a:p>
          <a:p>
            <a:pPr>
              <a:defRPr/>
            </a:pPr>
            <a:endParaRPr lang="fr-FR">
              <a:effectLst>
                <a:outerShdw blurRad="38100" dist="38100" dir="2700000" algn="tl">
                  <a:srgbClr val="000000"/>
                </a:outerShdw>
              </a:effectLst>
              <a:cs typeface="Arial" charset="0"/>
            </a:endParaRPr>
          </a:p>
          <a:p>
            <a:pPr>
              <a:defRPr/>
            </a:pPr>
            <a:r>
              <a:rPr lang="fr-FR">
                <a:effectLst>
                  <a:outerShdw blurRad="38100" dist="38100" dir="2700000" algn="tl">
                    <a:srgbClr val="000000"/>
                  </a:outerShdw>
                </a:effectLst>
                <a:cs typeface="Arial" charset="0"/>
              </a:rPr>
              <a:t>	</a:t>
            </a:r>
            <a:r>
              <a:rPr lang="fr-FR" sz="2800">
                <a:effectLst>
                  <a:outerShdw blurRad="38100" dist="38100" dir="2700000" algn="tl">
                    <a:srgbClr val="000000"/>
                  </a:outerShdw>
                </a:effectLst>
                <a:cs typeface="Arial" charset="0"/>
                <a:sym typeface="Symbol" pitchFamily="18" charset="2"/>
              </a:rPr>
              <a:t></a:t>
            </a:r>
            <a:r>
              <a:rPr lang="fr-FR">
                <a:effectLst>
                  <a:outerShdw blurRad="38100" dist="38100" dir="2700000" algn="tl">
                    <a:srgbClr val="000000"/>
                  </a:outerShdw>
                </a:effectLst>
                <a:cs typeface="Arial" charset="0"/>
              </a:rPr>
              <a:t> = 0      pour le calcul des sollicitations.</a:t>
            </a:r>
          </a:p>
          <a:p>
            <a:pPr>
              <a:defRPr/>
            </a:pPr>
            <a:r>
              <a:rPr lang="fr-FR">
                <a:effectLst>
                  <a:outerShdw blurRad="38100" dist="38100" dir="2700000" algn="tl">
                    <a:srgbClr val="000000"/>
                  </a:outerShdw>
                </a:effectLst>
                <a:cs typeface="Arial" charset="0"/>
              </a:rPr>
              <a:t>	</a:t>
            </a:r>
            <a:r>
              <a:rPr lang="fr-FR" sz="2800">
                <a:effectLst>
                  <a:outerShdw blurRad="38100" dist="38100" dir="2700000" algn="tl">
                    <a:srgbClr val="000000"/>
                  </a:outerShdw>
                </a:effectLst>
                <a:cs typeface="Arial" charset="0"/>
                <a:sym typeface="Symbol" pitchFamily="18" charset="2"/>
              </a:rPr>
              <a:t></a:t>
            </a:r>
            <a:r>
              <a:rPr lang="fr-FR" sz="2800">
                <a:effectLst>
                  <a:outerShdw blurRad="38100" dist="38100" dir="2700000" algn="tl">
                    <a:srgbClr val="000000"/>
                  </a:outerShdw>
                </a:effectLst>
                <a:cs typeface="Arial" charset="0"/>
              </a:rPr>
              <a:t> </a:t>
            </a:r>
            <a:r>
              <a:rPr lang="fr-FR">
                <a:effectLst>
                  <a:outerShdw blurRad="38100" dist="38100" dir="2700000" algn="tl">
                    <a:srgbClr val="000000"/>
                  </a:outerShdw>
                </a:effectLst>
                <a:cs typeface="Arial" charset="0"/>
              </a:rPr>
              <a:t>= 0,2   pour le calcul des déformations.</a:t>
            </a:r>
          </a:p>
          <a:p>
            <a:pPr>
              <a:spcBef>
                <a:spcPct val="50000"/>
              </a:spcBef>
              <a:defRPr/>
            </a:pPr>
            <a:endParaRPr lang="fr-FR">
              <a:cs typeface="Arial" charset="0"/>
            </a:endParaRPr>
          </a:p>
        </p:txBody>
      </p:sp>
      <p:sp>
        <p:nvSpPr>
          <p:cNvPr id="81926" name="Object 6"/>
          <p:cNvSpPr>
            <a:spLocks noGrp="1" noChangeAspect="1" noChangeArrowheads="1" noTextEdit="1"/>
          </p:cNvSpPr>
          <p:nvPr>
            <p:ph idx="1"/>
          </p:nvPr>
        </p:nvSpPr>
        <p:spPr>
          <a:xfrm>
            <a:off x="6669088" y="4433888"/>
            <a:ext cx="1716087" cy="835025"/>
          </a:xfrm>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1927" name="Text Box 7"/>
          <p:cNvSpPr txBox="1">
            <a:spLocks noChangeArrowheads="1"/>
          </p:cNvSpPr>
          <p:nvPr/>
        </p:nvSpPr>
        <p:spPr bwMode="auto">
          <a:xfrm>
            <a:off x="482600" y="981075"/>
            <a:ext cx="828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sz="2800" b="1">
                <a:effectLst>
                  <a:outerShdw blurRad="38100" dist="38100" dir="2700000" algn="tl">
                    <a:srgbClr val="000000"/>
                  </a:outerShdw>
                </a:effectLst>
                <a:cs typeface="Times New Roman" pitchFamily="18" charset="0"/>
              </a:rPr>
              <a:t>Le module de déformation instantané du béton </a:t>
            </a:r>
            <a:r>
              <a:rPr lang="fr-FR" sz="2800" b="1" i="1">
                <a:effectLst>
                  <a:outerShdw blurRad="38100" dist="38100" dir="2700000" algn="tl">
                    <a:srgbClr val="000000"/>
                  </a:outerShdw>
                </a:effectLst>
                <a:cs typeface="Times New Roman" pitchFamily="18" charset="0"/>
              </a:rPr>
              <a:t>E</a:t>
            </a:r>
            <a:r>
              <a:rPr lang="fr-FR" sz="2800" b="1" i="1" baseline="-25000">
                <a:effectLst>
                  <a:outerShdw blurRad="38100" dist="38100" dir="2700000" algn="tl">
                    <a:srgbClr val="000000"/>
                  </a:outerShdw>
                </a:effectLst>
                <a:cs typeface="Times New Roman" pitchFamily="18" charset="0"/>
              </a:rPr>
              <a:t>ij</a:t>
            </a:r>
            <a:r>
              <a:rPr lang="fr-FR" sz="2800" b="1" i="1">
                <a:effectLst>
                  <a:outerShdw blurRad="38100" dist="38100" dir="2700000" algn="tl">
                    <a:srgbClr val="000000"/>
                  </a:outerShdw>
                </a:effectLst>
                <a:cs typeface="Times New Roman" pitchFamily="18" charset="0"/>
              </a:rPr>
              <a:t> </a:t>
            </a:r>
            <a:r>
              <a:rPr lang="fr-FR" sz="2800" b="1">
                <a:effectLst>
                  <a:outerShdw blurRad="38100" dist="38100" dir="2700000" algn="tl">
                    <a:srgbClr val="000000"/>
                  </a:outerShdw>
                </a:effectLst>
                <a:cs typeface="Times New Roman" pitchFamily="18" charset="0"/>
              </a:rPr>
              <a:t>:</a:t>
            </a:r>
            <a:br>
              <a:rPr lang="fr-FR" sz="2800" b="1">
                <a:effectLst>
                  <a:outerShdw blurRad="38100" dist="38100" dir="2700000" algn="tl">
                    <a:srgbClr val="000000"/>
                  </a:outerShdw>
                </a:effectLst>
                <a:cs typeface="Times New Roman" pitchFamily="18" charset="0"/>
              </a:rPr>
            </a:br>
            <a:r>
              <a:rPr lang="fr-FR" sz="2800" b="1">
                <a:effectLst>
                  <a:outerShdw blurRad="38100" dist="38100" dir="2700000" algn="tl">
                    <a:srgbClr val="000000"/>
                  </a:outerShdw>
                </a:effectLst>
                <a:cs typeface="Times New Roman" pitchFamily="18" charset="0"/>
              </a:rPr>
              <a:t> </a:t>
            </a:r>
            <a:r>
              <a:rPr lang="fr-FR" sz="2800" b="1" i="1">
                <a:effectLst>
                  <a:outerShdw blurRad="38100" dist="38100" dir="2700000" algn="tl">
                    <a:srgbClr val="000000"/>
                  </a:outerShdw>
                </a:effectLst>
                <a:cs typeface="Times New Roman" pitchFamily="18" charset="0"/>
              </a:rPr>
              <a:t>E</a:t>
            </a:r>
            <a:r>
              <a:rPr lang="fr-FR" sz="2800" b="1" i="1" baseline="-25000">
                <a:effectLst>
                  <a:outerShdw blurRad="38100" dist="38100" dir="2700000" algn="tl">
                    <a:srgbClr val="000000"/>
                  </a:outerShdw>
                </a:effectLst>
                <a:cs typeface="Times New Roman" pitchFamily="18" charset="0"/>
              </a:rPr>
              <a:t>ij</a:t>
            </a:r>
            <a:r>
              <a:rPr lang="fr-FR" sz="2800" b="1" i="1">
                <a:effectLst>
                  <a:outerShdw blurRad="38100" dist="38100" dir="2700000" algn="tl">
                    <a:srgbClr val="000000"/>
                  </a:outerShdw>
                </a:effectLst>
                <a:cs typeface="Times New Roman" pitchFamily="18" charset="0"/>
              </a:rPr>
              <a:t> = 11000 f</a:t>
            </a:r>
            <a:r>
              <a:rPr lang="fr-FR" sz="2800" b="1" i="1" baseline="-25000">
                <a:effectLst>
                  <a:outerShdw blurRad="38100" dist="38100" dir="2700000" algn="tl">
                    <a:srgbClr val="000000"/>
                  </a:outerShdw>
                </a:effectLst>
                <a:cs typeface="Times New Roman" pitchFamily="18" charset="0"/>
              </a:rPr>
              <a:t>cj</a:t>
            </a:r>
            <a:r>
              <a:rPr lang="fr-FR" sz="2800" b="1" i="1">
                <a:effectLst>
                  <a:outerShdw blurRad="38100" dist="38100" dir="2700000" algn="tl">
                    <a:srgbClr val="000000"/>
                  </a:outerShdw>
                </a:effectLst>
                <a:cs typeface="Times New Roman" pitchFamily="18" charset="0"/>
              </a:rPr>
              <a:t> </a:t>
            </a:r>
            <a:r>
              <a:rPr lang="fr-FR" sz="2800" b="1" i="1" baseline="30000">
                <a:effectLst>
                  <a:outerShdw blurRad="38100" dist="38100" dir="2700000" algn="tl">
                    <a:srgbClr val="000000"/>
                  </a:outerShdw>
                </a:effectLst>
                <a:cs typeface="Times New Roman" pitchFamily="18" charset="0"/>
              </a:rPr>
              <a:t>1/3</a:t>
            </a:r>
            <a:r>
              <a:rPr lang="fr-FR" sz="2800" b="1" i="1">
                <a:effectLst>
                  <a:outerShdw blurRad="38100" dist="38100" dir="2700000" algn="tl">
                    <a:srgbClr val="000000"/>
                  </a:outerShdw>
                </a:effectLst>
                <a:cs typeface="Times New Roman" pitchFamily="18" charset="0"/>
              </a:rPr>
              <a:t>  </a:t>
            </a:r>
            <a:r>
              <a:rPr lang="fr-FR" sz="2800" b="1">
                <a:effectLst>
                  <a:outerShdw blurRad="38100" dist="38100" dir="2700000" algn="tl">
                    <a:srgbClr val="000000"/>
                  </a:outerShdw>
                </a:effectLst>
                <a:cs typeface="Times New Roman" pitchFamily="18" charset="0"/>
              </a:rPr>
              <a:t>,   </a:t>
            </a:r>
            <a:r>
              <a:rPr lang="fr-FR" sz="2800" b="1" i="1">
                <a:effectLst>
                  <a:outerShdw blurRad="38100" dist="38100" dir="2700000" algn="tl">
                    <a:srgbClr val="000000"/>
                  </a:outerShdw>
                </a:effectLst>
                <a:cs typeface="Times New Roman" pitchFamily="18" charset="0"/>
              </a:rPr>
              <a:t>E</a:t>
            </a:r>
            <a:r>
              <a:rPr lang="fr-FR" sz="2800" b="1" i="1" baseline="-25000">
                <a:effectLst>
                  <a:outerShdw blurRad="38100" dist="38100" dir="2700000" algn="tl">
                    <a:srgbClr val="000000"/>
                  </a:outerShdw>
                </a:effectLst>
                <a:cs typeface="Times New Roman" pitchFamily="18" charset="0"/>
              </a:rPr>
              <a:t>i28 </a:t>
            </a:r>
            <a:r>
              <a:rPr lang="fr-FR" sz="2800" b="1" i="1">
                <a:effectLst>
                  <a:outerShdw blurRad="38100" dist="38100" dir="2700000" algn="tl">
                    <a:srgbClr val="000000"/>
                  </a:outerShdw>
                </a:effectLst>
                <a:cs typeface="Times New Roman" pitchFamily="18" charset="0"/>
              </a:rPr>
              <a:t>= 32164,195 MPa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strVal val="#ppt_w*0.05"/>
                                          </p:val>
                                        </p:tav>
                                        <p:tav tm="100000">
                                          <p:val>
                                            <p:strVal val="#ppt_w"/>
                                          </p:val>
                                        </p:tav>
                                      </p:tavLst>
                                    </p:anim>
                                    <p:anim calcmode="lin" valueType="num">
                                      <p:cBhvr>
                                        <p:cTn id="8" dur="500" fill="hold"/>
                                        <p:tgtEl>
                                          <p:spTgt spid="81922"/>
                                        </p:tgtEl>
                                        <p:attrNameLst>
                                          <p:attrName>ppt_h</p:attrName>
                                        </p:attrNameLst>
                                      </p:cBhvr>
                                      <p:tavLst>
                                        <p:tav tm="0">
                                          <p:val>
                                            <p:strVal val="#ppt_h"/>
                                          </p:val>
                                        </p:tav>
                                        <p:tav tm="100000">
                                          <p:val>
                                            <p:strVal val="#ppt_h"/>
                                          </p:val>
                                        </p:tav>
                                      </p:tavLst>
                                    </p:anim>
                                    <p:anim calcmode="lin" valueType="num">
                                      <p:cBhvr>
                                        <p:cTn id="9" dur="500" fill="hold"/>
                                        <p:tgtEl>
                                          <p:spTgt spid="81922"/>
                                        </p:tgtEl>
                                        <p:attrNameLst>
                                          <p:attrName>ppt_x</p:attrName>
                                        </p:attrNameLst>
                                      </p:cBhvr>
                                      <p:tavLst>
                                        <p:tav tm="0">
                                          <p:val>
                                            <p:strVal val="#ppt_x-.2"/>
                                          </p:val>
                                        </p:tav>
                                        <p:tav tm="100000">
                                          <p:val>
                                            <p:strVal val="#ppt_x"/>
                                          </p:val>
                                        </p:tav>
                                      </p:tavLst>
                                    </p:anim>
                                    <p:anim calcmode="lin" valueType="num">
                                      <p:cBhvr>
                                        <p:cTn id="10" dur="500" fill="hold"/>
                                        <p:tgtEl>
                                          <p:spTgt spid="81922"/>
                                        </p:tgtEl>
                                        <p:attrNameLst>
                                          <p:attrName>ppt_y</p:attrName>
                                        </p:attrNameLst>
                                      </p:cBhvr>
                                      <p:tavLst>
                                        <p:tav tm="0">
                                          <p:val>
                                            <p:strVal val="#ppt_y"/>
                                          </p:val>
                                        </p:tav>
                                        <p:tav tm="100000">
                                          <p:val>
                                            <p:strVal val="#ppt_y"/>
                                          </p:val>
                                        </p:tav>
                                      </p:tavLst>
                                    </p:anim>
                                    <p:animEffect transition="in" filter="fade">
                                      <p:cBhvr>
                                        <p:cTn id="11" dur="500"/>
                                        <p:tgtEl>
                                          <p:spTgt spid="81922"/>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81927"/>
                                        </p:tgtEl>
                                        <p:attrNameLst>
                                          <p:attrName>style.visibility</p:attrName>
                                        </p:attrNameLst>
                                      </p:cBhvr>
                                      <p:to>
                                        <p:strVal val="visible"/>
                                      </p:to>
                                    </p:set>
                                    <p:anim calcmode="lin" valueType="num">
                                      <p:cBhvr>
                                        <p:cTn id="15" dur="500" fill="hold"/>
                                        <p:tgtEl>
                                          <p:spTgt spid="81927"/>
                                        </p:tgtEl>
                                        <p:attrNameLst>
                                          <p:attrName>ppt_w</p:attrName>
                                        </p:attrNameLst>
                                      </p:cBhvr>
                                      <p:tavLst>
                                        <p:tav tm="0">
                                          <p:val>
                                            <p:strVal val="#ppt_w*0.05"/>
                                          </p:val>
                                        </p:tav>
                                        <p:tav tm="100000">
                                          <p:val>
                                            <p:strVal val="#ppt_w"/>
                                          </p:val>
                                        </p:tav>
                                      </p:tavLst>
                                    </p:anim>
                                    <p:anim calcmode="lin" valueType="num">
                                      <p:cBhvr>
                                        <p:cTn id="16" dur="500" fill="hold"/>
                                        <p:tgtEl>
                                          <p:spTgt spid="81927"/>
                                        </p:tgtEl>
                                        <p:attrNameLst>
                                          <p:attrName>ppt_h</p:attrName>
                                        </p:attrNameLst>
                                      </p:cBhvr>
                                      <p:tavLst>
                                        <p:tav tm="0">
                                          <p:val>
                                            <p:strVal val="#ppt_h"/>
                                          </p:val>
                                        </p:tav>
                                        <p:tav tm="100000">
                                          <p:val>
                                            <p:strVal val="#ppt_h"/>
                                          </p:val>
                                        </p:tav>
                                      </p:tavLst>
                                    </p:anim>
                                    <p:anim calcmode="lin" valueType="num">
                                      <p:cBhvr>
                                        <p:cTn id="17" dur="500" fill="hold"/>
                                        <p:tgtEl>
                                          <p:spTgt spid="81927"/>
                                        </p:tgtEl>
                                        <p:attrNameLst>
                                          <p:attrName>ppt_x</p:attrName>
                                        </p:attrNameLst>
                                      </p:cBhvr>
                                      <p:tavLst>
                                        <p:tav tm="0">
                                          <p:val>
                                            <p:strVal val="#ppt_x-.2"/>
                                          </p:val>
                                        </p:tav>
                                        <p:tav tm="100000">
                                          <p:val>
                                            <p:strVal val="#ppt_x"/>
                                          </p:val>
                                        </p:tav>
                                      </p:tavLst>
                                    </p:anim>
                                    <p:anim calcmode="lin" valueType="num">
                                      <p:cBhvr>
                                        <p:cTn id="18" dur="500" fill="hold"/>
                                        <p:tgtEl>
                                          <p:spTgt spid="81927"/>
                                        </p:tgtEl>
                                        <p:attrNameLst>
                                          <p:attrName>ppt_y</p:attrName>
                                        </p:attrNameLst>
                                      </p:cBhvr>
                                      <p:tavLst>
                                        <p:tav tm="0">
                                          <p:val>
                                            <p:strVal val="#ppt_y"/>
                                          </p:val>
                                        </p:tav>
                                        <p:tav tm="100000">
                                          <p:val>
                                            <p:strVal val="#ppt_y"/>
                                          </p:val>
                                        </p:tav>
                                      </p:tavLst>
                                    </p:anim>
                                    <p:animEffect transition="in" filter="fade">
                                      <p:cBhvr>
                                        <p:cTn id="19" dur="500"/>
                                        <p:tgtEl>
                                          <p:spTgt spid="81927"/>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81923">
                                            <p:txEl>
                                              <p:pRg st="0" end="0"/>
                                            </p:txEl>
                                          </p:spTgt>
                                        </p:tgtEl>
                                        <p:attrNameLst>
                                          <p:attrName>style.visibility</p:attrName>
                                        </p:attrNameLst>
                                      </p:cBhvr>
                                      <p:to>
                                        <p:strVal val="visible"/>
                                      </p:to>
                                    </p:set>
                                    <p:anim calcmode="lin" valueType="num">
                                      <p:cBhvr>
                                        <p:cTn id="22" dur="500" fill="hold"/>
                                        <p:tgtEl>
                                          <p:spTgt spid="81923">
                                            <p:txEl>
                                              <p:pRg st="0" end="0"/>
                                            </p:txEl>
                                          </p:spTgt>
                                        </p:tgtEl>
                                        <p:attrNameLst>
                                          <p:attrName>ppt_w</p:attrName>
                                        </p:attrNameLst>
                                      </p:cBhvr>
                                      <p:tavLst>
                                        <p:tav tm="0">
                                          <p:val>
                                            <p:strVal val="#ppt_w*0.05"/>
                                          </p:val>
                                        </p:tav>
                                        <p:tav tm="100000">
                                          <p:val>
                                            <p:strVal val="#ppt_w"/>
                                          </p:val>
                                        </p:tav>
                                      </p:tavLst>
                                    </p:anim>
                                    <p:anim calcmode="lin" valueType="num">
                                      <p:cBhvr>
                                        <p:cTn id="23" dur="500" fill="hold"/>
                                        <p:tgtEl>
                                          <p:spTgt spid="81923">
                                            <p:txEl>
                                              <p:pRg st="0" end="0"/>
                                            </p:txEl>
                                          </p:spTgt>
                                        </p:tgtEl>
                                        <p:attrNameLst>
                                          <p:attrName>ppt_h</p:attrName>
                                        </p:attrNameLst>
                                      </p:cBhvr>
                                      <p:tavLst>
                                        <p:tav tm="0">
                                          <p:val>
                                            <p:strVal val="#ppt_h"/>
                                          </p:val>
                                        </p:tav>
                                        <p:tav tm="100000">
                                          <p:val>
                                            <p:strVal val="#ppt_h"/>
                                          </p:val>
                                        </p:tav>
                                      </p:tavLst>
                                    </p:anim>
                                    <p:anim calcmode="lin" valueType="num">
                                      <p:cBhvr>
                                        <p:cTn id="24" dur="500" fill="hold"/>
                                        <p:tgtEl>
                                          <p:spTgt spid="81923">
                                            <p:txEl>
                                              <p:pRg st="0" end="0"/>
                                            </p:txEl>
                                          </p:spTgt>
                                        </p:tgtEl>
                                        <p:attrNameLst>
                                          <p:attrName>ppt_x</p:attrName>
                                        </p:attrNameLst>
                                      </p:cBhvr>
                                      <p:tavLst>
                                        <p:tav tm="0">
                                          <p:val>
                                            <p:strVal val="#ppt_x-.2"/>
                                          </p:val>
                                        </p:tav>
                                        <p:tav tm="100000">
                                          <p:val>
                                            <p:strVal val="#ppt_x"/>
                                          </p:val>
                                        </p:tav>
                                      </p:tavLst>
                                    </p:anim>
                                    <p:anim calcmode="lin" valueType="num">
                                      <p:cBhvr>
                                        <p:cTn id="25" dur="500" fill="hold"/>
                                        <p:tgtEl>
                                          <p:spTgt spid="81923">
                                            <p:txEl>
                                              <p:pRg st="0" end="0"/>
                                            </p:txEl>
                                          </p:spTgt>
                                        </p:tgtEl>
                                        <p:attrNameLst>
                                          <p:attrName>ppt_y</p:attrName>
                                        </p:attrNameLst>
                                      </p:cBhvr>
                                      <p:tavLst>
                                        <p:tav tm="0">
                                          <p:val>
                                            <p:strVal val="#ppt_y"/>
                                          </p:val>
                                        </p:tav>
                                        <p:tav tm="100000">
                                          <p:val>
                                            <p:strVal val="#ppt_y"/>
                                          </p:val>
                                        </p:tav>
                                      </p:tavLst>
                                    </p:anim>
                                    <p:animEffect transition="in" filter="fade">
                                      <p:cBhvr>
                                        <p:cTn id="26" dur="500"/>
                                        <p:tgtEl>
                                          <p:spTgt spid="81923">
                                            <p:txEl>
                                              <p:pRg st="0" end="0"/>
                                            </p:txEl>
                                          </p:spTgt>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81924"/>
                                        </p:tgtEl>
                                        <p:attrNameLst>
                                          <p:attrName>style.visibility</p:attrName>
                                        </p:attrNameLst>
                                      </p:cBhvr>
                                      <p:to>
                                        <p:strVal val="visible"/>
                                      </p:to>
                                    </p:set>
                                    <p:anim calcmode="lin" valueType="num">
                                      <p:cBhvr>
                                        <p:cTn id="29" dur="500" fill="hold"/>
                                        <p:tgtEl>
                                          <p:spTgt spid="81924"/>
                                        </p:tgtEl>
                                        <p:attrNameLst>
                                          <p:attrName>ppt_w</p:attrName>
                                        </p:attrNameLst>
                                      </p:cBhvr>
                                      <p:tavLst>
                                        <p:tav tm="0">
                                          <p:val>
                                            <p:strVal val="#ppt_w*0.05"/>
                                          </p:val>
                                        </p:tav>
                                        <p:tav tm="100000">
                                          <p:val>
                                            <p:strVal val="#ppt_w"/>
                                          </p:val>
                                        </p:tav>
                                      </p:tavLst>
                                    </p:anim>
                                    <p:anim calcmode="lin" valueType="num">
                                      <p:cBhvr>
                                        <p:cTn id="30" dur="500" fill="hold"/>
                                        <p:tgtEl>
                                          <p:spTgt spid="81924"/>
                                        </p:tgtEl>
                                        <p:attrNameLst>
                                          <p:attrName>ppt_h</p:attrName>
                                        </p:attrNameLst>
                                      </p:cBhvr>
                                      <p:tavLst>
                                        <p:tav tm="0">
                                          <p:val>
                                            <p:strVal val="#ppt_h"/>
                                          </p:val>
                                        </p:tav>
                                        <p:tav tm="100000">
                                          <p:val>
                                            <p:strVal val="#ppt_h"/>
                                          </p:val>
                                        </p:tav>
                                      </p:tavLst>
                                    </p:anim>
                                    <p:anim calcmode="lin" valueType="num">
                                      <p:cBhvr>
                                        <p:cTn id="31" dur="500" fill="hold"/>
                                        <p:tgtEl>
                                          <p:spTgt spid="81924"/>
                                        </p:tgtEl>
                                        <p:attrNameLst>
                                          <p:attrName>ppt_x</p:attrName>
                                        </p:attrNameLst>
                                      </p:cBhvr>
                                      <p:tavLst>
                                        <p:tav tm="0">
                                          <p:val>
                                            <p:strVal val="#ppt_x-.2"/>
                                          </p:val>
                                        </p:tav>
                                        <p:tav tm="100000">
                                          <p:val>
                                            <p:strVal val="#ppt_x"/>
                                          </p:val>
                                        </p:tav>
                                      </p:tavLst>
                                    </p:anim>
                                    <p:anim calcmode="lin" valueType="num">
                                      <p:cBhvr>
                                        <p:cTn id="32" dur="500" fill="hold"/>
                                        <p:tgtEl>
                                          <p:spTgt spid="81924"/>
                                        </p:tgtEl>
                                        <p:attrNameLst>
                                          <p:attrName>ppt_y</p:attrName>
                                        </p:attrNameLst>
                                      </p:cBhvr>
                                      <p:tavLst>
                                        <p:tav tm="0">
                                          <p:val>
                                            <p:strVal val="#ppt_y"/>
                                          </p:val>
                                        </p:tav>
                                        <p:tav tm="100000">
                                          <p:val>
                                            <p:strVal val="#ppt_y"/>
                                          </p:val>
                                        </p:tav>
                                      </p:tavLst>
                                    </p:anim>
                                    <p:animEffect transition="in" filter="fade">
                                      <p:cBhvr>
                                        <p:cTn id="33" dur="500"/>
                                        <p:tgtEl>
                                          <p:spTgt spid="81924"/>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81925">
                                            <p:txEl>
                                              <p:pRg st="0" end="0"/>
                                            </p:txEl>
                                          </p:spTgt>
                                        </p:tgtEl>
                                        <p:attrNameLst>
                                          <p:attrName>style.visibility</p:attrName>
                                        </p:attrNameLst>
                                      </p:cBhvr>
                                      <p:to>
                                        <p:strVal val="visible"/>
                                      </p:to>
                                    </p:set>
                                    <p:anim calcmode="lin" valueType="num">
                                      <p:cBhvr>
                                        <p:cTn id="36" dur="500" fill="hold"/>
                                        <p:tgtEl>
                                          <p:spTgt spid="81925">
                                            <p:txEl>
                                              <p:pRg st="0" end="0"/>
                                            </p:txEl>
                                          </p:spTgt>
                                        </p:tgtEl>
                                        <p:attrNameLst>
                                          <p:attrName>ppt_w</p:attrName>
                                        </p:attrNameLst>
                                      </p:cBhvr>
                                      <p:tavLst>
                                        <p:tav tm="0">
                                          <p:val>
                                            <p:strVal val="#ppt_w*0.05"/>
                                          </p:val>
                                        </p:tav>
                                        <p:tav tm="100000">
                                          <p:val>
                                            <p:strVal val="#ppt_w"/>
                                          </p:val>
                                        </p:tav>
                                      </p:tavLst>
                                    </p:anim>
                                    <p:anim calcmode="lin" valueType="num">
                                      <p:cBhvr>
                                        <p:cTn id="37" dur="500" fill="hold"/>
                                        <p:tgtEl>
                                          <p:spTgt spid="81925">
                                            <p:txEl>
                                              <p:pRg st="0" end="0"/>
                                            </p:txEl>
                                          </p:spTgt>
                                        </p:tgtEl>
                                        <p:attrNameLst>
                                          <p:attrName>ppt_h</p:attrName>
                                        </p:attrNameLst>
                                      </p:cBhvr>
                                      <p:tavLst>
                                        <p:tav tm="0">
                                          <p:val>
                                            <p:strVal val="#ppt_h"/>
                                          </p:val>
                                        </p:tav>
                                        <p:tav tm="100000">
                                          <p:val>
                                            <p:strVal val="#ppt_h"/>
                                          </p:val>
                                        </p:tav>
                                      </p:tavLst>
                                    </p:anim>
                                    <p:anim calcmode="lin" valueType="num">
                                      <p:cBhvr>
                                        <p:cTn id="38" dur="500" fill="hold"/>
                                        <p:tgtEl>
                                          <p:spTgt spid="81925">
                                            <p:txEl>
                                              <p:pRg st="0" end="0"/>
                                            </p:txEl>
                                          </p:spTgt>
                                        </p:tgtEl>
                                        <p:attrNameLst>
                                          <p:attrName>ppt_x</p:attrName>
                                        </p:attrNameLst>
                                      </p:cBhvr>
                                      <p:tavLst>
                                        <p:tav tm="0">
                                          <p:val>
                                            <p:strVal val="#ppt_x-.2"/>
                                          </p:val>
                                        </p:tav>
                                        <p:tav tm="100000">
                                          <p:val>
                                            <p:strVal val="#ppt_x"/>
                                          </p:val>
                                        </p:tav>
                                      </p:tavLst>
                                    </p:anim>
                                    <p:anim calcmode="lin" valueType="num">
                                      <p:cBhvr>
                                        <p:cTn id="39" dur="500" fill="hold"/>
                                        <p:tgtEl>
                                          <p:spTgt spid="81925">
                                            <p:txEl>
                                              <p:pRg st="0" end="0"/>
                                            </p:txEl>
                                          </p:spTgt>
                                        </p:tgtEl>
                                        <p:attrNameLst>
                                          <p:attrName>ppt_y</p:attrName>
                                        </p:attrNameLst>
                                      </p:cBhvr>
                                      <p:tavLst>
                                        <p:tav tm="0">
                                          <p:val>
                                            <p:strVal val="#ppt_y"/>
                                          </p:val>
                                        </p:tav>
                                        <p:tav tm="100000">
                                          <p:val>
                                            <p:strVal val="#ppt_y"/>
                                          </p:val>
                                        </p:tav>
                                      </p:tavLst>
                                    </p:anim>
                                    <p:animEffect transition="in" filter="fade">
                                      <p:cBhvr>
                                        <p:cTn id="40" dur="500"/>
                                        <p:tgtEl>
                                          <p:spTgt spid="81925">
                                            <p:txEl>
                                              <p:pRg st="0" end="0"/>
                                            </p:txEl>
                                          </p:spTgt>
                                        </p:tgtEl>
                                      </p:cBhvr>
                                    </p:animEffect>
                                  </p:childTnLst>
                                </p:cTn>
                              </p:par>
                              <p:par>
                                <p:cTn id="41" presetID="54" presetClass="entr" presetSubtype="0" accel="100000" fill="hold" grpId="0" nodeType="withEffect">
                                  <p:stCondLst>
                                    <p:cond delay="0"/>
                                  </p:stCondLst>
                                  <p:childTnLst>
                                    <p:set>
                                      <p:cBhvr>
                                        <p:cTn id="42" dur="1" fill="hold">
                                          <p:stCondLst>
                                            <p:cond delay="0"/>
                                          </p:stCondLst>
                                        </p:cTn>
                                        <p:tgtEl>
                                          <p:spTgt spid="81926">
                                            <p:bg/>
                                          </p:spTgt>
                                        </p:tgtEl>
                                        <p:attrNameLst>
                                          <p:attrName>style.visibility</p:attrName>
                                        </p:attrNameLst>
                                      </p:cBhvr>
                                      <p:to>
                                        <p:strVal val="visible"/>
                                      </p:to>
                                    </p:set>
                                    <p:anim calcmode="lin" valueType="num">
                                      <p:cBhvr>
                                        <p:cTn id="43" dur="500" fill="hold"/>
                                        <p:tgtEl>
                                          <p:spTgt spid="81926">
                                            <p:bg/>
                                          </p:spTgt>
                                        </p:tgtEl>
                                        <p:attrNameLst>
                                          <p:attrName>ppt_w</p:attrName>
                                        </p:attrNameLst>
                                      </p:cBhvr>
                                      <p:tavLst>
                                        <p:tav tm="0">
                                          <p:val>
                                            <p:strVal val="#ppt_w*0.05"/>
                                          </p:val>
                                        </p:tav>
                                        <p:tav tm="100000">
                                          <p:val>
                                            <p:strVal val="#ppt_w"/>
                                          </p:val>
                                        </p:tav>
                                      </p:tavLst>
                                    </p:anim>
                                    <p:anim calcmode="lin" valueType="num">
                                      <p:cBhvr>
                                        <p:cTn id="44" dur="500" fill="hold"/>
                                        <p:tgtEl>
                                          <p:spTgt spid="81926">
                                            <p:bg/>
                                          </p:spTgt>
                                        </p:tgtEl>
                                        <p:attrNameLst>
                                          <p:attrName>ppt_h</p:attrName>
                                        </p:attrNameLst>
                                      </p:cBhvr>
                                      <p:tavLst>
                                        <p:tav tm="0">
                                          <p:val>
                                            <p:strVal val="#ppt_h"/>
                                          </p:val>
                                        </p:tav>
                                        <p:tav tm="100000">
                                          <p:val>
                                            <p:strVal val="#ppt_h"/>
                                          </p:val>
                                        </p:tav>
                                      </p:tavLst>
                                    </p:anim>
                                    <p:anim calcmode="lin" valueType="num">
                                      <p:cBhvr>
                                        <p:cTn id="45" dur="500" fill="hold"/>
                                        <p:tgtEl>
                                          <p:spTgt spid="81926">
                                            <p:bg/>
                                          </p:spTgt>
                                        </p:tgtEl>
                                        <p:attrNameLst>
                                          <p:attrName>ppt_x</p:attrName>
                                        </p:attrNameLst>
                                      </p:cBhvr>
                                      <p:tavLst>
                                        <p:tav tm="0">
                                          <p:val>
                                            <p:strVal val="#ppt_x-.2"/>
                                          </p:val>
                                        </p:tav>
                                        <p:tav tm="100000">
                                          <p:val>
                                            <p:strVal val="#ppt_x"/>
                                          </p:val>
                                        </p:tav>
                                      </p:tavLst>
                                    </p:anim>
                                    <p:anim calcmode="lin" valueType="num">
                                      <p:cBhvr>
                                        <p:cTn id="46" dur="500" fill="hold"/>
                                        <p:tgtEl>
                                          <p:spTgt spid="81926">
                                            <p:bg/>
                                          </p:spTgt>
                                        </p:tgtEl>
                                        <p:attrNameLst>
                                          <p:attrName>ppt_y</p:attrName>
                                        </p:attrNameLst>
                                      </p:cBhvr>
                                      <p:tavLst>
                                        <p:tav tm="0">
                                          <p:val>
                                            <p:strVal val="#ppt_y"/>
                                          </p:val>
                                        </p:tav>
                                        <p:tav tm="100000">
                                          <p:val>
                                            <p:strVal val="#ppt_y"/>
                                          </p:val>
                                        </p:tav>
                                      </p:tavLst>
                                    </p:anim>
                                    <p:animEffect transition="in" filter="fade">
                                      <p:cBhvr>
                                        <p:cTn id="47" dur="500"/>
                                        <p:tgtEl>
                                          <p:spTgt spid="81926">
                                            <p:bg/>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nodePh="1">
                                  <p:stCondLst>
                                    <p:cond delay="0"/>
                                  </p:stCondLst>
                                  <p:endCondLst>
                                    <p:cond evt="begin" delay="0">
                                      <p:tn val="50"/>
                                    </p:cond>
                                  </p:endCondLst>
                                  <p:childTnLst>
                                    <p:set>
                                      <p:cBhvr>
                                        <p:cTn id="51" dur="1" fill="hold">
                                          <p:stCondLst>
                                            <p:cond delay="0"/>
                                          </p:stCondLst>
                                        </p:cTn>
                                        <p:tgtEl>
                                          <p:spTgt spid="81926">
                                            <p:txEl>
                                              <p:pRg st="0" end="0"/>
                                            </p:txEl>
                                          </p:spTgt>
                                        </p:tgtEl>
                                        <p:attrNameLst>
                                          <p:attrName>style.visibility</p:attrName>
                                        </p:attrNameLst>
                                      </p:cBhvr>
                                      <p:to>
                                        <p:strVal val="visible"/>
                                      </p:to>
                                    </p:set>
                                    <p:anim calcmode="lin" valueType="num">
                                      <p:cBhvr>
                                        <p:cTn id="52" dur="500" fill="hold"/>
                                        <p:tgtEl>
                                          <p:spTgt spid="81926">
                                            <p:txEl>
                                              <p:pRg st="0" end="0"/>
                                            </p:txEl>
                                          </p:spTgt>
                                        </p:tgtEl>
                                        <p:attrNameLst>
                                          <p:attrName>ppt_w</p:attrName>
                                        </p:attrNameLst>
                                      </p:cBhvr>
                                      <p:tavLst>
                                        <p:tav tm="0">
                                          <p:val>
                                            <p:strVal val="#ppt_w*0.05"/>
                                          </p:val>
                                        </p:tav>
                                        <p:tav tm="100000">
                                          <p:val>
                                            <p:strVal val="#ppt_w"/>
                                          </p:val>
                                        </p:tav>
                                      </p:tavLst>
                                    </p:anim>
                                    <p:anim calcmode="lin" valueType="num">
                                      <p:cBhvr>
                                        <p:cTn id="53" dur="500" fill="hold"/>
                                        <p:tgtEl>
                                          <p:spTgt spid="81926">
                                            <p:txEl>
                                              <p:pRg st="0" end="0"/>
                                            </p:txEl>
                                          </p:spTgt>
                                        </p:tgtEl>
                                        <p:attrNameLst>
                                          <p:attrName>ppt_h</p:attrName>
                                        </p:attrNameLst>
                                      </p:cBhvr>
                                      <p:tavLst>
                                        <p:tav tm="0">
                                          <p:val>
                                            <p:strVal val="#ppt_h"/>
                                          </p:val>
                                        </p:tav>
                                        <p:tav tm="100000">
                                          <p:val>
                                            <p:strVal val="#ppt_h"/>
                                          </p:val>
                                        </p:tav>
                                      </p:tavLst>
                                    </p:anim>
                                    <p:anim calcmode="lin" valueType="num">
                                      <p:cBhvr>
                                        <p:cTn id="54" dur="500" fill="hold"/>
                                        <p:tgtEl>
                                          <p:spTgt spid="81926">
                                            <p:txEl>
                                              <p:pRg st="0" end="0"/>
                                            </p:txEl>
                                          </p:spTgt>
                                        </p:tgtEl>
                                        <p:attrNameLst>
                                          <p:attrName>ppt_x</p:attrName>
                                        </p:attrNameLst>
                                      </p:cBhvr>
                                      <p:tavLst>
                                        <p:tav tm="0">
                                          <p:val>
                                            <p:strVal val="#ppt_x-.2"/>
                                          </p:val>
                                        </p:tav>
                                        <p:tav tm="100000">
                                          <p:val>
                                            <p:strVal val="#ppt_x"/>
                                          </p:val>
                                        </p:tav>
                                      </p:tavLst>
                                    </p:anim>
                                    <p:anim calcmode="lin" valueType="num">
                                      <p:cBhvr>
                                        <p:cTn id="55" dur="500" fill="hold"/>
                                        <p:tgtEl>
                                          <p:spTgt spid="81926">
                                            <p:txEl>
                                              <p:pRg st="0" end="0"/>
                                            </p:txEl>
                                          </p:spTgt>
                                        </p:tgtEl>
                                        <p:attrNameLst>
                                          <p:attrName>ppt_y</p:attrName>
                                        </p:attrNameLst>
                                      </p:cBhvr>
                                      <p:tavLst>
                                        <p:tav tm="0">
                                          <p:val>
                                            <p:strVal val="#ppt_y"/>
                                          </p:val>
                                        </p:tav>
                                        <p:tav tm="100000">
                                          <p:val>
                                            <p:strVal val="#ppt_y"/>
                                          </p:val>
                                        </p:tav>
                                      </p:tavLst>
                                    </p:anim>
                                    <p:animEffect transition="in" filter="fade">
                                      <p:cBhvr>
                                        <p:cTn id="56" dur="500"/>
                                        <p:tgtEl>
                                          <p:spTgt spid="81926">
                                            <p:txEl>
                                              <p:pRg st="0" end="0"/>
                                            </p:txEl>
                                          </p:spTgt>
                                        </p:tgtEl>
                                      </p:cBhvr>
                                    </p:animEffect>
                                  </p:childTnLst>
                                </p:cTn>
                              </p:par>
                              <p:par>
                                <p:cTn id="57" presetID="54" presetClass="entr" presetSubtype="0" accel="100000" fill="hold" nodeType="withEffect">
                                  <p:stCondLst>
                                    <p:cond delay="0"/>
                                  </p:stCondLst>
                                  <p:childTnLst>
                                    <p:set>
                                      <p:cBhvr>
                                        <p:cTn id="58" dur="1" fill="hold">
                                          <p:stCondLst>
                                            <p:cond delay="0"/>
                                          </p:stCondLst>
                                        </p:cTn>
                                        <p:tgtEl>
                                          <p:spTgt spid="81925">
                                            <p:txEl>
                                              <p:pRg st="2" end="2"/>
                                            </p:txEl>
                                          </p:spTgt>
                                        </p:tgtEl>
                                        <p:attrNameLst>
                                          <p:attrName>style.visibility</p:attrName>
                                        </p:attrNameLst>
                                      </p:cBhvr>
                                      <p:to>
                                        <p:strVal val="visible"/>
                                      </p:to>
                                    </p:set>
                                    <p:anim calcmode="lin" valueType="num">
                                      <p:cBhvr>
                                        <p:cTn id="59" dur="500" fill="hold"/>
                                        <p:tgtEl>
                                          <p:spTgt spid="81925">
                                            <p:txEl>
                                              <p:pRg st="2" end="2"/>
                                            </p:txEl>
                                          </p:spTgt>
                                        </p:tgtEl>
                                        <p:attrNameLst>
                                          <p:attrName>ppt_w</p:attrName>
                                        </p:attrNameLst>
                                      </p:cBhvr>
                                      <p:tavLst>
                                        <p:tav tm="0">
                                          <p:val>
                                            <p:strVal val="#ppt_w*0.05"/>
                                          </p:val>
                                        </p:tav>
                                        <p:tav tm="100000">
                                          <p:val>
                                            <p:strVal val="#ppt_w"/>
                                          </p:val>
                                        </p:tav>
                                      </p:tavLst>
                                    </p:anim>
                                    <p:anim calcmode="lin" valueType="num">
                                      <p:cBhvr>
                                        <p:cTn id="60" dur="500" fill="hold"/>
                                        <p:tgtEl>
                                          <p:spTgt spid="81925">
                                            <p:txEl>
                                              <p:pRg st="2" end="2"/>
                                            </p:txEl>
                                          </p:spTgt>
                                        </p:tgtEl>
                                        <p:attrNameLst>
                                          <p:attrName>ppt_h</p:attrName>
                                        </p:attrNameLst>
                                      </p:cBhvr>
                                      <p:tavLst>
                                        <p:tav tm="0">
                                          <p:val>
                                            <p:strVal val="#ppt_h"/>
                                          </p:val>
                                        </p:tav>
                                        <p:tav tm="100000">
                                          <p:val>
                                            <p:strVal val="#ppt_h"/>
                                          </p:val>
                                        </p:tav>
                                      </p:tavLst>
                                    </p:anim>
                                    <p:anim calcmode="lin" valueType="num">
                                      <p:cBhvr>
                                        <p:cTn id="61" dur="500" fill="hold"/>
                                        <p:tgtEl>
                                          <p:spTgt spid="81925">
                                            <p:txEl>
                                              <p:pRg st="2" end="2"/>
                                            </p:txEl>
                                          </p:spTgt>
                                        </p:tgtEl>
                                        <p:attrNameLst>
                                          <p:attrName>ppt_x</p:attrName>
                                        </p:attrNameLst>
                                      </p:cBhvr>
                                      <p:tavLst>
                                        <p:tav tm="0">
                                          <p:val>
                                            <p:strVal val="#ppt_x-.2"/>
                                          </p:val>
                                        </p:tav>
                                        <p:tav tm="100000">
                                          <p:val>
                                            <p:strVal val="#ppt_x"/>
                                          </p:val>
                                        </p:tav>
                                      </p:tavLst>
                                    </p:anim>
                                    <p:anim calcmode="lin" valueType="num">
                                      <p:cBhvr>
                                        <p:cTn id="62" dur="500" fill="hold"/>
                                        <p:tgtEl>
                                          <p:spTgt spid="81925">
                                            <p:txEl>
                                              <p:pRg st="2" end="2"/>
                                            </p:txEl>
                                          </p:spTgt>
                                        </p:tgtEl>
                                        <p:attrNameLst>
                                          <p:attrName>ppt_y</p:attrName>
                                        </p:attrNameLst>
                                      </p:cBhvr>
                                      <p:tavLst>
                                        <p:tav tm="0">
                                          <p:val>
                                            <p:strVal val="#ppt_y"/>
                                          </p:val>
                                        </p:tav>
                                        <p:tav tm="100000">
                                          <p:val>
                                            <p:strVal val="#ppt_y"/>
                                          </p:val>
                                        </p:tav>
                                      </p:tavLst>
                                    </p:anim>
                                    <p:animEffect transition="in" filter="fade">
                                      <p:cBhvr>
                                        <p:cTn id="63" dur="500"/>
                                        <p:tgtEl>
                                          <p:spTgt spid="81925">
                                            <p:txEl>
                                              <p:pRg st="2" end="2"/>
                                            </p:txEl>
                                          </p:spTgt>
                                        </p:tgtEl>
                                      </p:cBhvr>
                                    </p:animEffect>
                                  </p:childTnLst>
                                </p:cTn>
                              </p:par>
                              <p:par>
                                <p:cTn id="64" presetID="54" presetClass="entr" presetSubtype="0" accel="100000" fill="hold" nodeType="withEffect">
                                  <p:stCondLst>
                                    <p:cond delay="0"/>
                                  </p:stCondLst>
                                  <p:childTnLst>
                                    <p:set>
                                      <p:cBhvr>
                                        <p:cTn id="65" dur="1" fill="hold">
                                          <p:stCondLst>
                                            <p:cond delay="0"/>
                                          </p:stCondLst>
                                        </p:cTn>
                                        <p:tgtEl>
                                          <p:spTgt spid="81925">
                                            <p:txEl>
                                              <p:pRg st="4" end="4"/>
                                            </p:txEl>
                                          </p:spTgt>
                                        </p:tgtEl>
                                        <p:attrNameLst>
                                          <p:attrName>style.visibility</p:attrName>
                                        </p:attrNameLst>
                                      </p:cBhvr>
                                      <p:to>
                                        <p:strVal val="visible"/>
                                      </p:to>
                                    </p:set>
                                    <p:anim calcmode="lin" valueType="num">
                                      <p:cBhvr>
                                        <p:cTn id="66" dur="500" fill="hold"/>
                                        <p:tgtEl>
                                          <p:spTgt spid="81925">
                                            <p:txEl>
                                              <p:pRg st="4" end="4"/>
                                            </p:txEl>
                                          </p:spTgt>
                                        </p:tgtEl>
                                        <p:attrNameLst>
                                          <p:attrName>ppt_w</p:attrName>
                                        </p:attrNameLst>
                                      </p:cBhvr>
                                      <p:tavLst>
                                        <p:tav tm="0">
                                          <p:val>
                                            <p:strVal val="#ppt_w*0.05"/>
                                          </p:val>
                                        </p:tav>
                                        <p:tav tm="100000">
                                          <p:val>
                                            <p:strVal val="#ppt_w"/>
                                          </p:val>
                                        </p:tav>
                                      </p:tavLst>
                                    </p:anim>
                                    <p:anim calcmode="lin" valueType="num">
                                      <p:cBhvr>
                                        <p:cTn id="67" dur="500" fill="hold"/>
                                        <p:tgtEl>
                                          <p:spTgt spid="81925">
                                            <p:txEl>
                                              <p:pRg st="4" end="4"/>
                                            </p:txEl>
                                          </p:spTgt>
                                        </p:tgtEl>
                                        <p:attrNameLst>
                                          <p:attrName>ppt_h</p:attrName>
                                        </p:attrNameLst>
                                      </p:cBhvr>
                                      <p:tavLst>
                                        <p:tav tm="0">
                                          <p:val>
                                            <p:strVal val="#ppt_h"/>
                                          </p:val>
                                        </p:tav>
                                        <p:tav tm="100000">
                                          <p:val>
                                            <p:strVal val="#ppt_h"/>
                                          </p:val>
                                        </p:tav>
                                      </p:tavLst>
                                    </p:anim>
                                    <p:anim calcmode="lin" valueType="num">
                                      <p:cBhvr>
                                        <p:cTn id="68" dur="500" fill="hold"/>
                                        <p:tgtEl>
                                          <p:spTgt spid="81925">
                                            <p:txEl>
                                              <p:pRg st="4" end="4"/>
                                            </p:txEl>
                                          </p:spTgt>
                                        </p:tgtEl>
                                        <p:attrNameLst>
                                          <p:attrName>ppt_x</p:attrName>
                                        </p:attrNameLst>
                                      </p:cBhvr>
                                      <p:tavLst>
                                        <p:tav tm="0">
                                          <p:val>
                                            <p:strVal val="#ppt_x-.2"/>
                                          </p:val>
                                        </p:tav>
                                        <p:tav tm="100000">
                                          <p:val>
                                            <p:strVal val="#ppt_x"/>
                                          </p:val>
                                        </p:tav>
                                      </p:tavLst>
                                    </p:anim>
                                    <p:anim calcmode="lin" valueType="num">
                                      <p:cBhvr>
                                        <p:cTn id="69" dur="500" fill="hold"/>
                                        <p:tgtEl>
                                          <p:spTgt spid="81925">
                                            <p:txEl>
                                              <p:pRg st="4" end="4"/>
                                            </p:txEl>
                                          </p:spTgt>
                                        </p:tgtEl>
                                        <p:attrNameLst>
                                          <p:attrName>ppt_y</p:attrName>
                                        </p:attrNameLst>
                                      </p:cBhvr>
                                      <p:tavLst>
                                        <p:tav tm="0">
                                          <p:val>
                                            <p:strVal val="#ppt_y"/>
                                          </p:val>
                                        </p:tav>
                                        <p:tav tm="100000">
                                          <p:val>
                                            <p:strVal val="#ppt_y"/>
                                          </p:val>
                                        </p:tav>
                                      </p:tavLst>
                                    </p:anim>
                                    <p:animEffect transition="in" filter="fade">
                                      <p:cBhvr>
                                        <p:cTn id="70" dur="500"/>
                                        <p:tgtEl>
                                          <p:spTgt spid="81925">
                                            <p:txEl>
                                              <p:pRg st="4" end="4"/>
                                            </p:txEl>
                                          </p:spTgt>
                                        </p:tgtEl>
                                      </p:cBhvr>
                                    </p:animEffect>
                                  </p:childTnLst>
                                </p:cTn>
                              </p:par>
                              <p:par>
                                <p:cTn id="71" presetID="54" presetClass="entr" presetSubtype="0" accel="100000" fill="hold" nodeType="withEffect">
                                  <p:stCondLst>
                                    <p:cond delay="0"/>
                                  </p:stCondLst>
                                  <p:childTnLst>
                                    <p:set>
                                      <p:cBhvr>
                                        <p:cTn id="72" dur="1" fill="hold">
                                          <p:stCondLst>
                                            <p:cond delay="0"/>
                                          </p:stCondLst>
                                        </p:cTn>
                                        <p:tgtEl>
                                          <p:spTgt spid="81925">
                                            <p:txEl>
                                              <p:pRg st="5" end="5"/>
                                            </p:txEl>
                                          </p:spTgt>
                                        </p:tgtEl>
                                        <p:attrNameLst>
                                          <p:attrName>style.visibility</p:attrName>
                                        </p:attrNameLst>
                                      </p:cBhvr>
                                      <p:to>
                                        <p:strVal val="visible"/>
                                      </p:to>
                                    </p:set>
                                    <p:anim calcmode="lin" valueType="num">
                                      <p:cBhvr>
                                        <p:cTn id="73" dur="500" fill="hold"/>
                                        <p:tgtEl>
                                          <p:spTgt spid="81925">
                                            <p:txEl>
                                              <p:pRg st="5" end="5"/>
                                            </p:txEl>
                                          </p:spTgt>
                                        </p:tgtEl>
                                        <p:attrNameLst>
                                          <p:attrName>ppt_w</p:attrName>
                                        </p:attrNameLst>
                                      </p:cBhvr>
                                      <p:tavLst>
                                        <p:tav tm="0">
                                          <p:val>
                                            <p:strVal val="#ppt_w*0.05"/>
                                          </p:val>
                                        </p:tav>
                                        <p:tav tm="100000">
                                          <p:val>
                                            <p:strVal val="#ppt_w"/>
                                          </p:val>
                                        </p:tav>
                                      </p:tavLst>
                                    </p:anim>
                                    <p:anim calcmode="lin" valueType="num">
                                      <p:cBhvr>
                                        <p:cTn id="74" dur="500" fill="hold"/>
                                        <p:tgtEl>
                                          <p:spTgt spid="81925">
                                            <p:txEl>
                                              <p:pRg st="5" end="5"/>
                                            </p:txEl>
                                          </p:spTgt>
                                        </p:tgtEl>
                                        <p:attrNameLst>
                                          <p:attrName>ppt_h</p:attrName>
                                        </p:attrNameLst>
                                      </p:cBhvr>
                                      <p:tavLst>
                                        <p:tav tm="0">
                                          <p:val>
                                            <p:strVal val="#ppt_h"/>
                                          </p:val>
                                        </p:tav>
                                        <p:tav tm="100000">
                                          <p:val>
                                            <p:strVal val="#ppt_h"/>
                                          </p:val>
                                        </p:tav>
                                      </p:tavLst>
                                    </p:anim>
                                    <p:anim calcmode="lin" valueType="num">
                                      <p:cBhvr>
                                        <p:cTn id="75" dur="500" fill="hold"/>
                                        <p:tgtEl>
                                          <p:spTgt spid="81925">
                                            <p:txEl>
                                              <p:pRg st="5" end="5"/>
                                            </p:txEl>
                                          </p:spTgt>
                                        </p:tgtEl>
                                        <p:attrNameLst>
                                          <p:attrName>ppt_x</p:attrName>
                                        </p:attrNameLst>
                                      </p:cBhvr>
                                      <p:tavLst>
                                        <p:tav tm="0">
                                          <p:val>
                                            <p:strVal val="#ppt_x-.2"/>
                                          </p:val>
                                        </p:tav>
                                        <p:tav tm="100000">
                                          <p:val>
                                            <p:strVal val="#ppt_x"/>
                                          </p:val>
                                        </p:tav>
                                      </p:tavLst>
                                    </p:anim>
                                    <p:anim calcmode="lin" valueType="num">
                                      <p:cBhvr>
                                        <p:cTn id="76" dur="500" fill="hold"/>
                                        <p:tgtEl>
                                          <p:spTgt spid="81925">
                                            <p:txEl>
                                              <p:pRg st="5" end="5"/>
                                            </p:txEl>
                                          </p:spTgt>
                                        </p:tgtEl>
                                        <p:attrNameLst>
                                          <p:attrName>ppt_y</p:attrName>
                                        </p:attrNameLst>
                                      </p:cBhvr>
                                      <p:tavLst>
                                        <p:tav tm="0">
                                          <p:val>
                                            <p:strVal val="#ppt_y"/>
                                          </p:val>
                                        </p:tav>
                                        <p:tav tm="100000">
                                          <p:val>
                                            <p:strVal val="#ppt_y"/>
                                          </p:val>
                                        </p:tav>
                                      </p:tavLst>
                                    </p:anim>
                                    <p:animEffect transition="in" filter="fade">
                                      <p:cBhvr>
                                        <p:cTn id="77" dur="500"/>
                                        <p:tgtEl>
                                          <p:spTgt spid="819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4" grpId="0"/>
      <p:bldP spid="81926" grpId="0" build="p" animBg="1"/>
      <p:bldP spid="819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e la date 1"/>
          <p:cNvSpPr>
            <a:spLocks noGrp="1"/>
          </p:cNvSpPr>
          <p:nvPr>
            <p:ph type="dt" sz="quarter" idx="10"/>
          </p:nvPr>
        </p:nvSpPr>
        <p:spPr/>
        <p:txBody>
          <a:bodyPr/>
          <a:lstStyle/>
          <a:p>
            <a:pPr>
              <a:defRPr/>
            </a:pPr>
            <a:fld id="{E5D3D7E1-DE78-4291-9126-6BAA862CA2A9}" type="datetime1">
              <a:rPr lang="fr-FR"/>
              <a:pPr>
                <a:defRPr/>
              </a:pPr>
              <a:t>25/10/2019</a:t>
            </a:fld>
            <a:endParaRPr lang="fr-FR"/>
          </a:p>
        </p:txBody>
      </p:sp>
      <p:sp>
        <p:nvSpPr>
          <p:cNvPr id="28" name="Espace réservé du numéro de diapositive 3"/>
          <p:cNvSpPr>
            <a:spLocks noGrp="1"/>
          </p:cNvSpPr>
          <p:nvPr>
            <p:ph type="sldNum" sz="quarter" idx="12"/>
          </p:nvPr>
        </p:nvSpPr>
        <p:spPr/>
        <p:txBody>
          <a:bodyPr/>
          <a:lstStyle/>
          <a:p>
            <a:pPr>
              <a:defRPr/>
            </a:pPr>
            <a:fld id="{4C8106BD-4184-4312-A7E9-83F7FFB4D7C8}" type="slidenum">
              <a:rPr lang="fr-FR"/>
              <a:pPr>
                <a:defRPr/>
              </a:pPr>
              <a:t>18</a:t>
            </a:fld>
            <a:endParaRPr lang="fr-FR"/>
          </a:p>
        </p:txBody>
      </p:sp>
      <p:sp>
        <p:nvSpPr>
          <p:cNvPr id="82946" name="Rectangle 2"/>
          <p:cNvSpPr>
            <a:spLocks noChangeArrowheads="1"/>
          </p:cNvSpPr>
          <p:nvPr/>
        </p:nvSpPr>
        <p:spPr bwMode="auto">
          <a:xfrm>
            <a:off x="590550" y="333375"/>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SzPct val="85000"/>
            </a:pPr>
            <a:r>
              <a:rPr lang="fr-FR" sz="2800" b="1">
                <a:solidFill>
                  <a:srgbClr val="99CCFF"/>
                </a:solidFill>
              </a:rPr>
              <a:t>LES ACIERS :</a:t>
            </a:r>
            <a:r>
              <a:rPr lang="fr-FR" sz="1800" b="1">
                <a:solidFill>
                  <a:srgbClr val="99CCFF"/>
                </a:solidFill>
              </a:rPr>
              <a:t> (Article A.2.2 du CBA93) :</a:t>
            </a:r>
          </a:p>
        </p:txBody>
      </p:sp>
      <p:sp>
        <p:nvSpPr>
          <p:cNvPr id="20485" name="Rectangle 3"/>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82948" name="Text Box 4"/>
          <p:cNvSpPr txBox="1">
            <a:spLocks noChangeArrowheads="1"/>
          </p:cNvSpPr>
          <p:nvPr/>
        </p:nvSpPr>
        <p:spPr bwMode="auto">
          <a:xfrm>
            <a:off x="539750" y="4581525"/>
            <a:ext cx="6121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800100" indent="-3429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b="1">
                <a:cs typeface="Arial" charset="0"/>
              </a:rPr>
              <a:t>Le module d’élasticité :</a:t>
            </a:r>
          </a:p>
          <a:p>
            <a:pPr eaLnBrk="1" hangingPunct="1">
              <a:spcBef>
                <a:spcPct val="50000"/>
              </a:spcBef>
            </a:pPr>
            <a:r>
              <a:rPr lang="de-CH" sz="2000" b="1">
                <a:cs typeface="Arial" charset="0"/>
              </a:rPr>
              <a:t>Es = 2.10</a:t>
            </a:r>
            <a:r>
              <a:rPr lang="de-CH" sz="2000" b="1" baseline="30000">
                <a:cs typeface="Arial" charset="0"/>
              </a:rPr>
              <a:t>5</a:t>
            </a:r>
            <a:r>
              <a:rPr lang="de-CH" sz="2000">
                <a:cs typeface="Arial" charset="0"/>
              </a:rPr>
              <a:t> MPa.</a:t>
            </a:r>
          </a:p>
          <a:p>
            <a:pPr eaLnBrk="1" hangingPunct="1"/>
            <a:r>
              <a:rPr lang="de-CH" sz="1800">
                <a:cs typeface="Arial" charset="0"/>
              </a:rPr>
              <a:t>                                                              </a:t>
            </a:r>
            <a:r>
              <a:rPr lang="de-CH" sz="2000">
                <a:cs typeface="Arial" charset="0"/>
              </a:rPr>
              <a:t>1,15 </a:t>
            </a:r>
            <a:r>
              <a:rPr lang="de-CH" sz="1800">
                <a:cs typeface="Arial" charset="0"/>
              </a:rPr>
              <a:t> SDT</a:t>
            </a:r>
            <a:endParaRPr lang="fr-FR" sz="1800" u="sng">
              <a:cs typeface="Arial" charset="0"/>
            </a:endParaRPr>
          </a:p>
          <a:p>
            <a:pPr eaLnBrk="1" hangingPunct="1">
              <a:spcBef>
                <a:spcPct val="50000"/>
              </a:spcBef>
            </a:pPr>
            <a:r>
              <a:rPr lang="fr-FR" sz="1800" b="1">
                <a:cs typeface="Arial" charset="0"/>
              </a:rPr>
              <a:t>               On définit :</a:t>
            </a:r>
            <a:r>
              <a:rPr lang="fr-FR" sz="1800">
                <a:cs typeface="Arial" charset="0"/>
              </a:rPr>
              <a:t>    </a:t>
            </a:r>
            <a:r>
              <a:rPr lang="fr-FR" sz="2000" b="1">
                <a:cs typeface="Arial" charset="0"/>
                <a:sym typeface="Symbol" pitchFamily="18" charset="2"/>
              </a:rPr>
              <a:t></a:t>
            </a:r>
            <a:r>
              <a:rPr lang="fr-FR" sz="2000" b="1">
                <a:cs typeface="Arial" charset="0"/>
              </a:rPr>
              <a:t>s =</a:t>
            </a:r>
            <a:r>
              <a:rPr lang="fr-FR" sz="1800">
                <a:cs typeface="Arial" charset="0"/>
              </a:rPr>
              <a:t> </a:t>
            </a:r>
          </a:p>
          <a:p>
            <a:pPr lvl="1" eaLnBrk="1" hangingPunct="1"/>
            <a:r>
              <a:rPr lang="fr-FR" sz="1800">
                <a:cs typeface="Arial" charset="0"/>
              </a:rPr>
              <a:t>				              </a:t>
            </a:r>
            <a:r>
              <a:rPr lang="fr-FR" sz="2000">
                <a:cs typeface="Arial" charset="0"/>
              </a:rPr>
              <a:t>1</a:t>
            </a:r>
            <a:r>
              <a:rPr lang="fr-FR" sz="1800">
                <a:cs typeface="Arial" charset="0"/>
              </a:rPr>
              <a:t>         SA</a:t>
            </a:r>
          </a:p>
        </p:txBody>
      </p:sp>
      <p:sp>
        <p:nvSpPr>
          <p:cNvPr id="82949" name="AutoShape 5"/>
          <p:cNvSpPr>
            <a:spLocks/>
          </p:cNvSpPr>
          <p:nvPr/>
        </p:nvSpPr>
        <p:spPr bwMode="auto">
          <a:xfrm>
            <a:off x="3851275" y="5516563"/>
            <a:ext cx="73025" cy="792162"/>
          </a:xfrm>
          <a:prstGeom prst="leftBrace">
            <a:avLst>
              <a:gd name="adj1" fmla="val 90398"/>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50" name="Text Box 6"/>
          <p:cNvSpPr txBox="1">
            <a:spLocks noChangeArrowheads="1"/>
          </p:cNvSpPr>
          <p:nvPr/>
        </p:nvSpPr>
        <p:spPr bwMode="auto">
          <a:xfrm>
            <a:off x="468313" y="4005263"/>
            <a:ext cx="7921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1800" b="1">
                <a:cs typeface="Arial" charset="0"/>
              </a:rPr>
              <a:t>Diagramme contrainte déformation de l’acier à l’ELU</a:t>
            </a:r>
          </a:p>
        </p:txBody>
      </p:sp>
      <p:grpSp>
        <p:nvGrpSpPr>
          <p:cNvPr id="82951" name="Group 7"/>
          <p:cNvGrpSpPr>
            <a:grpSpLocks/>
          </p:cNvGrpSpPr>
          <p:nvPr/>
        </p:nvGrpSpPr>
        <p:grpSpPr bwMode="auto">
          <a:xfrm>
            <a:off x="2319338" y="1052513"/>
            <a:ext cx="4556125" cy="2881312"/>
            <a:chOff x="1461" y="663"/>
            <a:chExt cx="2870" cy="1815"/>
          </a:xfrm>
        </p:grpSpPr>
        <p:sp>
          <p:nvSpPr>
            <p:cNvPr id="20490" name="Line 8"/>
            <p:cNvSpPr>
              <a:spLocks noChangeShapeType="1"/>
            </p:cNvSpPr>
            <p:nvPr/>
          </p:nvSpPr>
          <p:spPr bwMode="auto">
            <a:xfrm flipH="1" flipV="1">
              <a:off x="2646" y="663"/>
              <a:ext cx="7" cy="18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491" name="Line 9"/>
            <p:cNvSpPr>
              <a:spLocks noChangeShapeType="1"/>
            </p:cNvSpPr>
            <p:nvPr/>
          </p:nvSpPr>
          <p:spPr bwMode="auto">
            <a:xfrm>
              <a:off x="1461" y="1806"/>
              <a:ext cx="23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492" name="Line 10"/>
            <p:cNvSpPr>
              <a:spLocks noChangeShapeType="1"/>
            </p:cNvSpPr>
            <p:nvPr/>
          </p:nvSpPr>
          <p:spPr bwMode="auto">
            <a:xfrm>
              <a:off x="3493" y="1455"/>
              <a:ext cx="0" cy="35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0493" name="Line 11"/>
            <p:cNvSpPr>
              <a:spLocks noChangeShapeType="1"/>
            </p:cNvSpPr>
            <p:nvPr/>
          </p:nvSpPr>
          <p:spPr bwMode="auto">
            <a:xfrm>
              <a:off x="1800" y="1806"/>
              <a:ext cx="0" cy="35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0494" name="Line 12"/>
            <p:cNvSpPr>
              <a:spLocks noChangeShapeType="1"/>
            </p:cNvSpPr>
            <p:nvPr/>
          </p:nvSpPr>
          <p:spPr bwMode="auto">
            <a:xfrm flipH="1">
              <a:off x="2223" y="1455"/>
              <a:ext cx="847" cy="7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5" name="Text Box 13"/>
            <p:cNvSpPr txBox="1">
              <a:spLocks noChangeArrowheads="1"/>
            </p:cNvSpPr>
            <p:nvPr/>
          </p:nvSpPr>
          <p:spPr bwMode="auto">
            <a:xfrm>
              <a:off x="1550" y="1600"/>
              <a:ext cx="42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a:cs typeface="Arial" charset="0"/>
                </a:rPr>
                <a:t>-10</a:t>
              </a:r>
            </a:p>
          </p:txBody>
        </p:sp>
        <p:sp>
          <p:nvSpPr>
            <p:cNvPr id="20496" name="Text Box 14"/>
            <p:cNvSpPr txBox="1">
              <a:spLocks noChangeArrowheads="1"/>
            </p:cNvSpPr>
            <p:nvPr/>
          </p:nvSpPr>
          <p:spPr bwMode="auto">
            <a:xfrm>
              <a:off x="3300" y="1797"/>
              <a:ext cx="42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a:cs typeface="Arial" charset="0"/>
                </a:rPr>
                <a:t>10</a:t>
              </a:r>
            </a:p>
          </p:txBody>
        </p:sp>
        <p:sp>
          <p:nvSpPr>
            <p:cNvPr id="20497" name="Text Box 15"/>
            <p:cNvSpPr txBox="1">
              <a:spLocks noChangeArrowheads="1"/>
            </p:cNvSpPr>
            <p:nvPr/>
          </p:nvSpPr>
          <p:spPr bwMode="auto">
            <a:xfrm>
              <a:off x="3662" y="1830"/>
              <a:ext cx="669"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b="1">
                  <a:cs typeface="Times New Roman" pitchFamily="18" charset="0"/>
                </a:rPr>
                <a:t>ε</a:t>
              </a:r>
              <a:r>
                <a:rPr lang="fr-FR" sz="1400" b="1" baseline="-25000">
                  <a:cs typeface="Arial" charset="0"/>
                </a:rPr>
                <a:t>s</a:t>
              </a:r>
              <a:r>
                <a:rPr lang="fr-FR" sz="1400" b="1">
                  <a:cs typeface="Arial" charset="0"/>
                </a:rPr>
                <a:t> (‰)</a:t>
              </a:r>
            </a:p>
          </p:txBody>
        </p:sp>
        <p:sp>
          <p:nvSpPr>
            <p:cNvPr id="20498" name="Line 16"/>
            <p:cNvSpPr>
              <a:spLocks noChangeShapeType="1"/>
            </p:cNvSpPr>
            <p:nvPr/>
          </p:nvSpPr>
          <p:spPr bwMode="auto">
            <a:xfrm flipH="1">
              <a:off x="2646" y="1455"/>
              <a:ext cx="42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0499" name="Line 17"/>
            <p:cNvSpPr>
              <a:spLocks noChangeShapeType="1"/>
            </p:cNvSpPr>
            <p:nvPr/>
          </p:nvSpPr>
          <p:spPr bwMode="auto">
            <a:xfrm>
              <a:off x="3070" y="1455"/>
              <a:ext cx="4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500" name="Line 18"/>
            <p:cNvSpPr>
              <a:spLocks noChangeShapeType="1"/>
            </p:cNvSpPr>
            <p:nvPr/>
          </p:nvSpPr>
          <p:spPr bwMode="auto">
            <a:xfrm flipH="1">
              <a:off x="2217" y="2158"/>
              <a:ext cx="42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0501" name="Line 19"/>
            <p:cNvSpPr>
              <a:spLocks noChangeShapeType="1"/>
            </p:cNvSpPr>
            <p:nvPr/>
          </p:nvSpPr>
          <p:spPr bwMode="auto">
            <a:xfrm>
              <a:off x="1800" y="2158"/>
              <a:ext cx="4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502" name="Text Box 20"/>
            <p:cNvSpPr txBox="1">
              <a:spLocks noChangeArrowheads="1"/>
            </p:cNvSpPr>
            <p:nvPr/>
          </p:nvSpPr>
          <p:spPr bwMode="auto">
            <a:xfrm>
              <a:off x="1932" y="663"/>
              <a:ext cx="746"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sz="1400" b="1">
                  <a:cs typeface="Arial" charset="0"/>
                </a:rPr>
                <a:t>σ</a:t>
              </a:r>
              <a:r>
                <a:rPr lang="fr-FR" sz="1400" b="1" baseline="-25000">
                  <a:cs typeface="Arial" charset="0"/>
                </a:rPr>
                <a:t>s</a:t>
              </a:r>
              <a:r>
                <a:rPr lang="fr-FR" sz="1400" b="1">
                  <a:cs typeface="Arial" charset="0"/>
                </a:rPr>
                <a:t>(MPa)</a:t>
              </a:r>
              <a:endParaRPr lang="el-GR" sz="1400" b="1" baseline="-25000">
                <a:cs typeface="Arial" charset="0"/>
              </a:endParaRPr>
            </a:p>
          </p:txBody>
        </p:sp>
        <p:sp>
          <p:nvSpPr>
            <p:cNvPr id="20503" name="Object 21"/>
            <p:cNvSpPr>
              <a:spLocks noChangeAspect="1" noChangeArrowheads="1"/>
            </p:cNvSpPr>
            <p:nvPr/>
          </p:nvSpPr>
          <p:spPr bwMode="auto">
            <a:xfrm>
              <a:off x="2379" y="1241"/>
              <a:ext cx="192" cy="38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504" name="Object 22"/>
            <p:cNvSpPr>
              <a:spLocks noChangeAspect="1" noChangeArrowheads="1"/>
            </p:cNvSpPr>
            <p:nvPr/>
          </p:nvSpPr>
          <p:spPr bwMode="auto">
            <a:xfrm>
              <a:off x="2731" y="1993"/>
              <a:ext cx="290" cy="3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505" name="Line 23"/>
            <p:cNvSpPr>
              <a:spLocks noChangeShapeType="1"/>
            </p:cNvSpPr>
            <p:nvPr/>
          </p:nvSpPr>
          <p:spPr bwMode="auto">
            <a:xfrm>
              <a:off x="3105" y="1458"/>
              <a:ext cx="0" cy="3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506" name="Rectangle 24"/>
            <p:cNvSpPr>
              <a:spLocks noChangeArrowheads="1"/>
            </p:cNvSpPr>
            <p:nvPr/>
          </p:nvSpPr>
          <p:spPr bwMode="auto">
            <a:xfrm>
              <a:off x="2945" y="1771"/>
              <a:ext cx="4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a:latin typeface="Garamond" pitchFamily="18" charset="0"/>
                  <a:cs typeface="Arial" charset="0"/>
                </a:rPr>
                <a:t>1,74</a:t>
              </a:r>
            </a:p>
          </p:txBody>
        </p:sp>
        <p:sp>
          <p:nvSpPr>
            <p:cNvPr id="20507" name="Line 25"/>
            <p:cNvSpPr>
              <a:spLocks noChangeShapeType="1"/>
            </p:cNvSpPr>
            <p:nvPr/>
          </p:nvSpPr>
          <p:spPr bwMode="auto">
            <a:xfrm>
              <a:off x="2242" y="1800"/>
              <a:ext cx="0" cy="3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508" name="Rectangle 26"/>
            <p:cNvSpPr>
              <a:spLocks noChangeArrowheads="1"/>
            </p:cNvSpPr>
            <p:nvPr/>
          </p:nvSpPr>
          <p:spPr bwMode="auto">
            <a:xfrm>
              <a:off x="2004" y="1570"/>
              <a:ext cx="4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a:latin typeface="Garamond" pitchFamily="18" charset="0"/>
                  <a:cs typeface="Arial" charset="0"/>
                </a:rPr>
                <a:t>-1,74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948"/>
                                        </p:tgtEl>
                                        <p:attrNameLst>
                                          <p:attrName>style.visibility</p:attrName>
                                        </p:attrNameLst>
                                      </p:cBhvr>
                                      <p:to>
                                        <p:strVal val="visible"/>
                                      </p:to>
                                    </p:set>
                                    <p:animEffect transition="in" filter="fade">
                                      <p:cBhvr>
                                        <p:cTn id="10" dur="2000"/>
                                        <p:tgtEl>
                                          <p:spTgt spid="829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949"/>
                                        </p:tgtEl>
                                        <p:attrNameLst>
                                          <p:attrName>style.visibility</p:attrName>
                                        </p:attrNameLst>
                                      </p:cBhvr>
                                      <p:to>
                                        <p:strVal val="visible"/>
                                      </p:to>
                                    </p:set>
                                    <p:animEffect transition="in" filter="fade">
                                      <p:cBhvr>
                                        <p:cTn id="13" dur="2000"/>
                                        <p:tgtEl>
                                          <p:spTgt spid="82949"/>
                                        </p:tgtEl>
                                      </p:cBhvr>
                                    </p:animEffect>
                                  </p:childTnLst>
                                </p:cTn>
                              </p:par>
                              <p:par>
                                <p:cTn id="14" presetID="10" presetClass="entr" presetSubtype="0" fill="hold" nodeType="withEffect">
                                  <p:stCondLst>
                                    <p:cond delay="0"/>
                                  </p:stCondLst>
                                  <p:childTnLst>
                                    <p:set>
                                      <p:cBhvr>
                                        <p:cTn id="15" dur="1" fill="hold">
                                          <p:stCondLst>
                                            <p:cond delay="0"/>
                                          </p:stCondLst>
                                        </p:cTn>
                                        <p:tgtEl>
                                          <p:spTgt spid="82951"/>
                                        </p:tgtEl>
                                        <p:attrNameLst>
                                          <p:attrName>style.visibility</p:attrName>
                                        </p:attrNameLst>
                                      </p:cBhvr>
                                      <p:to>
                                        <p:strVal val="visible"/>
                                      </p:to>
                                    </p:set>
                                    <p:animEffect transition="in" filter="fade">
                                      <p:cBhvr>
                                        <p:cTn id="16" dur="2000"/>
                                        <p:tgtEl>
                                          <p:spTgt spid="829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950"/>
                                        </p:tgtEl>
                                        <p:attrNameLst>
                                          <p:attrName>style.visibility</p:attrName>
                                        </p:attrNameLst>
                                      </p:cBhvr>
                                      <p:to>
                                        <p:strVal val="visible"/>
                                      </p:to>
                                    </p:set>
                                    <p:animEffect transition="in" filter="fade">
                                      <p:cBhvr>
                                        <p:cTn id="19" dur="20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8" grpId="0"/>
      <p:bldP spid="82949" grpId="0" animBg="1"/>
      <p:bldP spid="829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e la date 1"/>
          <p:cNvSpPr>
            <a:spLocks noGrp="1"/>
          </p:cNvSpPr>
          <p:nvPr>
            <p:ph type="dt" sz="quarter" idx="10"/>
          </p:nvPr>
        </p:nvSpPr>
        <p:spPr/>
        <p:txBody>
          <a:bodyPr/>
          <a:lstStyle/>
          <a:p>
            <a:pPr>
              <a:defRPr/>
            </a:pPr>
            <a:fld id="{9E503175-1354-402C-A3B9-753533FAC8F7}" type="datetime1">
              <a:rPr lang="fr-FR"/>
              <a:pPr>
                <a:defRPr/>
              </a:pPr>
              <a:t>25/10/2019</a:t>
            </a:fld>
            <a:endParaRPr lang="fr-FR"/>
          </a:p>
        </p:txBody>
      </p:sp>
      <p:sp>
        <p:nvSpPr>
          <p:cNvPr id="12" name="Espace réservé du numéro de diapositive 3"/>
          <p:cNvSpPr>
            <a:spLocks noGrp="1"/>
          </p:cNvSpPr>
          <p:nvPr>
            <p:ph type="sldNum" sz="quarter" idx="12"/>
          </p:nvPr>
        </p:nvSpPr>
        <p:spPr/>
        <p:txBody>
          <a:bodyPr/>
          <a:lstStyle/>
          <a:p>
            <a:pPr>
              <a:defRPr/>
            </a:pPr>
            <a:fld id="{4877DE60-01C0-40C6-8338-51EA809898A9}" type="slidenum">
              <a:rPr lang="fr-FR"/>
              <a:pPr>
                <a:defRPr/>
              </a:pPr>
              <a:t>19</a:t>
            </a:fld>
            <a:endParaRPr lang="fr-FR"/>
          </a:p>
        </p:txBody>
      </p:sp>
      <p:sp>
        <p:nvSpPr>
          <p:cNvPr id="83970" name="Rectangle 2"/>
          <p:cNvSpPr>
            <a:spLocks noChangeArrowheads="1"/>
          </p:cNvSpPr>
          <p:nvPr/>
        </p:nvSpPr>
        <p:spPr bwMode="auto">
          <a:xfrm>
            <a:off x="468313" y="549275"/>
            <a:ext cx="82296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SzPct val="85000"/>
            </a:pPr>
            <a:endParaRPr lang="fr-FR" sz="2800" b="1"/>
          </a:p>
          <a:p>
            <a:pPr marL="342900" indent="-342900">
              <a:spcBef>
                <a:spcPct val="20000"/>
              </a:spcBef>
              <a:buSzPct val="85000"/>
            </a:pPr>
            <a:endParaRPr lang="fr-FR" sz="2800" b="1"/>
          </a:p>
          <a:p>
            <a:pPr marL="342900" indent="-342900">
              <a:spcBef>
                <a:spcPct val="20000"/>
              </a:spcBef>
              <a:buSzPct val="85000"/>
            </a:pPr>
            <a:r>
              <a:rPr lang="fr-FR" sz="1800" b="1"/>
              <a:t>L’article A.4.5.3 du BAEL 91</a:t>
            </a:r>
          </a:p>
          <a:p>
            <a:pPr marL="342900" indent="-342900">
              <a:spcBef>
                <a:spcPct val="20000"/>
              </a:spcBef>
              <a:buSzPct val="85000"/>
            </a:pPr>
            <a:endParaRPr lang="fr-FR" sz="1800" b="1"/>
          </a:p>
          <a:p>
            <a:pPr marL="342900" indent="-342900">
              <a:spcBef>
                <a:spcPct val="20000"/>
              </a:spcBef>
              <a:buSzPct val="85000"/>
              <a:buFontTx/>
              <a:buBlip>
                <a:blip r:embed="rId2"/>
              </a:buBlip>
            </a:pPr>
            <a:r>
              <a:rPr lang="fr-FR" sz="1800" b="1"/>
              <a:t>A l’ELU :</a:t>
            </a:r>
          </a:p>
          <a:p>
            <a:pPr marL="342900" indent="-342900">
              <a:spcBef>
                <a:spcPct val="20000"/>
              </a:spcBef>
              <a:buSzPct val="85000"/>
            </a:pPr>
            <a:endParaRPr lang="fr-FR" sz="1800" b="1"/>
          </a:p>
          <a:p>
            <a:pPr marL="342900" indent="-342900">
              <a:spcBef>
                <a:spcPct val="20000"/>
              </a:spcBef>
              <a:buSzPct val="85000"/>
            </a:pPr>
            <a:endParaRPr lang="fr-FR" sz="1800" b="1"/>
          </a:p>
          <a:p>
            <a:pPr marL="342900" indent="-342900">
              <a:spcBef>
                <a:spcPct val="20000"/>
              </a:spcBef>
              <a:buSzPct val="85000"/>
            </a:pPr>
            <a:endParaRPr lang="fr-FR" sz="1800" b="1"/>
          </a:p>
          <a:p>
            <a:pPr marL="342900" indent="-342900">
              <a:spcBef>
                <a:spcPct val="20000"/>
              </a:spcBef>
              <a:buSzPct val="85000"/>
              <a:buFontTx/>
              <a:buBlip>
                <a:blip r:embed="rId2"/>
              </a:buBlip>
            </a:pPr>
            <a:r>
              <a:rPr lang="fr-FR" sz="1800" b="1"/>
              <a:t>A l’ELS :</a:t>
            </a:r>
          </a:p>
          <a:p>
            <a:pPr marL="342900" indent="-342900">
              <a:spcBef>
                <a:spcPct val="20000"/>
              </a:spcBef>
              <a:buSzPct val="85000"/>
            </a:pPr>
            <a:r>
              <a:rPr lang="fr-FR" sz="1800" b="1"/>
              <a:t>	</a:t>
            </a:r>
          </a:p>
          <a:p>
            <a:pPr marL="342900" indent="-342900">
              <a:spcBef>
                <a:spcPct val="20000"/>
              </a:spcBef>
              <a:buSzPct val="85000"/>
            </a:pPr>
            <a:r>
              <a:rPr lang="fr-FR" sz="1800" b="1"/>
              <a:t>1) 			                                                    </a:t>
            </a:r>
            <a:r>
              <a:rPr lang="fr-FR" sz="2000" b="1"/>
              <a:t>= 348 MPa          en FPN</a:t>
            </a:r>
          </a:p>
          <a:p>
            <a:pPr marL="342900" indent="-342900">
              <a:spcBef>
                <a:spcPct val="20000"/>
              </a:spcBef>
              <a:buSzPct val="85000"/>
            </a:pPr>
            <a:endParaRPr lang="fr-FR" sz="2000" b="1"/>
          </a:p>
          <a:p>
            <a:pPr marL="342900" indent="-342900">
              <a:spcBef>
                <a:spcPct val="20000"/>
              </a:spcBef>
              <a:buSzPct val="85000"/>
            </a:pPr>
            <a:r>
              <a:rPr lang="fr-FR" sz="2000" b="1"/>
              <a:t>2)  			                                              = 201.63MPa        en FP</a:t>
            </a:r>
          </a:p>
          <a:p>
            <a:pPr marL="342900" indent="-342900">
              <a:spcBef>
                <a:spcPct val="20000"/>
              </a:spcBef>
              <a:buSzPct val="85000"/>
            </a:pPr>
            <a:endParaRPr lang="fr-FR" sz="2000" b="1"/>
          </a:p>
          <a:p>
            <a:pPr marL="342900" indent="-342900">
              <a:spcBef>
                <a:spcPct val="20000"/>
              </a:spcBef>
              <a:buSzPct val="85000"/>
            </a:pPr>
            <a:r>
              <a:rPr lang="fr-FR" sz="2000" b="1"/>
              <a:t>3)			                                              = 164,97 MPa       en FTP</a:t>
            </a:r>
          </a:p>
          <a:p>
            <a:pPr marL="342900" indent="-342900">
              <a:spcBef>
                <a:spcPct val="20000"/>
              </a:spcBef>
              <a:buSzPct val="85000"/>
            </a:pPr>
            <a:endParaRPr lang="fr-FR" sz="2000" b="1"/>
          </a:p>
        </p:txBody>
      </p:sp>
      <p:sp>
        <p:nvSpPr>
          <p:cNvPr id="2150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83972" name="Object 4"/>
          <p:cNvSpPr>
            <a:spLocks noChangeAspect="1" noChangeArrowheads="1"/>
          </p:cNvSpPr>
          <p:nvPr/>
        </p:nvSpPr>
        <p:spPr bwMode="auto">
          <a:xfrm>
            <a:off x="2174875" y="2060575"/>
            <a:ext cx="3376613" cy="6921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5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83974" name="Object 6"/>
          <p:cNvSpPr>
            <a:spLocks noChangeAspect="1" noChangeArrowheads="1"/>
          </p:cNvSpPr>
          <p:nvPr/>
        </p:nvSpPr>
        <p:spPr bwMode="auto">
          <a:xfrm>
            <a:off x="466725" y="4143375"/>
            <a:ext cx="1800225" cy="584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51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83976" name="Object 8"/>
          <p:cNvSpPr>
            <a:spLocks noChangeAspect="1" noChangeArrowheads="1"/>
          </p:cNvSpPr>
          <p:nvPr/>
        </p:nvSpPr>
        <p:spPr bwMode="auto">
          <a:xfrm>
            <a:off x="420688" y="4791075"/>
            <a:ext cx="3646487" cy="6572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3977" name="Object 9"/>
          <p:cNvSpPr>
            <a:spLocks noChangeAspect="1" noChangeArrowheads="1"/>
          </p:cNvSpPr>
          <p:nvPr/>
        </p:nvSpPr>
        <p:spPr bwMode="auto">
          <a:xfrm>
            <a:off x="395288" y="5511800"/>
            <a:ext cx="3671887" cy="5810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3978" name="Text Box 10"/>
          <p:cNvSpPr txBox="1">
            <a:spLocks noChangeArrowheads="1"/>
          </p:cNvSpPr>
          <p:nvPr/>
        </p:nvSpPr>
        <p:spPr bwMode="auto">
          <a:xfrm>
            <a:off x="611188" y="396875"/>
            <a:ext cx="71294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defRPr/>
            </a:pPr>
            <a:r>
              <a:rPr lang="fr-FR" sz="2800" b="1">
                <a:solidFill>
                  <a:srgbClr val="99CCFF"/>
                </a:solidFill>
                <a:effectLst>
                  <a:outerShdw blurRad="38100" dist="38100" dir="2700000" algn="tl">
                    <a:srgbClr val="000000"/>
                  </a:outerShdw>
                </a:effectLst>
                <a:latin typeface="Garamond" pitchFamily="18" charset="0"/>
                <a:cs typeface="Arial" charset="0"/>
              </a:rPr>
              <a:t>Les contraintes de traction :</a:t>
            </a:r>
            <a:endParaRPr lang="fr-FR" sz="2800">
              <a:solidFill>
                <a:srgbClr val="99CCFF"/>
              </a:solidFill>
              <a:latin typeface="Garamond"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83978"/>
                                        </p:tgtEl>
                                        <p:attrNameLst>
                                          <p:attrName>style.visibility</p:attrName>
                                        </p:attrNameLst>
                                      </p:cBhvr>
                                      <p:to>
                                        <p:strVal val="visible"/>
                                      </p:to>
                                    </p:set>
                                    <p:anim calcmode="lin" valueType="num">
                                      <p:cBhvr>
                                        <p:cTn id="7" dur="500" fill="hold"/>
                                        <p:tgtEl>
                                          <p:spTgt spid="83978"/>
                                        </p:tgtEl>
                                        <p:attrNameLst>
                                          <p:attrName>ppt_w</p:attrName>
                                        </p:attrNameLst>
                                      </p:cBhvr>
                                      <p:tavLst>
                                        <p:tav tm="0">
                                          <p:val>
                                            <p:strVal val="#ppt_w*0.05"/>
                                          </p:val>
                                        </p:tav>
                                        <p:tav tm="100000">
                                          <p:val>
                                            <p:strVal val="#ppt_w"/>
                                          </p:val>
                                        </p:tav>
                                      </p:tavLst>
                                    </p:anim>
                                    <p:anim calcmode="lin" valueType="num">
                                      <p:cBhvr>
                                        <p:cTn id="8" dur="500" fill="hold"/>
                                        <p:tgtEl>
                                          <p:spTgt spid="83978"/>
                                        </p:tgtEl>
                                        <p:attrNameLst>
                                          <p:attrName>ppt_h</p:attrName>
                                        </p:attrNameLst>
                                      </p:cBhvr>
                                      <p:tavLst>
                                        <p:tav tm="0">
                                          <p:val>
                                            <p:strVal val="#ppt_h"/>
                                          </p:val>
                                        </p:tav>
                                        <p:tav tm="100000">
                                          <p:val>
                                            <p:strVal val="#ppt_h"/>
                                          </p:val>
                                        </p:tav>
                                      </p:tavLst>
                                    </p:anim>
                                    <p:anim calcmode="lin" valueType="num">
                                      <p:cBhvr>
                                        <p:cTn id="9" dur="500" fill="hold"/>
                                        <p:tgtEl>
                                          <p:spTgt spid="83978"/>
                                        </p:tgtEl>
                                        <p:attrNameLst>
                                          <p:attrName>ppt_x</p:attrName>
                                        </p:attrNameLst>
                                      </p:cBhvr>
                                      <p:tavLst>
                                        <p:tav tm="0">
                                          <p:val>
                                            <p:strVal val="#ppt_x-.2"/>
                                          </p:val>
                                        </p:tav>
                                        <p:tav tm="100000">
                                          <p:val>
                                            <p:strVal val="#ppt_x"/>
                                          </p:val>
                                        </p:tav>
                                      </p:tavLst>
                                    </p:anim>
                                    <p:anim calcmode="lin" valueType="num">
                                      <p:cBhvr>
                                        <p:cTn id="10" dur="500" fill="hold"/>
                                        <p:tgtEl>
                                          <p:spTgt spid="83978"/>
                                        </p:tgtEl>
                                        <p:attrNameLst>
                                          <p:attrName>ppt_y</p:attrName>
                                        </p:attrNameLst>
                                      </p:cBhvr>
                                      <p:tavLst>
                                        <p:tav tm="0">
                                          <p:val>
                                            <p:strVal val="#ppt_y"/>
                                          </p:val>
                                        </p:tav>
                                        <p:tav tm="100000">
                                          <p:val>
                                            <p:strVal val="#ppt_y"/>
                                          </p:val>
                                        </p:tav>
                                      </p:tavLst>
                                    </p:anim>
                                    <p:animEffect transition="in" filter="fade">
                                      <p:cBhvr>
                                        <p:cTn id="11" dur="500"/>
                                        <p:tgtEl>
                                          <p:spTgt spid="8397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3970"/>
                                        </p:tgtEl>
                                        <p:attrNameLst>
                                          <p:attrName>style.visibility</p:attrName>
                                        </p:attrNameLst>
                                      </p:cBhvr>
                                      <p:to>
                                        <p:strVal val="visible"/>
                                      </p:to>
                                    </p:set>
                                    <p:animEffect transition="in" filter="fade">
                                      <p:cBhvr>
                                        <p:cTn id="14" dur="2000"/>
                                        <p:tgtEl>
                                          <p:spTgt spid="83970"/>
                                        </p:tgtEl>
                                      </p:cBhvr>
                                    </p:animEffect>
                                  </p:childTnLst>
                                </p:cTn>
                              </p:par>
                              <p:par>
                                <p:cTn id="15" presetID="50" presetClass="entr" presetSubtype="0" decel="100000" fill="hold" grpId="0" nodeType="withEffect" nodePh="1">
                                  <p:stCondLst>
                                    <p:cond delay="0"/>
                                  </p:stCondLst>
                                  <p:endCondLst>
                                    <p:cond evt="begin" delay="0">
                                      <p:tn val="15"/>
                                    </p:cond>
                                  </p:endCondLst>
                                  <p:childTnLst>
                                    <p:set>
                                      <p:cBhvr>
                                        <p:cTn id="16" dur="1" fill="hold">
                                          <p:stCondLst>
                                            <p:cond delay="0"/>
                                          </p:stCondLst>
                                        </p:cTn>
                                        <p:tgtEl>
                                          <p:spTgt spid="83972"/>
                                        </p:tgtEl>
                                        <p:attrNameLst>
                                          <p:attrName>style.visibility</p:attrName>
                                        </p:attrNameLst>
                                      </p:cBhvr>
                                      <p:to>
                                        <p:strVal val="visible"/>
                                      </p:to>
                                    </p:set>
                                    <p:anim calcmode="lin" valueType="num">
                                      <p:cBhvr>
                                        <p:cTn id="17" dur="1000" fill="hold"/>
                                        <p:tgtEl>
                                          <p:spTgt spid="83972"/>
                                        </p:tgtEl>
                                        <p:attrNameLst>
                                          <p:attrName>ppt_w</p:attrName>
                                        </p:attrNameLst>
                                      </p:cBhvr>
                                      <p:tavLst>
                                        <p:tav tm="0">
                                          <p:val>
                                            <p:strVal val="#ppt_w+.3"/>
                                          </p:val>
                                        </p:tav>
                                        <p:tav tm="100000">
                                          <p:val>
                                            <p:strVal val="#ppt_w"/>
                                          </p:val>
                                        </p:tav>
                                      </p:tavLst>
                                    </p:anim>
                                    <p:anim calcmode="lin" valueType="num">
                                      <p:cBhvr>
                                        <p:cTn id="18" dur="1000" fill="hold"/>
                                        <p:tgtEl>
                                          <p:spTgt spid="83972"/>
                                        </p:tgtEl>
                                        <p:attrNameLst>
                                          <p:attrName>ppt_h</p:attrName>
                                        </p:attrNameLst>
                                      </p:cBhvr>
                                      <p:tavLst>
                                        <p:tav tm="0">
                                          <p:val>
                                            <p:strVal val="#ppt_h"/>
                                          </p:val>
                                        </p:tav>
                                        <p:tav tm="100000">
                                          <p:val>
                                            <p:strVal val="#ppt_h"/>
                                          </p:val>
                                        </p:tav>
                                      </p:tavLst>
                                    </p:anim>
                                    <p:animEffect transition="in" filter="fade">
                                      <p:cBhvr>
                                        <p:cTn id="19" dur="1000"/>
                                        <p:tgtEl>
                                          <p:spTgt spid="83972"/>
                                        </p:tgtEl>
                                      </p:cBhvr>
                                    </p:animEffect>
                                  </p:childTnLst>
                                </p:cTn>
                              </p:par>
                              <p:par>
                                <p:cTn id="20" presetID="50" presetClass="entr" presetSubtype="0" decel="100000" fill="hold" grpId="0" nodeType="withEffect" nodePh="1">
                                  <p:stCondLst>
                                    <p:cond delay="0"/>
                                  </p:stCondLst>
                                  <p:endCondLst>
                                    <p:cond evt="begin" delay="0">
                                      <p:tn val="20"/>
                                    </p:cond>
                                  </p:endCondLst>
                                  <p:childTnLst>
                                    <p:set>
                                      <p:cBhvr>
                                        <p:cTn id="21" dur="1" fill="hold">
                                          <p:stCondLst>
                                            <p:cond delay="0"/>
                                          </p:stCondLst>
                                        </p:cTn>
                                        <p:tgtEl>
                                          <p:spTgt spid="83974"/>
                                        </p:tgtEl>
                                        <p:attrNameLst>
                                          <p:attrName>style.visibility</p:attrName>
                                        </p:attrNameLst>
                                      </p:cBhvr>
                                      <p:to>
                                        <p:strVal val="visible"/>
                                      </p:to>
                                    </p:set>
                                    <p:anim calcmode="lin" valueType="num">
                                      <p:cBhvr>
                                        <p:cTn id="22" dur="1000" fill="hold"/>
                                        <p:tgtEl>
                                          <p:spTgt spid="83974"/>
                                        </p:tgtEl>
                                        <p:attrNameLst>
                                          <p:attrName>ppt_w</p:attrName>
                                        </p:attrNameLst>
                                      </p:cBhvr>
                                      <p:tavLst>
                                        <p:tav tm="0">
                                          <p:val>
                                            <p:strVal val="#ppt_w+.3"/>
                                          </p:val>
                                        </p:tav>
                                        <p:tav tm="100000">
                                          <p:val>
                                            <p:strVal val="#ppt_w"/>
                                          </p:val>
                                        </p:tav>
                                      </p:tavLst>
                                    </p:anim>
                                    <p:anim calcmode="lin" valueType="num">
                                      <p:cBhvr>
                                        <p:cTn id="23" dur="1000" fill="hold"/>
                                        <p:tgtEl>
                                          <p:spTgt spid="83974"/>
                                        </p:tgtEl>
                                        <p:attrNameLst>
                                          <p:attrName>ppt_h</p:attrName>
                                        </p:attrNameLst>
                                      </p:cBhvr>
                                      <p:tavLst>
                                        <p:tav tm="0">
                                          <p:val>
                                            <p:strVal val="#ppt_h"/>
                                          </p:val>
                                        </p:tav>
                                        <p:tav tm="100000">
                                          <p:val>
                                            <p:strVal val="#ppt_h"/>
                                          </p:val>
                                        </p:tav>
                                      </p:tavLst>
                                    </p:anim>
                                    <p:animEffect transition="in" filter="fade">
                                      <p:cBhvr>
                                        <p:cTn id="24" dur="1000"/>
                                        <p:tgtEl>
                                          <p:spTgt spid="83974"/>
                                        </p:tgtEl>
                                      </p:cBhvr>
                                    </p:animEffect>
                                  </p:childTnLst>
                                </p:cTn>
                              </p:par>
                              <p:par>
                                <p:cTn id="25" presetID="50" presetClass="entr" presetSubtype="0" decel="100000" fill="hold" grpId="0" nodeType="withEffect" nodePh="1">
                                  <p:stCondLst>
                                    <p:cond delay="0"/>
                                  </p:stCondLst>
                                  <p:endCondLst>
                                    <p:cond evt="begin" delay="0">
                                      <p:tn val="25"/>
                                    </p:cond>
                                  </p:endCondLst>
                                  <p:childTnLst>
                                    <p:set>
                                      <p:cBhvr>
                                        <p:cTn id="26" dur="1" fill="hold">
                                          <p:stCondLst>
                                            <p:cond delay="0"/>
                                          </p:stCondLst>
                                        </p:cTn>
                                        <p:tgtEl>
                                          <p:spTgt spid="83976"/>
                                        </p:tgtEl>
                                        <p:attrNameLst>
                                          <p:attrName>style.visibility</p:attrName>
                                        </p:attrNameLst>
                                      </p:cBhvr>
                                      <p:to>
                                        <p:strVal val="visible"/>
                                      </p:to>
                                    </p:set>
                                    <p:anim calcmode="lin" valueType="num">
                                      <p:cBhvr>
                                        <p:cTn id="27" dur="1000" fill="hold"/>
                                        <p:tgtEl>
                                          <p:spTgt spid="83976"/>
                                        </p:tgtEl>
                                        <p:attrNameLst>
                                          <p:attrName>ppt_w</p:attrName>
                                        </p:attrNameLst>
                                      </p:cBhvr>
                                      <p:tavLst>
                                        <p:tav tm="0">
                                          <p:val>
                                            <p:strVal val="#ppt_w+.3"/>
                                          </p:val>
                                        </p:tav>
                                        <p:tav tm="100000">
                                          <p:val>
                                            <p:strVal val="#ppt_w"/>
                                          </p:val>
                                        </p:tav>
                                      </p:tavLst>
                                    </p:anim>
                                    <p:anim calcmode="lin" valueType="num">
                                      <p:cBhvr>
                                        <p:cTn id="28" dur="1000" fill="hold"/>
                                        <p:tgtEl>
                                          <p:spTgt spid="83976"/>
                                        </p:tgtEl>
                                        <p:attrNameLst>
                                          <p:attrName>ppt_h</p:attrName>
                                        </p:attrNameLst>
                                      </p:cBhvr>
                                      <p:tavLst>
                                        <p:tav tm="0">
                                          <p:val>
                                            <p:strVal val="#ppt_h"/>
                                          </p:val>
                                        </p:tav>
                                        <p:tav tm="100000">
                                          <p:val>
                                            <p:strVal val="#ppt_h"/>
                                          </p:val>
                                        </p:tav>
                                      </p:tavLst>
                                    </p:anim>
                                    <p:animEffect transition="in" filter="fade">
                                      <p:cBhvr>
                                        <p:cTn id="29" dur="1000"/>
                                        <p:tgtEl>
                                          <p:spTgt spid="83976"/>
                                        </p:tgtEl>
                                      </p:cBhvr>
                                    </p:animEffect>
                                  </p:childTnLst>
                                </p:cTn>
                              </p:par>
                              <p:par>
                                <p:cTn id="30" presetID="50" presetClass="entr" presetSubtype="0" decel="100000" fill="hold" grpId="0" nodeType="withEffect" nodePh="1">
                                  <p:stCondLst>
                                    <p:cond delay="0"/>
                                  </p:stCondLst>
                                  <p:endCondLst>
                                    <p:cond evt="begin" delay="0">
                                      <p:tn val="30"/>
                                    </p:cond>
                                  </p:endCondLst>
                                  <p:childTnLst>
                                    <p:set>
                                      <p:cBhvr>
                                        <p:cTn id="31" dur="1" fill="hold">
                                          <p:stCondLst>
                                            <p:cond delay="0"/>
                                          </p:stCondLst>
                                        </p:cTn>
                                        <p:tgtEl>
                                          <p:spTgt spid="83977"/>
                                        </p:tgtEl>
                                        <p:attrNameLst>
                                          <p:attrName>style.visibility</p:attrName>
                                        </p:attrNameLst>
                                      </p:cBhvr>
                                      <p:to>
                                        <p:strVal val="visible"/>
                                      </p:to>
                                    </p:set>
                                    <p:anim calcmode="lin" valueType="num">
                                      <p:cBhvr>
                                        <p:cTn id="32" dur="1000" fill="hold"/>
                                        <p:tgtEl>
                                          <p:spTgt spid="83977"/>
                                        </p:tgtEl>
                                        <p:attrNameLst>
                                          <p:attrName>ppt_w</p:attrName>
                                        </p:attrNameLst>
                                      </p:cBhvr>
                                      <p:tavLst>
                                        <p:tav tm="0">
                                          <p:val>
                                            <p:strVal val="#ppt_w+.3"/>
                                          </p:val>
                                        </p:tav>
                                        <p:tav tm="100000">
                                          <p:val>
                                            <p:strVal val="#ppt_w"/>
                                          </p:val>
                                        </p:tav>
                                      </p:tavLst>
                                    </p:anim>
                                    <p:anim calcmode="lin" valueType="num">
                                      <p:cBhvr>
                                        <p:cTn id="33" dur="1000" fill="hold"/>
                                        <p:tgtEl>
                                          <p:spTgt spid="83977"/>
                                        </p:tgtEl>
                                        <p:attrNameLst>
                                          <p:attrName>ppt_h</p:attrName>
                                        </p:attrNameLst>
                                      </p:cBhvr>
                                      <p:tavLst>
                                        <p:tav tm="0">
                                          <p:val>
                                            <p:strVal val="#ppt_h"/>
                                          </p:val>
                                        </p:tav>
                                        <p:tav tm="100000">
                                          <p:val>
                                            <p:strVal val="#ppt_h"/>
                                          </p:val>
                                        </p:tav>
                                      </p:tavLst>
                                    </p:anim>
                                    <p:animEffect transition="in" filter="fade">
                                      <p:cBhvr>
                                        <p:cTn id="34" dur="10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2" grpId="0" animBg="1"/>
      <p:bldP spid="83974" grpId="0" animBg="1"/>
      <p:bldP spid="83976" grpId="0" animBg="1"/>
      <p:bldP spid="83977" grpId="0" animBg="1"/>
      <p:bldP spid="8397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5"/>
          <p:cNvSpPr>
            <a:spLocks noGrp="1" noChangeArrowheads="1"/>
          </p:cNvSpPr>
          <p:nvPr>
            <p:ph type="dt" sz="quarter" idx="10"/>
          </p:nvPr>
        </p:nvSpPr>
        <p:spPr/>
        <p:txBody>
          <a:bodyPr/>
          <a:lstStyle/>
          <a:p>
            <a:pPr>
              <a:defRPr/>
            </a:pPr>
            <a:fld id="{4E1DD393-0BD2-4C30-82C1-683E993FB862}" type="datetime1">
              <a:rPr lang="fr-FR"/>
              <a:pPr>
                <a:defRPr/>
              </a:pPr>
              <a:t>25/10/2019</a:t>
            </a:fld>
            <a:endParaRPr lang="fr-FR"/>
          </a:p>
        </p:txBody>
      </p:sp>
      <p:sp>
        <p:nvSpPr>
          <p:cNvPr id="4" name="Rectangle 37"/>
          <p:cNvSpPr>
            <a:spLocks noGrp="1" noChangeArrowheads="1"/>
          </p:cNvSpPr>
          <p:nvPr>
            <p:ph type="sldNum" sz="quarter" idx="12"/>
          </p:nvPr>
        </p:nvSpPr>
        <p:spPr/>
        <p:txBody>
          <a:bodyPr/>
          <a:lstStyle/>
          <a:p>
            <a:pPr>
              <a:defRPr/>
            </a:pPr>
            <a:fld id="{08EACA8B-8076-484B-8D8A-D713C4CDC522}" type="slidenum">
              <a:rPr lang="fr-FR"/>
              <a:pPr>
                <a:defRPr/>
              </a:pPr>
              <a:t>2</a:t>
            </a:fld>
            <a:endParaRPr lang="fr-FR"/>
          </a:p>
        </p:txBody>
      </p:sp>
      <p:sp>
        <p:nvSpPr>
          <p:cNvPr id="66562" name="Text Box 2"/>
          <p:cNvSpPr txBox="1">
            <a:spLocks noChangeArrowheads="1"/>
          </p:cNvSpPr>
          <p:nvPr/>
        </p:nvSpPr>
        <p:spPr bwMode="auto">
          <a:xfrm>
            <a:off x="107950" y="2060575"/>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a:spAutoFit/>
          </a:bodyPr>
          <a:lstStyle/>
          <a:p>
            <a:pPr algn="ctr" rtl="1">
              <a:spcBef>
                <a:spcPct val="50000"/>
              </a:spcBef>
              <a:defRPr/>
            </a:pPr>
            <a:r>
              <a:rPr lang="ar-DZ" sz="8800" b="1">
                <a:effectLst>
                  <a:outerShdw blurRad="38100" dist="38100" dir="2700000" algn="tl">
                    <a:srgbClr val="000000"/>
                  </a:outerShdw>
                </a:effectLst>
                <a:latin typeface="BankGothic Md BT" pitchFamily="34" charset="0"/>
                <a:cs typeface="Arial" charset="0"/>
              </a:rPr>
              <a:t>بسم الله الرحمان الرحيم</a:t>
            </a:r>
            <a:endParaRPr lang="fr-FR" sz="8800" b="1">
              <a:effectLst>
                <a:outerShdw blurRad="38100" dist="38100" dir="2700000" algn="tl">
                  <a:srgbClr val="000000"/>
                </a:outerShdw>
              </a:effectLst>
              <a:latin typeface="BankGothic Md BT" pitchFamily="34" charset="0"/>
              <a:cs typeface="Arial"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repeatCount="indefinite" fill="hold" nodeType="withEffect">
                                  <p:stCondLst>
                                    <p:cond delay="0"/>
                                  </p:stCondLst>
                                  <p:iterate type="lt">
                                    <p:tmPct val="10000"/>
                                  </p:iterate>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fade">
                                      <p:cBhvr>
                                        <p:cTn id="7" dur="2000"/>
                                        <p:tgtEl>
                                          <p:spTgt spid="66562">
                                            <p:txEl>
                                              <p:pRg st="0" end="0"/>
                                            </p:txEl>
                                          </p:spTgt>
                                        </p:tgtEl>
                                      </p:cBhvr>
                                    </p:animEffect>
                                    <p:anim calcmode="lin" valueType="num">
                                      <p:cBhvr>
                                        <p:cTn id="8" dur="2000" fill="hold"/>
                                        <p:tgtEl>
                                          <p:spTgt spid="6656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656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1"/>
          <p:cNvSpPr>
            <a:spLocks noGrp="1"/>
          </p:cNvSpPr>
          <p:nvPr>
            <p:ph type="dt" sz="quarter" idx="10"/>
          </p:nvPr>
        </p:nvSpPr>
        <p:spPr/>
        <p:txBody>
          <a:bodyPr/>
          <a:lstStyle/>
          <a:p>
            <a:pPr>
              <a:defRPr/>
            </a:pPr>
            <a:fld id="{C2A87428-3ECB-41F4-86A5-3CCC8248E18D}" type="datetime1">
              <a:rPr lang="fr-FR"/>
              <a:pPr>
                <a:defRPr/>
              </a:pPr>
              <a:t>25/10/2019</a:t>
            </a:fld>
            <a:endParaRPr lang="fr-FR"/>
          </a:p>
        </p:txBody>
      </p:sp>
      <p:sp>
        <p:nvSpPr>
          <p:cNvPr id="4" name="Espace réservé du numéro de diapositive 3"/>
          <p:cNvSpPr>
            <a:spLocks noGrp="1"/>
          </p:cNvSpPr>
          <p:nvPr>
            <p:ph type="sldNum" sz="quarter" idx="12"/>
          </p:nvPr>
        </p:nvSpPr>
        <p:spPr/>
        <p:txBody>
          <a:bodyPr/>
          <a:lstStyle/>
          <a:p>
            <a:pPr>
              <a:defRPr/>
            </a:pPr>
            <a:fld id="{5466A3BC-67CF-4834-98A0-97BD4C3D038E}" type="slidenum">
              <a:rPr lang="fr-FR"/>
              <a:pPr>
                <a:defRPr/>
              </a:pPr>
              <a:t>20</a:t>
            </a:fld>
            <a:endParaRPr lang="fr-FR"/>
          </a:p>
        </p:txBody>
      </p:sp>
      <p:sp>
        <p:nvSpPr>
          <p:cNvPr id="84994" name="Rectangle 2"/>
          <p:cNvSpPr>
            <a:spLocks noChangeArrowheads="1"/>
          </p:cNvSpPr>
          <p:nvPr/>
        </p:nvSpPr>
        <p:spPr bwMode="auto">
          <a:xfrm>
            <a:off x="468313" y="333375"/>
            <a:ext cx="8208962"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sz="2000" b="1">
                <a:effectLst>
                  <a:outerShdw blurRad="38100" dist="38100" dir="2700000" algn="tl">
                    <a:srgbClr val="000000"/>
                  </a:outerShdw>
                </a:effectLst>
                <a:cs typeface="Arial" charset="0"/>
              </a:rPr>
              <a:t>Toutes ces caractéristiques doivent répondre aux hypothèses de</a:t>
            </a:r>
          </a:p>
          <a:p>
            <a:pPr>
              <a:defRPr/>
            </a:pPr>
            <a:r>
              <a:rPr lang="fr-FR" sz="2000" b="1">
                <a:effectLst>
                  <a:outerShdw blurRad="38100" dist="38100" dir="2700000" algn="tl">
                    <a:srgbClr val="000000"/>
                  </a:outerShdw>
                </a:effectLst>
                <a:cs typeface="Arial" charset="0"/>
              </a:rPr>
              <a:t>calcul suivantes :</a:t>
            </a:r>
          </a:p>
          <a:p>
            <a:pPr>
              <a:defRPr/>
            </a:pPr>
            <a:endParaRPr lang="fr-FR" sz="2000" b="1">
              <a:effectLst>
                <a:outerShdw blurRad="38100" dist="38100" dir="2700000" algn="tl">
                  <a:srgbClr val="000000"/>
                </a:outerShdw>
              </a:effectLst>
              <a:cs typeface="Arial" charset="0"/>
            </a:endParaRPr>
          </a:p>
          <a:p>
            <a:pPr>
              <a:buFont typeface="Wingdings" pitchFamily="2" charset="2"/>
              <a:buChar char="Ø"/>
              <a:defRPr/>
            </a:pPr>
            <a:r>
              <a:rPr lang="fr-FR" sz="2000" b="1" i="1">
                <a:effectLst>
                  <a:outerShdw blurRad="38100" dist="38100" dir="2700000" algn="tl">
                    <a:srgbClr val="000000"/>
                  </a:outerShdw>
                </a:effectLst>
                <a:cs typeface="Arial" charset="0"/>
              </a:rPr>
              <a:t>Les sections droites et planes avant déformation restent droites et planes après déformation.</a:t>
            </a:r>
          </a:p>
          <a:p>
            <a:pPr>
              <a:defRPr/>
            </a:pPr>
            <a:endParaRPr lang="fr-FR" sz="1000" b="1" i="1">
              <a:effectLst>
                <a:outerShdw blurRad="38100" dist="38100" dir="2700000" algn="tl">
                  <a:srgbClr val="000000"/>
                </a:outerShdw>
              </a:effectLst>
              <a:cs typeface="Arial" charset="0"/>
            </a:endParaRPr>
          </a:p>
          <a:p>
            <a:pPr>
              <a:buFont typeface="Wingdings" pitchFamily="2" charset="2"/>
              <a:buChar char="Ø"/>
              <a:defRPr/>
            </a:pPr>
            <a:r>
              <a:rPr lang="fr-FR" sz="2000" b="1" i="1">
                <a:effectLst>
                  <a:outerShdw blurRad="38100" dist="38100" dir="2700000" algn="tl">
                    <a:srgbClr val="000000"/>
                  </a:outerShdw>
                </a:effectLst>
                <a:cs typeface="Arial" charset="0"/>
              </a:rPr>
              <a:t>Il n’y a pas de glissement relatif entre les aciers et le béton.</a:t>
            </a:r>
          </a:p>
          <a:p>
            <a:pPr>
              <a:defRPr/>
            </a:pPr>
            <a:endParaRPr lang="fr-FR" sz="1000" b="1" i="1">
              <a:effectLst>
                <a:outerShdw blurRad="38100" dist="38100" dir="2700000" algn="tl">
                  <a:srgbClr val="000000"/>
                </a:outerShdw>
              </a:effectLst>
              <a:cs typeface="Arial" charset="0"/>
            </a:endParaRPr>
          </a:p>
          <a:p>
            <a:pPr>
              <a:buFont typeface="Wingdings" pitchFamily="2" charset="2"/>
              <a:buChar char="Ø"/>
              <a:defRPr/>
            </a:pPr>
            <a:r>
              <a:rPr lang="fr-FR" sz="2000" b="1" i="1">
                <a:effectLst>
                  <a:outerShdw blurRad="38100" dist="38100" dir="2700000" algn="tl">
                    <a:srgbClr val="000000"/>
                  </a:outerShdw>
                </a:effectLst>
                <a:cs typeface="Arial" charset="0"/>
              </a:rPr>
              <a:t>Le diagramme contrainte - déformation du béton et un diagramme parabole rectangle (ELU).</a:t>
            </a:r>
          </a:p>
          <a:p>
            <a:pPr>
              <a:defRPr/>
            </a:pPr>
            <a:endParaRPr lang="fr-FR" sz="1000" b="1" i="1">
              <a:effectLst>
                <a:outerShdw blurRad="38100" dist="38100" dir="2700000" algn="tl">
                  <a:srgbClr val="000000"/>
                </a:outerShdw>
              </a:effectLst>
              <a:cs typeface="Arial" charset="0"/>
            </a:endParaRPr>
          </a:p>
          <a:p>
            <a:pPr>
              <a:buFont typeface="Wingdings" pitchFamily="2" charset="2"/>
              <a:buChar char="Ø"/>
              <a:defRPr/>
            </a:pPr>
            <a:r>
              <a:rPr lang="fr-FR" sz="2000" b="1" i="1">
                <a:effectLst>
                  <a:outerShdw blurRad="38100" dist="38100" dir="2700000" algn="tl">
                    <a:srgbClr val="000000"/>
                  </a:outerShdw>
                </a:effectLst>
                <a:cs typeface="Arial" charset="0"/>
              </a:rPr>
              <a:t>Le béton tendu est négligé.</a:t>
            </a:r>
          </a:p>
          <a:p>
            <a:pPr>
              <a:defRPr/>
            </a:pPr>
            <a:endParaRPr lang="fr-FR" sz="900" b="1" i="1">
              <a:effectLst>
                <a:outerShdw blurRad="38100" dist="38100" dir="2700000" algn="tl">
                  <a:srgbClr val="000000"/>
                </a:outerShdw>
              </a:effectLst>
              <a:cs typeface="Arial" charset="0"/>
            </a:endParaRPr>
          </a:p>
          <a:p>
            <a:pPr>
              <a:buFont typeface="Wingdings" pitchFamily="2" charset="2"/>
              <a:buChar char="Ø"/>
              <a:defRPr/>
            </a:pPr>
            <a:r>
              <a:rPr lang="fr-FR" sz="2000" b="1" i="1">
                <a:effectLst>
                  <a:outerShdw blurRad="38100" dist="38100" dir="2700000" algn="tl">
                    <a:srgbClr val="000000"/>
                  </a:outerShdw>
                </a:effectLst>
                <a:cs typeface="Arial" charset="0"/>
              </a:rPr>
              <a:t>Les déformations des sections sont limitées à </a:t>
            </a:r>
            <a:r>
              <a:rPr lang="el-GR" sz="2000" b="1" i="1">
                <a:effectLst>
                  <a:outerShdw blurRad="38100" dist="38100" dir="2700000" algn="tl">
                    <a:srgbClr val="000000"/>
                  </a:outerShdw>
                </a:effectLst>
                <a:cs typeface="Times New Roman" pitchFamily="18" charset="0"/>
              </a:rPr>
              <a:t>ε</a:t>
            </a:r>
            <a:r>
              <a:rPr lang="fr-FR" sz="2000" b="1" i="1" baseline="-25000">
                <a:effectLst>
                  <a:outerShdw blurRad="38100" dist="38100" dir="2700000" algn="tl">
                    <a:srgbClr val="000000"/>
                  </a:outerShdw>
                </a:effectLst>
                <a:cs typeface="Arial" charset="0"/>
              </a:rPr>
              <a:t>bc</a:t>
            </a:r>
            <a:r>
              <a:rPr lang="fr-FR" sz="2000" b="1" i="1">
                <a:effectLst>
                  <a:outerShdw blurRad="38100" dist="38100" dir="2700000" algn="tl">
                    <a:srgbClr val="000000"/>
                  </a:outerShdw>
                </a:effectLst>
                <a:cs typeface="Arial" charset="0"/>
              </a:rPr>
              <a:t> = 3,5 ‰ en flexion simple et </a:t>
            </a:r>
            <a:r>
              <a:rPr lang="el-GR" sz="2000" b="1" i="1">
                <a:effectLst>
                  <a:outerShdw blurRad="38100" dist="38100" dir="2700000" algn="tl">
                    <a:srgbClr val="000000"/>
                  </a:outerShdw>
                </a:effectLst>
                <a:cs typeface="Arial" charset="0"/>
              </a:rPr>
              <a:t>ε</a:t>
            </a:r>
            <a:r>
              <a:rPr lang="fr-FR" sz="2000" b="1" i="1" baseline="-25000">
                <a:effectLst>
                  <a:outerShdw blurRad="38100" dist="38100" dir="2700000" algn="tl">
                    <a:srgbClr val="000000"/>
                  </a:outerShdw>
                </a:effectLst>
                <a:cs typeface="Arial" charset="0"/>
              </a:rPr>
              <a:t>bc</a:t>
            </a:r>
            <a:r>
              <a:rPr lang="fr-FR" sz="2000" b="1" i="1">
                <a:effectLst>
                  <a:outerShdw blurRad="38100" dist="38100" dir="2700000" algn="tl">
                    <a:srgbClr val="000000"/>
                  </a:outerShdw>
                </a:effectLst>
                <a:cs typeface="Arial" charset="0"/>
              </a:rPr>
              <a:t> = 2 ‰ en compression simple, l’allongement maximal des aciers est conventionnellement limité à </a:t>
            </a:r>
            <a:r>
              <a:rPr lang="el-GR" sz="2000" b="1" i="1">
                <a:effectLst>
                  <a:outerShdw blurRad="38100" dist="38100" dir="2700000" algn="tl">
                    <a:srgbClr val="000000"/>
                  </a:outerShdw>
                </a:effectLst>
                <a:cs typeface="Arial" charset="0"/>
              </a:rPr>
              <a:t>ε</a:t>
            </a:r>
            <a:r>
              <a:rPr lang="fr-FR" sz="2000" b="1" i="1" baseline="-25000">
                <a:effectLst>
                  <a:outerShdw blurRad="38100" dist="38100" dir="2700000" algn="tl">
                    <a:srgbClr val="000000"/>
                  </a:outerShdw>
                </a:effectLst>
                <a:cs typeface="Arial" charset="0"/>
              </a:rPr>
              <a:t>s</a:t>
            </a:r>
            <a:r>
              <a:rPr lang="fr-FR" sz="2000" b="1" i="1">
                <a:effectLst>
                  <a:outerShdw blurRad="38100" dist="38100" dir="2700000" algn="tl">
                    <a:srgbClr val="000000"/>
                  </a:outerShdw>
                </a:effectLst>
                <a:cs typeface="Arial" charset="0"/>
              </a:rPr>
              <a:t> = 10 ‰.</a:t>
            </a:r>
          </a:p>
          <a:p>
            <a:pPr>
              <a:defRPr/>
            </a:pPr>
            <a:r>
              <a:rPr lang="fr-FR" sz="900" b="1" i="1">
                <a:effectLst>
                  <a:outerShdw blurRad="38100" dist="38100" dir="2700000" algn="tl">
                    <a:srgbClr val="000000"/>
                  </a:outerShdw>
                </a:effectLst>
                <a:cs typeface="Arial" charset="0"/>
              </a:rPr>
              <a:t> </a:t>
            </a:r>
          </a:p>
          <a:p>
            <a:pPr>
              <a:buFont typeface="Wingdings" pitchFamily="2" charset="2"/>
              <a:buChar char="Ø"/>
              <a:defRPr/>
            </a:pPr>
            <a:r>
              <a:rPr lang="fr-FR" sz="2000" b="1" i="1">
                <a:effectLst>
                  <a:outerShdw blurRad="38100" dist="38100" dir="2700000" algn="tl">
                    <a:srgbClr val="000000"/>
                  </a:outerShdw>
                </a:effectLst>
                <a:cs typeface="Arial" charset="0"/>
              </a:rPr>
              <a:t>L’acier et le béton sont considérés comme des matériaux élastiques linéaires, il est fait  abstraction du retrait et du fluage du béton (ELS)..</a:t>
            </a:r>
          </a:p>
          <a:p>
            <a:pPr>
              <a:defRPr/>
            </a:pPr>
            <a:endParaRPr lang="fr-FR" sz="2000" b="1" i="1">
              <a:effectLst>
                <a:outerShdw blurRad="38100" dist="38100" dir="2700000" algn="tl">
                  <a:srgbClr val="000000"/>
                </a:outerShdw>
              </a:effectLst>
              <a:cs typeface="Arial" charset="0"/>
            </a:endParaRPr>
          </a:p>
          <a:p>
            <a:pPr>
              <a:buFont typeface="Wingdings" pitchFamily="2" charset="2"/>
              <a:buChar char="Ø"/>
              <a:defRPr/>
            </a:pPr>
            <a:r>
              <a:rPr lang="fr-FR" sz="2000" b="1" i="1">
                <a:effectLst>
                  <a:outerShdw blurRad="38100" dist="38100" dir="2700000" algn="tl">
                    <a:srgbClr val="000000"/>
                  </a:outerShdw>
                </a:effectLst>
                <a:cs typeface="Arial" charset="0"/>
              </a:rPr>
              <a:t>On suppose que la section d’un groupe de plusieurs barres d’acier  tendu ou comprimé et concentré en son centre de gravité.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fade">
                                      <p:cBhvr>
                                        <p:cTn id="7" dur="2000"/>
                                        <p:tgtEl>
                                          <p:spTgt spid="8499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4994">
                                            <p:txEl>
                                              <p:pRg st="1" end="1"/>
                                            </p:txEl>
                                          </p:spTgt>
                                        </p:tgtEl>
                                        <p:attrNameLst>
                                          <p:attrName>style.visibility</p:attrName>
                                        </p:attrNameLst>
                                      </p:cBhvr>
                                      <p:to>
                                        <p:strVal val="visible"/>
                                      </p:to>
                                    </p:set>
                                    <p:animEffect transition="in" filter="fade">
                                      <p:cBhvr>
                                        <p:cTn id="10" dur="2000"/>
                                        <p:tgtEl>
                                          <p:spTgt spid="8499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4994">
                                            <p:txEl>
                                              <p:pRg st="3" end="3"/>
                                            </p:txEl>
                                          </p:spTgt>
                                        </p:tgtEl>
                                        <p:attrNameLst>
                                          <p:attrName>style.visibility</p:attrName>
                                        </p:attrNameLst>
                                      </p:cBhvr>
                                      <p:to>
                                        <p:strVal val="visible"/>
                                      </p:to>
                                    </p:set>
                                    <p:animEffect transition="in" filter="fade">
                                      <p:cBhvr>
                                        <p:cTn id="13" dur="2000"/>
                                        <p:tgtEl>
                                          <p:spTgt spid="8499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4994">
                                            <p:txEl>
                                              <p:pRg st="5" end="5"/>
                                            </p:txEl>
                                          </p:spTgt>
                                        </p:tgtEl>
                                        <p:attrNameLst>
                                          <p:attrName>style.visibility</p:attrName>
                                        </p:attrNameLst>
                                      </p:cBhvr>
                                      <p:to>
                                        <p:strVal val="visible"/>
                                      </p:to>
                                    </p:set>
                                    <p:animEffect transition="in" filter="fade">
                                      <p:cBhvr>
                                        <p:cTn id="16" dur="2000"/>
                                        <p:tgtEl>
                                          <p:spTgt spid="8499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4994">
                                            <p:txEl>
                                              <p:pRg st="7" end="7"/>
                                            </p:txEl>
                                          </p:spTgt>
                                        </p:tgtEl>
                                        <p:attrNameLst>
                                          <p:attrName>style.visibility</p:attrName>
                                        </p:attrNameLst>
                                      </p:cBhvr>
                                      <p:to>
                                        <p:strVal val="visible"/>
                                      </p:to>
                                    </p:set>
                                    <p:animEffect transition="in" filter="fade">
                                      <p:cBhvr>
                                        <p:cTn id="19" dur="2000"/>
                                        <p:tgtEl>
                                          <p:spTgt spid="8499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4994">
                                            <p:txEl>
                                              <p:pRg st="9" end="9"/>
                                            </p:txEl>
                                          </p:spTgt>
                                        </p:tgtEl>
                                        <p:attrNameLst>
                                          <p:attrName>style.visibility</p:attrName>
                                        </p:attrNameLst>
                                      </p:cBhvr>
                                      <p:to>
                                        <p:strVal val="visible"/>
                                      </p:to>
                                    </p:set>
                                    <p:animEffect transition="in" filter="fade">
                                      <p:cBhvr>
                                        <p:cTn id="22" dur="2000"/>
                                        <p:tgtEl>
                                          <p:spTgt spid="84994">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4994">
                                            <p:txEl>
                                              <p:pRg st="11" end="11"/>
                                            </p:txEl>
                                          </p:spTgt>
                                        </p:tgtEl>
                                        <p:attrNameLst>
                                          <p:attrName>style.visibility</p:attrName>
                                        </p:attrNameLst>
                                      </p:cBhvr>
                                      <p:to>
                                        <p:strVal val="visible"/>
                                      </p:to>
                                    </p:set>
                                    <p:animEffect transition="in" filter="fade">
                                      <p:cBhvr>
                                        <p:cTn id="25" dur="2000"/>
                                        <p:tgtEl>
                                          <p:spTgt spid="84994">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4994">
                                            <p:txEl>
                                              <p:pRg st="12" end="12"/>
                                            </p:txEl>
                                          </p:spTgt>
                                        </p:tgtEl>
                                        <p:attrNameLst>
                                          <p:attrName>style.visibility</p:attrName>
                                        </p:attrNameLst>
                                      </p:cBhvr>
                                      <p:to>
                                        <p:strVal val="visible"/>
                                      </p:to>
                                    </p:set>
                                    <p:animEffect transition="in" filter="fade">
                                      <p:cBhvr>
                                        <p:cTn id="28" dur="2000"/>
                                        <p:tgtEl>
                                          <p:spTgt spid="84994">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4994">
                                            <p:txEl>
                                              <p:pRg st="13" end="13"/>
                                            </p:txEl>
                                          </p:spTgt>
                                        </p:tgtEl>
                                        <p:attrNameLst>
                                          <p:attrName>style.visibility</p:attrName>
                                        </p:attrNameLst>
                                      </p:cBhvr>
                                      <p:to>
                                        <p:strVal val="visible"/>
                                      </p:to>
                                    </p:set>
                                    <p:animEffect transition="in" filter="fade">
                                      <p:cBhvr>
                                        <p:cTn id="31" dur="2000"/>
                                        <p:tgtEl>
                                          <p:spTgt spid="84994">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4994">
                                            <p:txEl>
                                              <p:pRg st="15" end="15"/>
                                            </p:txEl>
                                          </p:spTgt>
                                        </p:tgtEl>
                                        <p:attrNameLst>
                                          <p:attrName>style.visibility</p:attrName>
                                        </p:attrNameLst>
                                      </p:cBhvr>
                                      <p:to>
                                        <p:strVal val="visible"/>
                                      </p:to>
                                    </p:set>
                                    <p:animEffect transition="in" filter="fade">
                                      <p:cBhvr>
                                        <p:cTn id="34" dur="2000"/>
                                        <p:tgtEl>
                                          <p:spTgt spid="8499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C83B45DD-C78D-4BC3-8309-7911C1C79ACA}"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58300BD5-CC44-4EFD-AC5F-6913883A878D}" type="slidenum">
              <a:rPr lang="fr-FR"/>
              <a:pPr>
                <a:defRPr/>
              </a:pPr>
              <a:t>21</a:t>
            </a:fld>
            <a:endParaRPr lang="fr-FR"/>
          </a:p>
        </p:txBody>
      </p:sp>
      <p:pic>
        <p:nvPicPr>
          <p:cNvPr id="8601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4"/>
          <p:cNvSpPr txBox="1">
            <a:spLocks noChangeArrowheads="1"/>
          </p:cNvSpPr>
          <p:nvPr/>
        </p:nvSpPr>
        <p:spPr bwMode="auto">
          <a:xfrm>
            <a:off x="647700" y="2709863"/>
            <a:ext cx="88931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fr-FR" sz="5400" b="1">
                <a:solidFill>
                  <a:schemeClr val="bg1"/>
                </a:solidFill>
                <a:effectLst>
                  <a:outerShdw blurRad="38100" dist="38100" dir="2700000" algn="tl">
                    <a:srgbClr val="000000"/>
                  </a:outerShdw>
                </a:effectLst>
                <a:cs typeface="Times New Roman" pitchFamily="18" charset="0"/>
              </a:rPr>
              <a:t>Pré-dimensionnement                  et descente de charge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500" decel="50000" fill="hold">
                                          <p:stCondLst>
                                            <p:cond delay="0"/>
                                          </p:stCondLst>
                                        </p:cTn>
                                        <p:tgtEl>
                                          <p:spTgt spid="860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60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6018"/>
                                        </p:tgtEl>
                                        <p:attrNameLst>
                                          <p:attrName>ppt_w</p:attrName>
                                        </p:attrNameLst>
                                      </p:cBhvr>
                                      <p:tavLst>
                                        <p:tav tm="0">
                                          <p:val>
                                            <p:strVal val="#ppt_w*.05"/>
                                          </p:val>
                                        </p:tav>
                                        <p:tav tm="100000">
                                          <p:val>
                                            <p:strVal val="#ppt_w"/>
                                          </p:val>
                                        </p:tav>
                                      </p:tavLst>
                                    </p:anim>
                                    <p:anim calcmode="lin" valueType="num">
                                      <p:cBhvr>
                                        <p:cTn id="10" dur="1000" fill="hold"/>
                                        <p:tgtEl>
                                          <p:spTgt spid="860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60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60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60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6018"/>
                                        </p:tgtEl>
                                      </p:cBhvr>
                                    </p:animEffect>
                                  </p:childTnLst>
                                </p:cTn>
                              </p:par>
                              <p:par>
                                <p:cTn id="15" presetID="17" presetClass="entr" presetSubtype="10" fill="hold" nodeType="withEffect">
                                  <p:stCondLst>
                                    <p:cond delay="0"/>
                                  </p:stCondLst>
                                  <p:childTnLst>
                                    <p:set>
                                      <p:cBhvr>
                                        <p:cTn id="16" dur="1" fill="hold">
                                          <p:stCondLst>
                                            <p:cond delay="0"/>
                                          </p:stCondLst>
                                        </p:cTn>
                                        <p:tgtEl>
                                          <p:spTgt spid="86019"/>
                                        </p:tgtEl>
                                        <p:attrNameLst>
                                          <p:attrName>style.visibility</p:attrName>
                                        </p:attrNameLst>
                                      </p:cBhvr>
                                      <p:to>
                                        <p:strVal val="visible"/>
                                      </p:to>
                                    </p:set>
                                    <p:anim calcmode="lin" valueType="num">
                                      <p:cBhvr>
                                        <p:cTn id="17" dur="500" fill="hold"/>
                                        <p:tgtEl>
                                          <p:spTgt spid="86019"/>
                                        </p:tgtEl>
                                        <p:attrNameLst>
                                          <p:attrName>ppt_w</p:attrName>
                                        </p:attrNameLst>
                                      </p:cBhvr>
                                      <p:tavLst>
                                        <p:tav tm="0">
                                          <p:val>
                                            <p:fltVal val="0"/>
                                          </p:val>
                                        </p:tav>
                                        <p:tav tm="100000">
                                          <p:val>
                                            <p:strVal val="#ppt_w"/>
                                          </p:val>
                                        </p:tav>
                                      </p:tavLst>
                                    </p:anim>
                                    <p:anim calcmode="lin" valueType="num">
                                      <p:cBhvr>
                                        <p:cTn id="18" dur="500" fill="hold"/>
                                        <p:tgtEl>
                                          <p:spTgt spid="86019"/>
                                        </p:tgtEl>
                                        <p:attrNameLst>
                                          <p:attrName>ppt_h</p:attrName>
                                        </p:attrNameLst>
                                      </p:cBhvr>
                                      <p:tavLst>
                                        <p:tav tm="0">
                                          <p:val>
                                            <p:strVal val="#ppt_h"/>
                                          </p:val>
                                        </p:tav>
                                        <p:tav tm="100000">
                                          <p:val>
                                            <p:strVal val="#ppt_h"/>
                                          </p:val>
                                        </p:tav>
                                      </p:tavLst>
                                    </p:anim>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86020"/>
                                        </p:tgtEl>
                                        <p:attrNameLst>
                                          <p:attrName>style.visibility</p:attrName>
                                        </p:attrNameLst>
                                      </p:cBhvr>
                                      <p:to>
                                        <p:strVal val="visible"/>
                                      </p:to>
                                    </p:set>
                                    <p:anim calcmode="lin" valueType="num">
                                      <p:cBhvr>
                                        <p:cTn id="21" dur="500" fill="hold"/>
                                        <p:tgtEl>
                                          <p:spTgt spid="8602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6020"/>
                                        </p:tgtEl>
                                        <p:attrNameLst>
                                          <p:attrName>ppt_y</p:attrName>
                                        </p:attrNameLst>
                                      </p:cBhvr>
                                      <p:tavLst>
                                        <p:tav tm="0">
                                          <p:val>
                                            <p:strVal val="#ppt_y"/>
                                          </p:val>
                                        </p:tav>
                                        <p:tav tm="100000">
                                          <p:val>
                                            <p:strVal val="#ppt_y"/>
                                          </p:val>
                                        </p:tav>
                                      </p:tavLst>
                                    </p:anim>
                                    <p:anim calcmode="lin" valueType="num">
                                      <p:cBhvr>
                                        <p:cTn id="23" dur="500" fill="hold"/>
                                        <p:tgtEl>
                                          <p:spTgt spid="8602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602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CDD59D39-7FF8-4614-83B4-859CA19859D4}"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060FE542-8F9E-4EA2-B194-05F3E9AD027B}" type="slidenum">
              <a:rPr lang="fr-FR"/>
              <a:pPr>
                <a:defRPr/>
              </a:pPr>
              <a:t>22</a:t>
            </a:fld>
            <a:endParaRPr lang="fr-FR"/>
          </a:p>
        </p:txBody>
      </p:sp>
      <p:sp>
        <p:nvSpPr>
          <p:cNvPr id="87042" name="Rectangle 2"/>
          <p:cNvSpPr>
            <a:spLocks noGrp="1" noChangeArrowheads="1"/>
          </p:cNvSpPr>
          <p:nvPr>
            <p:ph type="body" idx="1"/>
          </p:nvPr>
        </p:nvSpPr>
        <p:spPr>
          <a:xfrm>
            <a:off x="831850" y="2922588"/>
            <a:ext cx="7581900" cy="2208212"/>
          </a:xfrm>
          <a:noFill/>
        </p:spPr>
        <p:txBody>
          <a:bodyPr>
            <a:spAutoFit/>
          </a:bodyPr>
          <a:lstStyle/>
          <a:p>
            <a:pPr eaLnBrk="1" hangingPunct="1">
              <a:lnSpc>
                <a:spcPct val="160000"/>
              </a:lnSpc>
              <a:buFontTx/>
              <a:buNone/>
            </a:pPr>
            <a:r>
              <a:rPr lang="fr-FR" smtClean="0">
                <a:latin typeface="Times New Roman" pitchFamily="18" charset="0"/>
                <a:cs typeface="Times New Roman" pitchFamily="18" charset="0"/>
              </a:rPr>
              <a:t>      Pour le dimensionnement des éléments; on  tiendra compte des prescriptions apportées par les règlements BAEL91 et RPA2003.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fade">
                                      <p:cBhvr>
                                        <p:cTn id="7" dur="2000"/>
                                        <p:tgtEl>
                                          <p:spTgt spid="870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quarter" idx="10"/>
          </p:nvPr>
        </p:nvSpPr>
        <p:spPr/>
        <p:txBody>
          <a:bodyPr/>
          <a:lstStyle/>
          <a:p>
            <a:pPr>
              <a:defRPr/>
            </a:pPr>
            <a:fld id="{09B3C250-BEDD-4C0D-AEBB-302605C7527F}" type="datetime1">
              <a:rPr lang="fr-FR"/>
              <a:pPr>
                <a:defRPr/>
              </a:pPr>
              <a:t>25/10/2019</a:t>
            </a:fld>
            <a:endParaRPr lang="fr-FR"/>
          </a:p>
        </p:txBody>
      </p:sp>
      <p:sp>
        <p:nvSpPr>
          <p:cNvPr id="4" name="Espace réservé du numéro de diapositive 4"/>
          <p:cNvSpPr>
            <a:spLocks noGrp="1"/>
          </p:cNvSpPr>
          <p:nvPr>
            <p:ph type="sldNum" sz="quarter" idx="12"/>
          </p:nvPr>
        </p:nvSpPr>
        <p:spPr/>
        <p:txBody>
          <a:bodyPr/>
          <a:lstStyle/>
          <a:p>
            <a:pPr>
              <a:defRPr/>
            </a:pPr>
            <a:fld id="{577D40DF-3D84-40F7-94CF-7958C0526DE5}" type="slidenum">
              <a:rPr lang="fr-FR"/>
              <a:pPr>
                <a:defRPr/>
              </a:pPr>
              <a:t>23</a:t>
            </a:fld>
            <a:endParaRPr lang="fr-FR"/>
          </a:p>
        </p:txBody>
      </p:sp>
      <p:sp>
        <p:nvSpPr>
          <p:cNvPr id="88066" name="Rectangle 2"/>
          <p:cNvSpPr>
            <a:spLocks noGrp="1" noChangeArrowheads="1"/>
          </p:cNvSpPr>
          <p:nvPr>
            <p:ph type="title"/>
          </p:nvPr>
        </p:nvSpPr>
        <p:spPr>
          <a:xfrm>
            <a:off x="179388" y="133350"/>
            <a:ext cx="8686800" cy="6610350"/>
          </a:xfrm>
          <a:noFill/>
        </p:spPr>
        <p:txBody>
          <a:bodyPr/>
          <a:lstStyle/>
          <a:p>
            <a:pPr eaLnBrk="1" hangingPunct="1"/>
            <a:r>
              <a:rPr lang="fr-FR" sz="3200" b="1" smtClean="0">
                <a:solidFill>
                  <a:schemeClr val="tx1"/>
                </a:solidFill>
                <a:latin typeface="Times New Roman" pitchFamily="18" charset="0"/>
                <a:cs typeface="Times New Roman" pitchFamily="18" charset="0"/>
              </a:rPr>
              <a:t>Pour les dalles                       </a:t>
            </a:r>
            <a:r>
              <a:rPr lang="fr-FR" sz="3200" i="1" smtClean="0">
                <a:solidFill>
                  <a:schemeClr val="tx1"/>
                </a:solidFill>
                <a:latin typeface="Times New Roman" pitchFamily="18" charset="0"/>
                <a:cs typeface="Times New Roman" pitchFamily="18" charset="0"/>
              </a:rPr>
              <a:t>e=16cm</a:t>
            </a:r>
            <a:r>
              <a:rPr lang="fr-FR" sz="3200" b="1" i="1" smtClean="0">
                <a:solidFill>
                  <a:schemeClr val="tx1"/>
                </a:solidFill>
                <a:latin typeface="Times New Roman" pitchFamily="18" charset="0"/>
                <a:cs typeface="Times New Roman" pitchFamily="18" charset="0"/>
              </a:rPr>
              <a:t>.</a:t>
            </a: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 Pour les voiles                       </a:t>
            </a:r>
            <a:r>
              <a:rPr lang="fr-FR" sz="3200" smtClean="0">
                <a:solidFill>
                  <a:schemeClr val="tx1"/>
                </a:solidFill>
                <a:latin typeface="Times New Roman" pitchFamily="18" charset="0"/>
                <a:cs typeface="Times New Roman" pitchFamily="18" charset="0"/>
              </a:rPr>
              <a:t> </a:t>
            </a:r>
            <a:r>
              <a:rPr lang="fr-FR" sz="3200" i="1" smtClean="0">
                <a:solidFill>
                  <a:schemeClr val="tx1"/>
                </a:solidFill>
                <a:latin typeface="Times New Roman" pitchFamily="18" charset="0"/>
                <a:cs typeface="Times New Roman" pitchFamily="18" charset="0"/>
              </a:rPr>
              <a:t>e=20cm</a:t>
            </a:r>
            <a:r>
              <a:rPr lang="fr-FR" sz="3200" b="1" i="1" smtClean="0">
                <a:solidFill>
                  <a:schemeClr val="tx1"/>
                </a:solidFill>
                <a:latin typeface="Times New Roman" pitchFamily="18" charset="0"/>
                <a:cs typeface="Times New Roman" pitchFamily="18" charset="0"/>
              </a:rPr>
              <a:t>.</a:t>
            </a: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   Pour les poutres            </a:t>
            </a:r>
            <a:r>
              <a:rPr lang="fr-FR" sz="3200" i="1" smtClean="0">
                <a:solidFill>
                  <a:schemeClr val="tx1"/>
                </a:solidFill>
                <a:latin typeface="Times New Roman" pitchFamily="18" charset="0"/>
                <a:cs typeface="Times New Roman" pitchFamily="18" charset="0"/>
              </a:rPr>
              <a:t>b</a:t>
            </a:r>
            <a:r>
              <a:rPr lang="fr-FR" sz="3200" smtClean="0">
                <a:solidFill>
                  <a:schemeClr val="tx1"/>
                </a:solidFill>
                <a:latin typeface="Times New Roman" pitchFamily="18" charset="0"/>
                <a:cs typeface="Times New Roman" pitchFamily="18" charset="0"/>
              </a:rPr>
              <a:t>x</a:t>
            </a:r>
            <a:r>
              <a:rPr lang="fr-FR" sz="3200" i="1" smtClean="0">
                <a:solidFill>
                  <a:schemeClr val="tx1"/>
                </a:solidFill>
                <a:latin typeface="Times New Roman" pitchFamily="18" charset="0"/>
                <a:cs typeface="Times New Roman" pitchFamily="18" charset="0"/>
              </a:rPr>
              <a:t>h=(30</a:t>
            </a:r>
            <a:r>
              <a:rPr lang="fr-FR" sz="3200" b="1" smtClean="0">
                <a:solidFill>
                  <a:schemeClr val="tx1"/>
                </a:solidFill>
                <a:latin typeface="Times New Roman" pitchFamily="18" charset="0"/>
                <a:cs typeface="Times New Roman" pitchFamily="18" charset="0"/>
              </a:rPr>
              <a:t>x</a:t>
            </a:r>
            <a:r>
              <a:rPr lang="fr-FR" sz="3200" i="1" smtClean="0">
                <a:solidFill>
                  <a:schemeClr val="tx1"/>
                </a:solidFill>
                <a:latin typeface="Times New Roman" pitchFamily="18" charset="0"/>
                <a:cs typeface="Times New Roman" pitchFamily="18" charset="0"/>
              </a:rPr>
              <a:t>40)cm</a:t>
            </a:r>
            <a:r>
              <a:rPr lang="fr-FR" sz="3200" b="1" i="1" smtClean="0">
                <a:solidFill>
                  <a:schemeClr val="tx1"/>
                </a:solidFill>
                <a:latin typeface="Times New Roman" pitchFamily="18" charset="0"/>
                <a:cs typeface="Times New Roman" pitchFamily="18" charset="0"/>
              </a:rPr>
              <a:t>.</a:t>
            </a:r>
            <a:br>
              <a:rPr lang="fr-FR" sz="3200" b="1" i="1" smtClean="0">
                <a:solidFill>
                  <a:schemeClr val="tx1"/>
                </a:solidFill>
                <a:latin typeface="Times New Roman" pitchFamily="18" charset="0"/>
                <a:cs typeface="Times New Roman" pitchFamily="18" charset="0"/>
              </a:rPr>
            </a:br>
            <a:r>
              <a:rPr lang="fr-FR" sz="3200" b="1" i="1" smtClean="0">
                <a:solidFill>
                  <a:schemeClr val="tx1"/>
                </a:solidFill>
                <a:latin typeface="Times New Roman" pitchFamily="18" charset="0"/>
                <a:cs typeface="Times New Roman" pitchFamily="18" charset="0"/>
              </a:rPr>
              <a:t/>
            </a:r>
            <a:br>
              <a:rPr lang="fr-FR" sz="3200" b="1" i="1" smtClean="0">
                <a:solidFill>
                  <a:schemeClr val="tx1"/>
                </a:solidFill>
                <a:latin typeface="Times New Roman" pitchFamily="18" charset="0"/>
                <a:cs typeface="Times New Roman" pitchFamily="18" charset="0"/>
              </a:rPr>
            </a:br>
            <a:r>
              <a:rPr lang="fr-FR" sz="3200" b="1" i="1" smtClean="0">
                <a:solidFill>
                  <a:schemeClr val="tx1"/>
                </a:solidFill>
                <a:latin typeface="Times New Roman" pitchFamily="18" charset="0"/>
                <a:cs typeface="Times New Roman" pitchFamily="18" charset="0"/>
              </a:rPr>
              <a:t>  </a:t>
            </a:r>
            <a:r>
              <a:rPr lang="fr-FR" sz="3200" b="1" smtClean="0">
                <a:solidFill>
                  <a:schemeClr val="tx1"/>
                </a:solidFill>
                <a:latin typeface="Times New Roman" pitchFamily="18" charset="0"/>
                <a:cs typeface="Times New Roman" pitchFamily="18" charset="0"/>
              </a:rPr>
              <a:t>Pour les poteaux           </a:t>
            </a:r>
            <a:r>
              <a:rPr lang="fr-FR" sz="3200" i="1" smtClean="0">
                <a:solidFill>
                  <a:schemeClr val="tx1"/>
                </a:solidFill>
                <a:latin typeface="Times New Roman" pitchFamily="18" charset="0"/>
                <a:cs typeface="Times New Roman" pitchFamily="18" charset="0"/>
              </a:rPr>
              <a:t>a</a:t>
            </a:r>
            <a:r>
              <a:rPr lang="fr-FR" sz="3200" smtClean="0">
                <a:solidFill>
                  <a:schemeClr val="tx1"/>
                </a:solidFill>
                <a:latin typeface="Times New Roman" pitchFamily="18" charset="0"/>
                <a:cs typeface="Times New Roman" pitchFamily="18" charset="0"/>
              </a:rPr>
              <a:t>x</a:t>
            </a:r>
            <a:r>
              <a:rPr lang="fr-FR" sz="3200" i="1" smtClean="0">
                <a:solidFill>
                  <a:schemeClr val="tx1"/>
                </a:solidFill>
                <a:latin typeface="Times New Roman" pitchFamily="18" charset="0"/>
                <a:cs typeface="Times New Roman" pitchFamily="18" charset="0"/>
              </a:rPr>
              <a:t>b=(40</a:t>
            </a:r>
            <a:r>
              <a:rPr lang="fr-FR" sz="3200" b="1" smtClean="0">
                <a:solidFill>
                  <a:schemeClr val="tx1"/>
                </a:solidFill>
                <a:latin typeface="Times New Roman" pitchFamily="18" charset="0"/>
                <a:cs typeface="Times New Roman" pitchFamily="18" charset="0"/>
              </a:rPr>
              <a:t>x</a:t>
            </a:r>
            <a:r>
              <a:rPr lang="fr-FR" sz="3200" i="1" smtClean="0">
                <a:solidFill>
                  <a:schemeClr val="tx1"/>
                </a:solidFill>
                <a:latin typeface="Times New Roman" pitchFamily="18" charset="0"/>
                <a:cs typeface="Times New Roman" pitchFamily="18" charset="0"/>
              </a:rPr>
              <a:t>40)cm.</a:t>
            </a:r>
            <a:r>
              <a:rPr lang="fr-FR" sz="3200" b="1" smtClean="0">
                <a:solidFill>
                  <a:schemeClr val="tx1"/>
                </a:solidFill>
                <a:latin typeface="Times New Roman" pitchFamily="18" charset="0"/>
                <a:cs typeface="Times New Roman" pitchFamily="18" charset="0"/>
              </a:rPr>
              <a:t>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Pour les escaliers </a:t>
            </a:r>
            <a:r>
              <a:rPr lang="fr-FR" sz="3200" b="1" i="1" smtClean="0">
                <a:solidFill>
                  <a:schemeClr val="tx1"/>
                </a:solidFill>
                <a:latin typeface="Times New Roman" pitchFamily="18" charset="0"/>
                <a:cs typeface="Times New Roman" pitchFamily="18" charset="0"/>
              </a:rPr>
              <a:t>(la condition de BLONDEL):</a:t>
            </a: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Le giron de la marche                             </a:t>
            </a:r>
            <a:r>
              <a:rPr lang="fr-FR" sz="3200" i="1" smtClean="0">
                <a:solidFill>
                  <a:schemeClr val="tx1"/>
                </a:solidFill>
                <a:latin typeface="Times New Roman" pitchFamily="18" charset="0"/>
                <a:cs typeface="Times New Roman" pitchFamily="18" charset="0"/>
              </a:rPr>
              <a:t>g=30cm</a:t>
            </a:r>
            <a:r>
              <a:rPr lang="fr-FR" sz="3200" b="1" i="1" smtClean="0">
                <a:solidFill>
                  <a:schemeClr val="tx1"/>
                </a:solidFill>
                <a:latin typeface="Times New Roman" pitchFamily="18" charset="0"/>
                <a:cs typeface="Times New Roman" pitchFamily="18" charset="0"/>
              </a:rPr>
              <a:t>.</a:t>
            </a:r>
            <a:r>
              <a:rPr lang="fr-FR" sz="3200" b="1" smtClean="0">
                <a:solidFill>
                  <a:schemeClr val="tx1"/>
                </a:solidFill>
                <a:latin typeface="Times New Roman" pitchFamily="18" charset="0"/>
                <a:cs typeface="Times New Roman" pitchFamily="18" charset="0"/>
              </a:rPr>
              <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La hauteur de la contre marche            </a:t>
            </a:r>
            <a:r>
              <a:rPr lang="fr-FR" sz="3200" i="1" smtClean="0">
                <a:solidFill>
                  <a:schemeClr val="tx1"/>
                </a:solidFill>
                <a:latin typeface="Times New Roman" pitchFamily="18" charset="0"/>
                <a:cs typeface="Times New Roman" pitchFamily="18" charset="0"/>
              </a:rPr>
              <a:t>h=17cm</a:t>
            </a:r>
            <a:r>
              <a:rPr lang="fr-FR" sz="3200" b="1" smtClean="0">
                <a:solidFill>
                  <a:schemeClr val="tx1"/>
                </a:solidFill>
                <a:latin typeface="Times New Roman" pitchFamily="18" charset="0"/>
                <a:cs typeface="Times New Roman" pitchFamily="18" charset="0"/>
              </a:rPr>
              <a:t>.</a:t>
            </a:r>
            <a:br>
              <a:rPr lang="fr-FR" sz="3200" b="1" smtClean="0">
                <a:solidFill>
                  <a:schemeClr val="tx1"/>
                </a:solidFill>
                <a:latin typeface="Times New Roman" pitchFamily="18" charset="0"/>
                <a:cs typeface="Times New Roman" pitchFamily="18" charset="0"/>
              </a:rPr>
            </a:br>
            <a:r>
              <a:rPr lang="fr-FR" sz="3200" b="1" smtClean="0">
                <a:solidFill>
                  <a:schemeClr val="tx1"/>
                </a:solidFill>
                <a:latin typeface="Times New Roman" pitchFamily="18" charset="0"/>
                <a:cs typeface="Times New Roman" pitchFamily="18" charset="0"/>
              </a:rPr>
              <a:t>Épaisseur de la paillasse           </a:t>
            </a:r>
            <a:r>
              <a:rPr lang="fr-FR" sz="3200" b="1" i="1" smtClean="0">
                <a:solidFill>
                  <a:schemeClr val="tx1"/>
                </a:solidFill>
                <a:latin typeface="Times New Roman" pitchFamily="18" charset="0"/>
                <a:cs typeface="Times New Roman" pitchFamily="18" charset="0"/>
              </a:rPr>
              <a:t>              </a:t>
            </a:r>
            <a:r>
              <a:rPr lang="fr-FR" sz="3200" i="1" smtClean="0">
                <a:solidFill>
                  <a:schemeClr val="tx1"/>
                </a:solidFill>
                <a:latin typeface="Times New Roman" pitchFamily="18" charset="0"/>
                <a:cs typeface="Times New Roman" pitchFamily="18" charset="0"/>
              </a:rPr>
              <a:t>e=15cm</a:t>
            </a:r>
            <a:r>
              <a:rPr lang="fr-FR" sz="3200" smtClean="0">
                <a:solidFill>
                  <a:schemeClr val="tx1"/>
                </a:solidFill>
                <a:latin typeface="Times New Roman" pitchFamily="18" charset="0"/>
                <a:cs typeface="Times New Roman" pitchFamily="18" charset="0"/>
              </a:rPr>
              <a:t>.</a:t>
            </a:r>
            <a:r>
              <a:rPr lang="fr-FR" smtClean="0">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ppt_w</p:attrName>
                                        </p:attrNameLst>
                                      </p:cBhvr>
                                      <p:tavLst>
                                        <p:tav tm="0">
                                          <p:val>
                                            <p:strVal val="#ppt_w+.3"/>
                                          </p:val>
                                        </p:tav>
                                        <p:tav tm="100000">
                                          <p:val>
                                            <p:strVal val="#ppt_w"/>
                                          </p:val>
                                        </p:tav>
                                      </p:tavLst>
                                    </p:anim>
                                    <p:anim calcmode="lin" valueType="num">
                                      <p:cBhvr>
                                        <p:cTn id="8" dur="1000" fill="hold"/>
                                        <p:tgtEl>
                                          <p:spTgt spid="88066"/>
                                        </p:tgtEl>
                                        <p:attrNameLst>
                                          <p:attrName>ppt_h</p:attrName>
                                        </p:attrNameLst>
                                      </p:cBhvr>
                                      <p:tavLst>
                                        <p:tav tm="0">
                                          <p:val>
                                            <p:strVal val="#ppt_h"/>
                                          </p:val>
                                        </p:tav>
                                        <p:tav tm="100000">
                                          <p:val>
                                            <p:strVal val="#ppt_h"/>
                                          </p:val>
                                        </p:tav>
                                      </p:tavLst>
                                    </p:anim>
                                    <p:animEffect transition="in" filter="fade">
                                      <p:cBhvr>
                                        <p:cTn id="9" dur="1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F18425BF-98A5-45E2-B9A6-F9D7436FB6D0}"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4AADA714-E254-4269-AB36-B648BCE43F82}" type="slidenum">
              <a:rPr lang="fr-FR"/>
              <a:pPr>
                <a:defRPr/>
              </a:pPr>
              <a:t>24</a:t>
            </a:fld>
            <a:endParaRPr lang="fr-FR"/>
          </a:p>
        </p:txBody>
      </p:sp>
      <p:pic>
        <p:nvPicPr>
          <p:cNvPr id="89090"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4"/>
          <p:cNvSpPr>
            <a:spLocks noChangeArrowheads="1"/>
          </p:cNvSpPr>
          <p:nvPr/>
        </p:nvSpPr>
        <p:spPr bwMode="auto">
          <a:xfrm>
            <a:off x="1619250" y="2708275"/>
            <a:ext cx="58324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fr-FR" sz="4800" b="1">
                <a:solidFill>
                  <a:schemeClr val="bg1"/>
                </a:solidFill>
                <a:cs typeface="Times New Roman" pitchFamily="18" charset="0"/>
              </a:rPr>
              <a:t>Caractéristiques géométriques</a:t>
            </a:r>
            <a:r>
              <a:rPr lang="fr-FR" sz="4400">
                <a:solidFill>
                  <a:schemeClr val="tx2"/>
                </a:solidFill>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decel="50000" fill="hold">
                                          <p:stCondLst>
                                            <p:cond delay="0"/>
                                          </p:stCondLst>
                                        </p:cTn>
                                        <p:tgtEl>
                                          <p:spTgt spid="890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90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9090"/>
                                        </p:tgtEl>
                                        <p:attrNameLst>
                                          <p:attrName>ppt_w</p:attrName>
                                        </p:attrNameLst>
                                      </p:cBhvr>
                                      <p:tavLst>
                                        <p:tav tm="0">
                                          <p:val>
                                            <p:strVal val="#ppt_w*.05"/>
                                          </p:val>
                                        </p:tav>
                                        <p:tav tm="100000">
                                          <p:val>
                                            <p:strVal val="#ppt_w"/>
                                          </p:val>
                                        </p:tav>
                                      </p:tavLst>
                                    </p:anim>
                                    <p:anim calcmode="lin" valueType="num">
                                      <p:cBhvr>
                                        <p:cTn id="10" dur="1000" fill="hold"/>
                                        <p:tgtEl>
                                          <p:spTgt spid="890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90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90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90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9090"/>
                                        </p:tgtEl>
                                      </p:cBhvr>
                                    </p:animEffect>
                                  </p:childTnLst>
                                </p:cTn>
                              </p:par>
                              <p:par>
                                <p:cTn id="15" presetID="17" presetClass="entr" presetSubtype="10" fill="hold" nodeType="withEffect">
                                  <p:stCondLst>
                                    <p:cond delay="0"/>
                                  </p:stCondLst>
                                  <p:childTnLst>
                                    <p:set>
                                      <p:cBhvr>
                                        <p:cTn id="16" dur="1" fill="hold">
                                          <p:stCondLst>
                                            <p:cond delay="0"/>
                                          </p:stCondLst>
                                        </p:cTn>
                                        <p:tgtEl>
                                          <p:spTgt spid="89091"/>
                                        </p:tgtEl>
                                        <p:attrNameLst>
                                          <p:attrName>style.visibility</p:attrName>
                                        </p:attrNameLst>
                                      </p:cBhvr>
                                      <p:to>
                                        <p:strVal val="visible"/>
                                      </p:to>
                                    </p:set>
                                    <p:anim calcmode="lin" valueType="num">
                                      <p:cBhvr>
                                        <p:cTn id="17" dur="500" fill="hold"/>
                                        <p:tgtEl>
                                          <p:spTgt spid="89091"/>
                                        </p:tgtEl>
                                        <p:attrNameLst>
                                          <p:attrName>ppt_w</p:attrName>
                                        </p:attrNameLst>
                                      </p:cBhvr>
                                      <p:tavLst>
                                        <p:tav tm="0">
                                          <p:val>
                                            <p:fltVal val="0"/>
                                          </p:val>
                                        </p:tav>
                                        <p:tav tm="100000">
                                          <p:val>
                                            <p:strVal val="#ppt_w"/>
                                          </p:val>
                                        </p:tav>
                                      </p:tavLst>
                                    </p:anim>
                                    <p:anim calcmode="lin" valueType="num">
                                      <p:cBhvr>
                                        <p:cTn id="18" dur="500" fill="hold"/>
                                        <p:tgtEl>
                                          <p:spTgt spid="89091"/>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000"/>
                            </p:stCondLst>
                            <p:childTnLst>
                              <p:par>
                                <p:cTn id="20" presetID="54" presetClass="entr" presetSubtype="0" accel="100000" fill="hold" grpId="0" nodeType="afterEffect">
                                  <p:stCondLst>
                                    <p:cond delay="0"/>
                                  </p:stCondLst>
                                  <p:childTnLst>
                                    <p:set>
                                      <p:cBhvr>
                                        <p:cTn id="21" dur="1" fill="hold">
                                          <p:stCondLst>
                                            <p:cond delay="0"/>
                                          </p:stCondLst>
                                        </p:cTn>
                                        <p:tgtEl>
                                          <p:spTgt spid="89092"/>
                                        </p:tgtEl>
                                        <p:attrNameLst>
                                          <p:attrName>style.visibility</p:attrName>
                                        </p:attrNameLst>
                                      </p:cBhvr>
                                      <p:to>
                                        <p:strVal val="visible"/>
                                      </p:to>
                                    </p:set>
                                    <p:anim calcmode="lin" valueType="num">
                                      <p:cBhvr>
                                        <p:cTn id="22" dur="500" fill="hold"/>
                                        <p:tgtEl>
                                          <p:spTgt spid="89092"/>
                                        </p:tgtEl>
                                        <p:attrNameLst>
                                          <p:attrName>ppt_w</p:attrName>
                                        </p:attrNameLst>
                                      </p:cBhvr>
                                      <p:tavLst>
                                        <p:tav tm="0">
                                          <p:val>
                                            <p:strVal val="#ppt_w*0.05"/>
                                          </p:val>
                                        </p:tav>
                                        <p:tav tm="100000">
                                          <p:val>
                                            <p:strVal val="#ppt_w"/>
                                          </p:val>
                                        </p:tav>
                                      </p:tavLst>
                                    </p:anim>
                                    <p:anim calcmode="lin" valueType="num">
                                      <p:cBhvr>
                                        <p:cTn id="23" dur="500" fill="hold"/>
                                        <p:tgtEl>
                                          <p:spTgt spid="89092"/>
                                        </p:tgtEl>
                                        <p:attrNameLst>
                                          <p:attrName>ppt_h</p:attrName>
                                        </p:attrNameLst>
                                      </p:cBhvr>
                                      <p:tavLst>
                                        <p:tav tm="0">
                                          <p:val>
                                            <p:strVal val="#ppt_h"/>
                                          </p:val>
                                        </p:tav>
                                        <p:tav tm="100000">
                                          <p:val>
                                            <p:strVal val="#ppt_h"/>
                                          </p:val>
                                        </p:tav>
                                      </p:tavLst>
                                    </p:anim>
                                    <p:anim calcmode="lin" valueType="num">
                                      <p:cBhvr>
                                        <p:cTn id="24" dur="500" fill="hold"/>
                                        <p:tgtEl>
                                          <p:spTgt spid="89092"/>
                                        </p:tgtEl>
                                        <p:attrNameLst>
                                          <p:attrName>ppt_x</p:attrName>
                                        </p:attrNameLst>
                                      </p:cBhvr>
                                      <p:tavLst>
                                        <p:tav tm="0">
                                          <p:val>
                                            <p:strVal val="#ppt_x-.2"/>
                                          </p:val>
                                        </p:tav>
                                        <p:tav tm="100000">
                                          <p:val>
                                            <p:strVal val="#ppt_x"/>
                                          </p:val>
                                        </p:tav>
                                      </p:tavLst>
                                    </p:anim>
                                    <p:anim calcmode="lin" valueType="num">
                                      <p:cBhvr>
                                        <p:cTn id="25" dur="500" fill="hold"/>
                                        <p:tgtEl>
                                          <p:spTgt spid="89092"/>
                                        </p:tgtEl>
                                        <p:attrNameLst>
                                          <p:attrName>ppt_y</p:attrName>
                                        </p:attrNameLst>
                                      </p:cBhvr>
                                      <p:tavLst>
                                        <p:tav tm="0">
                                          <p:val>
                                            <p:strVal val="#ppt_y"/>
                                          </p:val>
                                        </p:tav>
                                        <p:tav tm="100000">
                                          <p:val>
                                            <p:strVal val="#ppt_y"/>
                                          </p:val>
                                        </p:tav>
                                      </p:tavLst>
                                    </p:anim>
                                    <p:animEffect transition="in" filter="fade">
                                      <p:cBhvr>
                                        <p:cTn id="26"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5"/>
          <p:cNvSpPr>
            <a:spLocks noGrp="1" noChangeArrowheads="1"/>
          </p:cNvSpPr>
          <p:nvPr>
            <p:ph type="dt" sz="quarter" idx="10"/>
          </p:nvPr>
        </p:nvSpPr>
        <p:spPr/>
        <p:txBody>
          <a:bodyPr/>
          <a:lstStyle/>
          <a:p>
            <a:pPr>
              <a:defRPr/>
            </a:pPr>
            <a:fld id="{3D549AEF-E83F-4B10-907D-A95774AA1DFF}" type="datetime1">
              <a:rPr lang="fr-FR"/>
              <a:pPr>
                <a:defRPr/>
              </a:pPr>
              <a:t>25/10/2019</a:t>
            </a:fld>
            <a:endParaRPr lang="fr-FR"/>
          </a:p>
        </p:txBody>
      </p:sp>
      <p:sp>
        <p:nvSpPr>
          <p:cNvPr id="7" name="Rectangle 37"/>
          <p:cNvSpPr>
            <a:spLocks noGrp="1" noChangeArrowheads="1"/>
          </p:cNvSpPr>
          <p:nvPr>
            <p:ph type="sldNum" sz="quarter" idx="12"/>
          </p:nvPr>
        </p:nvSpPr>
        <p:spPr/>
        <p:txBody>
          <a:bodyPr/>
          <a:lstStyle/>
          <a:p>
            <a:pPr>
              <a:defRPr/>
            </a:pPr>
            <a:fld id="{24801C0D-9C26-436E-8585-79B8EE82ED28}" type="slidenum">
              <a:rPr lang="fr-FR"/>
              <a:pPr>
                <a:defRPr/>
              </a:pPr>
              <a:t>25</a:t>
            </a:fld>
            <a:endParaRPr lang="fr-FR"/>
          </a:p>
        </p:txBody>
      </p:sp>
      <p:sp>
        <p:nvSpPr>
          <p:cNvPr id="90114" name="Rectangle 2"/>
          <p:cNvSpPr>
            <a:spLocks noGrp="1" noChangeArrowheads="1"/>
          </p:cNvSpPr>
          <p:nvPr>
            <p:ph type="subTitle" idx="1"/>
          </p:nvPr>
        </p:nvSpPr>
        <p:spPr>
          <a:xfrm>
            <a:off x="0" y="1484313"/>
            <a:ext cx="9144000" cy="5010150"/>
          </a:xfrm>
          <a:noFill/>
        </p:spPr>
        <p:txBody>
          <a:bodyPr>
            <a:spAutoFit/>
          </a:bodyPr>
          <a:lstStyle/>
          <a:p>
            <a:pPr algn="l" eaLnBrk="1" hangingPunct="1"/>
            <a:r>
              <a:rPr lang="fr-FR" smtClean="0">
                <a:latin typeface="Times New Roman" pitchFamily="18" charset="0"/>
              </a:rPr>
              <a:t> Pour les voiles pleins l’inertie est calculé comme suit:</a:t>
            </a:r>
          </a:p>
          <a:p>
            <a:pPr algn="l" eaLnBrk="1" hangingPunct="1"/>
            <a:endParaRPr lang="fr-FR" smtClean="0">
              <a:latin typeface="Times New Roman" pitchFamily="18" charset="0"/>
            </a:endParaRPr>
          </a:p>
          <a:p>
            <a:pPr algn="l" eaLnBrk="1" hangingPunct="1"/>
            <a:endParaRPr lang="fr-FR" smtClean="0">
              <a:latin typeface="Times New Roman" pitchFamily="18" charset="0"/>
            </a:endParaRPr>
          </a:p>
          <a:p>
            <a:pPr algn="l" eaLnBrk="1" hangingPunct="1"/>
            <a:endParaRPr lang="fr-FR" sz="2400" b="1" smtClean="0">
              <a:latin typeface="Times New Roman" pitchFamily="18" charset="0"/>
            </a:endParaRPr>
          </a:p>
          <a:p>
            <a:pPr algn="l" eaLnBrk="1" hangingPunct="1"/>
            <a:r>
              <a:rPr lang="fr-FR" smtClean="0">
                <a:latin typeface="Times New Roman" pitchFamily="18" charset="0"/>
              </a:rPr>
              <a:t>  Pour les voiles à files d’ouvertures:</a:t>
            </a:r>
            <a:br>
              <a:rPr lang="fr-FR" smtClean="0">
                <a:latin typeface="Times New Roman" pitchFamily="18" charset="0"/>
              </a:rPr>
            </a:br>
            <a:endParaRPr lang="fr-FR" smtClean="0">
              <a:latin typeface="Times New Roman" pitchFamily="18" charset="0"/>
            </a:endParaRPr>
          </a:p>
          <a:p>
            <a:pPr algn="l" eaLnBrk="1" hangingPunct="1"/>
            <a:endParaRPr lang="fr-FR" smtClean="0">
              <a:latin typeface="Times New Roman" pitchFamily="18" charset="0"/>
            </a:endParaRPr>
          </a:p>
          <a:p>
            <a:pPr algn="l" eaLnBrk="1" hangingPunct="1"/>
            <a:endParaRPr lang="fr-FR" smtClean="0">
              <a:latin typeface="Times New Roman" pitchFamily="18" charset="0"/>
            </a:endParaRPr>
          </a:p>
          <a:p>
            <a:pPr eaLnBrk="1" hangingPunct="1"/>
            <a:endParaRPr lang="fr-FR" smtClean="0">
              <a:latin typeface="Times New Roman" pitchFamily="18" charset="0"/>
            </a:endParaRPr>
          </a:p>
        </p:txBody>
      </p:sp>
      <p:sp>
        <p:nvSpPr>
          <p:cNvPr id="2765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90116" name="Object 4"/>
          <p:cNvSpPr>
            <a:spLocks noChangeAspect="1" noChangeArrowheads="1"/>
          </p:cNvSpPr>
          <p:nvPr/>
        </p:nvSpPr>
        <p:spPr bwMode="auto">
          <a:xfrm>
            <a:off x="2987675" y="2133600"/>
            <a:ext cx="2325688"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0117" name="Object 5"/>
          <p:cNvSpPr>
            <a:spLocks noChangeAspect="1" noChangeArrowheads="1"/>
          </p:cNvSpPr>
          <p:nvPr/>
        </p:nvSpPr>
        <p:spPr bwMode="auto">
          <a:xfrm>
            <a:off x="2370138" y="5013325"/>
            <a:ext cx="33702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 calcmode="lin" valueType="num">
                                      <p:cBhvr>
                                        <p:cTn id="7" dur="1000" fill="hold"/>
                                        <p:tgtEl>
                                          <p:spTgt spid="9011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01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0114">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114">
                                            <p:txEl>
                                              <p:pRg st="4" end="4"/>
                                            </p:txEl>
                                          </p:spTgt>
                                        </p:tgtEl>
                                        <p:attrNameLst>
                                          <p:attrName>style.visibility</p:attrName>
                                        </p:attrNameLst>
                                      </p:cBhvr>
                                      <p:to>
                                        <p:strVal val="visible"/>
                                      </p:to>
                                    </p:set>
                                    <p:anim calcmode="lin" valueType="num">
                                      <p:cBhvr>
                                        <p:cTn id="12" dur="1000" fill="hold"/>
                                        <p:tgtEl>
                                          <p:spTgt spid="90114">
                                            <p:txEl>
                                              <p:pRg st="4" end="4"/>
                                            </p:txEl>
                                          </p:spTgt>
                                        </p:tgtEl>
                                        <p:attrNameLst>
                                          <p:attrName>ppt_w</p:attrName>
                                        </p:attrNameLst>
                                      </p:cBhvr>
                                      <p:tavLst>
                                        <p:tav tm="0">
                                          <p:val>
                                            <p:strVal val="#ppt_w+.3"/>
                                          </p:val>
                                        </p:tav>
                                        <p:tav tm="100000">
                                          <p:val>
                                            <p:strVal val="#ppt_w"/>
                                          </p:val>
                                        </p:tav>
                                      </p:tavLst>
                                    </p:anim>
                                    <p:anim calcmode="lin" valueType="num">
                                      <p:cBhvr>
                                        <p:cTn id="13" dur="1000" fill="hold"/>
                                        <p:tgtEl>
                                          <p:spTgt spid="90114">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90114">
                                            <p:txEl>
                                              <p:pRg st="4" end="4"/>
                                            </p:txEl>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90116"/>
                                        </p:tgtEl>
                                        <p:attrNameLst>
                                          <p:attrName>style.visibility</p:attrName>
                                        </p:attrNameLst>
                                      </p:cBhvr>
                                      <p:to>
                                        <p:strVal val="visible"/>
                                      </p:to>
                                    </p:set>
                                    <p:animEffect transition="in" filter="fade">
                                      <p:cBhvr>
                                        <p:cTn id="17" dur="500"/>
                                        <p:tgtEl>
                                          <p:spTgt spid="9011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90117"/>
                                        </p:tgtEl>
                                        <p:attrNameLst>
                                          <p:attrName>style.visibility</p:attrName>
                                        </p:attrNameLst>
                                      </p:cBhvr>
                                      <p:to>
                                        <p:strVal val="visible"/>
                                      </p:to>
                                    </p:set>
                                    <p:animEffect transition="in" filter="fade">
                                      <p:cBhvr>
                                        <p:cTn id="20"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1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 name="Espace réservé de la date 2"/>
          <p:cNvSpPr>
            <a:spLocks noGrp="1"/>
          </p:cNvSpPr>
          <p:nvPr>
            <p:ph type="dt" sz="quarter" idx="10"/>
          </p:nvPr>
        </p:nvSpPr>
        <p:spPr/>
        <p:txBody>
          <a:bodyPr/>
          <a:lstStyle/>
          <a:p>
            <a:pPr>
              <a:defRPr/>
            </a:pPr>
            <a:fld id="{F6E1C260-8ABF-4D1F-9F84-2552CD40CDF8}" type="datetime1">
              <a:rPr lang="fr-FR"/>
              <a:pPr>
                <a:defRPr/>
              </a:pPr>
              <a:t>25/10/2019</a:t>
            </a:fld>
            <a:endParaRPr lang="fr-FR"/>
          </a:p>
        </p:txBody>
      </p:sp>
      <p:sp>
        <p:nvSpPr>
          <p:cNvPr id="53" name="Espace réservé du numéro de diapositive 4"/>
          <p:cNvSpPr>
            <a:spLocks noGrp="1"/>
          </p:cNvSpPr>
          <p:nvPr>
            <p:ph type="sldNum" sz="quarter" idx="12"/>
          </p:nvPr>
        </p:nvSpPr>
        <p:spPr/>
        <p:txBody>
          <a:bodyPr/>
          <a:lstStyle/>
          <a:p>
            <a:pPr>
              <a:defRPr/>
            </a:pPr>
            <a:fld id="{6CAC3CCC-1334-4938-B556-1DCE9F41BC54}" type="slidenum">
              <a:rPr lang="fr-FR"/>
              <a:pPr>
                <a:defRPr/>
              </a:pPr>
              <a:t>26</a:t>
            </a:fld>
            <a:endParaRPr lang="fr-FR"/>
          </a:p>
        </p:txBody>
      </p:sp>
      <p:sp>
        <p:nvSpPr>
          <p:cNvPr id="2867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91139" name="Text Box 3"/>
          <p:cNvSpPr txBox="1">
            <a:spLocks noChangeArrowheads="1"/>
          </p:cNvSpPr>
          <p:nvPr/>
        </p:nvSpPr>
        <p:spPr bwMode="auto">
          <a:xfrm>
            <a:off x="755650" y="260350"/>
            <a:ext cx="3744913"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3200" b="1">
                <a:solidFill>
                  <a:srgbClr val="99CCFF"/>
                </a:solidFill>
                <a:cs typeface="Times New Roman" pitchFamily="18" charset="0"/>
              </a:rPr>
              <a:t>Inerties des voiles :</a:t>
            </a:r>
          </a:p>
          <a:p>
            <a:pPr eaLnBrk="1" hangingPunct="1">
              <a:spcBef>
                <a:spcPct val="50000"/>
              </a:spcBef>
            </a:pPr>
            <a:r>
              <a:rPr lang="fr-FR" sz="2800" b="1">
                <a:cs typeface="Times New Roman" pitchFamily="18" charset="0"/>
              </a:rPr>
              <a:t>a- Sens longitudinal : </a:t>
            </a:r>
          </a:p>
        </p:txBody>
      </p:sp>
      <p:graphicFrame>
        <p:nvGraphicFramePr>
          <p:cNvPr id="91140" name="Group 4"/>
          <p:cNvGraphicFramePr>
            <a:graphicFrameLocks noGrp="1"/>
          </p:cNvGraphicFramePr>
          <p:nvPr>
            <p:ph/>
          </p:nvPr>
        </p:nvGraphicFramePr>
        <p:xfrm>
          <a:off x="831850" y="2252663"/>
          <a:ext cx="7588250" cy="3222625"/>
        </p:xfrm>
        <a:graphic>
          <a:graphicData uri="http://schemas.openxmlformats.org/drawingml/2006/table">
            <a:tbl>
              <a:tblPr/>
              <a:tblGrid>
                <a:gridCol w="1088979"/>
                <a:gridCol w="1087392"/>
                <a:gridCol w="1087391"/>
                <a:gridCol w="1020720"/>
                <a:gridCol w="1088979"/>
                <a:gridCol w="1019132"/>
                <a:gridCol w="987384"/>
                <a:gridCol w="208272"/>
              </a:tblGrid>
              <a:tr h="977900">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Voiles</a:t>
                      </a:r>
                      <a:endParaRPr kumimoji="0" lang="fr-FR" sz="2400" b="0" i="0" u="none" strike="noStrike" cap="none" normalizeH="0" baseline="0" smtClean="0">
                        <a:ln>
                          <a:noFill/>
                        </a:ln>
                        <a:solidFill>
                          <a:schemeClr val="tx1"/>
                        </a:solidFill>
                        <a:effectLst/>
                        <a:latin typeface="Times New Roman" pitchFamily="18" charset="0"/>
                      </a:endParaRP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VL1G,D </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VL2G,D</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VL3G,D </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VL4G,D</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VL5G,D </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VL6</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endParaRPr kumimoji="0" lang="en-GB"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91436" marR="91436" anchor="ctr"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1047750">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L (m)</a:t>
                      </a:r>
                      <a:endParaRPr kumimoji="0" lang="fr-FR" sz="2400" b="0" i="0" u="none" strike="noStrike" cap="none" normalizeH="0" baseline="0" smtClean="0">
                        <a:ln>
                          <a:noFill/>
                        </a:ln>
                        <a:solidFill>
                          <a:schemeClr val="tx1"/>
                        </a:solidFill>
                        <a:effectLst/>
                        <a:latin typeface="Times New Roman" pitchFamily="18" charset="0"/>
                      </a:endParaRP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3.4</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2.8</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3.7</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1.9</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3.45</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2.3 </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endParaRPr kumimoji="0" lang="en-GB"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91436" marR="91436"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119697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I</a:t>
                      </a:r>
                      <a:r>
                        <a:rPr kumimoji="0" lang="fr-FR" sz="2400" b="1" i="0" u="none" strike="noStrike" cap="none" normalizeH="0" baseline="-30000" smtClean="0">
                          <a:ln>
                            <a:noFill/>
                          </a:ln>
                          <a:solidFill>
                            <a:schemeClr val="tx1"/>
                          </a:solidFill>
                          <a:effectLst/>
                          <a:latin typeface="Times New Roman" pitchFamily="18" charset="0"/>
                          <a:cs typeface="Times New Roman" pitchFamily="18" charset="0"/>
                        </a:rPr>
                        <a:t>Y</a:t>
                      </a: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(m</a:t>
                      </a:r>
                      <a:r>
                        <a:rPr kumimoji="0" lang="fr-FR" sz="2400" b="1" i="0" u="none" strike="noStrike" cap="none" normalizeH="0" baseline="30000" smtClean="0">
                          <a:ln>
                            <a:noFill/>
                          </a:ln>
                          <a:solidFill>
                            <a:schemeClr val="tx1"/>
                          </a:solidFill>
                          <a:effectLst/>
                          <a:latin typeface="Times New Roman" pitchFamily="18" charset="0"/>
                          <a:cs typeface="Times New Roman" pitchFamily="18" charset="0"/>
                        </a:rPr>
                        <a:t>4</a:t>
                      </a: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2400" b="0" i="0" u="none" strike="noStrike" cap="none" normalizeH="0" baseline="0" smtClean="0">
                        <a:ln>
                          <a:noFill/>
                        </a:ln>
                        <a:solidFill>
                          <a:schemeClr val="tx1"/>
                        </a:solidFill>
                        <a:effectLst/>
                        <a:latin typeface="Times New Roman" pitchFamily="18" charset="0"/>
                      </a:endParaRP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0.655</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0.3658 </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0.8442</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0.1143 </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0.3903</a:t>
                      </a:r>
                    </a:p>
                  </a:txBody>
                  <a:tcPr marL="91436" marR="91436" anchor="ctr" horzOverflow="overflow">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0.2027 </a:t>
                      </a:r>
                    </a:p>
                  </a:txBody>
                  <a:tcPr marL="91436" marR="91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endParaRPr kumimoji="0" lang="en-GB"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91436" marR="91436" anchor="ct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91187" name="Text Box 51"/>
          <p:cNvSpPr txBox="1">
            <a:spLocks noChangeArrowheads="1"/>
          </p:cNvSpPr>
          <p:nvPr/>
        </p:nvSpPr>
        <p:spPr bwMode="auto">
          <a:xfrm>
            <a:off x="5580063" y="5516563"/>
            <a:ext cx="4032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sz="3200" b="1">
                <a:effectLst>
                  <a:outerShdw blurRad="38100" dist="38100" dir="2700000" algn="tl">
                    <a:srgbClr val="000000"/>
                  </a:outerShdw>
                </a:effectLst>
                <a:cs typeface="Arial" charset="0"/>
              </a:rPr>
              <a:t>Iy =4.9419 m</a:t>
            </a:r>
            <a:r>
              <a:rPr lang="fr-FR" sz="3200" b="1" baseline="30000">
                <a:effectLst>
                  <a:outerShdw blurRad="38100" dist="38100" dir="2700000" algn="tl">
                    <a:srgbClr val="000000"/>
                  </a:outerShdw>
                </a:effectLst>
                <a:cs typeface="Arial" charset="0"/>
              </a:rPr>
              <a:t>4</a:t>
            </a:r>
            <a:r>
              <a:rPr lang="fr-FR" sz="4400">
                <a:solidFill>
                  <a:schemeClr val="tx2"/>
                </a:solidFill>
                <a:effectLst>
                  <a:outerShdw blurRad="38100" dist="38100" dir="2700000" algn="tl">
                    <a:srgbClr val="000000"/>
                  </a:outerShdw>
                </a:effectLst>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13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9114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1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8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 name="Espace réservé de la date 2"/>
          <p:cNvSpPr>
            <a:spLocks noGrp="1"/>
          </p:cNvSpPr>
          <p:nvPr>
            <p:ph type="dt" sz="quarter" idx="10"/>
          </p:nvPr>
        </p:nvSpPr>
        <p:spPr/>
        <p:txBody>
          <a:bodyPr/>
          <a:lstStyle/>
          <a:p>
            <a:pPr>
              <a:defRPr/>
            </a:pPr>
            <a:fld id="{9B0F4C15-5239-4917-B9A3-FB9A8C8FB8E8}" type="datetime1">
              <a:rPr lang="fr-FR"/>
              <a:pPr>
                <a:defRPr/>
              </a:pPr>
              <a:t>25/10/2019</a:t>
            </a:fld>
            <a:endParaRPr lang="fr-FR"/>
          </a:p>
        </p:txBody>
      </p:sp>
      <p:sp>
        <p:nvSpPr>
          <p:cNvPr id="39" name="Espace réservé du numéro de diapositive 4"/>
          <p:cNvSpPr>
            <a:spLocks noGrp="1"/>
          </p:cNvSpPr>
          <p:nvPr>
            <p:ph type="sldNum" sz="quarter" idx="12"/>
          </p:nvPr>
        </p:nvSpPr>
        <p:spPr/>
        <p:txBody>
          <a:bodyPr/>
          <a:lstStyle/>
          <a:p>
            <a:pPr>
              <a:defRPr/>
            </a:pPr>
            <a:fld id="{73B32C0D-9423-4918-ADDB-DFA6DD0CA5EF}" type="slidenum">
              <a:rPr lang="fr-FR"/>
              <a:pPr>
                <a:defRPr/>
              </a:pPr>
              <a:t>27</a:t>
            </a:fld>
            <a:endParaRPr lang="fr-FR"/>
          </a:p>
        </p:txBody>
      </p:sp>
      <p:sp>
        <p:nvSpPr>
          <p:cNvPr id="92162" name="Rectangle 2"/>
          <p:cNvSpPr>
            <a:spLocks noChangeArrowheads="1"/>
          </p:cNvSpPr>
          <p:nvPr/>
        </p:nvSpPr>
        <p:spPr bwMode="auto">
          <a:xfrm>
            <a:off x="468313" y="908050"/>
            <a:ext cx="5327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fr-FR" sz="2800" b="1">
                <a:cs typeface="Times New Roman" pitchFamily="18" charset="0"/>
              </a:rPr>
              <a:t>     b- Sens transversal :</a:t>
            </a:r>
          </a:p>
        </p:txBody>
      </p:sp>
      <p:graphicFrame>
        <p:nvGraphicFramePr>
          <p:cNvPr id="92163" name="Group 3"/>
          <p:cNvGraphicFramePr>
            <a:graphicFrameLocks noGrp="1"/>
          </p:cNvGraphicFramePr>
          <p:nvPr>
            <p:ph/>
          </p:nvPr>
        </p:nvGraphicFramePr>
        <p:xfrm>
          <a:off x="885825" y="2109788"/>
          <a:ext cx="6746875" cy="3224212"/>
        </p:xfrm>
        <a:graphic>
          <a:graphicData uri="http://schemas.openxmlformats.org/drawingml/2006/table">
            <a:tbl>
              <a:tblPr/>
              <a:tblGrid>
                <a:gridCol w="1101725"/>
                <a:gridCol w="1073150"/>
                <a:gridCol w="1171575"/>
                <a:gridCol w="1089025"/>
                <a:gridCol w="1155700"/>
                <a:gridCol w="1155700"/>
              </a:tblGrid>
              <a:tr h="982759">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Voiles</a:t>
                      </a:r>
                      <a:endParaRPr kumimoji="0" lang="fr-FR" sz="2400" b="0" i="0" u="none" strike="noStrike" cap="none" normalizeH="0" baseline="0" smtClean="0">
                        <a:ln>
                          <a:noFill/>
                        </a:ln>
                        <a:solidFill>
                          <a:schemeClr val="tx1"/>
                        </a:solidFill>
                        <a:effectLst/>
                        <a:latin typeface="Times New Roman" pitchFamily="18" charset="0"/>
                      </a:endParaRP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VT1G,D </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VT2G,D</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VT3G,D</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VT4G,D</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VT5G,D</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2616">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L (m)</a:t>
                      </a:r>
                      <a:endParaRPr kumimoji="0" lang="fr-FR" sz="2400" b="0" i="0" u="none" strike="noStrike" cap="none" normalizeH="0" baseline="0" smtClean="0">
                        <a:ln>
                          <a:noFill/>
                        </a:ln>
                        <a:solidFill>
                          <a:schemeClr val="tx1"/>
                        </a:solidFill>
                        <a:effectLst/>
                        <a:latin typeface="Times New Roman" pitchFamily="18" charset="0"/>
                      </a:endParaRP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1.4</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3.1</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2.5</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4.4</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3.7</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837">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I</a:t>
                      </a:r>
                      <a:r>
                        <a:rPr kumimoji="0" lang="fr-FR" sz="2400" b="1" i="0" u="none" strike="noStrike" cap="none" normalizeH="0" baseline="-30000" smtClean="0">
                          <a:ln>
                            <a:noFill/>
                          </a:ln>
                          <a:solidFill>
                            <a:schemeClr val="tx1"/>
                          </a:solidFill>
                          <a:effectLst/>
                          <a:latin typeface="Times New Roman" pitchFamily="18" charset="0"/>
                          <a:cs typeface="Times New Roman" pitchFamily="18" charset="0"/>
                        </a:rPr>
                        <a:t>X</a:t>
                      </a: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 (m</a:t>
                      </a:r>
                      <a:r>
                        <a:rPr kumimoji="0" lang="fr-FR" sz="2400" b="1" i="0" u="none" strike="noStrike" cap="none" normalizeH="0" baseline="30000" smtClean="0">
                          <a:ln>
                            <a:noFill/>
                          </a:ln>
                          <a:solidFill>
                            <a:schemeClr val="tx1"/>
                          </a:solidFill>
                          <a:effectLst/>
                          <a:latin typeface="Times New Roman" pitchFamily="18" charset="0"/>
                          <a:cs typeface="Times New Roman" pitchFamily="18" charset="0"/>
                        </a:rPr>
                        <a:t>4</a:t>
                      </a: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2400" b="0" i="0" u="none" strike="noStrike" cap="none" normalizeH="0" baseline="0" smtClean="0">
                        <a:ln>
                          <a:noFill/>
                        </a:ln>
                        <a:solidFill>
                          <a:schemeClr val="tx1"/>
                        </a:solidFill>
                        <a:effectLst/>
                        <a:latin typeface="Times New Roman" pitchFamily="18" charset="0"/>
                      </a:endParaRP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0.0457</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0.4965</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0.2604</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1.4197</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0.8442</a:t>
                      </a:r>
                    </a:p>
                  </a:txBody>
                  <a:tcPr marT="45724" marB="45724" anchor="ctr" horzOverflow="overflow">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92197" name="Text Box 37"/>
          <p:cNvSpPr txBox="1">
            <a:spLocks noChangeArrowheads="1"/>
          </p:cNvSpPr>
          <p:nvPr/>
        </p:nvSpPr>
        <p:spPr bwMode="auto">
          <a:xfrm>
            <a:off x="5580063" y="5516563"/>
            <a:ext cx="4032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sz="3200" b="1">
                <a:effectLst>
                  <a:outerShdw blurRad="38100" dist="38100" dir="2700000" algn="tl">
                    <a:srgbClr val="000000"/>
                  </a:outerShdw>
                </a:effectLst>
                <a:cs typeface="Arial" charset="0"/>
              </a:rPr>
              <a:t>Ix =6.1330 m</a:t>
            </a:r>
            <a:r>
              <a:rPr lang="fr-FR" sz="3200" b="1" baseline="30000">
                <a:effectLst>
                  <a:outerShdw blurRad="38100" dist="38100" dir="2700000" algn="tl">
                    <a:srgbClr val="000000"/>
                  </a:outerShdw>
                </a:effectLst>
                <a:cs typeface="Arial" charset="0"/>
              </a:rPr>
              <a:t>4</a:t>
            </a:r>
            <a:r>
              <a:rPr lang="fr-FR" sz="4400">
                <a:solidFill>
                  <a:schemeClr val="tx2"/>
                </a:solidFill>
                <a:effectLst>
                  <a:outerShdw blurRad="38100" dist="38100" dir="2700000" algn="tl">
                    <a:srgbClr val="000000"/>
                  </a:outerShdw>
                </a:effectLst>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16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9216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2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P spid="9219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 name="Espace réservé de la date 4"/>
          <p:cNvSpPr>
            <a:spLocks noGrp="1"/>
          </p:cNvSpPr>
          <p:nvPr>
            <p:ph type="dt" sz="quarter" idx="10"/>
          </p:nvPr>
        </p:nvSpPr>
        <p:spPr/>
        <p:txBody>
          <a:bodyPr/>
          <a:lstStyle/>
          <a:p>
            <a:pPr>
              <a:defRPr/>
            </a:pPr>
            <a:fld id="{91DDDF8C-45DA-4909-AFB2-1137743CA2ED}" type="datetime1">
              <a:rPr lang="fr-FR"/>
              <a:pPr>
                <a:defRPr/>
              </a:pPr>
              <a:t>25/10/2019</a:t>
            </a:fld>
            <a:endParaRPr lang="fr-FR"/>
          </a:p>
        </p:txBody>
      </p:sp>
      <p:sp>
        <p:nvSpPr>
          <p:cNvPr id="39" name="Espace réservé du numéro de diapositive 6"/>
          <p:cNvSpPr>
            <a:spLocks noGrp="1"/>
          </p:cNvSpPr>
          <p:nvPr>
            <p:ph type="sldNum" sz="quarter" idx="12"/>
          </p:nvPr>
        </p:nvSpPr>
        <p:spPr/>
        <p:txBody>
          <a:bodyPr/>
          <a:lstStyle/>
          <a:p>
            <a:pPr>
              <a:defRPr/>
            </a:pPr>
            <a:fld id="{641FB844-C0C4-41D8-9AB8-2D41F229B328}" type="slidenum">
              <a:rPr lang="fr-FR"/>
              <a:pPr>
                <a:defRPr/>
              </a:pPr>
              <a:t>28</a:t>
            </a:fld>
            <a:endParaRPr lang="fr-FR"/>
          </a:p>
        </p:txBody>
      </p:sp>
      <p:sp>
        <p:nvSpPr>
          <p:cNvPr id="93186" name="Rectangle 2"/>
          <p:cNvSpPr>
            <a:spLocks noGrp="1" noChangeArrowheads="1"/>
          </p:cNvSpPr>
          <p:nvPr>
            <p:ph type="title"/>
          </p:nvPr>
        </p:nvSpPr>
        <p:spPr/>
        <p:txBody>
          <a:bodyPr/>
          <a:lstStyle/>
          <a:p>
            <a:pPr eaLnBrk="1" hangingPunct="1"/>
            <a:r>
              <a:rPr lang="fr-FR" sz="2800" b="1" smtClean="0">
                <a:solidFill>
                  <a:srgbClr val="99CCFF"/>
                </a:solidFill>
                <a:latin typeface="Times New Roman" pitchFamily="18" charset="0"/>
              </a:rPr>
              <a:t>Calcul du centre de torsion :</a:t>
            </a:r>
            <a:br>
              <a:rPr lang="fr-FR" sz="2800" b="1" smtClean="0">
                <a:solidFill>
                  <a:srgbClr val="99CCFF"/>
                </a:solidFill>
                <a:latin typeface="Times New Roman" pitchFamily="18" charset="0"/>
              </a:rPr>
            </a:br>
            <a:endParaRPr lang="fr-FR" sz="2800" b="1" smtClean="0">
              <a:solidFill>
                <a:srgbClr val="99CCFF"/>
              </a:solidFill>
              <a:latin typeface="Times New Roman" pitchFamily="18" charset="0"/>
            </a:endParaRPr>
          </a:p>
        </p:txBody>
      </p:sp>
      <p:graphicFrame>
        <p:nvGraphicFramePr>
          <p:cNvPr id="93187" name="Group 3"/>
          <p:cNvGraphicFramePr>
            <a:graphicFrameLocks noGrp="1"/>
          </p:cNvGraphicFramePr>
          <p:nvPr>
            <p:ph sz="half" idx="1"/>
          </p:nvPr>
        </p:nvGraphicFramePr>
        <p:xfrm>
          <a:off x="2940050" y="2727325"/>
          <a:ext cx="3811588" cy="1314450"/>
        </p:xfrm>
        <a:graphic>
          <a:graphicData uri="http://schemas.openxmlformats.org/drawingml/2006/table">
            <a:tbl>
              <a:tblPr/>
              <a:tblGrid>
                <a:gridCol w="1831975"/>
                <a:gridCol w="1979613"/>
              </a:tblGrid>
              <a:tr h="665162">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1" u="none" strike="noStrike" cap="none" normalizeH="0" baseline="0" smtClean="0">
                          <a:ln>
                            <a:noFill/>
                          </a:ln>
                          <a:solidFill>
                            <a:schemeClr val="tx1"/>
                          </a:solidFill>
                          <a:effectLst/>
                          <a:latin typeface="Times New Roman" pitchFamily="18" charset="0"/>
                          <a:cs typeface="Times New Roman" pitchFamily="18" charset="0"/>
                        </a:rPr>
                        <a:t>X</a:t>
                      </a:r>
                      <a:r>
                        <a:rPr kumimoji="0" lang="fr-FR" sz="2400" b="1" i="1" u="none" strike="noStrike" cap="none" normalizeH="0" baseline="-30000" smtClean="0">
                          <a:ln>
                            <a:noFill/>
                          </a:ln>
                          <a:solidFill>
                            <a:schemeClr val="tx1"/>
                          </a:solidFill>
                          <a:effectLst/>
                          <a:latin typeface="Times New Roman" pitchFamily="18" charset="0"/>
                          <a:cs typeface="Times New Roman" pitchFamily="18" charset="0"/>
                        </a:rPr>
                        <a:t>c </a:t>
                      </a: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(m)</a:t>
                      </a:r>
                      <a:endParaRPr kumimoji="0" lang="fr-FR"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1" u="none" strike="noStrike" cap="none" normalizeH="0" baseline="0" smtClean="0">
                          <a:ln>
                            <a:noFill/>
                          </a:ln>
                          <a:solidFill>
                            <a:schemeClr val="tx1"/>
                          </a:solidFill>
                          <a:effectLst/>
                          <a:latin typeface="Times New Roman" pitchFamily="18" charset="0"/>
                          <a:cs typeface="Times New Roman" pitchFamily="18" charset="0"/>
                        </a:rPr>
                        <a:t>Y</a:t>
                      </a:r>
                      <a:r>
                        <a:rPr kumimoji="0" lang="fr-FR" sz="2400" b="1" i="1" u="none" strike="noStrike" cap="none" normalizeH="0" baseline="-30000" smtClean="0">
                          <a:ln>
                            <a:noFill/>
                          </a:ln>
                          <a:solidFill>
                            <a:schemeClr val="tx1"/>
                          </a:solidFill>
                          <a:effectLst/>
                          <a:latin typeface="Times New Roman" pitchFamily="18" charset="0"/>
                          <a:cs typeface="Times New Roman" pitchFamily="18" charset="0"/>
                        </a:rPr>
                        <a:t>c </a:t>
                      </a: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(m)</a:t>
                      </a:r>
                      <a:endParaRPr kumimoji="0" lang="fr-FR"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1" u="none" strike="noStrike" cap="none" normalizeH="0" baseline="0" smtClean="0">
                          <a:ln>
                            <a:noFill/>
                          </a:ln>
                          <a:solidFill>
                            <a:schemeClr val="tx1"/>
                          </a:solidFill>
                          <a:effectLst/>
                          <a:latin typeface="Times New Roman" pitchFamily="18" charset="0"/>
                        </a:rPr>
                        <a:t>11, 50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400" b="1" i="1" u="none" strike="noStrike" cap="none" normalizeH="0" baseline="0" smtClean="0">
                          <a:ln>
                            <a:noFill/>
                          </a:ln>
                          <a:solidFill>
                            <a:schemeClr val="tx1"/>
                          </a:solidFill>
                          <a:effectLst/>
                          <a:latin typeface="Times New Roman" pitchFamily="18" charset="0"/>
                          <a:cs typeface="Times New Roman" pitchFamily="18" charset="0"/>
                        </a:rPr>
                        <a:t>6,72</a:t>
                      </a:r>
                      <a:endParaRPr kumimoji="0" lang="fr-FR"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198" name="Object 14"/>
          <p:cNvSpPr>
            <a:spLocks noChangeAspect="1" noChangeArrowheads="1"/>
          </p:cNvSpPr>
          <p:nvPr/>
        </p:nvSpPr>
        <p:spPr bwMode="auto">
          <a:xfrm>
            <a:off x="2392363" y="1341438"/>
            <a:ext cx="44307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3199" name="Text Box 15"/>
          <p:cNvSpPr txBox="1">
            <a:spLocks noChangeArrowheads="1"/>
          </p:cNvSpPr>
          <p:nvPr/>
        </p:nvSpPr>
        <p:spPr bwMode="auto">
          <a:xfrm>
            <a:off x="468313" y="3789363"/>
            <a:ext cx="8675687"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800" b="1">
                <a:solidFill>
                  <a:srgbClr val="99CCFF"/>
                </a:solidFill>
                <a:cs typeface="Arial" charset="0"/>
              </a:rPr>
              <a:t>Calcul du centre de masse des différents niveaux :</a:t>
            </a:r>
          </a:p>
          <a:p>
            <a:pPr eaLnBrk="1" hangingPunct="1">
              <a:spcBef>
                <a:spcPct val="50000"/>
              </a:spcBef>
            </a:pPr>
            <a:endParaRPr lang="fr-FR" sz="2800" b="1">
              <a:solidFill>
                <a:schemeClr val="hlink"/>
              </a:solidFill>
              <a:cs typeface="Arial" charset="0"/>
            </a:endParaRPr>
          </a:p>
          <a:p>
            <a:pPr eaLnBrk="1" hangingPunct="1">
              <a:spcBef>
                <a:spcPct val="50000"/>
              </a:spcBef>
            </a:pPr>
            <a:endParaRPr lang="fr-FR" sz="1800">
              <a:cs typeface="Arial" charset="0"/>
            </a:endParaRPr>
          </a:p>
        </p:txBody>
      </p:sp>
      <p:graphicFrame>
        <p:nvGraphicFramePr>
          <p:cNvPr id="93200" name="Group 16"/>
          <p:cNvGraphicFramePr>
            <a:graphicFrameLocks noGrp="1"/>
          </p:cNvGraphicFramePr>
          <p:nvPr/>
        </p:nvGraphicFramePr>
        <p:xfrm>
          <a:off x="1187450" y="4652963"/>
          <a:ext cx="5689600" cy="1638300"/>
        </p:xfrm>
        <a:graphic>
          <a:graphicData uri="http://schemas.openxmlformats.org/drawingml/2006/table">
            <a:tbl>
              <a:tblPr/>
              <a:tblGrid>
                <a:gridCol w="1152525"/>
                <a:gridCol w="936625"/>
                <a:gridCol w="935038"/>
                <a:gridCol w="2665412"/>
              </a:tblGrid>
              <a:tr h="504825">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Niveaux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8, 7, 6, 5, 4, 3, 2 et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0"/>
                        </a:spcBef>
                        <a:spcAft>
                          <a:spcPct val="0"/>
                        </a:spcAft>
                        <a:buClrTx/>
                        <a:buSzPct val="85000"/>
                        <a:buFontTx/>
                        <a:buNone/>
                        <a:tabLst/>
                      </a:pPr>
                      <a:r>
                        <a:rPr kumimoji="0" lang="fr-FR" sz="2000" b="1" i="1" u="none" strike="noStrike" cap="none" normalizeH="0" baseline="0" smtClean="0">
                          <a:ln>
                            <a:noFill/>
                          </a:ln>
                          <a:solidFill>
                            <a:schemeClr val="tx1"/>
                          </a:solidFill>
                          <a:effectLst/>
                          <a:latin typeface="Times New Roman" pitchFamily="18" charset="0"/>
                          <a:cs typeface="Times New Roman" pitchFamily="18" charset="0"/>
                        </a:rPr>
                        <a:t>X</a:t>
                      </a:r>
                      <a:r>
                        <a:rPr kumimoji="0" lang="fr-FR" sz="2000" b="1" i="1" u="none" strike="noStrike" cap="none" normalizeH="0" baseline="-30000" smtClean="0">
                          <a:ln>
                            <a:noFill/>
                          </a:ln>
                          <a:solidFill>
                            <a:schemeClr val="tx1"/>
                          </a:solidFill>
                          <a:effectLst/>
                          <a:latin typeface="Times New Roman" pitchFamily="18" charset="0"/>
                          <a:cs typeface="Times New Roman" pitchFamily="18" charset="0"/>
                        </a:rPr>
                        <a:t>G  </a:t>
                      </a:r>
                      <a:r>
                        <a:rPr kumimoji="0" lang="fr-FR" sz="2000" b="1" i="1" u="none" strike="noStrike" cap="none" normalizeH="0" baseline="0" smtClean="0">
                          <a:ln>
                            <a:noFill/>
                          </a:ln>
                          <a:solidFill>
                            <a:schemeClr val="tx1"/>
                          </a:solidFill>
                          <a:effectLst/>
                          <a:latin typeface="Times New Roman" pitchFamily="18" charset="0"/>
                          <a:cs typeface="Times New Roman" pitchFamily="18" charset="0"/>
                        </a:rPr>
                        <a:t>(m)</a:t>
                      </a: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  11,50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  11,50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 11,50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1" i="1" u="none" strike="noStrike" cap="none" normalizeH="0" baseline="0" smtClean="0">
                          <a:ln>
                            <a:noFill/>
                          </a:ln>
                          <a:solidFill>
                            <a:schemeClr val="tx1"/>
                          </a:solidFill>
                          <a:effectLst/>
                          <a:latin typeface="Times New Roman" pitchFamily="18" charset="0"/>
                          <a:cs typeface="Times New Roman" pitchFamily="18" charset="0"/>
                        </a:rPr>
                        <a:t>  Y</a:t>
                      </a:r>
                      <a:r>
                        <a:rPr kumimoji="0" lang="fr-FR" sz="2000" b="1" i="1" u="none" strike="noStrike" cap="none" normalizeH="0" baseline="-30000" smtClean="0">
                          <a:ln>
                            <a:noFill/>
                          </a:ln>
                          <a:solidFill>
                            <a:schemeClr val="tx1"/>
                          </a:solidFill>
                          <a:effectLst/>
                          <a:latin typeface="Times New Roman" pitchFamily="18" charset="0"/>
                          <a:cs typeface="Times New Roman" pitchFamily="18" charset="0"/>
                        </a:rPr>
                        <a:t>G   </a:t>
                      </a:r>
                      <a:r>
                        <a:rPr kumimoji="0" lang="fr-FR" sz="2000" b="1" i="1" u="none" strike="noStrike" cap="none" normalizeH="0" baseline="0" smtClean="0">
                          <a:ln>
                            <a:noFill/>
                          </a:ln>
                          <a:solidFill>
                            <a:schemeClr val="tx1"/>
                          </a:solidFill>
                          <a:effectLst/>
                          <a:latin typeface="Times New Roman" pitchFamily="18" charset="0"/>
                          <a:cs typeface="Times New Roman" pitchFamily="18"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6,10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6,14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318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9319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318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3199"/>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93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98" grpId="0" animBg="1"/>
      <p:bldP spid="9319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quarter" idx="10"/>
          </p:nvPr>
        </p:nvSpPr>
        <p:spPr/>
        <p:txBody>
          <a:bodyPr/>
          <a:lstStyle/>
          <a:p>
            <a:pPr>
              <a:defRPr/>
            </a:pPr>
            <a:fld id="{F15B713C-47C2-487C-8729-CCAE1DEDC0A0}" type="datetime1">
              <a:rPr lang="fr-FR"/>
              <a:pPr>
                <a:defRPr/>
              </a:pPr>
              <a:t>25/10/2019</a:t>
            </a:fld>
            <a:endParaRPr lang="fr-FR"/>
          </a:p>
        </p:txBody>
      </p:sp>
      <p:sp>
        <p:nvSpPr>
          <p:cNvPr id="7" name="Espace réservé du numéro de diapositive 5"/>
          <p:cNvSpPr>
            <a:spLocks noGrp="1"/>
          </p:cNvSpPr>
          <p:nvPr>
            <p:ph type="sldNum" sz="quarter" idx="12"/>
          </p:nvPr>
        </p:nvSpPr>
        <p:spPr/>
        <p:txBody>
          <a:bodyPr/>
          <a:lstStyle/>
          <a:p>
            <a:pPr>
              <a:defRPr/>
            </a:pPr>
            <a:fld id="{F10A8397-4040-478D-ACE4-88C5724D7FE7}" type="slidenum">
              <a:rPr lang="fr-FR"/>
              <a:pPr>
                <a:defRPr/>
              </a:pPr>
              <a:t>29</a:t>
            </a:fld>
            <a:endParaRPr lang="fr-FR"/>
          </a:p>
        </p:txBody>
      </p:sp>
      <p:sp>
        <p:nvSpPr>
          <p:cNvPr id="94210" name="Rectangle 2"/>
          <p:cNvSpPr>
            <a:spLocks noGrp="1" noChangeArrowheads="1"/>
          </p:cNvSpPr>
          <p:nvPr>
            <p:ph type="title"/>
          </p:nvPr>
        </p:nvSpPr>
        <p:spPr>
          <a:xfrm>
            <a:off x="839788" y="579438"/>
            <a:ext cx="7515225" cy="1233487"/>
          </a:xfrm>
        </p:spPr>
        <p:txBody>
          <a:bodyPr/>
          <a:lstStyle/>
          <a:p>
            <a:pPr algn="l" eaLnBrk="1" hangingPunct="1"/>
            <a:r>
              <a:rPr lang="fr-FR" sz="3600" b="1" smtClean="0">
                <a:solidFill>
                  <a:srgbClr val="99CCFF"/>
                </a:solidFill>
                <a:latin typeface="Times New Roman" pitchFamily="18" charset="0"/>
              </a:rPr>
              <a:t>Excentricité :</a:t>
            </a:r>
          </a:p>
        </p:txBody>
      </p:sp>
      <p:sp>
        <p:nvSpPr>
          <p:cNvPr id="94211" name="Object 3"/>
          <p:cNvSpPr>
            <a:spLocks noGrp="1" noChangeAspect="1" noChangeArrowheads="1" noTextEdit="1"/>
          </p:cNvSpPr>
          <p:nvPr>
            <p:ph idx="1"/>
          </p:nvPr>
        </p:nvSpPr>
        <p:spPr>
          <a:xfrm>
            <a:off x="3400425" y="2335213"/>
            <a:ext cx="2212975" cy="1241425"/>
          </a:xfrm>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1750" name="Rectangle 4"/>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94213" name="Rectangle 5"/>
          <p:cNvSpPr>
            <a:spLocks noChangeArrowheads="1"/>
          </p:cNvSpPr>
          <p:nvPr/>
        </p:nvSpPr>
        <p:spPr bwMode="auto">
          <a:xfrm>
            <a:off x="395288" y="3933825"/>
            <a:ext cx="7704137"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fr-FR" i="1">
              <a:cs typeface="Times New Roman" pitchFamily="18" charset="0"/>
            </a:endParaRPr>
          </a:p>
          <a:p>
            <a:pPr algn="ctr"/>
            <a:r>
              <a:rPr lang="fr-FR" sz="2800" b="1" i="1">
                <a:cs typeface="Arial" charset="0"/>
              </a:rPr>
              <a:t>L’excentricité forfaitaire</a:t>
            </a:r>
            <a:r>
              <a:rPr lang="fr-FR" sz="2800" i="1">
                <a:cs typeface="Arial" charset="0"/>
              </a:rPr>
              <a:t> ( </a:t>
            </a:r>
            <a:r>
              <a:rPr lang="fr-FR" sz="2800" b="1" i="1">
                <a:cs typeface="Arial" charset="0"/>
              </a:rPr>
              <a:t>RPA art.4.2.7 </a:t>
            </a:r>
            <a:r>
              <a:rPr lang="fr-FR" sz="2800" i="1">
                <a:cs typeface="Arial" charset="0"/>
              </a:rPr>
              <a:t>)</a:t>
            </a:r>
          </a:p>
          <a:p>
            <a:pPr algn="ctr"/>
            <a:endParaRPr lang="en-GB" sz="2800" i="1">
              <a:cs typeface="Arial" charset="0"/>
            </a:endParaRPr>
          </a:p>
          <a:p>
            <a:pPr algn="ctr"/>
            <a:r>
              <a:rPr lang="en-GB" sz="2800" b="1" i="1">
                <a:cs typeface="Arial" charset="0"/>
              </a:rPr>
              <a:t>e</a:t>
            </a:r>
            <a:r>
              <a:rPr lang="en-GB" sz="2800" b="1" i="1" baseline="-25000">
                <a:cs typeface="Arial" charset="0"/>
              </a:rPr>
              <a:t>for</a:t>
            </a:r>
            <a:r>
              <a:rPr lang="en-GB" sz="2800" b="1" i="1">
                <a:cs typeface="Arial" charset="0"/>
              </a:rPr>
              <a:t> =5%.L =1,13m</a:t>
            </a:r>
            <a:endParaRPr lang="fr-FR" sz="2800" b="1" i="1">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strVal val="#ppt_w*0.05"/>
                                          </p:val>
                                        </p:tav>
                                        <p:tav tm="100000">
                                          <p:val>
                                            <p:strVal val="#ppt_w"/>
                                          </p:val>
                                        </p:tav>
                                      </p:tavLst>
                                    </p:anim>
                                    <p:anim calcmode="lin" valueType="num">
                                      <p:cBhvr>
                                        <p:cTn id="8" dur="500" fill="hold"/>
                                        <p:tgtEl>
                                          <p:spTgt spid="94210"/>
                                        </p:tgtEl>
                                        <p:attrNameLst>
                                          <p:attrName>ppt_h</p:attrName>
                                        </p:attrNameLst>
                                      </p:cBhvr>
                                      <p:tavLst>
                                        <p:tav tm="0">
                                          <p:val>
                                            <p:strVal val="#ppt_h"/>
                                          </p:val>
                                        </p:tav>
                                        <p:tav tm="100000">
                                          <p:val>
                                            <p:strVal val="#ppt_h"/>
                                          </p:val>
                                        </p:tav>
                                      </p:tavLst>
                                    </p:anim>
                                    <p:anim calcmode="lin" valueType="num">
                                      <p:cBhvr>
                                        <p:cTn id="9" dur="500" fill="hold"/>
                                        <p:tgtEl>
                                          <p:spTgt spid="94210"/>
                                        </p:tgtEl>
                                        <p:attrNameLst>
                                          <p:attrName>ppt_x</p:attrName>
                                        </p:attrNameLst>
                                      </p:cBhvr>
                                      <p:tavLst>
                                        <p:tav tm="0">
                                          <p:val>
                                            <p:strVal val="#ppt_x-.2"/>
                                          </p:val>
                                        </p:tav>
                                        <p:tav tm="100000">
                                          <p:val>
                                            <p:strVal val="#ppt_x"/>
                                          </p:val>
                                        </p:tav>
                                      </p:tavLst>
                                    </p:anim>
                                    <p:anim calcmode="lin" valueType="num">
                                      <p:cBhvr>
                                        <p:cTn id="10" dur="500" fill="hold"/>
                                        <p:tgtEl>
                                          <p:spTgt spid="94210"/>
                                        </p:tgtEl>
                                        <p:attrNameLst>
                                          <p:attrName>ppt_y</p:attrName>
                                        </p:attrNameLst>
                                      </p:cBhvr>
                                      <p:tavLst>
                                        <p:tav tm="0">
                                          <p:val>
                                            <p:strVal val="#ppt_y"/>
                                          </p:val>
                                        </p:tav>
                                        <p:tav tm="100000">
                                          <p:val>
                                            <p:strVal val="#ppt_y"/>
                                          </p:val>
                                        </p:tav>
                                      </p:tavLst>
                                    </p:anim>
                                    <p:animEffect transition="in" filter="fade">
                                      <p:cBhvr>
                                        <p:cTn id="11" dur="500"/>
                                        <p:tgtEl>
                                          <p:spTgt spid="94210"/>
                                        </p:tgtEl>
                                      </p:cBhvr>
                                    </p:animEffect>
                                  </p:childTnLst>
                                </p:cTn>
                              </p:par>
                            </p:childTnLst>
                          </p:cTn>
                        </p:par>
                        <p:par>
                          <p:cTn id="12" fill="hold" nodeType="afterGroup">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4211">
                                            <p:bg/>
                                          </p:spTgt>
                                        </p:tgtEl>
                                        <p:attrNameLst>
                                          <p:attrName>style.visibility</p:attrName>
                                        </p:attrNameLst>
                                      </p:cBhvr>
                                      <p:to>
                                        <p:strVal val="visible"/>
                                      </p:to>
                                    </p:set>
                                    <p:animEffect transition="in" filter="fade">
                                      <p:cBhvr>
                                        <p:cTn id="15" dur="500"/>
                                        <p:tgtEl>
                                          <p:spTgt spid="94211">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nodePh="1">
                                  <p:stCondLst>
                                    <p:cond delay="0"/>
                                  </p:stCondLst>
                                  <p:endCondLst>
                                    <p:cond evt="begin" delay="0">
                                      <p:tn val="18"/>
                                    </p:cond>
                                  </p:endCondLst>
                                  <p:childTnLst>
                                    <p:set>
                                      <p:cBhvr>
                                        <p:cTn id="19" dur="1" fill="hold">
                                          <p:stCondLst>
                                            <p:cond delay="0"/>
                                          </p:stCondLst>
                                        </p:cTn>
                                        <p:tgtEl>
                                          <p:spTgt spid="94211">
                                            <p:txEl>
                                              <p:pRg st="0" end="0"/>
                                            </p:txEl>
                                          </p:spTgt>
                                        </p:tgtEl>
                                        <p:attrNameLst>
                                          <p:attrName>style.visibility</p:attrName>
                                        </p:attrNameLst>
                                      </p:cBhvr>
                                      <p:to>
                                        <p:strVal val="visible"/>
                                      </p:to>
                                    </p:set>
                                    <p:animEffect transition="in" filter="fade">
                                      <p:cBhvr>
                                        <p:cTn id="20" dur="500"/>
                                        <p:tgtEl>
                                          <p:spTgt spid="94211">
                                            <p:txEl>
                                              <p:pRg st="0" end="0"/>
                                            </p:txEl>
                                          </p:spTgt>
                                        </p:tgtEl>
                                      </p:cBhvr>
                                    </p:animEffect>
                                  </p:childTnLst>
                                </p:cTn>
                              </p:par>
                            </p:childTnLst>
                          </p:cTn>
                        </p:par>
                        <p:par>
                          <p:cTn id="21" fill="hold" nodeType="afterGroup">
                            <p:stCondLst>
                              <p:cond delay="500"/>
                            </p:stCondLst>
                            <p:childTnLst>
                              <p:par>
                                <p:cTn id="22" presetID="50" presetClass="entr" presetSubtype="0" decel="100000" fill="hold" nodeType="afterEffect">
                                  <p:stCondLst>
                                    <p:cond delay="0"/>
                                  </p:stCondLst>
                                  <p:childTnLst>
                                    <p:set>
                                      <p:cBhvr>
                                        <p:cTn id="23" dur="1" fill="hold">
                                          <p:stCondLst>
                                            <p:cond delay="0"/>
                                          </p:stCondLst>
                                        </p:cTn>
                                        <p:tgtEl>
                                          <p:spTgt spid="94213">
                                            <p:txEl>
                                              <p:pRg st="1" end="1"/>
                                            </p:txEl>
                                          </p:spTgt>
                                        </p:tgtEl>
                                        <p:attrNameLst>
                                          <p:attrName>style.visibility</p:attrName>
                                        </p:attrNameLst>
                                      </p:cBhvr>
                                      <p:to>
                                        <p:strVal val="visible"/>
                                      </p:to>
                                    </p:set>
                                    <p:anim calcmode="lin" valueType="num">
                                      <p:cBhvr>
                                        <p:cTn id="24" dur="1000" fill="hold"/>
                                        <p:tgtEl>
                                          <p:spTgt spid="94213">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9421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94213">
                                            <p:txEl>
                                              <p:pRg st="1" end="1"/>
                                            </p:txEl>
                                          </p:spTgt>
                                        </p:tgtEl>
                                      </p:cBhvr>
                                    </p:animEffect>
                                  </p:childTnLst>
                                </p:cTn>
                              </p:par>
                            </p:childTnLst>
                          </p:cTn>
                        </p:par>
                        <p:par>
                          <p:cTn id="27" fill="hold" nodeType="afterGroup">
                            <p:stCondLst>
                              <p:cond delay="1500"/>
                            </p:stCondLst>
                            <p:childTnLst>
                              <p:par>
                                <p:cTn id="28" presetID="10" presetClass="entr" presetSubtype="0" fill="hold" nodeType="afterEffect">
                                  <p:stCondLst>
                                    <p:cond delay="0"/>
                                  </p:stCondLst>
                                  <p:childTnLst>
                                    <p:set>
                                      <p:cBhvr>
                                        <p:cTn id="29" dur="1" fill="hold">
                                          <p:stCondLst>
                                            <p:cond delay="0"/>
                                          </p:stCondLst>
                                        </p:cTn>
                                        <p:tgtEl>
                                          <p:spTgt spid="94213">
                                            <p:txEl>
                                              <p:pRg st="3" end="3"/>
                                            </p:txEl>
                                          </p:spTgt>
                                        </p:tgtEl>
                                        <p:attrNameLst>
                                          <p:attrName>style.visibility</p:attrName>
                                        </p:attrNameLst>
                                      </p:cBhvr>
                                      <p:to>
                                        <p:strVal val="visible"/>
                                      </p:to>
                                    </p:set>
                                    <p:animEffect transition="in" filter="fade">
                                      <p:cBhvr>
                                        <p:cTn id="30" dur="500"/>
                                        <p:tgtEl>
                                          <p:spTgt spid="942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35"/>
          <p:cNvSpPr>
            <a:spLocks noGrp="1" noChangeArrowheads="1"/>
          </p:cNvSpPr>
          <p:nvPr>
            <p:ph type="dt" sz="quarter" idx="10"/>
          </p:nvPr>
        </p:nvSpPr>
        <p:spPr/>
        <p:txBody>
          <a:bodyPr/>
          <a:lstStyle/>
          <a:p>
            <a:pPr>
              <a:defRPr/>
            </a:pPr>
            <a:fld id="{085F2B9A-AEAD-4540-9BFD-2B705BDFB621}" type="datetime1">
              <a:rPr lang="fr-FR"/>
              <a:pPr>
                <a:defRPr/>
              </a:pPr>
              <a:t>25/10/2019</a:t>
            </a:fld>
            <a:endParaRPr lang="fr-FR"/>
          </a:p>
        </p:txBody>
      </p:sp>
      <p:sp>
        <p:nvSpPr>
          <p:cNvPr id="11" name="Rectangle 37"/>
          <p:cNvSpPr>
            <a:spLocks noGrp="1" noChangeArrowheads="1"/>
          </p:cNvSpPr>
          <p:nvPr>
            <p:ph type="sldNum" sz="quarter" idx="12"/>
          </p:nvPr>
        </p:nvSpPr>
        <p:spPr/>
        <p:txBody>
          <a:bodyPr/>
          <a:lstStyle/>
          <a:p>
            <a:pPr>
              <a:defRPr/>
            </a:pPr>
            <a:fld id="{06B16E95-3E49-4FBB-A6FB-3064EEFF4315}" type="slidenum">
              <a:rPr lang="fr-FR"/>
              <a:pPr>
                <a:defRPr/>
              </a:pPr>
              <a:t>3</a:t>
            </a:fld>
            <a:endParaRPr lang="fr-FR"/>
          </a:p>
        </p:txBody>
      </p:sp>
      <p:sp>
        <p:nvSpPr>
          <p:cNvPr id="67586" name="Rectangle 2"/>
          <p:cNvSpPr>
            <a:spLocks noGrp="1" noChangeArrowheads="1"/>
          </p:cNvSpPr>
          <p:nvPr>
            <p:ph type="ctrTitle"/>
          </p:nvPr>
        </p:nvSpPr>
        <p:spPr>
          <a:xfrm>
            <a:off x="0" y="3509963"/>
            <a:ext cx="8964613" cy="1554162"/>
          </a:xfrm>
          <a:noFill/>
        </p:spPr>
        <p:txBody>
          <a:bodyPr/>
          <a:lstStyle/>
          <a:p>
            <a:pPr algn="ctr" eaLnBrk="1" hangingPunct="1"/>
            <a:r>
              <a:rPr lang="fr-FR" sz="3200" b="1" smtClean="0">
                <a:solidFill>
                  <a:schemeClr val="tx1"/>
                </a:solidFill>
                <a:latin typeface="Times New Roman" pitchFamily="18" charset="0"/>
                <a:cs typeface="Times New Roman" pitchFamily="18" charset="0"/>
              </a:rPr>
              <a:t>Étude d’un bâtiment (R+9+1S/S) à usage d’habitation contreventé par un système mixte avec interaction voiles-portiques.</a:t>
            </a:r>
          </a:p>
        </p:txBody>
      </p:sp>
      <p:sp>
        <p:nvSpPr>
          <p:cNvPr id="67587" name="Rectangle 3"/>
          <p:cNvSpPr>
            <a:spLocks noGrp="1" noChangeArrowheads="1"/>
          </p:cNvSpPr>
          <p:nvPr>
            <p:ph type="subTitle" idx="1"/>
          </p:nvPr>
        </p:nvSpPr>
        <p:spPr>
          <a:xfrm>
            <a:off x="0" y="5387975"/>
            <a:ext cx="3779838" cy="625475"/>
          </a:xfrm>
          <a:noFill/>
        </p:spPr>
        <p:txBody>
          <a:bodyPr>
            <a:spAutoFit/>
          </a:bodyPr>
          <a:lstStyle/>
          <a:p>
            <a:pPr algn="l" eaLnBrk="1" hangingPunct="1"/>
            <a:r>
              <a:rPr lang="fr-FR" sz="3500" smtClean="0">
                <a:latin typeface="Times New Roman" pitchFamily="18" charset="0"/>
                <a:cs typeface="Times New Roman" pitchFamily="18" charset="0"/>
              </a:rPr>
              <a:t> </a:t>
            </a:r>
            <a:r>
              <a:rPr lang="fr-FR" sz="2200" smtClean="0">
                <a:latin typeface="Times New Roman" pitchFamily="18" charset="0"/>
                <a:cs typeface="Times New Roman" pitchFamily="18" charset="0"/>
              </a:rPr>
              <a:t>Encadré par : Mr M.TOUATI</a:t>
            </a:r>
          </a:p>
        </p:txBody>
      </p:sp>
      <p:sp>
        <p:nvSpPr>
          <p:cNvPr id="67588" name="Text Box 4"/>
          <p:cNvSpPr txBox="1">
            <a:spLocks noChangeArrowheads="1"/>
          </p:cNvSpPr>
          <p:nvPr/>
        </p:nvSpPr>
        <p:spPr bwMode="auto">
          <a:xfrm>
            <a:off x="323850" y="333375"/>
            <a:ext cx="842486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fr-FR" sz="1600" b="1">
                <a:effectLst>
                  <a:outerShdw blurRad="38100" dist="38100" dir="2700000" algn="tl">
                    <a:srgbClr val="000000"/>
                  </a:outerShdw>
                </a:effectLst>
                <a:cs typeface="Times New Roman" pitchFamily="18" charset="0"/>
              </a:rPr>
              <a:t>RÉPUBLIQUE ALGÉRIENNE DÉMOCRATIQUE ET POPULAIRE</a:t>
            </a:r>
            <a:br>
              <a:rPr lang="fr-FR" sz="1600" b="1">
                <a:effectLst>
                  <a:outerShdw blurRad="38100" dist="38100" dir="2700000" algn="tl">
                    <a:srgbClr val="000000"/>
                  </a:outerShdw>
                </a:effectLst>
                <a:cs typeface="Times New Roman" pitchFamily="18" charset="0"/>
              </a:rPr>
            </a:br>
            <a:r>
              <a:rPr lang="fr-FR" sz="1600" b="1">
                <a:effectLst>
                  <a:outerShdw blurRad="38100" dist="38100" dir="2700000" algn="tl">
                    <a:srgbClr val="000000"/>
                  </a:outerShdw>
                </a:effectLst>
                <a:cs typeface="Times New Roman" pitchFamily="18" charset="0"/>
              </a:rPr>
              <a:t/>
            </a:r>
            <a:br>
              <a:rPr lang="fr-FR" sz="1600" b="1">
                <a:effectLst>
                  <a:outerShdw blurRad="38100" dist="38100" dir="2700000" algn="tl">
                    <a:srgbClr val="000000"/>
                  </a:outerShdw>
                </a:effectLst>
                <a:cs typeface="Times New Roman" pitchFamily="18" charset="0"/>
              </a:rPr>
            </a:br>
            <a:r>
              <a:rPr lang="fr-FR" sz="1600" b="1">
                <a:effectLst>
                  <a:outerShdw blurRad="38100" dist="38100" dir="2700000" algn="tl">
                    <a:srgbClr val="000000"/>
                  </a:outerShdw>
                </a:effectLst>
                <a:cs typeface="Times New Roman" pitchFamily="18" charset="0"/>
              </a:rPr>
              <a:t>MINISTÈRE DE L’ENSEIGNEMENT SUPÉRIEUR ET DE LA RECHERCHE  SCIENTIFIQUE</a:t>
            </a:r>
            <a:br>
              <a:rPr lang="fr-FR" sz="1600" b="1">
                <a:effectLst>
                  <a:outerShdw blurRad="38100" dist="38100" dir="2700000" algn="tl">
                    <a:srgbClr val="000000"/>
                  </a:outerShdw>
                </a:effectLst>
                <a:cs typeface="Times New Roman" pitchFamily="18" charset="0"/>
              </a:rPr>
            </a:br>
            <a:r>
              <a:rPr lang="fr-FR" sz="1600" b="1">
                <a:effectLst>
                  <a:outerShdw blurRad="38100" dist="38100" dir="2700000" algn="tl">
                    <a:srgbClr val="000000"/>
                  </a:outerShdw>
                </a:effectLst>
                <a:cs typeface="Times New Roman" pitchFamily="18" charset="0"/>
              </a:rPr>
              <a:t>   </a:t>
            </a:r>
          </a:p>
          <a:p>
            <a:pPr algn="ctr">
              <a:spcBef>
                <a:spcPct val="50000"/>
              </a:spcBef>
              <a:defRPr/>
            </a:pPr>
            <a:r>
              <a:rPr lang="fr-FR" sz="1600" b="1">
                <a:effectLst>
                  <a:outerShdw blurRad="38100" dist="38100" dir="2700000" algn="tl">
                    <a:srgbClr val="000000"/>
                  </a:outerShdw>
                </a:effectLst>
                <a:cs typeface="Times New Roman" pitchFamily="18" charset="0"/>
              </a:rPr>
              <a:t>UNIVERSITÉ DES SCIENCES ET DE LA TECHNOLOGIE HOUARI BOUMEDIENNE</a:t>
            </a:r>
            <a:br>
              <a:rPr lang="fr-FR" sz="1600" b="1">
                <a:effectLst>
                  <a:outerShdw blurRad="38100" dist="38100" dir="2700000" algn="tl">
                    <a:srgbClr val="000000"/>
                  </a:outerShdw>
                </a:effectLst>
                <a:cs typeface="Times New Roman" pitchFamily="18" charset="0"/>
              </a:rPr>
            </a:br>
            <a:endParaRPr lang="fr-FR" sz="1600" b="1">
              <a:effectLst>
                <a:outerShdw blurRad="38100" dist="38100" dir="2700000" algn="tl">
                  <a:srgbClr val="000000"/>
                </a:outerShdw>
              </a:effectLst>
              <a:cs typeface="Times New Roman" pitchFamily="18" charset="0"/>
            </a:endParaRPr>
          </a:p>
          <a:p>
            <a:pPr algn="ctr">
              <a:spcBef>
                <a:spcPct val="50000"/>
              </a:spcBef>
              <a:defRPr/>
            </a:pPr>
            <a:r>
              <a:rPr lang="fr-FR" sz="1600" b="1">
                <a:effectLst>
                  <a:outerShdw blurRad="38100" dist="38100" dir="2700000" algn="tl">
                    <a:srgbClr val="000000"/>
                  </a:outerShdw>
                </a:effectLst>
                <a:cs typeface="Times New Roman" pitchFamily="18" charset="0"/>
              </a:rPr>
              <a:t>FACULTÉ DE GENIE CIVIL</a:t>
            </a:r>
          </a:p>
        </p:txBody>
      </p:sp>
      <p:sp>
        <p:nvSpPr>
          <p:cNvPr id="67589" name="Text Box 5"/>
          <p:cNvSpPr txBox="1">
            <a:spLocks noChangeArrowheads="1"/>
          </p:cNvSpPr>
          <p:nvPr/>
        </p:nvSpPr>
        <p:spPr bwMode="auto">
          <a:xfrm>
            <a:off x="4067175" y="5530850"/>
            <a:ext cx="55086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sz="2200" dirty="0">
                <a:effectLst>
                  <a:outerShdw blurRad="38100" dist="38100" dir="2700000" algn="tl">
                    <a:srgbClr val="000000"/>
                  </a:outerShdw>
                </a:effectLst>
                <a:cs typeface="Times New Roman" pitchFamily="18" charset="0"/>
              </a:rPr>
              <a:t>  Présenté par : </a:t>
            </a:r>
            <a:r>
              <a:rPr lang="fr-FR" sz="2000" dirty="0">
                <a:effectLst>
                  <a:outerShdw blurRad="38100" dist="38100" dir="2700000" algn="tl">
                    <a:srgbClr val="000000"/>
                  </a:outerShdw>
                </a:effectLst>
                <a:cs typeface="Times New Roman" pitchFamily="18" charset="0"/>
              </a:rPr>
              <a:t>YOUCEF-KHODJA LAALIA</a:t>
            </a:r>
          </a:p>
          <a:p>
            <a:pPr>
              <a:defRPr/>
            </a:pPr>
            <a:r>
              <a:rPr lang="fr-FR" sz="2200" dirty="0">
                <a:effectLst>
                  <a:outerShdw blurRad="38100" dist="38100" dir="2700000" algn="tl">
                    <a:srgbClr val="000000"/>
                  </a:outerShdw>
                </a:effectLst>
                <a:cs typeface="Times New Roman" pitchFamily="18" charset="0"/>
              </a:rPr>
              <a:t>                                                                                              </a:t>
            </a:r>
          </a:p>
          <a:p>
            <a:pPr>
              <a:defRPr/>
            </a:pPr>
            <a:r>
              <a:rPr lang="fr-FR" sz="2000" dirty="0">
                <a:effectLst>
                  <a:outerShdw blurRad="38100" dist="38100" dir="2700000" algn="tl">
                    <a:srgbClr val="000000"/>
                  </a:outerShdw>
                </a:effectLst>
                <a:cs typeface="Times New Roman" pitchFamily="18" charset="0"/>
              </a:rPr>
              <a:t>                           TAREK KAHINA</a:t>
            </a:r>
          </a:p>
        </p:txBody>
      </p:sp>
      <p:pic>
        <p:nvPicPr>
          <p:cNvPr id="67590"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203200"/>
            <a:ext cx="971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8963" y="188913"/>
            <a:ext cx="971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UST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3" y="2001838"/>
            <a:ext cx="16764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UST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8213" y="2003425"/>
            <a:ext cx="16764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200" fill="hold"/>
                                        <p:tgtEl>
                                          <p:spTgt spid="67592"/>
                                        </p:tgtEl>
                                        <p:attrNameLst>
                                          <p:attrName>ppt_w</p:attrName>
                                        </p:attrNameLst>
                                      </p:cBhvr>
                                      <p:tavLst>
                                        <p:tav tm="0">
                                          <p:val>
                                            <p:fltVal val="0"/>
                                          </p:val>
                                        </p:tav>
                                        <p:tav tm="100000">
                                          <p:val>
                                            <p:strVal val="#ppt_w"/>
                                          </p:val>
                                        </p:tav>
                                      </p:tavLst>
                                    </p:anim>
                                    <p:anim calcmode="lin" valueType="num">
                                      <p:cBhvr>
                                        <p:cTn id="8" dur="200" fill="hold"/>
                                        <p:tgtEl>
                                          <p:spTgt spid="67592"/>
                                        </p:tgtEl>
                                        <p:attrNameLst>
                                          <p:attrName>ppt_h</p:attrName>
                                        </p:attrNameLst>
                                      </p:cBhvr>
                                      <p:tavLst>
                                        <p:tav tm="0">
                                          <p:val>
                                            <p:fltVal val="0"/>
                                          </p:val>
                                        </p:tav>
                                        <p:tav tm="100000">
                                          <p:val>
                                            <p:strVal val="#ppt_h"/>
                                          </p:val>
                                        </p:tav>
                                      </p:tavLst>
                                    </p:anim>
                                    <p:anim calcmode="lin" valueType="num">
                                      <p:cBhvr>
                                        <p:cTn id="9" dur="200" fill="hold"/>
                                        <p:tgtEl>
                                          <p:spTgt spid="67592"/>
                                        </p:tgtEl>
                                        <p:attrNameLst>
                                          <p:attrName>ppt_x</p:attrName>
                                        </p:attrNameLst>
                                      </p:cBhvr>
                                      <p:tavLst>
                                        <p:tav tm="0" fmla="#ppt_x+(cos(-2*pi*(1-$))*-#ppt_x-sin(-2*pi*(1-$))*(1-#ppt_y))*(1-$)">
                                          <p:val>
                                            <p:fltVal val="0"/>
                                          </p:val>
                                        </p:tav>
                                        <p:tav tm="100000">
                                          <p:val>
                                            <p:fltVal val="1"/>
                                          </p:val>
                                        </p:tav>
                                      </p:tavLst>
                                    </p:anim>
                                    <p:anim calcmode="lin" valueType="num">
                                      <p:cBhvr>
                                        <p:cTn id="10" dur="200" fill="hold"/>
                                        <p:tgtEl>
                                          <p:spTgt spid="6759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p:cTn id="13" dur="200" fill="hold"/>
                                        <p:tgtEl>
                                          <p:spTgt spid="67593"/>
                                        </p:tgtEl>
                                        <p:attrNameLst>
                                          <p:attrName>ppt_w</p:attrName>
                                        </p:attrNameLst>
                                      </p:cBhvr>
                                      <p:tavLst>
                                        <p:tav tm="0">
                                          <p:val>
                                            <p:fltVal val="0"/>
                                          </p:val>
                                        </p:tav>
                                        <p:tav tm="100000">
                                          <p:val>
                                            <p:strVal val="#ppt_w"/>
                                          </p:val>
                                        </p:tav>
                                      </p:tavLst>
                                    </p:anim>
                                    <p:anim calcmode="lin" valueType="num">
                                      <p:cBhvr>
                                        <p:cTn id="14" dur="200" fill="hold"/>
                                        <p:tgtEl>
                                          <p:spTgt spid="67593"/>
                                        </p:tgtEl>
                                        <p:attrNameLst>
                                          <p:attrName>ppt_h</p:attrName>
                                        </p:attrNameLst>
                                      </p:cBhvr>
                                      <p:tavLst>
                                        <p:tav tm="0">
                                          <p:val>
                                            <p:fltVal val="0"/>
                                          </p:val>
                                        </p:tav>
                                        <p:tav tm="100000">
                                          <p:val>
                                            <p:strVal val="#ppt_h"/>
                                          </p:val>
                                        </p:tav>
                                      </p:tavLst>
                                    </p:anim>
                                    <p:anim calcmode="lin" valueType="num">
                                      <p:cBhvr>
                                        <p:cTn id="15" dur="200" fill="hold"/>
                                        <p:tgtEl>
                                          <p:spTgt spid="67593"/>
                                        </p:tgtEl>
                                        <p:attrNameLst>
                                          <p:attrName>ppt_x</p:attrName>
                                        </p:attrNameLst>
                                      </p:cBhvr>
                                      <p:tavLst>
                                        <p:tav tm="0" fmla="#ppt_x+(cos(-2*pi*(1-$))*-#ppt_x-sin(-2*pi*(1-$))*(1-#ppt_y))*(1-$)">
                                          <p:val>
                                            <p:fltVal val="0"/>
                                          </p:val>
                                        </p:tav>
                                        <p:tav tm="100000">
                                          <p:val>
                                            <p:fltVal val="1"/>
                                          </p:val>
                                        </p:tav>
                                      </p:tavLst>
                                    </p:anim>
                                    <p:anim calcmode="lin" valueType="num">
                                      <p:cBhvr>
                                        <p:cTn id="16" dur="200" fill="hold"/>
                                        <p:tgtEl>
                                          <p:spTgt spid="67593"/>
                                        </p:tgtEl>
                                        <p:attrNameLst>
                                          <p:attrName>ppt_y</p:attrName>
                                        </p:attrNameLst>
                                      </p:cBhvr>
                                      <p:tavLst>
                                        <p:tav tm="0" fmla="#ppt_y+(sin(-2*pi*(1-$))*-#ppt_x+cos(-2*pi*(1-$))*(1-#ppt_y))*(1-$)">
                                          <p:val>
                                            <p:fltVal val="0"/>
                                          </p:val>
                                        </p:tav>
                                        <p:tav tm="100000">
                                          <p:val>
                                            <p:fltVal val="1"/>
                                          </p:val>
                                        </p:tav>
                                      </p:tavLst>
                                    </p:anim>
                                  </p:childTnLst>
                                </p:cTn>
                              </p:par>
                              <p:par>
                                <p:cTn id="17" presetID="8" presetClass="entr" presetSubtype="16" fill="hold" grpId="0" nodeType="withEffect">
                                  <p:stCondLst>
                                    <p:cond delay="0"/>
                                  </p:stCondLst>
                                  <p:childTnLst>
                                    <p:set>
                                      <p:cBhvr>
                                        <p:cTn id="18" dur="1" fill="hold">
                                          <p:stCondLst>
                                            <p:cond delay="0"/>
                                          </p:stCondLst>
                                        </p:cTn>
                                        <p:tgtEl>
                                          <p:spTgt spid="67586"/>
                                        </p:tgtEl>
                                        <p:attrNameLst>
                                          <p:attrName>style.visibility</p:attrName>
                                        </p:attrNameLst>
                                      </p:cBhvr>
                                      <p:to>
                                        <p:strVal val="visible"/>
                                      </p:to>
                                    </p:set>
                                    <p:animEffect transition="in" filter="diamond(in)">
                                      <p:cBhvr>
                                        <p:cTn id="19" dur="500"/>
                                        <p:tgtEl>
                                          <p:spTgt spid="67586"/>
                                        </p:tgtEl>
                                      </p:cBhvr>
                                    </p:animEffect>
                                  </p:childTnLst>
                                </p:cTn>
                              </p:par>
                              <p:par>
                                <p:cTn id="20" presetID="18" presetClass="entr" presetSubtype="12" fill="hold" nodeType="withEffect">
                                  <p:stCondLst>
                                    <p:cond delay="0"/>
                                  </p:stCondLst>
                                  <p:childTnLst>
                                    <p:set>
                                      <p:cBhvr>
                                        <p:cTn id="21" dur="1" fill="hold">
                                          <p:stCondLst>
                                            <p:cond delay="0"/>
                                          </p:stCondLst>
                                        </p:cTn>
                                        <p:tgtEl>
                                          <p:spTgt spid="67590"/>
                                        </p:tgtEl>
                                        <p:attrNameLst>
                                          <p:attrName>style.visibility</p:attrName>
                                        </p:attrNameLst>
                                      </p:cBhvr>
                                      <p:to>
                                        <p:strVal val="visible"/>
                                      </p:to>
                                    </p:set>
                                    <p:animEffect transition="in" filter="strips(downLeft)">
                                      <p:cBhvr>
                                        <p:cTn id="22" dur="500"/>
                                        <p:tgtEl>
                                          <p:spTgt spid="675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588"/>
                                        </p:tgtEl>
                                        <p:attrNameLst>
                                          <p:attrName>style.visibility</p:attrName>
                                        </p:attrNameLst>
                                      </p:cBhvr>
                                      <p:to>
                                        <p:strVal val="visible"/>
                                      </p:to>
                                    </p:set>
                                    <p:animEffect transition="in" filter="fade">
                                      <p:cBhvr>
                                        <p:cTn id="25" dur="500"/>
                                        <p:tgtEl>
                                          <p:spTgt spid="6758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28" dur="500"/>
                                        <p:tgtEl>
                                          <p:spTgt spid="67587">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589"/>
                                        </p:tgtEl>
                                        <p:attrNameLst>
                                          <p:attrName>style.visibility</p:attrName>
                                        </p:attrNameLst>
                                      </p:cBhvr>
                                      <p:to>
                                        <p:strVal val="visible"/>
                                      </p:to>
                                    </p:set>
                                    <p:animEffect transition="in" filter="fade">
                                      <p:cBhvr>
                                        <p:cTn id="31" dur="500"/>
                                        <p:tgtEl>
                                          <p:spTgt spid="67589"/>
                                        </p:tgtEl>
                                      </p:cBhvr>
                                    </p:animEffect>
                                  </p:childTnLst>
                                </p:cTn>
                              </p:par>
                              <p:par>
                                <p:cTn id="32" presetID="18" presetClass="entr" presetSubtype="12" fill="hold" nodeType="withEffect">
                                  <p:stCondLst>
                                    <p:cond delay="0"/>
                                  </p:stCondLst>
                                  <p:childTnLst>
                                    <p:set>
                                      <p:cBhvr>
                                        <p:cTn id="33" dur="1" fill="hold">
                                          <p:stCondLst>
                                            <p:cond delay="0"/>
                                          </p:stCondLst>
                                        </p:cTn>
                                        <p:tgtEl>
                                          <p:spTgt spid="67591"/>
                                        </p:tgtEl>
                                        <p:attrNameLst>
                                          <p:attrName>style.visibility</p:attrName>
                                        </p:attrNameLst>
                                      </p:cBhvr>
                                      <p:to>
                                        <p:strVal val="visible"/>
                                      </p:to>
                                    </p:set>
                                    <p:animEffect transition="in" filter="strips(downLeft)">
                                      <p:cBhvr>
                                        <p:cTn id="34"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67588" grpId="0"/>
      <p:bldP spid="675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18730BF6-6D3F-41FB-A50D-34356082E76B}"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3781D78B-E234-420A-B430-19A948AD28B1}" type="slidenum">
              <a:rPr lang="fr-FR"/>
              <a:pPr>
                <a:defRPr/>
              </a:pPr>
              <a:t>30</a:t>
            </a:fld>
            <a:endParaRPr lang="fr-FR"/>
          </a:p>
        </p:txBody>
      </p:sp>
      <p:pic>
        <p:nvPicPr>
          <p:cNvPr id="9523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4"/>
          <p:cNvSpPr>
            <a:spLocks noChangeArrowheads="1"/>
          </p:cNvSpPr>
          <p:nvPr/>
        </p:nvSpPr>
        <p:spPr bwMode="auto">
          <a:xfrm>
            <a:off x="1619250" y="2798763"/>
            <a:ext cx="583247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fr-FR" sz="4400" b="1">
                <a:solidFill>
                  <a:srgbClr val="000000"/>
                </a:solidFill>
                <a:cs typeface="Times New Roman" pitchFamily="18" charset="0"/>
              </a:rPr>
              <a:t>Ferraillage des éléments secondaires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decel="50000" fill="hold">
                                          <p:stCondLst>
                                            <p:cond delay="0"/>
                                          </p:stCondLst>
                                        </p:cTn>
                                        <p:tgtEl>
                                          <p:spTgt spid="952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52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5234"/>
                                        </p:tgtEl>
                                        <p:attrNameLst>
                                          <p:attrName>ppt_w</p:attrName>
                                        </p:attrNameLst>
                                      </p:cBhvr>
                                      <p:tavLst>
                                        <p:tav tm="0">
                                          <p:val>
                                            <p:strVal val="#ppt_w*.05"/>
                                          </p:val>
                                        </p:tav>
                                        <p:tav tm="100000">
                                          <p:val>
                                            <p:strVal val="#ppt_w"/>
                                          </p:val>
                                        </p:tav>
                                      </p:tavLst>
                                    </p:anim>
                                    <p:anim calcmode="lin" valueType="num">
                                      <p:cBhvr>
                                        <p:cTn id="10" dur="1000" fill="hold"/>
                                        <p:tgtEl>
                                          <p:spTgt spid="952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52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52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52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5234"/>
                                        </p:tgtEl>
                                      </p:cBhvr>
                                    </p:animEffect>
                                  </p:childTnLst>
                                </p:cTn>
                              </p:par>
                              <p:par>
                                <p:cTn id="15" presetID="17" presetClass="entr" presetSubtype="10" fill="hold" nodeType="withEffect">
                                  <p:stCondLst>
                                    <p:cond delay="0"/>
                                  </p:stCondLst>
                                  <p:childTnLst>
                                    <p:set>
                                      <p:cBhvr>
                                        <p:cTn id="16" dur="1" fill="hold">
                                          <p:stCondLst>
                                            <p:cond delay="0"/>
                                          </p:stCondLst>
                                        </p:cTn>
                                        <p:tgtEl>
                                          <p:spTgt spid="95235"/>
                                        </p:tgtEl>
                                        <p:attrNameLst>
                                          <p:attrName>style.visibility</p:attrName>
                                        </p:attrNameLst>
                                      </p:cBhvr>
                                      <p:to>
                                        <p:strVal val="visible"/>
                                      </p:to>
                                    </p:set>
                                    <p:anim calcmode="lin" valueType="num">
                                      <p:cBhvr>
                                        <p:cTn id="17" dur="500" fill="hold"/>
                                        <p:tgtEl>
                                          <p:spTgt spid="95235"/>
                                        </p:tgtEl>
                                        <p:attrNameLst>
                                          <p:attrName>ppt_w</p:attrName>
                                        </p:attrNameLst>
                                      </p:cBhvr>
                                      <p:tavLst>
                                        <p:tav tm="0">
                                          <p:val>
                                            <p:fltVal val="0"/>
                                          </p:val>
                                        </p:tav>
                                        <p:tav tm="100000">
                                          <p:val>
                                            <p:strVal val="#ppt_w"/>
                                          </p:val>
                                        </p:tav>
                                      </p:tavLst>
                                    </p:anim>
                                    <p:anim calcmode="lin" valueType="num">
                                      <p:cBhvr>
                                        <p:cTn id="18" dur="500" fill="hold"/>
                                        <p:tgtEl>
                                          <p:spTgt spid="9523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000"/>
                            </p:stCondLst>
                            <p:childTnLst>
                              <p:par>
                                <p:cTn id="20" presetID="54" presetClass="entr" presetSubtype="0" accel="100000" fill="hold" grpId="0" nodeType="afterEffect">
                                  <p:stCondLst>
                                    <p:cond delay="0"/>
                                  </p:stCondLst>
                                  <p:childTnLst>
                                    <p:set>
                                      <p:cBhvr>
                                        <p:cTn id="21" dur="1" fill="hold">
                                          <p:stCondLst>
                                            <p:cond delay="0"/>
                                          </p:stCondLst>
                                        </p:cTn>
                                        <p:tgtEl>
                                          <p:spTgt spid="95236"/>
                                        </p:tgtEl>
                                        <p:attrNameLst>
                                          <p:attrName>style.visibility</p:attrName>
                                        </p:attrNameLst>
                                      </p:cBhvr>
                                      <p:to>
                                        <p:strVal val="visible"/>
                                      </p:to>
                                    </p:set>
                                    <p:anim calcmode="lin" valueType="num">
                                      <p:cBhvr>
                                        <p:cTn id="22" dur="500" fill="hold"/>
                                        <p:tgtEl>
                                          <p:spTgt spid="95236"/>
                                        </p:tgtEl>
                                        <p:attrNameLst>
                                          <p:attrName>ppt_w</p:attrName>
                                        </p:attrNameLst>
                                      </p:cBhvr>
                                      <p:tavLst>
                                        <p:tav tm="0">
                                          <p:val>
                                            <p:strVal val="#ppt_w*0.05"/>
                                          </p:val>
                                        </p:tav>
                                        <p:tav tm="100000">
                                          <p:val>
                                            <p:strVal val="#ppt_w"/>
                                          </p:val>
                                        </p:tav>
                                      </p:tavLst>
                                    </p:anim>
                                    <p:anim calcmode="lin" valueType="num">
                                      <p:cBhvr>
                                        <p:cTn id="23" dur="500" fill="hold"/>
                                        <p:tgtEl>
                                          <p:spTgt spid="95236"/>
                                        </p:tgtEl>
                                        <p:attrNameLst>
                                          <p:attrName>ppt_h</p:attrName>
                                        </p:attrNameLst>
                                      </p:cBhvr>
                                      <p:tavLst>
                                        <p:tav tm="0">
                                          <p:val>
                                            <p:strVal val="#ppt_h"/>
                                          </p:val>
                                        </p:tav>
                                        <p:tav tm="100000">
                                          <p:val>
                                            <p:strVal val="#ppt_h"/>
                                          </p:val>
                                        </p:tav>
                                      </p:tavLst>
                                    </p:anim>
                                    <p:anim calcmode="lin" valueType="num">
                                      <p:cBhvr>
                                        <p:cTn id="24" dur="500" fill="hold"/>
                                        <p:tgtEl>
                                          <p:spTgt spid="95236"/>
                                        </p:tgtEl>
                                        <p:attrNameLst>
                                          <p:attrName>ppt_x</p:attrName>
                                        </p:attrNameLst>
                                      </p:cBhvr>
                                      <p:tavLst>
                                        <p:tav tm="0">
                                          <p:val>
                                            <p:strVal val="#ppt_x-.2"/>
                                          </p:val>
                                        </p:tav>
                                        <p:tav tm="100000">
                                          <p:val>
                                            <p:strVal val="#ppt_x"/>
                                          </p:val>
                                        </p:tav>
                                      </p:tavLst>
                                    </p:anim>
                                    <p:anim calcmode="lin" valueType="num">
                                      <p:cBhvr>
                                        <p:cTn id="25" dur="500" fill="hold"/>
                                        <p:tgtEl>
                                          <p:spTgt spid="95236"/>
                                        </p:tgtEl>
                                        <p:attrNameLst>
                                          <p:attrName>ppt_y</p:attrName>
                                        </p:attrNameLst>
                                      </p:cBhvr>
                                      <p:tavLst>
                                        <p:tav tm="0">
                                          <p:val>
                                            <p:strVal val="#ppt_y"/>
                                          </p:val>
                                        </p:tav>
                                        <p:tav tm="100000">
                                          <p:val>
                                            <p:strVal val="#ppt_y"/>
                                          </p:val>
                                        </p:tav>
                                      </p:tavLst>
                                    </p:anim>
                                    <p:animEffect transition="in" filter="fade">
                                      <p:cBhvr>
                                        <p:cTn id="26"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5EE27A65-8A06-4078-89F1-DC6852BD7466}"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7257173F-810A-4287-ABEA-6EA16EEAF64C}" type="slidenum">
              <a:rPr lang="fr-FR"/>
              <a:pPr>
                <a:defRPr/>
              </a:pPr>
              <a:t>31</a:t>
            </a:fld>
            <a:endParaRPr lang="fr-FR"/>
          </a:p>
        </p:txBody>
      </p:sp>
      <p:sp>
        <p:nvSpPr>
          <p:cNvPr id="96258" name="Rectangle 2"/>
          <p:cNvSpPr>
            <a:spLocks noGrp="1" noChangeArrowheads="1"/>
          </p:cNvSpPr>
          <p:nvPr>
            <p:ph type="title"/>
          </p:nvPr>
        </p:nvSpPr>
        <p:spPr>
          <a:xfrm>
            <a:off x="0" y="822325"/>
            <a:ext cx="9144000" cy="762000"/>
          </a:xfrm>
          <a:noFill/>
        </p:spPr>
        <p:txBody>
          <a:bodyPr/>
          <a:lstStyle/>
          <a:p>
            <a:pPr eaLnBrk="1" hangingPunct="1"/>
            <a:r>
              <a:rPr lang="fr-FR" b="1" smtClean="0">
                <a:solidFill>
                  <a:srgbClr val="99CCFF"/>
                </a:solidFill>
                <a:latin typeface="Times New Roman" pitchFamily="18" charset="0"/>
                <a:cs typeface="Times New Roman" pitchFamily="18" charset="0"/>
              </a:rPr>
              <a:t>Ferraillage des éléments secondaires</a:t>
            </a:r>
          </a:p>
        </p:txBody>
      </p:sp>
      <p:sp>
        <p:nvSpPr>
          <p:cNvPr id="96259" name="Rectangle 3"/>
          <p:cNvSpPr>
            <a:spLocks noGrp="1" noChangeArrowheads="1"/>
          </p:cNvSpPr>
          <p:nvPr>
            <p:ph type="body" idx="1"/>
          </p:nvPr>
        </p:nvSpPr>
        <p:spPr>
          <a:xfrm>
            <a:off x="831850" y="2801938"/>
            <a:ext cx="7413625" cy="2778125"/>
          </a:xfrm>
          <a:noFill/>
        </p:spPr>
        <p:txBody>
          <a:bodyPr>
            <a:spAutoFit/>
          </a:bodyPr>
          <a:lstStyle/>
          <a:p>
            <a:pPr algn="ctr" eaLnBrk="1" hangingPunct="1">
              <a:lnSpc>
                <a:spcPct val="180000"/>
              </a:lnSpc>
              <a:buFontTx/>
              <a:buNone/>
            </a:pPr>
            <a:r>
              <a:rPr lang="fr-FR" sz="3600" smtClean="0">
                <a:latin typeface="Times New Roman" pitchFamily="18" charset="0"/>
                <a:cs typeface="Times New Roman" pitchFamily="18" charset="0"/>
              </a:rPr>
              <a:t>Pour le ferraillage des éléments secondaires on tiendra compte des prescriptions du RPA2003 et BAEL91.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strVal val="#ppt_w*0.05"/>
                                          </p:val>
                                        </p:tav>
                                        <p:tav tm="100000">
                                          <p:val>
                                            <p:strVal val="#ppt_w"/>
                                          </p:val>
                                        </p:tav>
                                      </p:tavLst>
                                    </p:anim>
                                    <p:anim calcmode="lin" valueType="num">
                                      <p:cBhvr>
                                        <p:cTn id="8" dur="500" fill="hold"/>
                                        <p:tgtEl>
                                          <p:spTgt spid="96258"/>
                                        </p:tgtEl>
                                        <p:attrNameLst>
                                          <p:attrName>ppt_h</p:attrName>
                                        </p:attrNameLst>
                                      </p:cBhvr>
                                      <p:tavLst>
                                        <p:tav tm="0">
                                          <p:val>
                                            <p:strVal val="#ppt_h"/>
                                          </p:val>
                                        </p:tav>
                                        <p:tav tm="100000">
                                          <p:val>
                                            <p:strVal val="#ppt_h"/>
                                          </p:val>
                                        </p:tav>
                                      </p:tavLst>
                                    </p:anim>
                                    <p:anim calcmode="lin" valueType="num">
                                      <p:cBhvr>
                                        <p:cTn id="9" dur="500" fill="hold"/>
                                        <p:tgtEl>
                                          <p:spTgt spid="96258"/>
                                        </p:tgtEl>
                                        <p:attrNameLst>
                                          <p:attrName>ppt_x</p:attrName>
                                        </p:attrNameLst>
                                      </p:cBhvr>
                                      <p:tavLst>
                                        <p:tav tm="0">
                                          <p:val>
                                            <p:strVal val="#ppt_x-.2"/>
                                          </p:val>
                                        </p:tav>
                                        <p:tav tm="100000">
                                          <p:val>
                                            <p:strVal val="#ppt_x"/>
                                          </p:val>
                                        </p:tav>
                                      </p:tavLst>
                                    </p:anim>
                                    <p:anim calcmode="lin" valueType="num">
                                      <p:cBhvr>
                                        <p:cTn id="10" dur="500" fill="hold"/>
                                        <p:tgtEl>
                                          <p:spTgt spid="96258"/>
                                        </p:tgtEl>
                                        <p:attrNameLst>
                                          <p:attrName>ppt_y</p:attrName>
                                        </p:attrNameLst>
                                      </p:cBhvr>
                                      <p:tavLst>
                                        <p:tav tm="0">
                                          <p:val>
                                            <p:strVal val="#ppt_y"/>
                                          </p:val>
                                        </p:tav>
                                        <p:tav tm="100000">
                                          <p:val>
                                            <p:strVal val="#ppt_y"/>
                                          </p:val>
                                        </p:tav>
                                      </p:tavLst>
                                    </p:anim>
                                    <p:animEffect transition="in" filter="fade">
                                      <p:cBhvr>
                                        <p:cTn id="11" dur="500"/>
                                        <p:tgtEl>
                                          <p:spTgt spid="96258"/>
                                        </p:tgtEl>
                                      </p:cBhvr>
                                    </p:animEffect>
                                  </p:childTnLst>
                                </p:cTn>
                              </p:par>
                            </p:childTnLst>
                          </p:cTn>
                        </p:par>
                        <p:par>
                          <p:cTn id="12" fill="hold" nodeType="afterGroup">
                            <p:stCondLst>
                              <p:cond delay="500"/>
                            </p:stCondLst>
                            <p:childTnLst>
                              <p:par>
                                <p:cTn id="13" presetID="50" presetClass="entr" presetSubtype="0" decel="100000" fill="hold" nodeType="afterEffect">
                                  <p:stCondLst>
                                    <p:cond delay="0"/>
                                  </p:stCondLst>
                                  <p:childTnLst>
                                    <p:set>
                                      <p:cBhvr>
                                        <p:cTn id="14" dur="1" fill="hold">
                                          <p:stCondLst>
                                            <p:cond delay="0"/>
                                          </p:stCondLst>
                                        </p:cTn>
                                        <p:tgtEl>
                                          <p:spTgt spid="96259">
                                            <p:txEl>
                                              <p:pRg st="0" end="0"/>
                                            </p:txEl>
                                          </p:spTgt>
                                        </p:tgtEl>
                                        <p:attrNameLst>
                                          <p:attrName>style.visibility</p:attrName>
                                        </p:attrNameLst>
                                      </p:cBhvr>
                                      <p:to>
                                        <p:strVal val="visible"/>
                                      </p:to>
                                    </p:set>
                                    <p:anim calcmode="lin" valueType="num">
                                      <p:cBhvr>
                                        <p:cTn id="15" dur="1000" fill="hold"/>
                                        <p:tgtEl>
                                          <p:spTgt spid="96259">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96259">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962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e la date 3"/>
          <p:cNvSpPr>
            <a:spLocks noGrp="1"/>
          </p:cNvSpPr>
          <p:nvPr>
            <p:ph type="dt" sz="quarter" idx="10"/>
          </p:nvPr>
        </p:nvSpPr>
        <p:spPr/>
        <p:txBody>
          <a:bodyPr/>
          <a:lstStyle/>
          <a:p>
            <a:pPr>
              <a:defRPr/>
            </a:pPr>
            <a:fld id="{F3E0D388-73A1-409F-A027-CBCB45DA1FFF}" type="datetime1">
              <a:rPr lang="fr-FR"/>
              <a:pPr>
                <a:defRPr/>
              </a:pPr>
              <a:t>25/10/2019</a:t>
            </a:fld>
            <a:endParaRPr lang="fr-FR"/>
          </a:p>
        </p:txBody>
      </p:sp>
      <p:sp>
        <p:nvSpPr>
          <p:cNvPr id="74" name="Espace réservé du numéro de diapositive 5"/>
          <p:cNvSpPr>
            <a:spLocks noGrp="1"/>
          </p:cNvSpPr>
          <p:nvPr>
            <p:ph type="sldNum" sz="quarter" idx="12"/>
          </p:nvPr>
        </p:nvSpPr>
        <p:spPr/>
        <p:txBody>
          <a:bodyPr/>
          <a:lstStyle/>
          <a:p>
            <a:pPr>
              <a:defRPr/>
            </a:pPr>
            <a:fld id="{0B381C86-91E0-452E-873A-7E91A1A8DD48}" type="slidenum">
              <a:rPr lang="fr-FR"/>
              <a:pPr>
                <a:defRPr/>
              </a:pPr>
              <a:t>32</a:t>
            </a:fld>
            <a:endParaRPr lang="fr-FR"/>
          </a:p>
        </p:txBody>
      </p:sp>
      <p:sp>
        <p:nvSpPr>
          <p:cNvPr id="97282" name="Rectangle 2"/>
          <p:cNvSpPr>
            <a:spLocks noGrp="1" noChangeArrowheads="1"/>
          </p:cNvSpPr>
          <p:nvPr>
            <p:ph type="title"/>
          </p:nvPr>
        </p:nvSpPr>
        <p:spPr>
          <a:xfrm>
            <a:off x="611188" y="0"/>
            <a:ext cx="8229600" cy="1143000"/>
          </a:xfrm>
        </p:spPr>
        <p:txBody>
          <a:bodyPr/>
          <a:lstStyle/>
          <a:p>
            <a:pPr eaLnBrk="1" hangingPunct="1"/>
            <a:r>
              <a:rPr lang="fr-FR" sz="4000" b="1" smtClean="0">
                <a:solidFill>
                  <a:srgbClr val="99CCFF"/>
                </a:solidFill>
                <a:latin typeface="Times New Roman" pitchFamily="18" charset="0"/>
                <a:cs typeface="Times New Roman" pitchFamily="18" charset="0"/>
              </a:rPr>
              <a:t>Ferraillage de l’acrotère</a:t>
            </a:r>
          </a:p>
        </p:txBody>
      </p:sp>
      <p:grpSp>
        <p:nvGrpSpPr>
          <p:cNvPr id="34821" name="Group 3"/>
          <p:cNvGrpSpPr>
            <a:grpSpLocks/>
          </p:cNvGrpSpPr>
          <p:nvPr/>
        </p:nvGrpSpPr>
        <p:grpSpPr bwMode="auto">
          <a:xfrm>
            <a:off x="98425" y="1268413"/>
            <a:ext cx="9045575" cy="5222875"/>
            <a:chOff x="62" y="799"/>
            <a:chExt cx="5698" cy="3290"/>
          </a:xfrm>
        </p:grpSpPr>
        <p:sp>
          <p:nvSpPr>
            <p:cNvPr id="34828" name="Text Box 4"/>
            <p:cNvSpPr txBox="1">
              <a:spLocks noChangeArrowheads="1"/>
            </p:cNvSpPr>
            <p:nvPr/>
          </p:nvSpPr>
          <p:spPr bwMode="auto">
            <a:xfrm>
              <a:off x="3084" y="3839"/>
              <a:ext cx="12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b="1">
                  <a:cs typeface="Times New Roman" pitchFamily="18" charset="0"/>
                </a:rPr>
                <a:t>Coupe A-A</a:t>
              </a:r>
            </a:p>
          </p:txBody>
        </p:sp>
        <p:sp>
          <p:nvSpPr>
            <p:cNvPr id="34829" name="Rectangle 5"/>
            <p:cNvSpPr>
              <a:spLocks noChangeArrowheads="1"/>
            </p:cNvSpPr>
            <p:nvPr/>
          </p:nvSpPr>
          <p:spPr bwMode="auto">
            <a:xfrm>
              <a:off x="1451" y="3068"/>
              <a:ext cx="11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latin typeface="Garamond" pitchFamily="18" charset="0"/>
                  <a:cs typeface="Arial" charset="0"/>
                </a:rPr>
                <a:t>T 6 (e = 25cm)</a:t>
              </a:r>
            </a:p>
          </p:txBody>
        </p:sp>
        <p:sp>
          <p:nvSpPr>
            <p:cNvPr id="34830" name="Text Box 6"/>
            <p:cNvSpPr txBox="1">
              <a:spLocks noChangeArrowheads="1"/>
            </p:cNvSpPr>
            <p:nvPr/>
          </p:nvSpPr>
          <p:spPr bwMode="auto">
            <a:xfrm>
              <a:off x="4603" y="3113"/>
              <a:ext cx="11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b="1">
                  <a:cs typeface="Times New Roman" pitchFamily="18" charset="0"/>
                </a:rPr>
                <a:t> T 8 (e = 20cm)</a:t>
              </a:r>
            </a:p>
          </p:txBody>
        </p:sp>
        <p:sp>
          <p:nvSpPr>
            <p:cNvPr id="34831" name="Oval 7"/>
            <p:cNvSpPr>
              <a:spLocks noChangeAspect="1" noChangeArrowheads="1"/>
            </p:cNvSpPr>
            <p:nvPr/>
          </p:nvSpPr>
          <p:spPr bwMode="auto">
            <a:xfrm>
              <a:off x="4281" y="2931"/>
              <a:ext cx="49" cy="70"/>
            </a:xfrm>
            <a:prstGeom prst="ellipse">
              <a:avLst/>
            </a:prstGeom>
            <a:solidFill>
              <a:schemeClr val="tx1"/>
            </a:solidFill>
            <a:ln w="9525">
              <a:solidFill>
                <a:schemeClr val="tx1"/>
              </a:solidFill>
              <a:round/>
              <a:headEnd/>
              <a:tailEnd/>
            </a:ln>
          </p:spPr>
          <p:txBody>
            <a:bodyPr/>
            <a:lstStyle/>
            <a:p>
              <a:endParaRPr lang="fr-FR"/>
            </a:p>
          </p:txBody>
        </p:sp>
        <p:sp>
          <p:nvSpPr>
            <p:cNvPr id="34832" name="Oval 8"/>
            <p:cNvSpPr>
              <a:spLocks noChangeAspect="1" noChangeArrowheads="1"/>
            </p:cNvSpPr>
            <p:nvPr/>
          </p:nvSpPr>
          <p:spPr bwMode="auto">
            <a:xfrm>
              <a:off x="4286" y="3385"/>
              <a:ext cx="50" cy="70"/>
            </a:xfrm>
            <a:prstGeom prst="ellipse">
              <a:avLst/>
            </a:prstGeom>
            <a:solidFill>
              <a:schemeClr val="tx1"/>
            </a:solidFill>
            <a:ln w="9525">
              <a:solidFill>
                <a:schemeClr val="tx1"/>
              </a:solidFill>
              <a:round/>
              <a:headEnd/>
              <a:tailEnd/>
            </a:ln>
          </p:spPr>
          <p:txBody>
            <a:bodyPr/>
            <a:lstStyle/>
            <a:p>
              <a:endParaRPr lang="fr-FR"/>
            </a:p>
          </p:txBody>
        </p:sp>
        <p:grpSp>
          <p:nvGrpSpPr>
            <p:cNvPr id="34833" name="Group 9"/>
            <p:cNvGrpSpPr>
              <a:grpSpLocks/>
            </p:cNvGrpSpPr>
            <p:nvPr/>
          </p:nvGrpSpPr>
          <p:grpSpPr bwMode="auto">
            <a:xfrm>
              <a:off x="2540" y="2886"/>
              <a:ext cx="1880" cy="862"/>
              <a:chOff x="2540" y="2886"/>
              <a:chExt cx="1880" cy="862"/>
            </a:xfrm>
          </p:grpSpPr>
          <p:sp>
            <p:nvSpPr>
              <p:cNvPr id="34874" name="Oval 10"/>
              <p:cNvSpPr>
                <a:spLocks noChangeAspect="1" noChangeArrowheads="1"/>
              </p:cNvSpPr>
              <p:nvPr/>
            </p:nvSpPr>
            <p:spPr bwMode="auto">
              <a:xfrm>
                <a:off x="2987" y="2931"/>
                <a:ext cx="49" cy="70"/>
              </a:xfrm>
              <a:prstGeom prst="ellipse">
                <a:avLst/>
              </a:prstGeom>
              <a:solidFill>
                <a:schemeClr val="tx1"/>
              </a:solidFill>
              <a:ln w="9525">
                <a:solidFill>
                  <a:schemeClr val="tx1"/>
                </a:solidFill>
                <a:round/>
                <a:headEnd/>
                <a:tailEnd/>
              </a:ln>
            </p:spPr>
            <p:txBody>
              <a:bodyPr/>
              <a:lstStyle/>
              <a:p>
                <a:endParaRPr lang="fr-FR"/>
              </a:p>
            </p:txBody>
          </p:sp>
          <p:sp>
            <p:nvSpPr>
              <p:cNvPr id="34875" name="Oval 11"/>
              <p:cNvSpPr>
                <a:spLocks noChangeAspect="1" noChangeArrowheads="1"/>
              </p:cNvSpPr>
              <p:nvPr/>
            </p:nvSpPr>
            <p:spPr bwMode="auto">
              <a:xfrm>
                <a:off x="3296" y="2931"/>
                <a:ext cx="49" cy="70"/>
              </a:xfrm>
              <a:prstGeom prst="ellipse">
                <a:avLst/>
              </a:prstGeom>
              <a:solidFill>
                <a:schemeClr val="tx1"/>
              </a:solidFill>
              <a:ln w="9525">
                <a:solidFill>
                  <a:schemeClr val="tx1"/>
                </a:solidFill>
                <a:round/>
                <a:headEnd/>
                <a:tailEnd/>
              </a:ln>
            </p:spPr>
            <p:txBody>
              <a:bodyPr/>
              <a:lstStyle/>
              <a:p>
                <a:endParaRPr lang="fr-FR"/>
              </a:p>
            </p:txBody>
          </p:sp>
          <p:sp>
            <p:nvSpPr>
              <p:cNvPr id="34876" name="Oval 12"/>
              <p:cNvSpPr>
                <a:spLocks noChangeAspect="1" noChangeArrowheads="1"/>
              </p:cNvSpPr>
              <p:nvPr/>
            </p:nvSpPr>
            <p:spPr bwMode="auto">
              <a:xfrm>
                <a:off x="3634" y="2931"/>
                <a:ext cx="49" cy="70"/>
              </a:xfrm>
              <a:prstGeom prst="ellipse">
                <a:avLst/>
              </a:prstGeom>
              <a:solidFill>
                <a:schemeClr val="tx1"/>
              </a:solidFill>
              <a:ln w="9525">
                <a:solidFill>
                  <a:schemeClr val="tx1"/>
                </a:solidFill>
                <a:round/>
                <a:headEnd/>
                <a:tailEnd/>
              </a:ln>
            </p:spPr>
            <p:txBody>
              <a:bodyPr/>
              <a:lstStyle/>
              <a:p>
                <a:endParaRPr lang="fr-FR"/>
              </a:p>
            </p:txBody>
          </p:sp>
          <p:sp>
            <p:nvSpPr>
              <p:cNvPr id="34877" name="Oval 13"/>
              <p:cNvSpPr>
                <a:spLocks noChangeAspect="1" noChangeArrowheads="1"/>
              </p:cNvSpPr>
              <p:nvPr/>
            </p:nvSpPr>
            <p:spPr bwMode="auto">
              <a:xfrm>
                <a:off x="3969" y="2931"/>
                <a:ext cx="49" cy="70"/>
              </a:xfrm>
              <a:prstGeom prst="ellipse">
                <a:avLst/>
              </a:prstGeom>
              <a:solidFill>
                <a:schemeClr val="tx1"/>
              </a:solidFill>
              <a:ln w="9525">
                <a:solidFill>
                  <a:schemeClr val="tx1"/>
                </a:solidFill>
                <a:round/>
                <a:headEnd/>
                <a:tailEnd/>
              </a:ln>
            </p:spPr>
            <p:txBody>
              <a:bodyPr/>
              <a:lstStyle/>
              <a:p>
                <a:endParaRPr lang="fr-FR"/>
              </a:p>
            </p:txBody>
          </p:sp>
          <p:sp>
            <p:nvSpPr>
              <p:cNvPr id="34878" name="Oval 14"/>
              <p:cNvSpPr>
                <a:spLocks noChangeAspect="1" noChangeArrowheads="1"/>
              </p:cNvSpPr>
              <p:nvPr/>
            </p:nvSpPr>
            <p:spPr bwMode="auto">
              <a:xfrm>
                <a:off x="2991" y="3387"/>
                <a:ext cx="49" cy="70"/>
              </a:xfrm>
              <a:prstGeom prst="ellipse">
                <a:avLst/>
              </a:prstGeom>
              <a:solidFill>
                <a:schemeClr val="tx1"/>
              </a:solidFill>
              <a:ln w="9525">
                <a:solidFill>
                  <a:schemeClr val="tx1"/>
                </a:solidFill>
                <a:round/>
                <a:headEnd/>
                <a:tailEnd/>
              </a:ln>
            </p:spPr>
            <p:txBody>
              <a:bodyPr/>
              <a:lstStyle/>
              <a:p>
                <a:endParaRPr lang="fr-FR"/>
              </a:p>
            </p:txBody>
          </p:sp>
          <p:sp>
            <p:nvSpPr>
              <p:cNvPr id="34879" name="Oval 15"/>
              <p:cNvSpPr>
                <a:spLocks noChangeAspect="1" noChangeArrowheads="1"/>
              </p:cNvSpPr>
              <p:nvPr/>
            </p:nvSpPr>
            <p:spPr bwMode="auto">
              <a:xfrm>
                <a:off x="3298" y="3387"/>
                <a:ext cx="50" cy="70"/>
              </a:xfrm>
              <a:prstGeom prst="ellipse">
                <a:avLst/>
              </a:prstGeom>
              <a:solidFill>
                <a:schemeClr val="tx1"/>
              </a:solidFill>
              <a:ln w="9525">
                <a:solidFill>
                  <a:schemeClr val="tx1"/>
                </a:solidFill>
                <a:round/>
                <a:headEnd/>
                <a:tailEnd/>
              </a:ln>
            </p:spPr>
            <p:txBody>
              <a:bodyPr/>
              <a:lstStyle/>
              <a:p>
                <a:endParaRPr lang="fr-FR"/>
              </a:p>
            </p:txBody>
          </p:sp>
          <p:sp>
            <p:nvSpPr>
              <p:cNvPr id="34880" name="Oval 16"/>
              <p:cNvSpPr>
                <a:spLocks noChangeAspect="1" noChangeArrowheads="1"/>
              </p:cNvSpPr>
              <p:nvPr/>
            </p:nvSpPr>
            <p:spPr bwMode="auto">
              <a:xfrm>
                <a:off x="3978" y="3387"/>
                <a:ext cx="49" cy="70"/>
              </a:xfrm>
              <a:prstGeom prst="ellipse">
                <a:avLst/>
              </a:prstGeom>
              <a:solidFill>
                <a:schemeClr val="tx1"/>
              </a:solidFill>
              <a:ln w="9525">
                <a:solidFill>
                  <a:schemeClr val="tx1"/>
                </a:solidFill>
                <a:round/>
                <a:headEnd/>
                <a:tailEnd/>
              </a:ln>
            </p:spPr>
            <p:txBody>
              <a:bodyPr/>
              <a:lstStyle/>
              <a:p>
                <a:endParaRPr lang="fr-FR"/>
              </a:p>
            </p:txBody>
          </p:sp>
          <p:sp>
            <p:nvSpPr>
              <p:cNvPr id="34881" name="Oval 17"/>
              <p:cNvSpPr>
                <a:spLocks noChangeAspect="1" noChangeArrowheads="1"/>
              </p:cNvSpPr>
              <p:nvPr/>
            </p:nvSpPr>
            <p:spPr bwMode="auto">
              <a:xfrm>
                <a:off x="3650" y="3387"/>
                <a:ext cx="49" cy="70"/>
              </a:xfrm>
              <a:prstGeom prst="ellipse">
                <a:avLst/>
              </a:prstGeom>
              <a:solidFill>
                <a:schemeClr val="tx1"/>
              </a:solidFill>
              <a:ln w="9525">
                <a:solidFill>
                  <a:schemeClr val="tx1"/>
                </a:solidFill>
                <a:round/>
                <a:headEnd/>
                <a:tailEnd/>
              </a:ln>
            </p:spPr>
            <p:txBody>
              <a:bodyPr/>
              <a:lstStyle/>
              <a:p>
                <a:endParaRPr lang="fr-FR"/>
              </a:p>
            </p:txBody>
          </p:sp>
          <p:grpSp>
            <p:nvGrpSpPr>
              <p:cNvPr id="34882" name="Group 18"/>
              <p:cNvGrpSpPr>
                <a:grpSpLocks/>
              </p:cNvGrpSpPr>
              <p:nvPr/>
            </p:nvGrpSpPr>
            <p:grpSpPr bwMode="auto">
              <a:xfrm>
                <a:off x="2540" y="2886"/>
                <a:ext cx="1880" cy="862"/>
                <a:chOff x="2540" y="2886"/>
                <a:chExt cx="1880" cy="862"/>
              </a:xfrm>
            </p:grpSpPr>
            <p:sp>
              <p:nvSpPr>
                <p:cNvPr id="34883" name="Line 19"/>
                <p:cNvSpPr>
                  <a:spLocks noChangeShapeType="1"/>
                </p:cNvSpPr>
                <p:nvPr/>
              </p:nvSpPr>
              <p:spPr bwMode="auto">
                <a:xfrm>
                  <a:off x="2875" y="3748"/>
                  <a:ext cx="154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fr-FR"/>
                </a:p>
              </p:txBody>
            </p:sp>
            <p:grpSp>
              <p:nvGrpSpPr>
                <p:cNvPr id="34884" name="Group 20"/>
                <p:cNvGrpSpPr>
                  <a:grpSpLocks/>
                </p:cNvGrpSpPr>
                <p:nvPr/>
              </p:nvGrpSpPr>
              <p:grpSpPr bwMode="auto">
                <a:xfrm>
                  <a:off x="2540" y="2886"/>
                  <a:ext cx="1880" cy="619"/>
                  <a:chOff x="2540" y="2886"/>
                  <a:chExt cx="1880" cy="619"/>
                </a:xfrm>
              </p:grpSpPr>
              <p:sp>
                <p:nvSpPr>
                  <p:cNvPr id="34885" name="Line 21"/>
                  <p:cNvSpPr>
                    <a:spLocks noChangeShapeType="1"/>
                  </p:cNvSpPr>
                  <p:nvPr/>
                </p:nvSpPr>
                <p:spPr bwMode="auto">
                  <a:xfrm>
                    <a:off x="2875" y="2886"/>
                    <a:ext cx="1545"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86" name="Line 22"/>
                  <p:cNvSpPr>
                    <a:spLocks noChangeShapeType="1"/>
                  </p:cNvSpPr>
                  <p:nvPr/>
                </p:nvSpPr>
                <p:spPr bwMode="auto">
                  <a:xfrm>
                    <a:off x="2875" y="3504"/>
                    <a:ext cx="1545"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87" name="Line 23"/>
                  <p:cNvSpPr>
                    <a:spLocks noChangeShapeType="1"/>
                  </p:cNvSpPr>
                  <p:nvPr/>
                </p:nvSpPr>
                <p:spPr bwMode="auto">
                  <a:xfrm>
                    <a:off x="2875" y="3383"/>
                    <a:ext cx="1545"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88" name="Line 24"/>
                  <p:cNvSpPr>
                    <a:spLocks noChangeShapeType="1"/>
                  </p:cNvSpPr>
                  <p:nvPr/>
                </p:nvSpPr>
                <p:spPr bwMode="auto">
                  <a:xfrm>
                    <a:off x="2875" y="3006"/>
                    <a:ext cx="1545"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89" name="Line 25"/>
                  <p:cNvSpPr>
                    <a:spLocks noChangeShapeType="1"/>
                  </p:cNvSpPr>
                  <p:nvPr/>
                </p:nvSpPr>
                <p:spPr bwMode="auto">
                  <a:xfrm flipV="1">
                    <a:off x="2540" y="3007"/>
                    <a:ext cx="304" cy="1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90" name="Line 26"/>
                  <p:cNvSpPr>
                    <a:spLocks noChangeShapeType="1"/>
                  </p:cNvSpPr>
                  <p:nvPr/>
                </p:nvSpPr>
                <p:spPr bwMode="auto">
                  <a:xfrm>
                    <a:off x="2540" y="3127"/>
                    <a:ext cx="335" cy="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sp>
          <p:nvSpPr>
            <p:cNvPr id="34834" name="Text Box 27"/>
            <p:cNvSpPr txBox="1">
              <a:spLocks noChangeArrowheads="1"/>
            </p:cNvSpPr>
            <p:nvPr/>
          </p:nvSpPr>
          <p:spPr bwMode="auto">
            <a:xfrm>
              <a:off x="3402" y="3526"/>
              <a:ext cx="5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b="1">
                  <a:latin typeface="Garamond" pitchFamily="18" charset="0"/>
                  <a:cs typeface="Arial" charset="0"/>
                </a:rPr>
                <a:t>1 m</a:t>
              </a:r>
            </a:p>
          </p:txBody>
        </p:sp>
        <p:sp>
          <p:nvSpPr>
            <p:cNvPr id="34835" name="Line 28"/>
            <p:cNvSpPr>
              <a:spLocks noChangeShapeType="1"/>
            </p:cNvSpPr>
            <p:nvPr/>
          </p:nvSpPr>
          <p:spPr bwMode="auto">
            <a:xfrm flipH="1">
              <a:off x="1651" y="2078"/>
              <a:ext cx="725"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36" name="Line 29"/>
            <p:cNvSpPr>
              <a:spLocks noChangeShapeType="1"/>
            </p:cNvSpPr>
            <p:nvPr/>
          </p:nvSpPr>
          <p:spPr bwMode="auto">
            <a:xfrm flipH="1" flipV="1">
              <a:off x="1678" y="1842"/>
              <a:ext cx="698"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37" name="Line 30"/>
            <p:cNvSpPr>
              <a:spLocks noChangeShapeType="1"/>
            </p:cNvSpPr>
            <p:nvPr/>
          </p:nvSpPr>
          <p:spPr bwMode="auto">
            <a:xfrm>
              <a:off x="807" y="2788"/>
              <a:ext cx="1505" cy="0"/>
            </a:xfrm>
            <a:prstGeom prst="line">
              <a:avLst/>
            </a:prstGeom>
            <a:noFill/>
            <a:ln w="158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34838" name="Line 31"/>
            <p:cNvSpPr>
              <a:spLocks noChangeShapeType="1"/>
            </p:cNvSpPr>
            <p:nvPr/>
          </p:nvSpPr>
          <p:spPr bwMode="auto">
            <a:xfrm>
              <a:off x="2147" y="2557"/>
              <a:ext cx="1" cy="115"/>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fr-FR"/>
            </a:p>
          </p:txBody>
        </p:sp>
        <p:sp>
          <p:nvSpPr>
            <p:cNvPr id="34839" name="Line 32"/>
            <p:cNvSpPr>
              <a:spLocks noChangeShapeType="1"/>
            </p:cNvSpPr>
            <p:nvPr/>
          </p:nvSpPr>
          <p:spPr bwMode="auto">
            <a:xfrm>
              <a:off x="942" y="2546"/>
              <a:ext cx="0" cy="114"/>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fr-FR"/>
            </a:p>
          </p:txBody>
        </p:sp>
        <p:grpSp>
          <p:nvGrpSpPr>
            <p:cNvPr id="34840" name="Group 33"/>
            <p:cNvGrpSpPr>
              <a:grpSpLocks/>
            </p:cNvGrpSpPr>
            <p:nvPr/>
          </p:nvGrpSpPr>
          <p:grpSpPr bwMode="auto">
            <a:xfrm>
              <a:off x="62" y="799"/>
              <a:ext cx="2269" cy="1996"/>
              <a:chOff x="62" y="799"/>
              <a:chExt cx="2269" cy="1996"/>
            </a:xfrm>
          </p:grpSpPr>
          <p:grpSp>
            <p:nvGrpSpPr>
              <p:cNvPr id="34842" name="Group 34"/>
              <p:cNvGrpSpPr>
                <a:grpSpLocks/>
              </p:cNvGrpSpPr>
              <p:nvPr/>
            </p:nvGrpSpPr>
            <p:grpSpPr bwMode="auto">
              <a:xfrm>
                <a:off x="926" y="799"/>
                <a:ext cx="1405" cy="1996"/>
                <a:chOff x="926" y="799"/>
                <a:chExt cx="1405" cy="1996"/>
              </a:xfrm>
            </p:grpSpPr>
            <p:grpSp>
              <p:nvGrpSpPr>
                <p:cNvPr id="34847" name="Group 35"/>
                <p:cNvGrpSpPr>
                  <a:grpSpLocks/>
                </p:cNvGrpSpPr>
                <p:nvPr/>
              </p:nvGrpSpPr>
              <p:grpSpPr bwMode="auto">
                <a:xfrm>
                  <a:off x="1301" y="799"/>
                  <a:ext cx="1030" cy="1996"/>
                  <a:chOff x="1301" y="799"/>
                  <a:chExt cx="1030" cy="1996"/>
                </a:xfrm>
              </p:grpSpPr>
              <p:grpSp>
                <p:nvGrpSpPr>
                  <p:cNvPr id="34855" name="Group 36"/>
                  <p:cNvGrpSpPr>
                    <a:grpSpLocks/>
                  </p:cNvGrpSpPr>
                  <p:nvPr/>
                </p:nvGrpSpPr>
                <p:grpSpPr bwMode="auto">
                  <a:xfrm>
                    <a:off x="1301" y="799"/>
                    <a:ext cx="1030" cy="1996"/>
                    <a:chOff x="2672" y="9940"/>
                    <a:chExt cx="1806" cy="2655"/>
                  </a:xfrm>
                </p:grpSpPr>
                <p:sp>
                  <p:nvSpPr>
                    <p:cNvPr id="34864" name="Line 37"/>
                    <p:cNvSpPr>
                      <a:spLocks noChangeShapeType="1"/>
                    </p:cNvSpPr>
                    <p:nvPr/>
                  </p:nvSpPr>
                  <p:spPr bwMode="auto">
                    <a:xfrm flipV="1">
                      <a:off x="2672" y="9940"/>
                      <a:ext cx="1" cy="265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65" name="Line 38"/>
                    <p:cNvSpPr>
                      <a:spLocks noChangeShapeType="1"/>
                    </p:cNvSpPr>
                    <p:nvPr/>
                  </p:nvSpPr>
                  <p:spPr bwMode="auto">
                    <a:xfrm flipV="1">
                      <a:off x="3492" y="10936"/>
                      <a:ext cx="1" cy="1659"/>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66" name="Line 39"/>
                    <p:cNvSpPr>
                      <a:spLocks noChangeShapeType="1"/>
                    </p:cNvSpPr>
                    <p:nvPr/>
                  </p:nvSpPr>
                  <p:spPr bwMode="auto">
                    <a:xfrm>
                      <a:off x="3492" y="10936"/>
                      <a:ext cx="98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67" name="Line 40"/>
                    <p:cNvSpPr>
                      <a:spLocks noChangeShapeType="1"/>
                    </p:cNvSpPr>
                    <p:nvPr/>
                  </p:nvSpPr>
                  <p:spPr bwMode="auto">
                    <a:xfrm flipV="1">
                      <a:off x="4477" y="10272"/>
                      <a:ext cx="1" cy="6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68" name="Line 41"/>
                    <p:cNvSpPr>
                      <a:spLocks noChangeShapeType="1"/>
                    </p:cNvSpPr>
                    <p:nvPr/>
                  </p:nvSpPr>
                  <p:spPr bwMode="auto">
                    <a:xfrm flipH="1" flipV="1">
                      <a:off x="2672" y="9940"/>
                      <a:ext cx="1805" cy="33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69" name="Line 42"/>
                    <p:cNvSpPr>
                      <a:spLocks noChangeShapeType="1"/>
                    </p:cNvSpPr>
                    <p:nvPr/>
                  </p:nvSpPr>
                  <p:spPr bwMode="auto">
                    <a:xfrm flipV="1">
                      <a:off x="2833" y="10106"/>
                      <a:ext cx="1" cy="24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70" name="Line 43"/>
                    <p:cNvSpPr>
                      <a:spLocks noChangeShapeType="1"/>
                    </p:cNvSpPr>
                    <p:nvPr/>
                  </p:nvSpPr>
                  <p:spPr bwMode="auto">
                    <a:xfrm>
                      <a:off x="2833" y="10106"/>
                      <a:ext cx="1477" cy="33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71" name="Line 44"/>
                    <p:cNvSpPr>
                      <a:spLocks noChangeShapeType="1"/>
                    </p:cNvSpPr>
                    <p:nvPr/>
                  </p:nvSpPr>
                  <p:spPr bwMode="auto">
                    <a:xfrm>
                      <a:off x="4313" y="10441"/>
                      <a:ext cx="1" cy="33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72" name="Line 45"/>
                    <p:cNvSpPr>
                      <a:spLocks noChangeShapeType="1"/>
                    </p:cNvSpPr>
                    <p:nvPr/>
                  </p:nvSpPr>
                  <p:spPr bwMode="auto">
                    <a:xfrm flipV="1">
                      <a:off x="3328" y="10272"/>
                      <a:ext cx="1" cy="232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73" name="Line 46"/>
                    <p:cNvSpPr>
                      <a:spLocks noChangeShapeType="1"/>
                    </p:cNvSpPr>
                    <p:nvPr/>
                  </p:nvSpPr>
                  <p:spPr bwMode="auto">
                    <a:xfrm flipH="1">
                      <a:off x="3328" y="10768"/>
                      <a:ext cx="985"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34856" name="Oval 47"/>
                  <p:cNvSpPr>
                    <a:spLocks noChangeAspect="1" noChangeArrowheads="1"/>
                  </p:cNvSpPr>
                  <p:nvPr/>
                </p:nvSpPr>
                <p:spPr bwMode="auto">
                  <a:xfrm>
                    <a:off x="2183" y="1174"/>
                    <a:ext cx="54" cy="72"/>
                  </a:xfrm>
                  <a:prstGeom prst="ellipse">
                    <a:avLst/>
                  </a:prstGeom>
                  <a:solidFill>
                    <a:schemeClr val="tx1"/>
                  </a:solidFill>
                  <a:ln w="9525">
                    <a:solidFill>
                      <a:schemeClr val="tx1"/>
                    </a:solidFill>
                    <a:round/>
                    <a:headEnd/>
                    <a:tailEnd/>
                  </a:ln>
                </p:spPr>
                <p:txBody>
                  <a:bodyPr/>
                  <a:lstStyle/>
                  <a:p>
                    <a:endParaRPr lang="fr-FR"/>
                  </a:p>
                </p:txBody>
              </p:sp>
              <p:sp>
                <p:nvSpPr>
                  <p:cNvPr id="34857" name="Oval 48"/>
                  <p:cNvSpPr>
                    <a:spLocks noChangeAspect="1" noChangeArrowheads="1"/>
                  </p:cNvSpPr>
                  <p:nvPr/>
                </p:nvSpPr>
                <p:spPr bwMode="auto">
                  <a:xfrm>
                    <a:off x="1395" y="924"/>
                    <a:ext cx="53" cy="71"/>
                  </a:xfrm>
                  <a:prstGeom prst="ellipse">
                    <a:avLst/>
                  </a:prstGeom>
                  <a:solidFill>
                    <a:schemeClr val="tx1"/>
                  </a:solidFill>
                  <a:ln w="9525">
                    <a:solidFill>
                      <a:schemeClr val="tx1"/>
                    </a:solidFill>
                    <a:round/>
                    <a:headEnd/>
                    <a:tailEnd/>
                  </a:ln>
                </p:spPr>
                <p:txBody>
                  <a:bodyPr/>
                  <a:lstStyle/>
                  <a:p>
                    <a:endParaRPr lang="fr-FR"/>
                  </a:p>
                </p:txBody>
              </p:sp>
              <p:sp>
                <p:nvSpPr>
                  <p:cNvPr id="34858" name="Oval 49"/>
                  <p:cNvSpPr>
                    <a:spLocks noChangeAspect="1" noChangeArrowheads="1"/>
                  </p:cNvSpPr>
                  <p:nvPr/>
                </p:nvSpPr>
                <p:spPr bwMode="auto">
                  <a:xfrm>
                    <a:off x="1675" y="1352"/>
                    <a:ext cx="54" cy="71"/>
                  </a:xfrm>
                  <a:prstGeom prst="ellipse">
                    <a:avLst/>
                  </a:prstGeom>
                  <a:solidFill>
                    <a:schemeClr val="tx1"/>
                  </a:solidFill>
                  <a:ln w="9525">
                    <a:solidFill>
                      <a:schemeClr val="tx1"/>
                    </a:solidFill>
                    <a:round/>
                    <a:headEnd/>
                    <a:tailEnd/>
                  </a:ln>
                </p:spPr>
                <p:txBody>
                  <a:bodyPr/>
                  <a:lstStyle/>
                  <a:p>
                    <a:endParaRPr lang="fr-FR"/>
                  </a:p>
                </p:txBody>
              </p:sp>
              <p:sp>
                <p:nvSpPr>
                  <p:cNvPr id="34859" name="Oval 50"/>
                  <p:cNvSpPr>
                    <a:spLocks noChangeAspect="1" noChangeArrowheads="1"/>
                  </p:cNvSpPr>
                  <p:nvPr/>
                </p:nvSpPr>
                <p:spPr bwMode="auto">
                  <a:xfrm>
                    <a:off x="2183" y="1352"/>
                    <a:ext cx="54" cy="71"/>
                  </a:xfrm>
                  <a:prstGeom prst="ellipse">
                    <a:avLst/>
                  </a:prstGeom>
                  <a:solidFill>
                    <a:schemeClr val="tx1"/>
                  </a:solidFill>
                  <a:ln w="9525">
                    <a:solidFill>
                      <a:schemeClr val="tx1"/>
                    </a:solidFill>
                    <a:round/>
                    <a:headEnd/>
                    <a:tailEnd/>
                  </a:ln>
                </p:spPr>
                <p:txBody>
                  <a:bodyPr/>
                  <a:lstStyle/>
                  <a:p>
                    <a:endParaRPr lang="fr-FR"/>
                  </a:p>
                </p:txBody>
              </p:sp>
              <p:sp>
                <p:nvSpPr>
                  <p:cNvPr id="34860" name="Oval 51"/>
                  <p:cNvSpPr>
                    <a:spLocks noChangeAspect="1" noChangeArrowheads="1"/>
                  </p:cNvSpPr>
                  <p:nvPr/>
                </p:nvSpPr>
                <p:spPr bwMode="auto">
                  <a:xfrm>
                    <a:off x="1622" y="1797"/>
                    <a:ext cx="53" cy="72"/>
                  </a:xfrm>
                  <a:prstGeom prst="ellipse">
                    <a:avLst/>
                  </a:prstGeom>
                  <a:solidFill>
                    <a:schemeClr val="tx1"/>
                  </a:solidFill>
                  <a:ln w="9525">
                    <a:solidFill>
                      <a:schemeClr val="tx1"/>
                    </a:solidFill>
                    <a:round/>
                    <a:headEnd/>
                    <a:tailEnd/>
                  </a:ln>
                </p:spPr>
                <p:txBody>
                  <a:bodyPr/>
                  <a:lstStyle/>
                  <a:p>
                    <a:endParaRPr lang="fr-FR"/>
                  </a:p>
                </p:txBody>
              </p:sp>
              <p:sp>
                <p:nvSpPr>
                  <p:cNvPr id="34861" name="Oval 52"/>
                  <p:cNvSpPr>
                    <a:spLocks noChangeAspect="1" noChangeArrowheads="1"/>
                  </p:cNvSpPr>
                  <p:nvPr/>
                </p:nvSpPr>
                <p:spPr bwMode="auto">
                  <a:xfrm>
                    <a:off x="1622" y="2545"/>
                    <a:ext cx="53" cy="72"/>
                  </a:xfrm>
                  <a:prstGeom prst="ellipse">
                    <a:avLst/>
                  </a:prstGeom>
                  <a:solidFill>
                    <a:schemeClr val="tx1"/>
                  </a:solidFill>
                  <a:ln w="9525">
                    <a:solidFill>
                      <a:schemeClr val="tx1"/>
                    </a:solidFill>
                    <a:round/>
                    <a:headEnd/>
                    <a:tailEnd/>
                  </a:ln>
                </p:spPr>
                <p:txBody>
                  <a:bodyPr/>
                  <a:lstStyle/>
                  <a:p>
                    <a:endParaRPr lang="fr-FR"/>
                  </a:p>
                </p:txBody>
              </p:sp>
              <p:sp>
                <p:nvSpPr>
                  <p:cNvPr id="34862" name="Oval 53"/>
                  <p:cNvSpPr>
                    <a:spLocks noChangeAspect="1" noChangeArrowheads="1"/>
                  </p:cNvSpPr>
                  <p:nvPr/>
                </p:nvSpPr>
                <p:spPr bwMode="auto">
                  <a:xfrm>
                    <a:off x="1395" y="1797"/>
                    <a:ext cx="53" cy="72"/>
                  </a:xfrm>
                  <a:prstGeom prst="ellipse">
                    <a:avLst/>
                  </a:prstGeom>
                  <a:solidFill>
                    <a:schemeClr val="tx1"/>
                  </a:solidFill>
                  <a:ln w="9525">
                    <a:solidFill>
                      <a:schemeClr val="tx1"/>
                    </a:solidFill>
                    <a:round/>
                    <a:headEnd/>
                    <a:tailEnd/>
                  </a:ln>
                </p:spPr>
                <p:txBody>
                  <a:bodyPr/>
                  <a:lstStyle/>
                  <a:p>
                    <a:endParaRPr lang="fr-FR"/>
                  </a:p>
                </p:txBody>
              </p:sp>
              <p:sp>
                <p:nvSpPr>
                  <p:cNvPr id="34863" name="Oval 54"/>
                  <p:cNvSpPr>
                    <a:spLocks noChangeAspect="1" noChangeArrowheads="1"/>
                  </p:cNvSpPr>
                  <p:nvPr/>
                </p:nvSpPr>
                <p:spPr bwMode="auto">
                  <a:xfrm>
                    <a:off x="1395" y="2545"/>
                    <a:ext cx="53" cy="72"/>
                  </a:xfrm>
                  <a:prstGeom prst="ellipse">
                    <a:avLst/>
                  </a:prstGeom>
                  <a:solidFill>
                    <a:schemeClr val="tx1"/>
                  </a:solidFill>
                  <a:ln w="9525">
                    <a:solidFill>
                      <a:schemeClr val="tx1"/>
                    </a:solidFill>
                    <a:round/>
                    <a:headEnd/>
                    <a:tailEnd/>
                  </a:ln>
                </p:spPr>
                <p:txBody>
                  <a:bodyPr/>
                  <a:lstStyle/>
                  <a:p>
                    <a:endParaRPr lang="fr-FR"/>
                  </a:p>
                </p:txBody>
              </p:sp>
            </p:grpSp>
            <p:sp>
              <p:nvSpPr>
                <p:cNvPr id="34848" name="Line 55"/>
                <p:cNvSpPr>
                  <a:spLocks noChangeShapeType="1"/>
                </p:cNvSpPr>
                <p:nvPr/>
              </p:nvSpPr>
              <p:spPr bwMode="auto">
                <a:xfrm flipH="1">
                  <a:off x="1581" y="999"/>
                  <a:ext cx="36" cy="4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49" name="Line 56"/>
                <p:cNvSpPr>
                  <a:spLocks noChangeShapeType="1"/>
                </p:cNvSpPr>
                <p:nvPr/>
              </p:nvSpPr>
              <p:spPr bwMode="auto">
                <a:xfrm flipV="1">
                  <a:off x="1675" y="1299"/>
                  <a:ext cx="35" cy="4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50" name="Line 57"/>
                <p:cNvSpPr>
                  <a:spLocks noChangeShapeType="1"/>
                </p:cNvSpPr>
                <p:nvPr/>
              </p:nvSpPr>
              <p:spPr bwMode="auto">
                <a:xfrm flipH="1">
                  <a:off x="1767" y="2671"/>
                  <a:ext cx="375"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51" name="Line 58"/>
                <p:cNvSpPr>
                  <a:spLocks noChangeShapeType="1"/>
                </p:cNvSpPr>
                <p:nvPr/>
              </p:nvSpPr>
              <p:spPr bwMode="auto">
                <a:xfrm flipH="1">
                  <a:off x="926" y="2671"/>
                  <a:ext cx="375"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52" name="Line 59"/>
                <p:cNvSpPr>
                  <a:spLocks noChangeShapeType="1"/>
                </p:cNvSpPr>
                <p:nvPr/>
              </p:nvSpPr>
              <p:spPr bwMode="auto">
                <a:xfrm flipH="1" flipV="1">
                  <a:off x="1202" y="2263"/>
                  <a:ext cx="478" cy="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53" name="Line 60"/>
                <p:cNvSpPr>
                  <a:spLocks noChangeShapeType="1"/>
                </p:cNvSpPr>
                <p:nvPr/>
              </p:nvSpPr>
              <p:spPr bwMode="auto">
                <a:xfrm flipH="1">
                  <a:off x="1633" y="2195"/>
                  <a:ext cx="78"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54" name="Line 61"/>
                <p:cNvSpPr>
                  <a:spLocks noChangeShapeType="1"/>
                </p:cNvSpPr>
                <p:nvPr/>
              </p:nvSpPr>
              <p:spPr bwMode="auto">
                <a:xfrm flipH="1">
                  <a:off x="1353" y="2195"/>
                  <a:ext cx="78" cy="1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34843" name="Text Box 62"/>
              <p:cNvSpPr txBox="1">
                <a:spLocks noChangeArrowheads="1"/>
              </p:cNvSpPr>
              <p:nvPr/>
            </p:nvSpPr>
            <p:spPr bwMode="auto">
              <a:xfrm>
                <a:off x="62" y="1389"/>
                <a:ext cx="12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b="1">
                    <a:cs typeface="Times New Roman" pitchFamily="18" charset="0"/>
                  </a:rPr>
                  <a:t>T 8 (e = 20cm)</a:t>
                </a:r>
              </a:p>
            </p:txBody>
          </p:sp>
          <p:sp>
            <p:nvSpPr>
              <p:cNvPr id="34844" name="Text Box 63"/>
              <p:cNvSpPr txBox="1">
                <a:spLocks noChangeArrowheads="1"/>
              </p:cNvSpPr>
              <p:nvPr/>
            </p:nvSpPr>
            <p:spPr bwMode="auto">
              <a:xfrm>
                <a:off x="244" y="2070"/>
                <a:ext cx="9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b="1">
                    <a:cs typeface="Times New Roman" pitchFamily="18" charset="0"/>
                  </a:rPr>
                  <a:t>Coupe A-A</a:t>
                </a:r>
              </a:p>
            </p:txBody>
          </p:sp>
          <p:sp>
            <p:nvSpPr>
              <p:cNvPr id="34845" name="Text Box 64"/>
              <p:cNvSpPr txBox="1">
                <a:spLocks noChangeArrowheads="1"/>
              </p:cNvSpPr>
              <p:nvPr/>
            </p:nvSpPr>
            <p:spPr bwMode="auto">
              <a:xfrm>
                <a:off x="2058" y="2319"/>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b="1">
                    <a:cs typeface="Times New Roman" pitchFamily="18" charset="0"/>
                  </a:rPr>
                  <a:t>A</a:t>
                </a:r>
              </a:p>
            </p:txBody>
          </p:sp>
          <p:sp>
            <p:nvSpPr>
              <p:cNvPr id="34846" name="Text Box 65"/>
              <p:cNvSpPr txBox="1">
                <a:spLocks noChangeArrowheads="1"/>
              </p:cNvSpPr>
              <p:nvPr/>
            </p:nvSpPr>
            <p:spPr bwMode="auto">
              <a:xfrm>
                <a:off x="742" y="2319"/>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000" b="1">
                    <a:cs typeface="Times New Roman" pitchFamily="18" charset="0"/>
                  </a:rPr>
                  <a:t>A</a:t>
                </a:r>
              </a:p>
            </p:txBody>
          </p:sp>
        </p:grpSp>
        <p:sp>
          <p:nvSpPr>
            <p:cNvPr id="34841" name="Rectangle 66"/>
            <p:cNvSpPr>
              <a:spLocks noChangeArrowheads="1"/>
            </p:cNvSpPr>
            <p:nvPr/>
          </p:nvSpPr>
          <p:spPr bwMode="auto">
            <a:xfrm>
              <a:off x="2331" y="1964"/>
              <a:ext cx="11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latin typeface="Garamond" pitchFamily="18" charset="0"/>
                  <a:cs typeface="Arial" charset="0"/>
                </a:rPr>
                <a:t>T 6 (e = 25cm)</a:t>
              </a:r>
            </a:p>
          </p:txBody>
        </p:sp>
      </p:grpSp>
      <p:sp>
        <p:nvSpPr>
          <p:cNvPr id="34822" name="Line 67"/>
          <p:cNvSpPr>
            <a:spLocks noChangeShapeType="1"/>
          </p:cNvSpPr>
          <p:nvPr/>
        </p:nvSpPr>
        <p:spPr bwMode="auto">
          <a:xfrm>
            <a:off x="1835150" y="242093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823" name="Line 68"/>
          <p:cNvSpPr>
            <a:spLocks noChangeShapeType="1"/>
          </p:cNvSpPr>
          <p:nvPr/>
        </p:nvSpPr>
        <p:spPr bwMode="auto">
          <a:xfrm>
            <a:off x="1835150" y="2420938"/>
            <a:ext cx="7921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824" name="Oval 69"/>
          <p:cNvSpPr>
            <a:spLocks noChangeAspect="1" noChangeArrowheads="1"/>
          </p:cNvSpPr>
          <p:nvPr/>
        </p:nvSpPr>
        <p:spPr bwMode="auto">
          <a:xfrm>
            <a:off x="2570163" y="1600200"/>
            <a:ext cx="85725" cy="112713"/>
          </a:xfrm>
          <a:prstGeom prst="ellipse">
            <a:avLst/>
          </a:prstGeom>
          <a:solidFill>
            <a:schemeClr val="tx1"/>
          </a:solidFill>
          <a:ln w="9525">
            <a:solidFill>
              <a:schemeClr val="tx1"/>
            </a:solidFill>
            <a:round/>
            <a:headEnd/>
            <a:tailEnd/>
          </a:ln>
        </p:spPr>
        <p:txBody>
          <a:bodyPr/>
          <a:lstStyle/>
          <a:p>
            <a:endParaRPr lang="fr-FR"/>
          </a:p>
        </p:txBody>
      </p:sp>
      <p:sp>
        <p:nvSpPr>
          <p:cNvPr id="34825" name="Line 70"/>
          <p:cNvSpPr>
            <a:spLocks noChangeShapeType="1"/>
          </p:cNvSpPr>
          <p:nvPr/>
        </p:nvSpPr>
        <p:spPr bwMode="auto">
          <a:xfrm>
            <a:off x="6877050" y="4724400"/>
            <a:ext cx="0" cy="0"/>
          </a:xfrm>
          <a:prstGeom prst="line">
            <a:avLst/>
          </a:prstGeom>
          <a:noFill/>
          <a:ln w="95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826" name="Line 71"/>
          <p:cNvSpPr>
            <a:spLocks noChangeShapeType="1"/>
          </p:cNvSpPr>
          <p:nvPr/>
        </p:nvSpPr>
        <p:spPr bwMode="auto">
          <a:xfrm flipH="1" flipV="1">
            <a:off x="6877050" y="4710113"/>
            <a:ext cx="503238"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827" name="Line 72"/>
          <p:cNvSpPr>
            <a:spLocks noChangeShapeType="1"/>
          </p:cNvSpPr>
          <p:nvPr/>
        </p:nvSpPr>
        <p:spPr bwMode="auto">
          <a:xfrm flipH="1">
            <a:off x="6891338" y="5257800"/>
            <a:ext cx="503237"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strVal val="#ppt_w*0.05"/>
                                          </p:val>
                                        </p:tav>
                                        <p:tav tm="100000">
                                          <p:val>
                                            <p:strVal val="#ppt_w"/>
                                          </p:val>
                                        </p:tav>
                                      </p:tavLst>
                                    </p:anim>
                                    <p:anim calcmode="lin" valueType="num">
                                      <p:cBhvr>
                                        <p:cTn id="8" dur="500" fill="hold"/>
                                        <p:tgtEl>
                                          <p:spTgt spid="97282"/>
                                        </p:tgtEl>
                                        <p:attrNameLst>
                                          <p:attrName>ppt_h</p:attrName>
                                        </p:attrNameLst>
                                      </p:cBhvr>
                                      <p:tavLst>
                                        <p:tav tm="0">
                                          <p:val>
                                            <p:strVal val="#ppt_h"/>
                                          </p:val>
                                        </p:tav>
                                        <p:tav tm="100000">
                                          <p:val>
                                            <p:strVal val="#ppt_h"/>
                                          </p:val>
                                        </p:tav>
                                      </p:tavLst>
                                    </p:anim>
                                    <p:anim calcmode="lin" valueType="num">
                                      <p:cBhvr>
                                        <p:cTn id="9" dur="500" fill="hold"/>
                                        <p:tgtEl>
                                          <p:spTgt spid="97282"/>
                                        </p:tgtEl>
                                        <p:attrNameLst>
                                          <p:attrName>ppt_x</p:attrName>
                                        </p:attrNameLst>
                                      </p:cBhvr>
                                      <p:tavLst>
                                        <p:tav tm="0">
                                          <p:val>
                                            <p:strVal val="#ppt_x-.2"/>
                                          </p:val>
                                        </p:tav>
                                        <p:tav tm="100000">
                                          <p:val>
                                            <p:strVal val="#ppt_x"/>
                                          </p:val>
                                        </p:tav>
                                      </p:tavLst>
                                    </p:anim>
                                    <p:anim calcmode="lin" valueType="num">
                                      <p:cBhvr>
                                        <p:cTn id="10" dur="500" fill="hold"/>
                                        <p:tgtEl>
                                          <p:spTgt spid="97282"/>
                                        </p:tgtEl>
                                        <p:attrNameLst>
                                          <p:attrName>ppt_y</p:attrName>
                                        </p:attrNameLst>
                                      </p:cBhvr>
                                      <p:tavLst>
                                        <p:tav tm="0">
                                          <p:val>
                                            <p:strVal val="#ppt_y"/>
                                          </p:val>
                                        </p:tav>
                                        <p:tav tm="100000">
                                          <p:val>
                                            <p:strVal val="#ppt_y"/>
                                          </p:val>
                                        </p:tav>
                                      </p:tavLst>
                                    </p:anim>
                                    <p:animEffect transition="in" filter="fade">
                                      <p:cBhvr>
                                        <p:cTn id="11" dur="5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space réservé de la date 3"/>
          <p:cNvSpPr>
            <a:spLocks noGrp="1"/>
          </p:cNvSpPr>
          <p:nvPr>
            <p:ph type="dt" sz="quarter" idx="10"/>
          </p:nvPr>
        </p:nvSpPr>
        <p:spPr/>
        <p:txBody>
          <a:bodyPr/>
          <a:lstStyle/>
          <a:p>
            <a:pPr>
              <a:defRPr/>
            </a:pPr>
            <a:fld id="{ACD3406F-8219-4337-A8DA-31195D92EEB6}" type="datetime1">
              <a:rPr lang="fr-FR"/>
              <a:pPr>
                <a:defRPr/>
              </a:pPr>
              <a:t>25/10/2019</a:t>
            </a:fld>
            <a:endParaRPr lang="fr-FR"/>
          </a:p>
        </p:txBody>
      </p:sp>
      <p:sp>
        <p:nvSpPr>
          <p:cNvPr id="78" name="Espace réservé du numéro de diapositive 5"/>
          <p:cNvSpPr>
            <a:spLocks noGrp="1"/>
          </p:cNvSpPr>
          <p:nvPr>
            <p:ph type="sldNum" sz="quarter" idx="12"/>
          </p:nvPr>
        </p:nvSpPr>
        <p:spPr/>
        <p:txBody>
          <a:bodyPr/>
          <a:lstStyle/>
          <a:p>
            <a:pPr>
              <a:defRPr/>
            </a:pPr>
            <a:fld id="{74F0671C-A2F4-46AC-AE29-C57C5A233284}" type="slidenum">
              <a:rPr lang="fr-FR"/>
              <a:pPr>
                <a:defRPr/>
              </a:pPr>
              <a:t>33</a:t>
            </a:fld>
            <a:endParaRPr lang="fr-FR"/>
          </a:p>
        </p:txBody>
      </p:sp>
      <p:sp>
        <p:nvSpPr>
          <p:cNvPr id="98306" name="Rectangle 2"/>
          <p:cNvSpPr>
            <a:spLocks noGrp="1" noChangeArrowheads="1"/>
          </p:cNvSpPr>
          <p:nvPr>
            <p:ph type="title"/>
          </p:nvPr>
        </p:nvSpPr>
        <p:spPr/>
        <p:txBody>
          <a:bodyPr/>
          <a:lstStyle/>
          <a:p>
            <a:pPr eaLnBrk="1" hangingPunct="1"/>
            <a:r>
              <a:rPr lang="fr-FR" sz="4000" b="1" smtClean="0">
                <a:solidFill>
                  <a:srgbClr val="99CCFF"/>
                </a:solidFill>
                <a:latin typeface="Times New Roman" pitchFamily="18" charset="0"/>
                <a:cs typeface="Times New Roman" pitchFamily="18" charset="0"/>
              </a:rPr>
              <a:t>Ferraillage des escaliers</a:t>
            </a:r>
            <a:r>
              <a:rPr lang="fr-FR" sz="4000" smtClean="0">
                <a:latin typeface="Times New Roman" pitchFamily="18" charset="0"/>
                <a:cs typeface="Times New Roman" pitchFamily="18" charset="0"/>
              </a:rPr>
              <a:t> </a:t>
            </a:r>
          </a:p>
        </p:txBody>
      </p:sp>
      <p:sp>
        <p:nvSpPr>
          <p:cNvPr id="98307" name="Rectangle 3"/>
          <p:cNvSpPr>
            <a:spLocks noGrp="1" noChangeArrowheads="1"/>
          </p:cNvSpPr>
          <p:nvPr>
            <p:ph type="body" idx="1"/>
          </p:nvPr>
        </p:nvSpPr>
        <p:spPr>
          <a:xfrm>
            <a:off x="457200" y="1600200"/>
            <a:ext cx="8435975" cy="4525963"/>
          </a:xfrm>
        </p:spPr>
        <p:txBody>
          <a:bodyPr/>
          <a:lstStyle/>
          <a:p>
            <a:pPr algn="ctr" eaLnBrk="1" hangingPunct="1">
              <a:buFontTx/>
              <a:buNone/>
            </a:pPr>
            <a:r>
              <a:rPr lang="fr-FR" sz="2800" b="1" smtClean="0">
                <a:latin typeface="Times New Roman" pitchFamily="18" charset="0"/>
                <a:cs typeface="Times New Roman" pitchFamily="18" charset="0"/>
              </a:rPr>
              <a:t>Croquis du ferraillage de l'escalier :</a:t>
            </a:r>
            <a:endParaRPr lang="fr-FR" sz="2800" smtClean="0">
              <a:latin typeface="Times New Roman" pitchFamily="18" charset="0"/>
              <a:cs typeface="Times New Roman" pitchFamily="18" charset="0"/>
            </a:endParaRPr>
          </a:p>
        </p:txBody>
      </p:sp>
      <p:sp>
        <p:nvSpPr>
          <p:cNvPr id="98308" name="AutoShape 4"/>
          <p:cNvSpPr>
            <a:spLocks noChangeAspect="1" noChangeArrowheads="1"/>
          </p:cNvSpPr>
          <p:nvPr/>
        </p:nvSpPr>
        <p:spPr bwMode="auto">
          <a:xfrm>
            <a:off x="1403350" y="2681288"/>
            <a:ext cx="6286500" cy="3771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35847" name="Line 5"/>
          <p:cNvSpPr>
            <a:spLocks noChangeShapeType="1"/>
          </p:cNvSpPr>
          <p:nvPr/>
        </p:nvSpPr>
        <p:spPr bwMode="auto">
          <a:xfrm flipV="1">
            <a:off x="7521575" y="2681288"/>
            <a:ext cx="3175" cy="914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48" name="Line 6"/>
          <p:cNvSpPr>
            <a:spLocks noChangeShapeType="1"/>
          </p:cNvSpPr>
          <p:nvPr/>
        </p:nvSpPr>
        <p:spPr bwMode="auto">
          <a:xfrm>
            <a:off x="7004050" y="2706688"/>
            <a:ext cx="1588" cy="2460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49" name="Text Box 7"/>
          <p:cNvSpPr txBox="1">
            <a:spLocks noChangeArrowheads="1"/>
          </p:cNvSpPr>
          <p:nvPr/>
        </p:nvSpPr>
        <p:spPr bwMode="auto">
          <a:xfrm>
            <a:off x="3778250" y="5691188"/>
            <a:ext cx="10715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88357" tIns="44179" rIns="88357" bIns="44179"/>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2000">
                <a:cs typeface="Arial" charset="0"/>
              </a:rPr>
              <a:t>2,4 m</a:t>
            </a:r>
            <a:endParaRPr lang="fr-FR" sz="2000">
              <a:latin typeface="Garamond" pitchFamily="18" charset="0"/>
              <a:cs typeface="Arial" charset="0"/>
            </a:endParaRPr>
          </a:p>
        </p:txBody>
      </p:sp>
      <p:sp>
        <p:nvSpPr>
          <p:cNvPr id="35850" name="Line 8"/>
          <p:cNvSpPr>
            <a:spLocks noChangeShapeType="1"/>
          </p:cNvSpPr>
          <p:nvPr/>
        </p:nvSpPr>
        <p:spPr bwMode="auto">
          <a:xfrm flipH="1">
            <a:off x="2593975" y="3422650"/>
            <a:ext cx="3205163" cy="23780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51" name="Line 9"/>
          <p:cNvSpPr>
            <a:spLocks noChangeShapeType="1"/>
          </p:cNvSpPr>
          <p:nvPr/>
        </p:nvSpPr>
        <p:spPr bwMode="auto">
          <a:xfrm>
            <a:off x="5799138" y="3422650"/>
            <a:ext cx="11858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52" name="Line 10"/>
          <p:cNvSpPr>
            <a:spLocks noChangeAspect="1" noChangeShapeType="1"/>
          </p:cNvSpPr>
          <p:nvPr/>
        </p:nvSpPr>
        <p:spPr bwMode="auto">
          <a:xfrm flipH="1">
            <a:off x="2627313" y="3000375"/>
            <a:ext cx="3513137" cy="2608263"/>
          </a:xfrm>
          <a:prstGeom prst="line">
            <a:avLst/>
          </a:prstGeom>
          <a:noFill/>
          <a:ln w="2540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53" name="Line 11"/>
          <p:cNvSpPr>
            <a:spLocks noChangeShapeType="1"/>
          </p:cNvSpPr>
          <p:nvPr/>
        </p:nvSpPr>
        <p:spPr bwMode="auto">
          <a:xfrm flipH="1">
            <a:off x="5122863" y="3313113"/>
            <a:ext cx="2257425" cy="15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54" name="Line 12"/>
          <p:cNvSpPr>
            <a:spLocks noChangeShapeType="1"/>
          </p:cNvSpPr>
          <p:nvPr/>
        </p:nvSpPr>
        <p:spPr bwMode="auto">
          <a:xfrm>
            <a:off x="6156325" y="3014663"/>
            <a:ext cx="1244600" cy="1587"/>
          </a:xfrm>
          <a:prstGeom prst="line">
            <a:avLst/>
          </a:prstGeom>
          <a:noFill/>
          <a:ln w="2540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55" name="Oval 13"/>
          <p:cNvSpPr>
            <a:spLocks noChangeAspect="1" noChangeArrowheads="1"/>
          </p:cNvSpPr>
          <p:nvPr/>
        </p:nvSpPr>
        <p:spPr bwMode="auto">
          <a:xfrm>
            <a:off x="6076950" y="3033713"/>
            <a:ext cx="69850" cy="79375"/>
          </a:xfrm>
          <a:prstGeom prst="ellipse">
            <a:avLst/>
          </a:prstGeom>
          <a:solidFill>
            <a:schemeClr val="tx1"/>
          </a:solidFill>
          <a:ln w="9525">
            <a:solidFill>
              <a:schemeClr val="tx1"/>
            </a:solidFill>
            <a:round/>
            <a:headEnd/>
            <a:tailEnd/>
          </a:ln>
        </p:spPr>
        <p:txBody>
          <a:bodyPr/>
          <a:lstStyle/>
          <a:p>
            <a:endParaRPr lang="fr-FR"/>
          </a:p>
        </p:txBody>
      </p:sp>
      <p:sp>
        <p:nvSpPr>
          <p:cNvPr id="35856" name="Oval 14"/>
          <p:cNvSpPr>
            <a:spLocks noChangeAspect="1" noChangeArrowheads="1"/>
          </p:cNvSpPr>
          <p:nvPr/>
        </p:nvSpPr>
        <p:spPr bwMode="auto">
          <a:xfrm>
            <a:off x="6424613" y="3030538"/>
            <a:ext cx="71437" cy="77787"/>
          </a:xfrm>
          <a:prstGeom prst="ellipse">
            <a:avLst/>
          </a:prstGeom>
          <a:solidFill>
            <a:schemeClr val="tx1"/>
          </a:solidFill>
          <a:ln w="9525">
            <a:solidFill>
              <a:schemeClr val="tx1"/>
            </a:solidFill>
            <a:round/>
            <a:headEnd/>
            <a:tailEnd/>
          </a:ln>
        </p:spPr>
        <p:txBody>
          <a:bodyPr/>
          <a:lstStyle/>
          <a:p>
            <a:endParaRPr lang="fr-FR"/>
          </a:p>
        </p:txBody>
      </p:sp>
      <p:sp>
        <p:nvSpPr>
          <p:cNvPr id="35857" name="Oval 15"/>
          <p:cNvSpPr>
            <a:spLocks noChangeAspect="1" noChangeArrowheads="1"/>
          </p:cNvSpPr>
          <p:nvPr/>
        </p:nvSpPr>
        <p:spPr bwMode="auto">
          <a:xfrm>
            <a:off x="6689725" y="3027363"/>
            <a:ext cx="73025" cy="79375"/>
          </a:xfrm>
          <a:prstGeom prst="ellipse">
            <a:avLst/>
          </a:prstGeom>
          <a:solidFill>
            <a:schemeClr val="tx1"/>
          </a:solidFill>
          <a:ln w="9525">
            <a:solidFill>
              <a:schemeClr val="tx1"/>
            </a:solidFill>
            <a:round/>
            <a:headEnd/>
            <a:tailEnd/>
          </a:ln>
        </p:spPr>
        <p:txBody>
          <a:bodyPr/>
          <a:lstStyle/>
          <a:p>
            <a:endParaRPr lang="fr-FR"/>
          </a:p>
        </p:txBody>
      </p:sp>
      <p:sp>
        <p:nvSpPr>
          <p:cNvPr id="35858" name="Oval 16"/>
          <p:cNvSpPr>
            <a:spLocks noChangeAspect="1" noChangeArrowheads="1"/>
          </p:cNvSpPr>
          <p:nvPr/>
        </p:nvSpPr>
        <p:spPr bwMode="auto">
          <a:xfrm>
            <a:off x="6067425" y="3219450"/>
            <a:ext cx="73025" cy="80963"/>
          </a:xfrm>
          <a:prstGeom prst="ellipse">
            <a:avLst/>
          </a:prstGeom>
          <a:solidFill>
            <a:schemeClr val="tx1"/>
          </a:solidFill>
          <a:ln w="9525">
            <a:solidFill>
              <a:schemeClr val="tx1"/>
            </a:solidFill>
            <a:round/>
            <a:headEnd/>
            <a:tailEnd/>
          </a:ln>
        </p:spPr>
        <p:txBody>
          <a:bodyPr/>
          <a:lstStyle/>
          <a:p>
            <a:endParaRPr lang="fr-FR"/>
          </a:p>
        </p:txBody>
      </p:sp>
      <p:sp>
        <p:nvSpPr>
          <p:cNvPr id="35859" name="Oval 17"/>
          <p:cNvSpPr>
            <a:spLocks noChangeAspect="1" noChangeArrowheads="1"/>
          </p:cNvSpPr>
          <p:nvPr/>
        </p:nvSpPr>
        <p:spPr bwMode="auto">
          <a:xfrm>
            <a:off x="6416675" y="3225800"/>
            <a:ext cx="73025" cy="80963"/>
          </a:xfrm>
          <a:prstGeom prst="ellipse">
            <a:avLst/>
          </a:prstGeom>
          <a:solidFill>
            <a:schemeClr val="tx1"/>
          </a:solidFill>
          <a:ln w="9525">
            <a:solidFill>
              <a:schemeClr val="tx1"/>
            </a:solidFill>
            <a:round/>
            <a:headEnd/>
            <a:tailEnd/>
          </a:ln>
        </p:spPr>
        <p:txBody>
          <a:bodyPr/>
          <a:lstStyle/>
          <a:p>
            <a:endParaRPr lang="fr-FR"/>
          </a:p>
        </p:txBody>
      </p:sp>
      <p:sp>
        <p:nvSpPr>
          <p:cNvPr id="35860" name="Oval 18"/>
          <p:cNvSpPr>
            <a:spLocks noChangeAspect="1" noChangeArrowheads="1"/>
          </p:cNvSpPr>
          <p:nvPr/>
        </p:nvSpPr>
        <p:spPr bwMode="auto">
          <a:xfrm>
            <a:off x="6694488" y="3224213"/>
            <a:ext cx="73025" cy="79375"/>
          </a:xfrm>
          <a:prstGeom prst="ellipse">
            <a:avLst/>
          </a:prstGeom>
          <a:solidFill>
            <a:schemeClr val="tx1"/>
          </a:solidFill>
          <a:ln w="9525">
            <a:solidFill>
              <a:schemeClr val="tx1"/>
            </a:solidFill>
            <a:round/>
            <a:headEnd/>
            <a:tailEnd/>
          </a:ln>
        </p:spPr>
        <p:txBody>
          <a:bodyPr/>
          <a:lstStyle/>
          <a:p>
            <a:endParaRPr lang="fr-FR"/>
          </a:p>
        </p:txBody>
      </p:sp>
      <p:sp>
        <p:nvSpPr>
          <p:cNvPr id="35861" name="Line 19"/>
          <p:cNvSpPr>
            <a:spLocks noChangeShapeType="1"/>
          </p:cNvSpPr>
          <p:nvPr/>
        </p:nvSpPr>
        <p:spPr bwMode="auto">
          <a:xfrm flipH="1">
            <a:off x="4251325" y="3314700"/>
            <a:ext cx="915988" cy="68103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62" name="Line 20"/>
          <p:cNvSpPr>
            <a:spLocks noChangeShapeType="1"/>
          </p:cNvSpPr>
          <p:nvPr/>
        </p:nvSpPr>
        <p:spPr bwMode="auto">
          <a:xfrm flipH="1">
            <a:off x="2582863" y="4673600"/>
            <a:ext cx="915987" cy="677863"/>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63" name="Oval 21"/>
          <p:cNvSpPr>
            <a:spLocks noChangeAspect="1" noChangeArrowheads="1"/>
          </p:cNvSpPr>
          <p:nvPr/>
        </p:nvSpPr>
        <p:spPr bwMode="auto">
          <a:xfrm>
            <a:off x="2687638" y="5418138"/>
            <a:ext cx="71437" cy="82550"/>
          </a:xfrm>
          <a:prstGeom prst="ellipse">
            <a:avLst/>
          </a:prstGeom>
          <a:solidFill>
            <a:schemeClr val="tx1"/>
          </a:solidFill>
          <a:ln w="9525">
            <a:solidFill>
              <a:schemeClr val="tx1"/>
            </a:solidFill>
            <a:round/>
            <a:headEnd/>
            <a:tailEnd/>
          </a:ln>
        </p:spPr>
        <p:txBody>
          <a:bodyPr/>
          <a:lstStyle/>
          <a:p>
            <a:endParaRPr lang="fr-FR"/>
          </a:p>
        </p:txBody>
      </p:sp>
      <p:sp>
        <p:nvSpPr>
          <p:cNvPr id="35864" name="Oval 22"/>
          <p:cNvSpPr>
            <a:spLocks noChangeAspect="1" noChangeArrowheads="1"/>
          </p:cNvSpPr>
          <p:nvPr/>
        </p:nvSpPr>
        <p:spPr bwMode="auto">
          <a:xfrm>
            <a:off x="3060700" y="5149850"/>
            <a:ext cx="71438" cy="79375"/>
          </a:xfrm>
          <a:prstGeom prst="ellipse">
            <a:avLst/>
          </a:prstGeom>
          <a:solidFill>
            <a:schemeClr val="tx1"/>
          </a:solidFill>
          <a:ln w="9525">
            <a:solidFill>
              <a:schemeClr val="tx1"/>
            </a:solidFill>
            <a:round/>
            <a:headEnd/>
            <a:tailEnd/>
          </a:ln>
        </p:spPr>
        <p:txBody>
          <a:bodyPr/>
          <a:lstStyle/>
          <a:p>
            <a:endParaRPr lang="fr-FR"/>
          </a:p>
        </p:txBody>
      </p:sp>
      <p:sp>
        <p:nvSpPr>
          <p:cNvPr id="35865" name="Line 23"/>
          <p:cNvSpPr>
            <a:spLocks noChangeShapeType="1"/>
          </p:cNvSpPr>
          <p:nvPr/>
        </p:nvSpPr>
        <p:spPr bwMode="auto">
          <a:xfrm flipH="1" flipV="1">
            <a:off x="1457325" y="5227638"/>
            <a:ext cx="11430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66" name="Line 24"/>
          <p:cNvSpPr>
            <a:spLocks noChangeShapeType="1"/>
          </p:cNvSpPr>
          <p:nvPr/>
        </p:nvSpPr>
        <p:spPr bwMode="auto">
          <a:xfrm>
            <a:off x="1882775" y="5641975"/>
            <a:ext cx="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67" name="Line 25"/>
          <p:cNvSpPr>
            <a:spLocks noChangeShapeType="1"/>
          </p:cNvSpPr>
          <p:nvPr/>
        </p:nvSpPr>
        <p:spPr bwMode="auto">
          <a:xfrm>
            <a:off x="2587625" y="5800725"/>
            <a:ext cx="1588" cy="511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68" name="Line 26"/>
          <p:cNvSpPr>
            <a:spLocks noChangeShapeType="1"/>
          </p:cNvSpPr>
          <p:nvPr/>
        </p:nvSpPr>
        <p:spPr bwMode="auto">
          <a:xfrm flipV="1">
            <a:off x="7351713" y="3068638"/>
            <a:ext cx="1587" cy="239712"/>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69" name="Line 27"/>
          <p:cNvSpPr>
            <a:spLocks noChangeShapeType="1"/>
          </p:cNvSpPr>
          <p:nvPr/>
        </p:nvSpPr>
        <p:spPr bwMode="auto">
          <a:xfrm>
            <a:off x="6992938" y="3422650"/>
            <a:ext cx="0" cy="168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0" name="Line 28"/>
          <p:cNvSpPr>
            <a:spLocks noChangeShapeType="1"/>
          </p:cNvSpPr>
          <p:nvPr/>
        </p:nvSpPr>
        <p:spPr bwMode="auto">
          <a:xfrm flipV="1">
            <a:off x="6826250" y="3617913"/>
            <a:ext cx="720725" cy="1587"/>
          </a:xfrm>
          <a:prstGeom prst="line">
            <a:avLst/>
          </a:prstGeom>
          <a:noFill/>
          <a:ln w="1587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35871" name="Line 29"/>
          <p:cNvSpPr>
            <a:spLocks noChangeShapeType="1"/>
          </p:cNvSpPr>
          <p:nvPr/>
        </p:nvSpPr>
        <p:spPr bwMode="auto">
          <a:xfrm flipH="1" flipV="1">
            <a:off x="4932363" y="2924175"/>
            <a:ext cx="2065337" cy="14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2" name="Line 30"/>
          <p:cNvSpPr>
            <a:spLocks noChangeShapeType="1"/>
          </p:cNvSpPr>
          <p:nvPr/>
        </p:nvSpPr>
        <p:spPr bwMode="auto">
          <a:xfrm>
            <a:off x="4932363" y="2922588"/>
            <a:ext cx="0" cy="434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3" name="Oval 31"/>
          <p:cNvSpPr>
            <a:spLocks noChangeAspect="1" noChangeArrowheads="1"/>
          </p:cNvSpPr>
          <p:nvPr/>
        </p:nvSpPr>
        <p:spPr bwMode="auto">
          <a:xfrm>
            <a:off x="5292725" y="3492500"/>
            <a:ext cx="73025" cy="80963"/>
          </a:xfrm>
          <a:prstGeom prst="ellipse">
            <a:avLst/>
          </a:prstGeom>
          <a:solidFill>
            <a:schemeClr val="tx1"/>
          </a:solidFill>
          <a:ln w="9525">
            <a:solidFill>
              <a:schemeClr val="tx1"/>
            </a:solidFill>
            <a:round/>
            <a:headEnd/>
            <a:tailEnd/>
          </a:ln>
        </p:spPr>
        <p:txBody>
          <a:bodyPr/>
          <a:lstStyle/>
          <a:p>
            <a:endParaRPr lang="fr-FR"/>
          </a:p>
        </p:txBody>
      </p:sp>
      <p:sp>
        <p:nvSpPr>
          <p:cNvPr id="35874" name="Oval 32"/>
          <p:cNvSpPr>
            <a:spLocks noChangeAspect="1" noChangeArrowheads="1"/>
          </p:cNvSpPr>
          <p:nvPr/>
        </p:nvSpPr>
        <p:spPr bwMode="auto">
          <a:xfrm>
            <a:off x="5003800" y="3732213"/>
            <a:ext cx="73025" cy="79375"/>
          </a:xfrm>
          <a:prstGeom prst="ellipse">
            <a:avLst/>
          </a:prstGeom>
          <a:solidFill>
            <a:schemeClr val="tx1"/>
          </a:solidFill>
          <a:ln w="9525">
            <a:solidFill>
              <a:schemeClr val="tx1"/>
            </a:solidFill>
            <a:round/>
            <a:headEnd/>
            <a:tailEnd/>
          </a:ln>
        </p:spPr>
        <p:txBody>
          <a:bodyPr/>
          <a:lstStyle/>
          <a:p>
            <a:endParaRPr lang="fr-FR"/>
          </a:p>
        </p:txBody>
      </p:sp>
      <p:sp>
        <p:nvSpPr>
          <p:cNvPr id="35875" name="Oval 33"/>
          <p:cNvSpPr>
            <a:spLocks noChangeAspect="1" noChangeArrowheads="1"/>
          </p:cNvSpPr>
          <p:nvPr/>
        </p:nvSpPr>
        <p:spPr bwMode="auto">
          <a:xfrm>
            <a:off x="4686300" y="3946525"/>
            <a:ext cx="73025" cy="80963"/>
          </a:xfrm>
          <a:prstGeom prst="ellipse">
            <a:avLst/>
          </a:prstGeom>
          <a:solidFill>
            <a:schemeClr val="tx1"/>
          </a:solidFill>
          <a:ln w="9525">
            <a:solidFill>
              <a:schemeClr val="tx1"/>
            </a:solidFill>
            <a:round/>
            <a:headEnd/>
            <a:tailEnd/>
          </a:ln>
        </p:spPr>
        <p:txBody>
          <a:bodyPr/>
          <a:lstStyle/>
          <a:p>
            <a:endParaRPr lang="fr-FR"/>
          </a:p>
        </p:txBody>
      </p:sp>
      <p:sp>
        <p:nvSpPr>
          <p:cNvPr id="35876" name="Oval 34"/>
          <p:cNvSpPr>
            <a:spLocks noChangeAspect="1" noChangeArrowheads="1"/>
          </p:cNvSpPr>
          <p:nvPr/>
        </p:nvSpPr>
        <p:spPr bwMode="auto">
          <a:xfrm>
            <a:off x="4370388" y="4184650"/>
            <a:ext cx="73025" cy="80963"/>
          </a:xfrm>
          <a:prstGeom prst="ellipse">
            <a:avLst/>
          </a:prstGeom>
          <a:solidFill>
            <a:schemeClr val="tx1"/>
          </a:solidFill>
          <a:ln w="9525">
            <a:solidFill>
              <a:schemeClr val="tx1"/>
            </a:solidFill>
            <a:round/>
            <a:headEnd/>
            <a:tailEnd/>
          </a:ln>
        </p:spPr>
        <p:txBody>
          <a:bodyPr/>
          <a:lstStyle/>
          <a:p>
            <a:endParaRPr lang="fr-FR"/>
          </a:p>
        </p:txBody>
      </p:sp>
      <p:sp>
        <p:nvSpPr>
          <p:cNvPr id="35877" name="Oval 35"/>
          <p:cNvSpPr>
            <a:spLocks noChangeAspect="1" noChangeArrowheads="1"/>
          </p:cNvSpPr>
          <p:nvPr/>
        </p:nvSpPr>
        <p:spPr bwMode="auto">
          <a:xfrm>
            <a:off x="3336925" y="4938713"/>
            <a:ext cx="73025" cy="80962"/>
          </a:xfrm>
          <a:prstGeom prst="ellipse">
            <a:avLst/>
          </a:prstGeom>
          <a:solidFill>
            <a:schemeClr val="tx1"/>
          </a:solidFill>
          <a:ln w="9525">
            <a:solidFill>
              <a:schemeClr val="tx1"/>
            </a:solidFill>
            <a:round/>
            <a:headEnd/>
            <a:tailEnd/>
          </a:ln>
        </p:spPr>
        <p:txBody>
          <a:bodyPr/>
          <a:lstStyle/>
          <a:p>
            <a:endParaRPr lang="fr-FR"/>
          </a:p>
        </p:txBody>
      </p:sp>
      <p:sp>
        <p:nvSpPr>
          <p:cNvPr id="35878" name="Oval 36"/>
          <p:cNvSpPr>
            <a:spLocks noChangeAspect="1" noChangeArrowheads="1"/>
          </p:cNvSpPr>
          <p:nvPr/>
        </p:nvSpPr>
        <p:spPr bwMode="auto">
          <a:xfrm>
            <a:off x="3657600" y="4697413"/>
            <a:ext cx="69850" cy="79375"/>
          </a:xfrm>
          <a:prstGeom prst="ellipse">
            <a:avLst/>
          </a:prstGeom>
          <a:solidFill>
            <a:schemeClr val="tx1"/>
          </a:solidFill>
          <a:ln w="9525">
            <a:solidFill>
              <a:schemeClr val="tx1"/>
            </a:solidFill>
            <a:round/>
            <a:headEnd/>
            <a:tailEnd/>
          </a:ln>
        </p:spPr>
        <p:txBody>
          <a:bodyPr/>
          <a:lstStyle/>
          <a:p>
            <a:endParaRPr lang="fr-FR"/>
          </a:p>
        </p:txBody>
      </p:sp>
      <p:sp>
        <p:nvSpPr>
          <p:cNvPr id="35879" name="Oval 37"/>
          <p:cNvSpPr>
            <a:spLocks noChangeAspect="1" noChangeArrowheads="1"/>
          </p:cNvSpPr>
          <p:nvPr/>
        </p:nvSpPr>
        <p:spPr bwMode="auto">
          <a:xfrm>
            <a:off x="4003675" y="4432300"/>
            <a:ext cx="71438" cy="79375"/>
          </a:xfrm>
          <a:prstGeom prst="ellipse">
            <a:avLst/>
          </a:prstGeom>
          <a:solidFill>
            <a:schemeClr val="tx1"/>
          </a:solidFill>
          <a:ln w="9525">
            <a:solidFill>
              <a:schemeClr val="tx1"/>
            </a:solidFill>
            <a:round/>
            <a:headEnd/>
            <a:tailEnd/>
          </a:ln>
        </p:spPr>
        <p:txBody>
          <a:bodyPr/>
          <a:lstStyle/>
          <a:p>
            <a:endParaRPr lang="fr-FR"/>
          </a:p>
        </p:txBody>
      </p:sp>
      <p:sp>
        <p:nvSpPr>
          <p:cNvPr id="35880" name="Line 38"/>
          <p:cNvSpPr>
            <a:spLocks noChangeShapeType="1"/>
          </p:cNvSpPr>
          <p:nvPr/>
        </p:nvSpPr>
        <p:spPr bwMode="auto">
          <a:xfrm flipV="1">
            <a:off x="2605088" y="4892675"/>
            <a:ext cx="1587" cy="339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1" name="Line 39"/>
          <p:cNvSpPr>
            <a:spLocks noChangeShapeType="1"/>
          </p:cNvSpPr>
          <p:nvPr/>
        </p:nvSpPr>
        <p:spPr bwMode="auto">
          <a:xfrm>
            <a:off x="2593975" y="4884738"/>
            <a:ext cx="4524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2" name="Freeform 40"/>
          <p:cNvSpPr>
            <a:spLocks noChangeAspect="1"/>
          </p:cNvSpPr>
          <p:nvPr/>
        </p:nvSpPr>
        <p:spPr bwMode="auto">
          <a:xfrm>
            <a:off x="4211638" y="3057525"/>
            <a:ext cx="85725" cy="412750"/>
          </a:xfrm>
          <a:custGeom>
            <a:avLst/>
            <a:gdLst>
              <a:gd name="T0" fmla="*/ 75009 w 240"/>
              <a:gd name="T1" fmla="*/ 0 h 1800"/>
              <a:gd name="T2" fmla="*/ 10716 w 240"/>
              <a:gd name="T3" fmla="*/ 82550 h 1800"/>
              <a:gd name="T4" fmla="*/ 10716 w 240"/>
              <a:gd name="T5" fmla="*/ 165100 h 1800"/>
              <a:gd name="T6" fmla="*/ 75009 w 240"/>
              <a:gd name="T7" fmla="*/ 247650 h 1800"/>
              <a:gd name="T8" fmla="*/ 75009 w 240"/>
              <a:gd name="T9" fmla="*/ 330200 h 1800"/>
              <a:gd name="T10" fmla="*/ 10716 w 240"/>
              <a:gd name="T11" fmla="*/ 412750 h 1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800">
                <a:moveTo>
                  <a:pt x="210" y="0"/>
                </a:moveTo>
                <a:cubicBezTo>
                  <a:pt x="135" y="120"/>
                  <a:pt x="60" y="240"/>
                  <a:pt x="30" y="360"/>
                </a:cubicBezTo>
                <a:cubicBezTo>
                  <a:pt x="0" y="480"/>
                  <a:pt x="0" y="600"/>
                  <a:pt x="30" y="720"/>
                </a:cubicBezTo>
                <a:cubicBezTo>
                  <a:pt x="60" y="840"/>
                  <a:pt x="180" y="960"/>
                  <a:pt x="210" y="1080"/>
                </a:cubicBezTo>
                <a:cubicBezTo>
                  <a:pt x="240" y="1200"/>
                  <a:pt x="240" y="1320"/>
                  <a:pt x="210" y="1440"/>
                </a:cubicBezTo>
                <a:cubicBezTo>
                  <a:pt x="180" y="1560"/>
                  <a:pt x="105" y="1680"/>
                  <a:pt x="30" y="18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883" name="Line 41"/>
          <p:cNvSpPr>
            <a:spLocks noChangeShapeType="1"/>
          </p:cNvSpPr>
          <p:nvPr/>
        </p:nvSpPr>
        <p:spPr bwMode="auto">
          <a:xfrm>
            <a:off x="4284663" y="3357563"/>
            <a:ext cx="6445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4" name="Line 42"/>
          <p:cNvSpPr>
            <a:spLocks noChangeShapeType="1"/>
          </p:cNvSpPr>
          <p:nvPr/>
        </p:nvSpPr>
        <p:spPr bwMode="auto">
          <a:xfrm>
            <a:off x="1908175" y="6318250"/>
            <a:ext cx="6556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5" name="Line 43"/>
          <p:cNvSpPr>
            <a:spLocks noChangeShapeType="1"/>
          </p:cNvSpPr>
          <p:nvPr/>
        </p:nvSpPr>
        <p:spPr bwMode="auto">
          <a:xfrm flipV="1">
            <a:off x="6334125" y="3062288"/>
            <a:ext cx="136525" cy="61277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6" name="Line 44"/>
          <p:cNvSpPr>
            <a:spLocks noChangeShapeType="1"/>
          </p:cNvSpPr>
          <p:nvPr/>
        </p:nvSpPr>
        <p:spPr bwMode="auto">
          <a:xfrm flipH="1" flipV="1">
            <a:off x="5149850" y="3744913"/>
            <a:ext cx="609600" cy="6794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7" name="Line 45"/>
          <p:cNvSpPr>
            <a:spLocks noChangeShapeType="1"/>
          </p:cNvSpPr>
          <p:nvPr/>
        </p:nvSpPr>
        <p:spPr bwMode="auto">
          <a:xfrm flipV="1">
            <a:off x="4349750" y="4203700"/>
            <a:ext cx="82550" cy="93027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8" name="Line 46"/>
          <p:cNvSpPr>
            <a:spLocks noChangeShapeType="1"/>
          </p:cNvSpPr>
          <p:nvPr/>
        </p:nvSpPr>
        <p:spPr bwMode="auto">
          <a:xfrm flipH="1">
            <a:off x="5718175" y="6067425"/>
            <a:ext cx="12319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9" name="Line 47"/>
          <p:cNvSpPr>
            <a:spLocks noChangeShapeType="1"/>
          </p:cNvSpPr>
          <p:nvPr/>
        </p:nvSpPr>
        <p:spPr bwMode="auto">
          <a:xfrm flipV="1">
            <a:off x="2633663" y="6069013"/>
            <a:ext cx="3084512" cy="1587"/>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90" name="Text Box 48"/>
          <p:cNvSpPr txBox="1">
            <a:spLocks noChangeArrowheads="1"/>
          </p:cNvSpPr>
          <p:nvPr/>
        </p:nvSpPr>
        <p:spPr bwMode="auto">
          <a:xfrm>
            <a:off x="5722938" y="5705475"/>
            <a:ext cx="10683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57" tIns="44179" rIns="88357" bIns="44179"/>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2000">
                <a:cs typeface="Arial" charset="0"/>
              </a:rPr>
              <a:t>1 m</a:t>
            </a:r>
            <a:endParaRPr lang="fr-FR" sz="2000">
              <a:latin typeface="Garamond" pitchFamily="18" charset="0"/>
              <a:cs typeface="Arial" charset="0"/>
            </a:endParaRPr>
          </a:p>
        </p:txBody>
      </p:sp>
      <p:sp>
        <p:nvSpPr>
          <p:cNvPr id="35891" name="Text Box 49"/>
          <p:cNvSpPr txBox="1">
            <a:spLocks noChangeArrowheads="1"/>
          </p:cNvSpPr>
          <p:nvPr/>
        </p:nvSpPr>
        <p:spPr bwMode="auto">
          <a:xfrm>
            <a:off x="3814763" y="5121275"/>
            <a:ext cx="1068387" cy="363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357" tIns="44179" rIns="88357" bIns="44179"/>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2000">
                <a:cs typeface="Arial" charset="0"/>
              </a:rPr>
              <a:t>T8 e=25</a:t>
            </a:r>
            <a:endParaRPr lang="fr-FR" sz="2000">
              <a:latin typeface="Garamond" pitchFamily="18" charset="0"/>
              <a:cs typeface="Arial" charset="0"/>
            </a:endParaRPr>
          </a:p>
        </p:txBody>
      </p:sp>
      <p:sp>
        <p:nvSpPr>
          <p:cNvPr id="35892" name="Text Box 50"/>
          <p:cNvSpPr txBox="1">
            <a:spLocks noChangeArrowheads="1"/>
          </p:cNvSpPr>
          <p:nvPr/>
        </p:nvSpPr>
        <p:spPr bwMode="auto">
          <a:xfrm>
            <a:off x="5102225" y="4473575"/>
            <a:ext cx="1198563" cy="36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357" tIns="44179" rIns="88357" bIns="44179"/>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2000">
                <a:cs typeface="Arial" charset="0"/>
              </a:rPr>
              <a:t>T12 e=20</a:t>
            </a:r>
            <a:endParaRPr lang="fr-FR" sz="2000">
              <a:latin typeface="Garamond" pitchFamily="18" charset="0"/>
              <a:cs typeface="Arial" charset="0"/>
            </a:endParaRPr>
          </a:p>
        </p:txBody>
      </p:sp>
      <p:sp>
        <p:nvSpPr>
          <p:cNvPr id="35893" name="Oval 51"/>
          <p:cNvSpPr>
            <a:spLocks noChangeAspect="1" noChangeArrowheads="1"/>
          </p:cNvSpPr>
          <p:nvPr/>
        </p:nvSpPr>
        <p:spPr bwMode="auto">
          <a:xfrm>
            <a:off x="6970713" y="3209925"/>
            <a:ext cx="73025" cy="79375"/>
          </a:xfrm>
          <a:prstGeom prst="ellipse">
            <a:avLst/>
          </a:prstGeom>
          <a:solidFill>
            <a:schemeClr val="tx1"/>
          </a:solidFill>
          <a:ln w="9525">
            <a:solidFill>
              <a:schemeClr val="tx1"/>
            </a:solidFill>
            <a:round/>
            <a:headEnd/>
            <a:tailEnd/>
          </a:ln>
        </p:spPr>
        <p:txBody>
          <a:bodyPr/>
          <a:lstStyle/>
          <a:p>
            <a:endParaRPr lang="fr-FR"/>
          </a:p>
        </p:txBody>
      </p:sp>
      <p:sp>
        <p:nvSpPr>
          <p:cNvPr id="35894" name="Oval 52"/>
          <p:cNvSpPr>
            <a:spLocks noChangeAspect="1" noChangeArrowheads="1"/>
          </p:cNvSpPr>
          <p:nvPr/>
        </p:nvSpPr>
        <p:spPr bwMode="auto">
          <a:xfrm>
            <a:off x="6972300" y="3028950"/>
            <a:ext cx="73025" cy="79375"/>
          </a:xfrm>
          <a:prstGeom prst="ellipse">
            <a:avLst/>
          </a:prstGeom>
          <a:solidFill>
            <a:schemeClr val="tx1"/>
          </a:solidFill>
          <a:ln w="9525">
            <a:solidFill>
              <a:schemeClr val="tx1"/>
            </a:solidFill>
            <a:round/>
            <a:headEnd/>
            <a:tailEnd/>
          </a:ln>
        </p:spPr>
        <p:txBody>
          <a:bodyPr/>
          <a:lstStyle/>
          <a:p>
            <a:endParaRPr lang="fr-FR"/>
          </a:p>
        </p:txBody>
      </p:sp>
      <p:sp>
        <p:nvSpPr>
          <p:cNvPr id="35895" name="Line 53"/>
          <p:cNvSpPr>
            <a:spLocks noChangeShapeType="1"/>
          </p:cNvSpPr>
          <p:nvPr/>
        </p:nvSpPr>
        <p:spPr bwMode="auto">
          <a:xfrm flipH="1" flipV="1">
            <a:off x="4064000" y="4494213"/>
            <a:ext cx="246063" cy="6032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96" name="Text Box 54"/>
          <p:cNvSpPr txBox="1">
            <a:spLocks noChangeArrowheads="1"/>
          </p:cNvSpPr>
          <p:nvPr/>
        </p:nvSpPr>
        <p:spPr bwMode="auto">
          <a:xfrm>
            <a:off x="5718175" y="3675063"/>
            <a:ext cx="1068388" cy="36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357" tIns="44179" rIns="88357" bIns="44179"/>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2000">
                <a:cs typeface="Arial" charset="0"/>
              </a:rPr>
              <a:t>T8 e=25</a:t>
            </a:r>
            <a:endParaRPr lang="fr-FR" sz="2000">
              <a:latin typeface="Garamond" pitchFamily="18" charset="0"/>
              <a:cs typeface="Arial" charset="0"/>
            </a:endParaRPr>
          </a:p>
        </p:txBody>
      </p:sp>
      <p:sp>
        <p:nvSpPr>
          <p:cNvPr id="35897" name="Line 55"/>
          <p:cNvSpPr>
            <a:spLocks noChangeShapeType="1"/>
          </p:cNvSpPr>
          <p:nvPr/>
        </p:nvSpPr>
        <p:spPr bwMode="auto">
          <a:xfrm flipV="1">
            <a:off x="6889750" y="2681288"/>
            <a:ext cx="720725" cy="0"/>
          </a:xfrm>
          <a:prstGeom prst="line">
            <a:avLst/>
          </a:prstGeom>
          <a:noFill/>
          <a:ln w="1587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35898" name="Line 56"/>
          <p:cNvSpPr>
            <a:spLocks noChangeShapeType="1"/>
          </p:cNvSpPr>
          <p:nvPr/>
        </p:nvSpPr>
        <p:spPr bwMode="auto">
          <a:xfrm>
            <a:off x="1420813" y="5653088"/>
            <a:ext cx="452437"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99" name="Line 57"/>
          <p:cNvSpPr>
            <a:spLocks noChangeShapeType="1"/>
          </p:cNvSpPr>
          <p:nvPr/>
        </p:nvSpPr>
        <p:spPr bwMode="auto">
          <a:xfrm flipV="1">
            <a:off x="1435100" y="5059363"/>
            <a:ext cx="1588" cy="854075"/>
          </a:xfrm>
          <a:prstGeom prst="line">
            <a:avLst/>
          </a:prstGeom>
          <a:noFill/>
          <a:ln w="1587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35900" name="Line 58"/>
          <p:cNvSpPr>
            <a:spLocks noChangeShapeType="1"/>
          </p:cNvSpPr>
          <p:nvPr/>
        </p:nvSpPr>
        <p:spPr bwMode="auto">
          <a:xfrm>
            <a:off x="3059113" y="4306888"/>
            <a:ext cx="217487"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1" name="Text Box 59"/>
          <p:cNvSpPr txBox="1">
            <a:spLocks noChangeArrowheads="1"/>
          </p:cNvSpPr>
          <p:nvPr/>
        </p:nvSpPr>
        <p:spPr bwMode="auto">
          <a:xfrm>
            <a:off x="1979613" y="3933825"/>
            <a:ext cx="1296987" cy="363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357" tIns="44179" rIns="88357" bIns="44179"/>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2000">
                <a:cs typeface="Arial" charset="0"/>
              </a:rPr>
              <a:t>T10 e=20</a:t>
            </a:r>
            <a:endParaRPr lang="fr-FR" sz="2000">
              <a:latin typeface="Garamond" pitchFamily="18" charset="0"/>
              <a:cs typeface="Arial" charset="0"/>
            </a:endParaRPr>
          </a:p>
        </p:txBody>
      </p:sp>
      <p:sp>
        <p:nvSpPr>
          <p:cNvPr id="35902" name="Line 60"/>
          <p:cNvSpPr>
            <a:spLocks noChangeShapeType="1"/>
          </p:cNvSpPr>
          <p:nvPr/>
        </p:nvSpPr>
        <p:spPr bwMode="auto">
          <a:xfrm>
            <a:off x="7408863" y="2997200"/>
            <a:ext cx="0" cy="503238"/>
          </a:xfrm>
          <a:prstGeom prst="line">
            <a:avLst/>
          </a:prstGeom>
          <a:noFill/>
          <a:ln w="2857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3" name="Line 61"/>
          <p:cNvSpPr>
            <a:spLocks noChangeShapeType="1"/>
          </p:cNvSpPr>
          <p:nvPr/>
        </p:nvSpPr>
        <p:spPr bwMode="auto">
          <a:xfrm flipH="1">
            <a:off x="2008188" y="5243513"/>
            <a:ext cx="720725" cy="576262"/>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4" name="Line 62"/>
          <p:cNvSpPr>
            <a:spLocks noChangeShapeType="1"/>
          </p:cNvSpPr>
          <p:nvPr/>
        </p:nvSpPr>
        <p:spPr bwMode="auto">
          <a:xfrm>
            <a:off x="2022475" y="5805488"/>
            <a:ext cx="0" cy="360362"/>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5" name="Line 63"/>
          <p:cNvSpPr>
            <a:spLocks noChangeShapeType="1"/>
          </p:cNvSpPr>
          <p:nvPr/>
        </p:nvSpPr>
        <p:spPr bwMode="auto">
          <a:xfrm>
            <a:off x="1619250" y="5603875"/>
            <a:ext cx="1008063" cy="0"/>
          </a:xfrm>
          <a:prstGeom prst="line">
            <a:avLst/>
          </a:prstGeom>
          <a:noFill/>
          <a:ln w="2857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6" name="Line 64"/>
          <p:cNvSpPr>
            <a:spLocks noChangeShapeType="1"/>
          </p:cNvSpPr>
          <p:nvPr/>
        </p:nvSpPr>
        <p:spPr bwMode="auto">
          <a:xfrm flipH="1">
            <a:off x="5003800" y="2997200"/>
            <a:ext cx="2376488" cy="285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7" name="Line 65"/>
          <p:cNvSpPr>
            <a:spLocks noChangeShapeType="1"/>
          </p:cNvSpPr>
          <p:nvPr/>
        </p:nvSpPr>
        <p:spPr bwMode="auto">
          <a:xfrm>
            <a:off x="5003800" y="3040063"/>
            <a:ext cx="0" cy="8207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8" name="Line 66"/>
          <p:cNvSpPr>
            <a:spLocks noChangeShapeType="1"/>
          </p:cNvSpPr>
          <p:nvPr/>
        </p:nvSpPr>
        <p:spPr bwMode="auto">
          <a:xfrm>
            <a:off x="5003800" y="3644900"/>
            <a:ext cx="0" cy="71438"/>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9" name="Line 67"/>
          <p:cNvSpPr>
            <a:spLocks noChangeShapeType="1"/>
          </p:cNvSpPr>
          <p:nvPr/>
        </p:nvSpPr>
        <p:spPr bwMode="auto">
          <a:xfrm flipV="1">
            <a:off x="2700338" y="49418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0" name="Line 68"/>
          <p:cNvSpPr>
            <a:spLocks noChangeShapeType="1"/>
          </p:cNvSpPr>
          <p:nvPr/>
        </p:nvSpPr>
        <p:spPr bwMode="auto">
          <a:xfrm>
            <a:off x="2757488" y="4941888"/>
            <a:ext cx="6334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1" name="Line 69"/>
          <p:cNvSpPr>
            <a:spLocks noChangeShapeType="1"/>
          </p:cNvSpPr>
          <p:nvPr/>
        </p:nvSpPr>
        <p:spPr bwMode="auto">
          <a:xfrm flipV="1">
            <a:off x="3016250" y="4581525"/>
            <a:ext cx="0" cy="287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2" name="Line 70"/>
          <p:cNvSpPr>
            <a:spLocks noChangeShapeType="1"/>
          </p:cNvSpPr>
          <p:nvPr/>
        </p:nvSpPr>
        <p:spPr bwMode="auto">
          <a:xfrm>
            <a:off x="3000375" y="4581525"/>
            <a:ext cx="4333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3" name="Oval 71"/>
          <p:cNvSpPr>
            <a:spLocks noChangeAspect="1" noChangeArrowheads="1"/>
          </p:cNvSpPr>
          <p:nvPr/>
        </p:nvSpPr>
        <p:spPr bwMode="auto">
          <a:xfrm>
            <a:off x="2700338" y="4941888"/>
            <a:ext cx="71437" cy="79375"/>
          </a:xfrm>
          <a:prstGeom prst="ellipse">
            <a:avLst/>
          </a:prstGeom>
          <a:solidFill>
            <a:schemeClr val="tx1"/>
          </a:solidFill>
          <a:ln w="9525">
            <a:solidFill>
              <a:schemeClr val="tx1"/>
            </a:solidFill>
            <a:round/>
            <a:headEnd/>
            <a:tailEnd/>
          </a:ln>
        </p:spPr>
        <p:txBody>
          <a:bodyPr/>
          <a:lstStyle/>
          <a:p>
            <a:endParaRPr lang="fr-FR"/>
          </a:p>
        </p:txBody>
      </p:sp>
      <p:sp>
        <p:nvSpPr>
          <p:cNvPr id="35914" name="Oval 72"/>
          <p:cNvSpPr>
            <a:spLocks noChangeAspect="1" noChangeArrowheads="1"/>
          </p:cNvSpPr>
          <p:nvPr/>
        </p:nvSpPr>
        <p:spPr bwMode="auto">
          <a:xfrm>
            <a:off x="5018088" y="3011488"/>
            <a:ext cx="73025" cy="80962"/>
          </a:xfrm>
          <a:prstGeom prst="ellipse">
            <a:avLst/>
          </a:prstGeom>
          <a:solidFill>
            <a:schemeClr val="tx1"/>
          </a:solidFill>
          <a:ln w="9525">
            <a:solidFill>
              <a:schemeClr val="tx1"/>
            </a:solidFill>
            <a:round/>
            <a:headEnd/>
            <a:tailEnd/>
          </a:ln>
        </p:spPr>
        <p:txBody>
          <a:bodyPr/>
          <a:lstStyle/>
          <a:p>
            <a:endParaRPr lang="fr-FR"/>
          </a:p>
        </p:txBody>
      </p:sp>
      <p:sp>
        <p:nvSpPr>
          <p:cNvPr id="35915" name="Line 73"/>
          <p:cNvSpPr>
            <a:spLocks noChangeShapeType="1"/>
          </p:cNvSpPr>
          <p:nvPr/>
        </p:nvSpPr>
        <p:spPr bwMode="auto">
          <a:xfrm flipH="1">
            <a:off x="4586288" y="3500438"/>
            <a:ext cx="7921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6" name="Line 74"/>
          <p:cNvSpPr>
            <a:spLocks noChangeShapeType="1"/>
          </p:cNvSpPr>
          <p:nvPr/>
        </p:nvSpPr>
        <p:spPr bwMode="auto">
          <a:xfrm flipH="1">
            <a:off x="4398963" y="3500438"/>
            <a:ext cx="215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7" name="Line 75"/>
          <p:cNvSpPr>
            <a:spLocks noChangeShapeType="1"/>
          </p:cNvSpPr>
          <p:nvPr/>
        </p:nvSpPr>
        <p:spPr bwMode="auto">
          <a:xfrm flipH="1">
            <a:off x="4370388" y="3500438"/>
            <a:ext cx="14287" cy="720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8" name="Oval 76"/>
          <p:cNvSpPr>
            <a:spLocks noChangeAspect="1" noChangeArrowheads="1"/>
          </p:cNvSpPr>
          <p:nvPr/>
        </p:nvSpPr>
        <p:spPr bwMode="auto">
          <a:xfrm>
            <a:off x="4398963" y="3500438"/>
            <a:ext cx="73025" cy="80962"/>
          </a:xfrm>
          <a:prstGeom prst="ellipse">
            <a:avLst/>
          </a:prstGeom>
          <a:solidFill>
            <a:schemeClr val="tx1"/>
          </a:solidFill>
          <a:ln w="12700">
            <a:solidFill>
              <a:schemeClr val="tx1"/>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500" fill="hold"/>
                                        <p:tgtEl>
                                          <p:spTgt spid="98306"/>
                                        </p:tgtEl>
                                        <p:attrNameLst>
                                          <p:attrName>ppt_w</p:attrName>
                                        </p:attrNameLst>
                                      </p:cBhvr>
                                      <p:tavLst>
                                        <p:tav tm="0">
                                          <p:val>
                                            <p:strVal val="#ppt_w*0.05"/>
                                          </p:val>
                                        </p:tav>
                                        <p:tav tm="100000">
                                          <p:val>
                                            <p:strVal val="#ppt_w"/>
                                          </p:val>
                                        </p:tav>
                                      </p:tavLst>
                                    </p:anim>
                                    <p:anim calcmode="lin" valueType="num">
                                      <p:cBhvr>
                                        <p:cTn id="8" dur="500" fill="hold"/>
                                        <p:tgtEl>
                                          <p:spTgt spid="98306"/>
                                        </p:tgtEl>
                                        <p:attrNameLst>
                                          <p:attrName>ppt_h</p:attrName>
                                        </p:attrNameLst>
                                      </p:cBhvr>
                                      <p:tavLst>
                                        <p:tav tm="0">
                                          <p:val>
                                            <p:strVal val="#ppt_h"/>
                                          </p:val>
                                        </p:tav>
                                        <p:tav tm="100000">
                                          <p:val>
                                            <p:strVal val="#ppt_h"/>
                                          </p:val>
                                        </p:tav>
                                      </p:tavLst>
                                    </p:anim>
                                    <p:anim calcmode="lin" valueType="num">
                                      <p:cBhvr>
                                        <p:cTn id="9" dur="500" fill="hold"/>
                                        <p:tgtEl>
                                          <p:spTgt spid="98306"/>
                                        </p:tgtEl>
                                        <p:attrNameLst>
                                          <p:attrName>ppt_x</p:attrName>
                                        </p:attrNameLst>
                                      </p:cBhvr>
                                      <p:tavLst>
                                        <p:tav tm="0">
                                          <p:val>
                                            <p:strVal val="#ppt_x-.2"/>
                                          </p:val>
                                        </p:tav>
                                        <p:tav tm="100000">
                                          <p:val>
                                            <p:strVal val="#ppt_x"/>
                                          </p:val>
                                        </p:tav>
                                      </p:tavLst>
                                    </p:anim>
                                    <p:anim calcmode="lin" valueType="num">
                                      <p:cBhvr>
                                        <p:cTn id="10" dur="500" fill="hold"/>
                                        <p:tgtEl>
                                          <p:spTgt spid="98306"/>
                                        </p:tgtEl>
                                        <p:attrNameLst>
                                          <p:attrName>ppt_y</p:attrName>
                                        </p:attrNameLst>
                                      </p:cBhvr>
                                      <p:tavLst>
                                        <p:tav tm="0">
                                          <p:val>
                                            <p:strVal val="#ppt_y"/>
                                          </p:val>
                                        </p:tav>
                                        <p:tav tm="100000">
                                          <p:val>
                                            <p:strVal val="#ppt_y"/>
                                          </p:val>
                                        </p:tav>
                                      </p:tavLst>
                                    </p:anim>
                                    <p:animEffect transition="in" filter="fade">
                                      <p:cBhvr>
                                        <p:cTn id="11" dur="500"/>
                                        <p:tgtEl>
                                          <p:spTgt spid="98306"/>
                                        </p:tgtEl>
                                      </p:cBhvr>
                                    </p:animEffect>
                                  </p:childTnLst>
                                </p:cTn>
                              </p:par>
                            </p:childTnLst>
                          </p:cTn>
                        </p:par>
                        <p:par>
                          <p:cTn id="12" fill="hold" nodeType="afterGroup">
                            <p:stCondLst>
                              <p:cond delay="500"/>
                            </p:stCondLst>
                            <p:childTnLst>
                              <p:par>
                                <p:cTn id="13" presetID="50" presetClass="entr" presetSubtype="0" decel="100000" fill="hold" grpId="0" nodeType="afterEffect">
                                  <p:stCondLst>
                                    <p:cond delay="0"/>
                                  </p:stCondLst>
                                  <p:childTnLst>
                                    <p:set>
                                      <p:cBhvr>
                                        <p:cTn id="14" dur="1" fill="hold">
                                          <p:stCondLst>
                                            <p:cond delay="0"/>
                                          </p:stCondLst>
                                        </p:cTn>
                                        <p:tgtEl>
                                          <p:spTgt spid="98307">
                                            <p:txEl>
                                              <p:pRg st="0" end="0"/>
                                            </p:txEl>
                                          </p:spTgt>
                                        </p:tgtEl>
                                        <p:attrNameLst>
                                          <p:attrName>style.visibility</p:attrName>
                                        </p:attrNameLst>
                                      </p:cBhvr>
                                      <p:to>
                                        <p:strVal val="visible"/>
                                      </p:to>
                                    </p:set>
                                    <p:anim calcmode="lin" valueType="num">
                                      <p:cBhvr>
                                        <p:cTn id="15" dur="1000" fill="hold"/>
                                        <p:tgtEl>
                                          <p:spTgt spid="98307">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98307">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e la date 3"/>
          <p:cNvSpPr>
            <a:spLocks noGrp="1"/>
          </p:cNvSpPr>
          <p:nvPr>
            <p:ph type="dt" sz="quarter" idx="10"/>
          </p:nvPr>
        </p:nvSpPr>
        <p:spPr/>
        <p:txBody>
          <a:bodyPr/>
          <a:lstStyle/>
          <a:p>
            <a:pPr>
              <a:defRPr/>
            </a:pPr>
            <a:fld id="{756A5F13-F211-4B96-B4C3-BE5A59F6B5BF}" type="datetime1">
              <a:rPr lang="fr-FR"/>
              <a:pPr>
                <a:defRPr/>
              </a:pPr>
              <a:t>25/10/2019</a:t>
            </a:fld>
            <a:endParaRPr lang="fr-FR"/>
          </a:p>
        </p:txBody>
      </p:sp>
      <p:sp>
        <p:nvSpPr>
          <p:cNvPr id="50" name="Espace réservé du numéro de diapositive 5"/>
          <p:cNvSpPr>
            <a:spLocks noGrp="1"/>
          </p:cNvSpPr>
          <p:nvPr>
            <p:ph type="sldNum" sz="quarter" idx="12"/>
          </p:nvPr>
        </p:nvSpPr>
        <p:spPr/>
        <p:txBody>
          <a:bodyPr/>
          <a:lstStyle/>
          <a:p>
            <a:pPr>
              <a:defRPr/>
            </a:pPr>
            <a:fld id="{3BA7FC2D-B65F-4E6E-BC63-26B8ADDD816E}" type="slidenum">
              <a:rPr lang="fr-FR"/>
              <a:pPr>
                <a:defRPr/>
              </a:pPr>
              <a:t>34</a:t>
            </a:fld>
            <a:endParaRPr lang="fr-FR"/>
          </a:p>
        </p:txBody>
      </p:sp>
      <p:sp>
        <p:nvSpPr>
          <p:cNvPr id="99330" name="Rectangle 2"/>
          <p:cNvSpPr>
            <a:spLocks noGrp="1" noChangeArrowheads="1"/>
          </p:cNvSpPr>
          <p:nvPr>
            <p:ph type="title"/>
          </p:nvPr>
        </p:nvSpPr>
        <p:spPr>
          <a:xfrm>
            <a:off x="457200" y="-100013"/>
            <a:ext cx="8229600" cy="1139826"/>
          </a:xfrm>
          <a:noFill/>
        </p:spPr>
        <p:txBody>
          <a:bodyPr anchorCtr="1"/>
          <a:lstStyle/>
          <a:p>
            <a:pPr eaLnBrk="1" hangingPunct="1"/>
            <a:r>
              <a:rPr lang="fr-FR" sz="4000" b="1" smtClean="0">
                <a:solidFill>
                  <a:srgbClr val="99CCFF"/>
                </a:solidFill>
                <a:latin typeface="Times New Roman" pitchFamily="18" charset="0"/>
                <a:cs typeface="Times New Roman" pitchFamily="18" charset="0"/>
              </a:rPr>
              <a:t>Ferraillage des dalles</a:t>
            </a:r>
            <a:r>
              <a:rPr lang="fr-FR" smtClean="0"/>
              <a:t> </a:t>
            </a:r>
          </a:p>
        </p:txBody>
      </p:sp>
      <p:sp>
        <p:nvSpPr>
          <p:cNvPr id="99331" name="Rectangle 3"/>
          <p:cNvSpPr>
            <a:spLocks noChangeArrowheads="1"/>
          </p:cNvSpPr>
          <p:nvPr/>
        </p:nvSpPr>
        <p:spPr bwMode="auto">
          <a:xfrm>
            <a:off x="250825" y="981075"/>
            <a:ext cx="8893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FR" sz="2800" b="1">
                <a:cs typeface="Times New Roman" pitchFamily="18" charset="0"/>
              </a:rPr>
              <a:t>   Croquis du ferraillage :   ( Dalle 11)</a:t>
            </a:r>
          </a:p>
        </p:txBody>
      </p:sp>
      <p:sp>
        <p:nvSpPr>
          <p:cNvPr id="99332" name="Rectangle 4"/>
          <p:cNvSpPr>
            <a:spLocks noChangeArrowheads="1"/>
          </p:cNvSpPr>
          <p:nvPr/>
        </p:nvSpPr>
        <p:spPr bwMode="auto">
          <a:xfrm>
            <a:off x="323850" y="1557338"/>
            <a:ext cx="1455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buClr>
                <a:schemeClr val="tx1"/>
              </a:buClr>
              <a:buSzPct val="100000"/>
              <a:tabLst>
                <a:tab pos="539750" algn="l"/>
              </a:tabLst>
            </a:pPr>
            <a:r>
              <a:rPr lang="fr-FR" b="1">
                <a:cs typeface="Times New Roman" pitchFamily="18" charset="0"/>
              </a:rPr>
              <a:t>Travée :</a:t>
            </a:r>
          </a:p>
        </p:txBody>
      </p:sp>
      <p:sp>
        <p:nvSpPr>
          <p:cNvPr id="36871" name="Rectangle 5"/>
          <p:cNvSpPr>
            <a:spLocks noChangeArrowheads="1"/>
          </p:cNvSpPr>
          <p:nvPr/>
        </p:nvSpPr>
        <p:spPr bwMode="auto">
          <a:xfrm>
            <a:off x="2928938" y="2898775"/>
            <a:ext cx="4527550" cy="2632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2" name="Line 6"/>
          <p:cNvSpPr>
            <a:spLocks noChangeShapeType="1"/>
          </p:cNvSpPr>
          <p:nvPr/>
        </p:nvSpPr>
        <p:spPr bwMode="auto">
          <a:xfrm>
            <a:off x="2427288" y="2898775"/>
            <a:ext cx="0" cy="2644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3" name="Line 7"/>
          <p:cNvSpPr>
            <a:spLocks noChangeShapeType="1"/>
          </p:cNvSpPr>
          <p:nvPr/>
        </p:nvSpPr>
        <p:spPr bwMode="auto">
          <a:xfrm>
            <a:off x="7958138" y="2898775"/>
            <a:ext cx="0" cy="2644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4" name="Line 8"/>
          <p:cNvSpPr>
            <a:spLocks noChangeShapeType="1"/>
          </p:cNvSpPr>
          <p:nvPr/>
        </p:nvSpPr>
        <p:spPr bwMode="auto">
          <a:xfrm flipH="1">
            <a:off x="1924050" y="2898775"/>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5" name="Line 9"/>
          <p:cNvSpPr>
            <a:spLocks noChangeShapeType="1"/>
          </p:cNvSpPr>
          <p:nvPr/>
        </p:nvSpPr>
        <p:spPr bwMode="auto">
          <a:xfrm flipH="1">
            <a:off x="1924050" y="554355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6" name="Line 10"/>
          <p:cNvSpPr>
            <a:spLocks noChangeShapeType="1"/>
          </p:cNvSpPr>
          <p:nvPr/>
        </p:nvSpPr>
        <p:spPr bwMode="auto">
          <a:xfrm>
            <a:off x="7958138" y="5543550"/>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7" name="Line 11"/>
          <p:cNvSpPr>
            <a:spLocks noChangeShapeType="1"/>
          </p:cNvSpPr>
          <p:nvPr/>
        </p:nvSpPr>
        <p:spPr bwMode="auto">
          <a:xfrm>
            <a:off x="7958138" y="2898775"/>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8" name="Line 12"/>
          <p:cNvSpPr>
            <a:spLocks noChangeShapeType="1"/>
          </p:cNvSpPr>
          <p:nvPr/>
        </p:nvSpPr>
        <p:spPr bwMode="auto">
          <a:xfrm>
            <a:off x="2928938" y="2481263"/>
            <a:ext cx="452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9" name="Line 13"/>
          <p:cNvSpPr>
            <a:spLocks noChangeShapeType="1"/>
          </p:cNvSpPr>
          <p:nvPr/>
        </p:nvSpPr>
        <p:spPr bwMode="auto">
          <a:xfrm>
            <a:off x="2928938" y="5962650"/>
            <a:ext cx="452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0" name="Line 14"/>
          <p:cNvSpPr>
            <a:spLocks noChangeShapeType="1"/>
          </p:cNvSpPr>
          <p:nvPr/>
        </p:nvSpPr>
        <p:spPr bwMode="auto">
          <a:xfrm flipV="1">
            <a:off x="2928938" y="2062163"/>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1" name="Line 15"/>
          <p:cNvSpPr>
            <a:spLocks noChangeShapeType="1"/>
          </p:cNvSpPr>
          <p:nvPr/>
        </p:nvSpPr>
        <p:spPr bwMode="auto">
          <a:xfrm flipV="1">
            <a:off x="7456488" y="2062163"/>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2" name="Line 16"/>
          <p:cNvSpPr>
            <a:spLocks noChangeShapeType="1"/>
          </p:cNvSpPr>
          <p:nvPr/>
        </p:nvSpPr>
        <p:spPr bwMode="auto">
          <a:xfrm>
            <a:off x="2928938" y="5962650"/>
            <a:ext cx="0" cy="417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3" name="Line 17"/>
          <p:cNvSpPr>
            <a:spLocks noChangeShapeType="1"/>
          </p:cNvSpPr>
          <p:nvPr/>
        </p:nvSpPr>
        <p:spPr bwMode="auto">
          <a:xfrm>
            <a:off x="7456488" y="5962650"/>
            <a:ext cx="0" cy="417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4" name="Line 18"/>
          <p:cNvSpPr>
            <a:spLocks noChangeShapeType="1"/>
          </p:cNvSpPr>
          <p:nvPr/>
        </p:nvSpPr>
        <p:spPr bwMode="auto">
          <a:xfrm>
            <a:off x="2427288" y="5962650"/>
            <a:ext cx="0" cy="417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5" name="Line 19"/>
          <p:cNvSpPr>
            <a:spLocks noChangeShapeType="1"/>
          </p:cNvSpPr>
          <p:nvPr/>
        </p:nvSpPr>
        <p:spPr bwMode="auto">
          <a:xfrm>
            <a:off x="7958138" y="5962650"/>
            <a:ext cx="0" cy="417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6" name="Line 20"/>
          <p:cNvSpPr>
            <a:spLocks noChangeShapeType="1"/>
          </p:cNvSpPr>
          <p:nvPr/>
        </p:nvSpPr>
        <p:spPr bwMode="auto">
          <a:xfrm>
            <a:off x="2427288" y="2062163"/>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7" name="Line 21"/>
          <p:cNvSpPr>
            <a:spLocks noChangeShapeType="1"/>
          </p:cNvSpPr>
          <p:nvPr/>
        </p:nvSpPr>
        <p:spPr bwMode="auto">
          <a:xfrm>
            <a:off x="7958138" y="2062163"/>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8" name="Line 22"/>
          <p:cNvSpPr>
            <a:spLocks noChangeShapeType="1"/>
          </p:cNvSpPr>
          <p:nvPr/>
        </p:nvSpPr>
        <p:spPr bwMode="auto">
          <a:xfrm flipH="1">
            <a:off x="1924050" y="5962650"/>
            <a:ext cx="5000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89" name="Line 23"/>
          <p:cNvSpPr>
            <a:spLocks noChangeShapeType="1"/>
          </p:cNvSpPr>
          <p:nvPr/>
        </p:nvSpPr>
        <p:spPr bwMode="auto">
          <a:xfrm flipH="1">
            <a:off x="1924050" y="2481263"/>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90" name="Line 24"/>
          <p:cNvSpPr>
            <a:spLocks noChangeShapeType="1"/>
          </p:cNvSpPr>
          <p:nvPr/>
        </p:nvSpPr>
        <p:spPr bwMode="auto">
          <a:xfrm flipH="1">
            <a:off x="7961313" y="2481263"/>
            <a:ext cx="500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91" name="Line 25"/>
          <p:cNvSpPr>
            <a:spLocks noChangeShapeType="1"/>
          </p:cNvSpPr>
          <p:nvPr/>
        </p:nvSpPr>
        <p:spPr bwMode="auto">
          <a:xfrm flipH="1">
            <a:off x="7958138" y="5962650"/>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92" name="Line 26"/>
          <p:cNvSpPr>
            <a:spLocks noChangeShapeType="1"/>
          </p:cNvSpPr>
          <p:nvPr/>
        </p:nvSpPr>
        <p:spPr bwMode="auto">
          <a:xfrm>
            <a:off x="6951663" y="2619375"/>
            <a:ext cx="0" cy="30654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93" name="Line 27"/>
          <p:cNvSpPr>
            <a:spLocks noChangeShapeType="1"/>
          </p:cNvSpPr>
          <p:nvPr/>
        </p:nvSpPr>
        <p:spPr bwMode="auto">
          <a:xfrm>
            <a:off x="6281738" y="2619375"/>
            <a:ext cx="0" cy="30654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94" name="Line 28"/>
          <p:cNvSpPr>
            <a:spLocks noChangeShapeType="1"/>
          </p:cNvSpPr>
          <p:nvPr/>
        </p:nvSpPr>
        <p:spPr bwMode="auto">
          <a:xfrm>
            <a:off x="5613400" y="2619375"/>
            <a:ext cx="0" cy="30654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95" name="Line 29"/>
          <p:cNvSpPr>
            <a:spLocks noChangeShapeType="1"/>
          </p:cNvSpPr>
          <p:nvPr/>
        </p:nvSpPr>
        <p:spPr bwMode="auto">
          <a:xfrm>
            <a:off x="4270375" y="2619375"/>
            <a:ext cx="0" cy="30654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96" name="Line 30"/>
          <p:cNvSpPr>
            <a:spLocks noChangeShapeType="1"/>
          </p:cNvSpPr>
          <p:nvPr/>
        </p:nvSpPr>
        <p:spPr bwMode="auto">
          <a:xfrm>
            <a:off x="4941888" y="2619375"/>
            <a:ext cx="0" cy="30654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97" name="Line 31"/>
          <p:cNvSpPr>
            <a:spLocks noChangeShapeType="1"/>
          </p:cNvSpPr>
          <p:nvPr/>
        </p:nvSpPr>
        <p:spPr bwMode="auto">
          <a:xfrm>
            <a:off x="3600450" y="2619375"/>
            <a:ext cx="0" cy="30654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nvGrpSpPr>
          <p:cNvPr id="36898" name="Group 32"/>
          <p:cNvGrpSpPr>
            <a:grpSpLocks/>
          </p:cNvGrpSpPr>
          <p:nvPr/>
        </p:nvGrpSpPr>
        <p:grpSpPr bwMode="auto">
          <a:xfrm>
            <a:off x="2586038" y="3178175"/>
            <a:ext cx="5303837" cy="2008188"/>
            <a:chOff x="1701" y="2048"/>
            <a:chExt cx="3275" cy="1265"/>
          </a:xfrm>
        </p:grpSpPr>
        <p:sp>
          <p:nvSpPr>
            <p:cNvPr id="36908" name="Line 33"/>
            <p:cNvSpPr>
              <a:spLocks noChangeShapeType="1"/>
            </p:cNvSpPr>
            <p:nvPr/>
          </p:nvSpPr>
          <p:spPr bwMode="auto">
            <a:xfrm rot="-5400000">
              <a:off x="3311" y="443"/>
              <a:ext cx="0" cy="3209"/>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09" name="Line 34"/>
            <p:cNvSpPr>
              <a:spLocks noChangeShapeType="1"/>
            </p:cNvSpPr>
            <p:nvPr/>
          </p:nvSpPr>
          <p:spPr bwMode="auto">
            <a:xfrm rot="-5400000">
              <a:off x="3311" y="863"/>
              <a:ext cx="0" cy="3209"/>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10" name="Line 35"/>
            <p:cNvSpPr>
              <a:spLocks noChangeShapeType="1"/>
            </p:cNvSpPr>
            <p:nvPr/>
          </p:nvSpPr>
          <p:spPr bwMode="auto">
            <a:xfrm rot="-5400000">
              <a:off x="3311" y="1281"/>
              <a:ext cx="0" cy="3209"/>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11" name="Line 36"/>
            <p:cNvSpPr>
              <a:spLocks noChangeShapeType="1"/>
            </p:cNvSpPr>
            <p:nvPr/>
          </p:nvSpPr>
          <p:spPr bwMode="auto">
            <a:xfrm rot="-5400000">
              <a:off x="3311" y="1708"/>
              <a:ext cx="0" cy="3209"/>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12" name="Line 37"/>
            <p:cNvSpPr>
              <a:spLocks noChangeShapeType="1"/>
            </p:cNvSpPr>
            <p:nvPr/>
          </p:nvSpPr>
          <p:spPr bwMode="auto">
            <a:xfrm rot="5400000" flipV="1">
              <a:off x="3310" y="1514"/>
              <a:ext cx="0" cy="321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13" name="Line 38"/>
            <p:cNvSpPr>
              <a:spLocks noChangeShapeType="1"/>
            </p:cNvSpPr>
            <p:nvPr/>
          </p:nvSpPr>
          <p:spPr bwMode="auto">
            <a:xfrm rot="-5400000">
              <a:off x="3339" y="1055"/>
              <a:ext cx="0" cy="327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14" name="Line 39"/>
            <p:cNvSpPr>
              <a:spLocks noChangeShapeType="1"/>
            </p:cNvSpPr>
            <p:nvPr/>
          </p:nvSpPr>
          <p:spPr bwMode="auto">
            <a:xfrm rot="-5400000">
              <a:off x="3311" y="641"/>
              <a:ext cx="0" cy="322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
        <p:nvSpPr>
          <p:cNvPr id="36899" name="Line 40"/>
          <p:cNvSpPr>
            <a:spLocks noChangeShapeType="1"/>
          </p:cNvSpPr>
          <p:nvPr/>
        </p:nvSpPr>
        <p:spPr bwMode="auto">
          <a:xfrm>
            <a:off x="4605338" y="2760663"/>
            <a:ext cx="3365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00" name="Line 41"/>
          <p:cNvSpPr>
            <a:spLocks noChangeShapeType="1"/>
          </p:cNvSpPr>
          <p:nvPr/>
        </p:nvSpPr>
        <p:spPr bwMode="auto">
          <a:xfrm flipV="1">
            <a:off x="4605338" y="2201863"/>
            <a:ext cx="0" cy="55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01" name="Text Box 42"/>
          <p:cNvSpPr txBox="1">
            <a:spLocks noChangeArrowheads="1"/>
          </p:cNvSpPr>
          <p:nvPr/>
        </p:nvSpPr>
        <p:spPr bwMode="auto">
          <a:xfrm>
            <a:off x="4270375" y="1771650"/>
            <a:ext cx="106203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1">
                <a:cs typeface="Arial" charset="0"/>
              </a:rPr>
              <a:t>T8 e=25</a:t>
            </a:r>
            <a:endParaRPr lang="fr-FR" sz="1800" b="1">
              <a:latin typeface="Garamond" pitchFamily="18" charset="0"/>
              <a:cs typeface="Arial" charset="0"/>
            </a:endParaRPr>
          </a:p>
        </p:txBody>
      </p:sp>
      <p:sp>
        <p:nvSpPr>
          <p:cNvPr id="36902" name="Line 43"/>
          <p:cNvSpPr>
            <a:spLocks noChangeShapeType="1"/>
          </p:cNvSpPr>
          <p:nvPr/>
        </p:nvSpPr>
        <p:spPr bwMode="auto">
          <a:xfrm flipH="1">
            <a:off x="2746375" y="3802063"/>
            <a:ext cx="0" cy="5762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03" name="Line 44"/>
          <p:cNvSpPr>
            <a:spLocks noChangeShapeType="1"/>
          </p:cNvSpPr>
          <p:nvPr/>
        </p:nvSpPr>
        <p:spPr bwMode="auto">
          <a:xfrm flipH="1">
            <a:off x="2076450" y="4378325"/>
            <a:ext cx="669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04" name="Line 45"/>
          <p:cNvSpPr>
            <a:spLocks noChangeShapeType="1"/>
          </p:cNvSpPr>
          <p:nvPr/>
        </p:nvSpPr>
        <p:spPr bwMode="auto">
          <a:xfrm flipV="1">
            <a:off x="6951663" y="2062163"/>
            <a:ext cx="0" cy="4191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05" name="Line 46"/>
          <p:cNvSpPr>
            <a:spLocks noChangeShapeType="1"/>
          </p:cNvSpPr>
          <p:nvPr/>
        </p:nvSpPr>
        <p:spPr bwMode="auto">
          <a:xfrm>
            <a:off x="6951663" y="2201863"/>
            <a:ext cx="5048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906" name="Text Box 47"/>
          <p:cNvSpPr txBox="1">
            <a:spLocks noChangeArrowheads="1"/>
          </p:cNvSpPr>
          <p:nvPr/>
        </p:nvSpPr>
        <p:spPr bwMode="auto">
          <a:xfrm>
            <a:off x="6858000" y="1924050"/>
            <a:ext cx="67151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1">
                <a:cs typeface="Arial" charset="0"/>
              </a:rPr>
              <a:t>L/10</a:t>
            </a:r>
            <a:endParaRPr lang="fr-FR" sz="1800" b="1">
              <a:latin typeface="Garamond" pitchFamily="18" charset="0"/>
              <a:cs typeface="Arial" charset="0"/>
            </a:endParaRPr>
          </a:p>
        </p:txBody>
      </p:sp>
      <p:sp>
        <p:nvSpPr>
          <p:cNvPr id="36907" name="Text Box 48"/>
          <p:cNvSpPr txBox="1">
            <a:spLocks noChangeArrowheads="1"/>
          </p:cNvSpPr>
          <p:nvPr/>
        </p:nvSpPr>
        <p:spPr bwMode="auto">
          <a:xfrm>
            <a:off x="868363" y="4149725"/>
            <a:ext cx="13176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1">
                <a:cs typeface="Arial" charset="0"/>
              </a:rPr>
              <a:t>T8 e=25</a:t>
            </a:r>
            <a:endParaRPr lang="fr-FR" sz="1800" b="1">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500" fill="hold"/>
                                        <p:tgtEl>
                                          <p:spTgt spid="99330"/>
                                        </p:tgtEl>
                                        <p:attrNameLst>
                                          <p:attrName>ppt_w</p:attrName>
                                        </p:attrNameLst>
                                      </p:cBhvr>
                                      <p:tavLst>
                                        <p:tav tm="0">
                                          <p:val>
                                            <p:strVal val="#ppt_w*0.05"/>
                                          </p:val>
                                        </p:tav>
                                        <p:tav tm="100000">
                                          <p:val>
                                            <p:strVal val="#ppt_w"/>
                                          </p:val>
                                        </p:tav>
                                      </p:tavLst>
                                    </p:anim>
                                    <p:anim calcmode="lin" valueType="num">
                                      <p:cBhvr>
                                        <p:cTn id="8" dur="500" fill="hold"/>
                                        <p:tgtEl>
                                          <p:spTgt spid="99330"/>
                                        </p:tgtEl>
                                        <p:attrNameLst>
                                          <p:attrName>ppt_h</p:attrName>
                                        </p:attrNameLst>
                                      </p:cBhvr>
                                      <p:tavLst>
                                        <p:tav tm="0">
                                          <p:val>
                                            <p:strVal val="#ppt_h"/>
                                          </p:val>
                                        </p:tav>
                                        <p:tav tm="100000">
                                          <p:val>
                                            <p:strVal val="#ppt_h"/>
                                          </p:val>
                                        </p:tav>
                                      </p:tavLst>
                                    </p:anim>
                                    <p:anim calcmode="lin" valueType="num">
                                      <p:cBhvr>
                                        <p:cTn id="9" dur="500" fill="hold"/>
                                        <p:tgtEl>
                                          <p:spTgt spid="99330"/>
                                        </p:tgtEl>
                                        <p:attrNameLst>
                                          <p:attrName>ppt_x</p:attrName>
                                        </p:attrNameLst>
                                      </p:cBhvr>
                                      <p:tavLst>
                                        <p:tav tm="0">
                                          <p:val>
                                            <p:strVal val="#ppt_x-.2"/>
                                          </p:val>
                                        </p:tav>
                                        <p:tav tm="100000">
                                          <p:val>
                                            <p:strVal val="#ppt_x"/>
                                          </p:val>
                                        </p:tav>
                                      </p:tavLst>
                                    </p:anim>
                                    <p:anim calcmode="lin" valueType="num">
                                      <p:cBhvr>
                                        <p:cTn id="10" dur="500" fill="hold"/>
                                        <p:tgtEl>
                                          <p:spTgt spid="99330"/>
                                        </p:tgtEl>
                                        <p:attrNameLst>
                                          <p:attrName>ppt_y</p:attrName>
                                        </p:attrNameLst>
                                      </p:cBhvr>
                                      <p:tavLst>
                                        <p:tav tm="0">
                                          <p:val>
                                            <p:strVal val="#ppt_y"/>
                                          </p:val>
                                        </p:tav>
                                        <p:tav tm="100000">
                                          <p:val>
                                            <p:strVal val="#ppt_y"/>
                                          </p:val>
                                        </p:tav>
                                      </p:tavLst>
                                    </p:anim>
                                    <p:animEffect transition="in" filter="fade">
                                      <p:cBhvr>
                                        <p:cTn id="11" dur="500"/>
                                        <p:tgtEl>
                                          <p:spTgt spid="99330"/>
                                        </p:tgtEl>
                                      </p:cBhvr>
                                    </p:animEffect>
                                  </p:childTnLst>
                                </p:cTn>
                              </p:par>
                            </p:childTnLst>
                          </p:cTn>
                        </p:par>
                        <p:par>
                          <p:cTn id="12" fill="hold" nodeType="afterGroup">
                            <p:stCondLst>
                              <p:cond delay="500"/>
                            </p:stCondLst>
                            <p:childTnLst>
                              <p:par>
                                <p:cTn id="13" presetID="50" presetClass="entr" presetSubtype="0" decel="100000" fill="hold" grpId="0" nodeType="afterEffect">
                                  <p:stCondLst>
                                    <p:cond delay="0"/>
                                  </p:stCondLst>
                                  <p:childTnLst>
                                    <p:set>
                                      <p:cBhvr>
                                        <p:cTn id="14" dur="1" fill="hold">
                                          <p:stCondLst>
                                            <p:cond delay="0"/>
                                          </p:stCondLst>
                                        </p:cTn>
                                        <p:tgtEl>
                                          <p:spTgt spid="99331"/>
                                        </p:tgtEl>
                                        <p:attrNameLst>
                                          <p:attrName>style.visibility</p:attrName>
                                        </p:attrNameLst>
                                      </p:cBhvr>
                                      <p:to>
                                        <p:strVal val="visible"/>
                                      </p:to>
                                    </p:set>
                                    <p:anim calcmode="lin" valueType="num">
                                      <p:cBhvr>
                                        <p:cTn id="15" dur="500" fill="hold"/>
                                        <p:tgtEl>
                                          <p:spTgt spid="99331"/>
                                        </p:tgtEl>
                                        <p:attrNameLst>
                                          <p:attrName>ppt_w</p:attrName>
                                        </p:attrNameLst>
                                      </p:cBhvr>
                                      <p:tavLst>
                                        <p:tav tm="0">
                                          <p:val>
                                            <p:strVal val="#ppt_w+.3"/>
                                          </p:val>
                                        </p:tav>
                                        <p:tav tm="100000">
                                          <p:val>
                                            <p:strVal val="#ppt_w"/>
                                          </p:val>
                                        </p:tav>
                                      </p:tavLst>
                                    </p:anim>
                                    <p:anim calcmode="lin" valueType="num">
                                      <p:cBhvr>
                                        <p:cTn id="16" dur="500" fill="hold"/>
                                        <p:tgtEl>
                                          <p:spTgt spid="99331"/>
                                        </p:tgtEl>
                                        <p:attrNameLst>
                                          <p:attrName>ppt_h</p:attrName>
                                        </p:attrNameLst>
                                      </p:cBhvr>
                                      <p:tavLst>
                                        <p:tav tm="0">
                                          <p:val>
                                            <p:strVal val="#ppt_h"/>
                                          </p:val>
                                        </p:tav>
                                        <p:tav tm="100000">
                                          <p:val>
                                            <p:strVal val="#ppt_h"/>
                                          </p:val>
                                        </p:tav>
                                      </p:tavLst>
                                    </p:anim>
                                    <p:animEffect transition="in" filter="fade">
                                      <p:cBhvr>
                                        <p:cTn id="17" dur="500"/>
                                        <p:tgtEl>
                                          <p:spTgt spid="99331"/>
                                        </p:tgtEl>
                                      </p:cBhvr>
                                    </p:animEffect>
                                  </p:childTnLst>
                                </p:cTn>
                              </p:par>
                            </p:childTnLst>
                          </p:cTn>
                        </p:par>
                        <p:par>
                          <p:cTn id="18" fill="hold" nodeType="afterGroup">
                            <p:stCondLst>
                              <p:cond delay="1000"/>
                            </p:stCondLst>
                            <p:childTnLst>
                              <p:par>
                                <p:cTn id="19" presetID="50" presetClass="entr" presetSubtype="0" decel="100000" fill="hold" grpId="0" nodeType="afterEffect">
                                  <p:stCondLst>
                                    <p:cond delay="0"/>
                                  </p:stCondLst>
                                  <p:childTnLst>
                                    <p:set>
                                      <p:cBhvr>
                                        <p:cTn id="20" dur="1" fill="hold">
                                          <p:stCondLst>
                                            <p:cond delay="0"/>
                                          </p:stCondLst>
                                        </p:cTn>
                                        <p:tgtEl>
                                          <p:spTgt spid="99332"/>
                                        </p:tgtEl>
                                        <p:attrNameLst>
                                          <p:attrName>style.visibility</p:attrName>
                                        </p:attrNameLst>
                                      </p:cBhvr>
                                      <p:to>
                                        <p:strVal val="visible"/>
                                      </p:to>
                                    </p:set>
                                    <p:anim calcmode="lin" valueType="num">
                                      <p:cBhvr>
                                        <p:cTn id="21" dur="1000" fill="hold"/>
                                        <p:tgtEl>
                                          <p:spTgt spid="99332"/>
                                        </p:tgtEl>
                                        <p:attrNameLst>
                                          <p:attrName>ppt_w</p:attrName>
                                        </p:attrNameLst>
                                      </p:cBhvr>
                                      <p:tavLst>
                                        <p:tav tm="0">
                                          <p:val>
                                            <p:strVal val="#ppt_w+.3"/>
                                          </p:val>
                                        </p:tav>
                                        <p:tav tm="100000">
                                          <p:val>
                                            <p:strVal val="#ppt_w"/>
                                          </p:val>
                                        </p:tav>
                                      </p:tavLst>
                                    </p:anim>
                                    <p:anim calcmode="lin" valueType="num">
                                      <p:cBhvr>
                                        <p:cTn id="22" dur="1000" fill="hold"/>
                                        <p:tgtEl>
                                          <p:spTgt spid="99332"/>
                                        </p:tgtEl>
                                        <p:attrNameLst>
                                          <p:attrName>ppt_h</p:attrName>
                                        </p:attrNameLst>
                                      </p:cBhvr>
                                      <p:tavLst>
                                        <p:tav tm="0">
                                          <p:val>
                                            <p:strVal val="#ppt_h"/>
                                          </p:val>
                                        </p:tav>
                                        <p:tav tm="100000">
                                          <p:val>
                                            <p:strVal val="#ppt_h"/>
                                          </p:val>
                                        </p:tav>
                                      </p:tavLst>
                                    </p:anim>
                                    <p:animEffect transition="in" filter="fade">
                                      <p:cBhvr>
                                        <p:cTn id="23" dur="1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p:bldP spid="993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space réservé de la date 2"/>
          <p:cNvSpPr>
            <a:spLocks noGrp="1"/>
          </p:cNvSpPr>
          <p:nvPr>
            <p:ph type="dt" sz="quarter" idx="10"/>
          </p:nvPr>
        </p:nvSpPr>
        <p:spPr/>
        <p:txBody>
          <a:bodyPr/>
          <a:lstStyle/>
          <a:p>
            <a:pPr>
              <a:defRPr/>
            </a:pPr>
            <a:fld id="{09D2D436-E567-4461-9BA3-2893B2999D0F}" type="datetime1">
              <a:rPr lang="fr-FR"/>
              <a:pPr>
                <a:defRPr/>
              </a:pPr>
              <a:t>25/10/2019</a:t>
            </a:fld>
            <a:endParaRPr lang="fr-FR"/>
          </a:p>
        </p:txBody>
      </p:sp>
      <p:sp>
        <p:nvSpPr>
          <p:cNvPr id="66" name="Espace réservé du numéro de diapositive 4"/>
          <p:cNvSpPr>
            <a:spLocks noGrp="1"/>
          </p:cNvSpPr>
          <p:nvPr>
            <p:ph type="sldNum" sz="quarter" idx="12"/>
          </p:nvPr>
        </p:nvSpPr>
        <p:spPr/>
        <p:txBody>
          <a:bodyPr/>
          <a:lstStyle/>
          <a:p>
            <a:pPr>
              <a:defRPr/>
            </a:pPr>
            <a:fld id="{7C4B59BB-39FD-412E-8284-AE6A8B3E1191}" type="slidenum">
              <a:rPr lang="fr-FR"/>
              <a:pPr>
                <a:defRPr/>
              </a:pPr>
              <a:t>35</a:t>
            </a:fld>
            <a:endParaRPr lang="fr-FR"/>
          </a:p>
        </p:txBody>
      </p:sp>
      <p:sp>
        <p:nvSpPr>
          <p:cNvPr id="100354" name="Rectangle 2"/>
          <p:cNvSpPr>
            <a:spLocks noChangeArrowheads="1"/>
          </p:cNvSpPr>
          <p:nvPr/>
        </p:nvSpPr>
        <p:spPr bwMode="auto">
          <a:xfrm>
            <a:off x="468313" y="404813"/>
            <a:ext cx="147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buClr>
                <a:schemeClr val="tx1"/>
              </a:buClr>
              <a:buSzPct val="100000"/>
              <a:tabLst>
                <a:tab pos="228600" algn="l"/>
                <a:tab pos="539750" algn="l"/>
              </a:tabLst>
            </a:pPr>
            <a:r>
              <a:rPr lang="fr-FR" b="1">
                <a:cs typeface="Times New Roman" pitchFamily="18" charset="0"/>
              </a:rPr>
              <a:t>Appuis :</a:t>
            </a:r>
          </a:p>
        </p:txBody>
      </p:sp>
      <p:sp>
        <p:nvSpPr>
          <p:cNvPr id="37893" name="Rectangle 3"/>
          <p:cNvSpPr>
            <a:spLocks noChangeArrowheads="1"/>
          </p:cNvSpPr>
          <p:nvPr/>
        </p:nvSpPr>
        <p:spPr bwMode="auto">
          <a:xfrm>
            <a:off x="2301875" y="2355850"/>
            <a:ext cx="4979988" cy="29337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894" name="Line 4"/>
          <p:cNvSpPr>
            <a:spLocks noChangeShapeType="1"/>
          </p:cNvSpPr>
          <p:nvPr/>
        </p:nvSpPr>
        <p:spPr bwMode="auto">
          <a:xfrm>
            <a:off x="1749425" y="2355850"/>
            <a:ext cx="0" cy="2949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895" name="Line 5"/>
          <p:cNvSpPr>
            <a:spLocks noChangeShapeType="1"/>
          </p:cNvSpPr>
          <p:nvPr/>
        </p:nvSpPr>
        <p:spPr bwMode="auto">
          <a:xfrm>
            <a:off x="7834313" y="2355850"/>
            <a:ext cx="0" cy="2949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896" name="Line 6"/>
          <p:cNvSpPr>
            <a:spLocks noChangeShapeType="1"/>
          </p:cNvSpPr>
          <p:nvPr/>
        </p:nvSpPr>
        <p:spPr bwMode="auto">
          <a:xfrm flipH="1">
            <a:off x="1196975" y="2355850"/>
            <a:ext cx="552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897" name="Line 7"/>
          <p:cNvSpPr>
            <a:spLocks noChangeShapeType="1"/>
          </p:cNvSpPr>
          <p:nvPr/>
        </p:nvSpPr>
        <p:spPr bwMode="auto">
          <a:xfrm flipH="1">
            <a:off x="1196975" y="5305425"/>
            <a:ext cx="552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898" name="Line 8"/>
          <p:cNvSpPr>
            <a:spLocks noChangeShapeType="1"/>
          </p:cNvSpPr>
          <p:nvPr/>
        </p:nvSpPr>
        <p:spPr bwMode="auto">
          <a:xfrm>
            <a:off x="7834313" y="5305425"/>
            <a:ext cx="554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899" name="Line 9"/>
          <p:cNvSpPr>
            <a:spLocks noChangeShapeType="1"/>
          </p:cNvSpPr>
          <p:nvPr/>
        </p:nvSpPr>
        <p:spPr bwMode="auto">
          <a:xfrm>
            <a:off x="7834313" y="2355850"/>
            <a:ext cx="554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0" name="Line 10"/>
          <p:cNvSpPr>
            <a:spLocks noChangeShapeType="1"/>
          </p:cNvSpPr>
          <p:nvPr/>
        </p:nvSpPr>
        <p:spPr bwMode="auto">
          <a:xfrm>
            <a:off x="2301875" y="1889125"/>
            <a:ext cx="49799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1" name="Line 11"/>
          <p:cNvSpPr>
            <a:spLocks noChangeShapeType="1"/>
          </p:cNvSpPr>
          <p:nvPr/>
        </p:nvSpPr>
        <p:spPr bwMode="auto">
          <a:xfrm>
            <a:off x="2301875" y="5772150"/>
            <a:ext cx="49799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2" name="Line 12"/>
          <p:cNvSpPr>
            <a:spLocks noChangeShapeType="1"/>
          </p:cNvSpPr>
          <p:nvPr/>
        </p:nvSpPr>
        <p:spPr bwMode="auto">
          <a:xfrm flipV="1">
            <a:off x="2301875" y="1423988"/>
            <a:ext cx="0" cy="465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3" name="Line 13"/>
          <p:cNvSpPr>
            <a:spLocks noChangeShapeType="1"/>
          </p:cNvSpPr>
          <p:nvPr/>
        </p:nvSpPr>
        <p:spPr bwMode="auto">
          <a:xfrm flipV="1">
            <a:off x="7281863" y="1423988"/>
            <a:ext cx="0" cy="465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4" name="Line 14"/>
          <p:cNvSpPr>
            <a:spLocks noChangeShapeType="1"/>
          </p:cNvSpPr>
          <p:nvPr/>
        </p:nvSpPr>
        <p:spPr bwMode="auto">
          <a:xfrm>
            <a:off x="2301875" y="5772150"/>
            <a:ext cx="0" cy="465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5" name="Line 15"/>
          <p:cNvSpPr>
            <a:spLocks noChangeShapeType="1"/>
          </p:cNvSpPr>
          <p:nvPr/>
        </p:nvSpPr>
        <p:spPr bwMode="auto">
          <a:xfrm>
            <a:off x="7281863" y="5772150"/>
            <a:ext cx="0" cy="465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6" name="Line 16"/>
          <p:cNvSpPr>
            <a:spLocks noChangeShapeType="1"/>
          </p:cNvSpPr>
          <p:nvPr/>
        </p:nvSpPr>
        <p:spPr bwMode="auto">
          <a:xfrm>
            <a:off x="1749425" y="5772150"/>
            <a:ext cx="0" cy="465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7" name="Line 17"/>
          <p:cNvSpPr>
            <a:spLocks noChangeShapeType="1"/>
          </p:cNvSpPr>
          <p:nvPr/>
        </p:nvSpPr>
        <p:spPr bwMode="auto">
          <a:xfrm>
            <a:off x="7834313" y="5772150"/>
            <a:ext cx="0" cy="465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8" name="Line 18"/>
          <p:cNvSpPr>
            <a:spLocks noChangeShapeType="1"/>
          </p:cNvSpPr>
          <p:nvPr/>
        </p:nvSpPr>
        <p:spPr bwMode="auto">
          <a:xfrm>
            <a:off x="1749425" y="1423988"/>
            <a:ext cx="0" cy="465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09" name="Line 19"/>
          <p:cNvSpPr>
            <a:spLocks noChangeShapeType="1"/>
          </p:cNvSpPr>
          <p:nvPr/>
        </p:nvSpPr>
        <p:spPr bwMode="auto">
          <a:xfrm>
            <a:off x="7834313" y="1423988"/>
            <a:ext cx="0" cy="465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0" name="Line 20"/>
          <p:cNvSpPr>
            <a:spLocks noChangeShapeType="1"/>
          </p:cNvSpPr>
          <p:nvPr/>
        </p:nvSpPr>
        <p:spPr bwMode="auto">
          <a:xfrm flipH="1">
            <a:off x="1195388" y="5772150"/>
            <a:ext cx="552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1" name="Line 21"/>
          <p:cNvSpPr>
            <a:spLocks noChangeShapeType="1"/>
          </p:cNvSpPr>
          <p:nvPr/>
        </p:nvSpPr>
        <p:spPr bwMode="auto">
          <a:xfrm flipH="1">
            <a:off x="1196975" y="1889125"/>
            <a:ext cx="552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2" name="Line 22"/>
          <p:cNvSpPr>
            <a:spLocks noChangeShapeType="1"/>
          </p:cNvSpPr>
          <p:nvPr/>
        </p:nvSpPr>
        <p:spPr bwMode="auto">
          <a:xfrm flipH="1">
            <a:off x="7835900" y="1889125"/>
            <a:ext cx="552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3" name="Line 23"/>
          <p:cNvSpPr>
            <a:spLocks noChangeShapeType="1"/>
          </p:cNvSpPr>
          <p:nvPr/>
        </p:nvSpPr>
        <p:spPr bwMode="auto">
          <a:xfrm flipH="1">
            <a:off x="7834313" y="5772150"/>
            <a:ext cx="552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4" name="Line 24"/>
          <p:cNvSpPr>
            <a:spLocks noChangeShapeType="1"/>
          </p:cNvSpPr>
          <p:nvPr/>
        </p:nvSpPr>
        <p:spPr bwMode="auto">
          <a:xfrm>
            <a:off x="2671763" y="1665288"/>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5" name="Line 25"/>
          <p:cNvSpPr>
            <a:spLocks noChangeShapeType="1"/>
          </p:cNvSpPr>
          <p:nvPr/>
        </p:nvSpPr>
        <p:spPr bwMode="auto">
          <a:xfrm>
            <a:off x="3224213" y="2200275"/>
            <a:ext cx="36988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6" name="Line 26"/>
          <p:cNvSpPr>
            <a:spLocks noChangeShapeType="1"/>
          </p:cNvSpPr>
          <p:nvPr/>
        </p:nvSpPr>
        <p:spPr bwMode="auto">
          <a:xfrm flipV="1">
            <a:off x="3594100" y="1579563"/>
            <a:ext cx="0" cy="620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7" name="Text Box 27"/>
          <p:cNvSpPr txBox="1">
            <a:spLocks noChangeArrowheads="1"/>
          </p:cNvSpPr>
          <p:nvPr/>
        </p:nvSpPr>
        <p:spPr bwMode="auto">
          <a:xfrm>
            <a:off x="3408363" y="1268413"/>
            <a:ext cx="9477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1">
                <a:cs typeface="Arial" charset="0"/>
              </a:rPr>
              <a:t>T8 e=25</a:t>
            </a:r>
            <a:endParaRPr lang="fr-FR" sz="1800" b="1">
              <a:latin typeface="Garamond" pitchFamily="18" charset="0"/>
              <a:cs typeface="Arial" charset="0"/>
            </a:endParaRPr>
          </a:p>
        </p:txBody>
      </p:sp>
      <p:sp>
        <p:nvSpPr>
          <p:cNvPr id="37918" name="Line 28"/>
          <p:cNvSpPr>
            <a:spLocks noChangeShapeType="1"/>
          </p:cNvSpPr>
          <p:nvPr/>
        </p:nvSpPr>
        <p:spPr bwMode="auto">
          <a:xfrm>
            <a:off x="2117725" y="2976563"/>
            <a:ext cx="0" cy="46513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19" name="Line 29"/>
          <p:cNvSpPr>
            <a:spLocks noChangeShapeType="1"/>
          </p:cNvSpPr>
          <p:nvPr/>
        </p:nvSpPr>
        <p:spPr bwMode="auto">
          <a:xfrm flipH="1">
            <a:off x="1381125" y="3441700"/>
            <a:ext cx="73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20" name="Text Box 30"/>
          <p:cNvSpPr txBox="1">
            <a:spLocks noChangeArrowheads="1"/>
          </p:cNvSpPr>
          <p:nvPr/>
        </p:nvSpPr>
        <p:spPr bwMode="auto">
          <a:xfrm>
            <a:off x="539750" y="3263900"/>
            <a:ext cx="86360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1">
                <a:cs typeface="Arial" charset="0"/>
              </a:rPr>
              <a:t>T8 e=25</a:t>
            </a:r>
            <a:endParaRPr lang="fr-FR" sz="1800" b="1">
              <a:latin typeface="Garamond" pitchFamily="18" charset="0"/>
              <a:cs typeface="Arial" charset="0"/>
            </a:endParaRPr>
          </a:p>
        </p:txBody>
      </p:sp>
      <p:sp>
        <p:nvSpPr>
          <p:cNvPr id="37921" name="Line 31"/>
          <p:cNvSpPr>
            <a:spLocks noChangeShapeType="1"/>
          </p:cNvSpPr>
          <p:nvPr/>
        </p:nvSpPr>
        <p:spPr bwMode="auto">
          <a:xfrm>
            <a:off x="2855913" y="1665288"/>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22" name="Line 32"/>
          <p:cNvSpPr>
            <a:spLocks noChangeShapeType="1"/>
          </p:cNvSpPr>
          <p:nvPr/>
        </p:nvSpPr>
        <p:spPr bwMode="auto">
          <a:xfrm>
            <a:off x="3040063" y="1665288"/>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23" name="Line 33"/>
          <p:cNvSpPr>
            <a:spLocks noChangeShapeType="1"/>
          </p:cNvSpPr>
          <p:nvPr/>
        </p:nvSpPr>
        <p:spPr bwMode="auto">
          <a:xfrm>
            <a:off x="3224213" y="1665288"/>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24" name="Line 34"/>
          <p:cNvSpPr>
            <a:spLocks noChangeShapeType="1"/>
          </p:cNvSpPr>
          <p:nvPr/>
        </p:nvSpPr>
        <p:spPr bwMode="auto">
          <a:xfrm>
            <a:off x="1565275" y="2511425"/>
            <a:ext cx="1843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25" name="Line 35"/>
          <p:cNvSpPr>
            <a:spLocks noChangeShapeType="1"/>
          </p:cNvSpPr>
          <p:nvPr/>
        </p:nvSpPr>
        <p:spPr bwMode="auto">
          <a:xfrm>
            <a:off x="1565275" y="2665413"/>
            <a:ext cx="1843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26" name="Line 36"/>
          <p:cNvSpPr>
            <a:spLocks noChangeShapeType="1"/>
          </p:cNvSpPr>
          <p:nvPr/>
        </p:nvSpPr>
        <p:spPr bwMode="auto">
          <a:xfrm>
            <a:off x="1565275" y="2820988"/>
            <a:ext cx="1843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27" name="Line 37"/>
          <p:cNvSpPr>
            <a:spLocks noChangeShapeType="1"/>
          </p:cNvSpPr>
          <p:nvPr/>
        </p:nvSpPr>
        <p:spPr bwMode="auto">
          <a:xfrm>
            <a:off x="1565275" y="2976563"/>
            <a:ext cx="1843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nvGrpSpPr>
          <p:cNvPr id="37928" name="Group 38"/>
          <p:cNvGrpSpPr>
            <a:grpSpLocks/>
          </p:cNvGrpSpPr>
          <p:nvPr/>
        </p:nvGrpSpPr>
        <p:grpSpPr bwMode="auto">
          <a:xfrm rot="-5400000">
            <a:off x="1618456" y="4475957"/>
            <a:ext cx="1552575" cy="1658938"/>
            <a:chOff x="3757" y="10777"/>
            <a:chExt cx="1800" cy="1620"/>
          </a:xfrm>
        </p:grpSpPr>
        <p:sp>
          <p:nvSpPr>
            <p:cNvPr id="37947" name="Line 39"/>
            <p:cNvSpPr>
              <a:spLocks noChangeShapeType="1"/>
            </p:cNvSpPr>
            <p:nvPr/>
          </p:nvSpPr>
          <p:spPr bwMode="auto">
            <a:xfrm>
              <a:off x="4837" y="1077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8" name="Line 40"/>
            <p:cNvSpPr>
              <a:spLocks noChangeShapeType="1"/>
            </p:cNvSpPr>
            <p:nvPr/>
          </p:nvSpPr>
          <p:spPr bwMode="auto">
            <a:xfrm>
              <a:off x="5017" y="1077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9" name="Line 41"/>
            <p:cNvSpPr>
              <a:spLocks noChangeShapeType="1"/>
            </p:cNvSpPr>
            <p:nvPr/>
          </p:nvSpPr>
          <p:spPr bwMode="auto">
            <a:xfrm>
              <a:off x="5197" y="1077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50" name="Line 42"/>
            <p:cNvSpPr>
              <a:spLocks noChangeShapeType="1"/>
            </p:cNvSpPr>
            <p:nvPr/>
          </p:nvSpPr>
          <p:spPr bwMode="auto">
            <a:xfrm>
              <a:off x="5377" y="1077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51" name="Line 43"/>
            <p:cNvSpPr>
              <a:spLocks noChangeShapeType="1"/>
            </p:cNvSpPr>
            <p:nvPr/>
          </p:nvSpPr>
          <p:spPr bwMode="auto">
            <a:xfrm>
              <a:off x="3757" y="1175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52" name="Line 44"/>
            <p:cNvSpPr>
              <a:spLocks noChangeShapeType="1"/>
            </p:cNvSpPr>
            <p:nvPr/>
          </p:nvSpPr>
          <p:spPr bwMode="auto">
            <a:xfrm>
              <a:off x="3757" y="1193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53" name="Line 45"/>
            <p:cNvSpPr>
              <a:spLocks noChangeShapeType="1"/>
            </p:cNvSpPr>
            <p:nvPr/>
          </p:nvSpPr>
          <p:spPr bwMode="auto">
            <a:xfrm>
              <a:off x="3757" y="1211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54" name="Line 46"/>
            <p:cNvSpPr>
              <a:spLocks noChangeShapeType="1"/>
            </p:cNvSpPr>
            <p:nvPr/>
          </p:nvSpPr>
          <p:spPr bwMode="auto">
            <a:xfrm>
              <a:off x="3757" y="1229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37929" name="Group 47"/>
          <p:cNvGrpSpPr>
            <a:grpSpLocks/>
          </p:cNvGrpSpPr>
          <p:nvPr/>
        </p:nvGrpSpPr>
        <p:grpSpPr bwMode="auto">
          <a:xfrm rot="5400000">
            <a:off x="6413500" y="1525588"/>
            <a:ext cx="1552575" cy="1660525"/>
            <a:chOff x="2917" y="9317"/>
            <a:chExt cx="1800" cy="1620"/>
          </a:xfrm>
        </p:grpSpPr>
        <p:sp>
          <p:nvSpPr>
            <p:cNvPr id="37939" name="Line 48"/>
            <p:cNvSpPr>
              <a:spLocks noChangeShapeType="1"/>
            </p:cNvSpPr>
            <p:nvPr/>
          </p:nvSpPr>
          <p:spPr bwMode="auto">
            <a:xfrm>
              <a:off x="3997" y="931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0" name="Line 49"/>
            <p:cNvSpPr>
              <a:spLocks noChangeShapeType="1"/>
            </p:cNvSpPr>
            <p:nvPr/>
          </p:nvSpPr>
          <p:spPr bwMode="auto">
            <a:xfrm>
              <a:off x="4177" y="931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1" name="Line 50"/>
            <p:cNvSpPr>
              <a:spLocks noChangeShapeType="1"/>
            </p:cNvSpPr>
            <p:nvPr/>
          </p:nvSpPr>
          <p:spPr bwMode="auto">
            <a:xfrm>
              <a:off x="4357" y="931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2" name="Line 51"/>
            <p:cNvSpPr>
              <a:spLocks noChangeShapeType="1"/>
            </p:cNvSpPr>
            <p:nvPr/>
          </p:nvSpPr>
          <p:spPr bwMode="auto">
            <a:xfrm>
              <a:off x="4537" y="931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3" name="Line 52"/>
            <p:cNvSpPr>
              <a:spLocks noChangeShapeType="1"/>
            </p:cNvSpPr>
            <p:nvPr/>
          </p:nvSpPr>
          <p:spPr bwMode="auto">
            <a:xfrm>
              <a:off x="2917" y="1029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4" name="Line 53"/>
            <p:cNvSpPr>
              <a:spLocks noChangeShapeType="1"/>
            </p:cNvSpPr>
            <p:nvPr/>
          </p:nvSpPr>
          <p:spPr bwMode="auto">
            <a:xfrm>
              <a:off x="2917" y="1047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5" name="Line 54"/>
            <p:cNvSpPr>
              <a:spLocks noChangeShapeType="1"/>
            </p:cNvSpPr>
            <p:nvPr/>
          </p:nvSpPr>
          <p:spPr bwMode="auto">
            <a:xfrm>
              <a:off x="2917" y="1065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46" name="Line 55"/>
            <p:cNvSpPr>
              <a:spLocks noChangeShapeType="1"/>
            </p:cNvSpPr>
            <p:nvPr/>
          </p:nvSpPr>
          <p:spPr bwMode="auto">
            <a:xfrm>
              <a:off x="2917" y="1083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37930" name="Group 56"/>
          <p:cNvGrpSpPr>
            <a:grpSpLocks/>
          </p:cNvGrpSpPr>
          <p:nvPr/>
        </p:nvGrpSpPr>
        <p:grpSpPr bwMode="auto">
          <a:xfrm flipH="1" flipV="1">
            <a:off x="6359525" y="4598988"/>
            <a:ext cx="1844675" cy="1397000"/>
            <a:chOff x="2917" y="9317"/>
            <a:chExt cx="1800" cy="1620"/>
          </a:xfrm>
        </p:grpSpPr>
        <p:sp>
          <p:nvSpPr>
            <p:cNvPr id="37931" name="Line 57"/>
            <p:cNvSpPr>
              <a:spLocks noChangeShapeType="1"/>
            </p:cNvSpPr>
            <p:nvPr/>
          </p:nvSpPr>
          <p:spPr bwMode="auto">
            <a:xfrm>
              <a:off x="3997" y="931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32" name="Line 58"/>
            <p:cNvSpPr>
              <a:spLocks noChangeShapeType="1"/>
            </p:cNvSpPr>
            <p:nvPr/>
          </p:nvSpPr>
          <p:spPr bwMode="auto">
            <a:xfrm>
              <a:off x="4177" y="931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33" name="Line 59"/>
            <p:cNvSpPr>
              <a:spLocks noChangeShapeType="1"/>
            </p:cNvSpPr>
            <p:nvPr/>
          </p:nvSpPr>
          <p:spPr bwMode="auto">
            <a:xfrm>
              <a:off x="4357" y="931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34" name="Line 60"/>
            <p:cNvSpPr>
              <a:spLocks noChangeShapeType="1"/>
            </p:cNvSpPr>
            <p:nvPr/>
          </p:nvSpPr>
          <p:spPr bwMode="auto">
            <a:xfrm>
              <a:off x="4537" y="9317"/>
              <a:ext cx="0" cy="16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35" name="Line 61"/>
            <p:cNvSpPr>
              <a:spLocks noChangeShapeType="1"/>
            </p:cNvSpPr>
            <p:nvPr/>
          </p:nvSpPr>
          <p:spPr bwMode="auto">
            <a:xfrm>
              <a:off x="2917" y="1029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36" name="Line 62"/>
            <p:cNvSpPr>
              <a:spLocks noChangeShapeType="1"/>
            </p:cNvSpPr>
            <p:nvPr/>
          </p:nvSpPr>
          <p:spPr bwMode="auto">
            <a:xfrm>
              <a:off x="2917" y="1047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37" name="Line 63"/>
            <p:cNvSpPr>
              <a:spLocks noChangeShapeType="1"/>
            </p:cNvSpPr>
            <p:nvPr/>
          </p:nvSpPr>
          <p:spPr bwMode="auto">
            <a:xfrm>
              <a:off x="2917" y="1065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7938" name="Line 64"/>
            <p:cNvSpPr>
              <a:spLocks noChangeShapeType="1"/>
            </p:cNvSpPr>
            <p:nvPr/>
          </p:nvSpPr>
          <p:spPr bwMode="auto">
            <a:xfrm>
              <a:off x="2917" y="10837"/>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1000" fill="hold"/>
                                        <p:tgtEl>
                                          <p:spTgt spid="100354"/>
                                        </p:tgtEl>
                                        <p:attrNameLst>
                                          <p:attrName>ppt_w</p:attrName>
                                        </p:attrNameLst>
                                      </p:cBhvr>
                                      <p:tavLst>
                                        <p:tav tm="0">
                                          <p:val>
                                            <p:strVal val="#ppt_w+.3"/>
                                          </p:val>
                                        </p:tav>
                                        <p:tav tm="100000">
                                          <p:val>
                                            <p:strVal val="#ppt_w"/>
                                          </p:val>
                                        </p:tav>
                                      </p:tavLst>
                                    </p:anim>
                                    <p:anim calcmode="lin" valueType="num">
                                      <p:cBhvr>
                                        <p:cTn id="8" dur="1000" fill="hold"/>
                                        <p:tgtEl>
                                          <p:spTgt spid="100354"/>
                                        </p:tgtEl>
                                        <p:attrNameLst>
                                          <p:attrName>ppt_h</p:attrName>
                                        </p:attrNameLst>
                                      </p:cBhvr>
                                      <p:tavLst>
                                        <p:tav tm="0">
                                          <p:val>
                                            <p:strVal val="#ppt_h"/>
                                          </p:val>
                                        </p:tav>
                                        <p:tav tm="100000">
                                          <p:val>
                                            <p:strVal val="#ppt_h"/>
                                          </p:val>
                                        </p:tav>
                                      </p:tavLst>
                                    </p:anim>
                                    <p:animEffect transition="in" filter="fade">
                                      <p:cBhvr>
                                        <p:cTn id="9" dur="10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B74881A2-FE35-4410-BD84-443E7E5425FD}"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23259956-0062-4241-A410-F270F4D4EA88}" type="slidenum">
              <a:rPr lang="fr-FR"/>
              <a:pPr>
                <a:defRPr/>
              </a:pPr>
              <a:t>36</a:t>
            </a:fld>
            <a:endParaRPr lang="fr-FR"/>
          </a:p>
        </p:txBody>
      </p:sp>
      <p:pic>
        <p:nvPicPr>
          <p:cNvPr id="10137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4"/>
          <p:cNvSpPr>
            <a:spLocks noChangeArrowheads="1"/>
          </p:cNvSpPr>
          <p:nvPr/>
        </p:nvSpPr>
        <p:spPr bwMode="auto">
          <a:xfrm>
            <a:off x="1619250" y="3163888"/>
            <a:ext cx="58324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fr-FR" sz="4400" b="1">
                <a:solidFill>
                  <a:schemeClr val="bg1"/>
                </a:solidFill>
                <a:cs typeface="Times New Roman" pitchFamily="18" charset="0"/>
              </a:rPr>
              <a:t>Étude dynamique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decel="50000" fill="hold">
                                          <p:stCondLst>
                                            <p:cond delay="0"/>
                                          </p:stCondLst>
                                        </p:cTn>
                                        <p:tgtEl>
                                          <p:spTgt spid="10137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137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1378"/>
                                        </p:tgtEl>
                                        <p:attrNameLst>
                                          <p:attrName>ppt_w</p:attrName>
                                        </p:attrNameLst>
                                      </p:cBhvr>
                                      <p:tavLst>
                                        <p:tav tm="0">
                                          <p:val>
                                            <p:strVal val="#ppt_w*.05"/>
                                          </p:val>
                                        </p:tav>
                                        <p:tav tm="100000">
                                          <p:val>
                                            <p:strVal val="#ppt_w"/>
                                          </p:val>
                                        </p:tav>
                                      </p:tavLst>
                                    </p:anim>
                                    <p:anim calcmode="lin" valueType="num">
                                      <p:cBhvr>
                                        <p:cTn id="10" dur="1000" fill="hold"/>
                                        <p:tgtEl>
                                          <p:spTgt spid="10137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137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137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137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1378"/>
                                        </p:tgtEl>
                                      </p:cBhvr>
                                    </p:animEffect>
                                  </p:childTnLst>
                                </p:cTn>
                              </p:par>
                              <p:par>
                                <p:cTn id="15" presetID="17" presetClass="entr" presetSubtype="10" fill="hold" nodeType="withEffect">
                                  <p:stCondLst>
                                    <p:cond delay="0"/>
                                  </p:stCondLst>
                                  <p:childTnLst>
                                    <p:set>
                                      <p:cBhvr>
                                        <p:cTn id="16" dur="1" fill="hold">
                                          <p:stCondLst>
                                            <p:cond delay="0"/>
                                          </p:stCondLst>
                                        </p:cTn>
                                        <p:tgtEl>
                                          <p:spTgt spid="101379"/>
                                        </p:tgtEl>
                                        <p:attrNameLst>
                                          <p:attrName>style.visibility</p:attrName>
                                        </p:attrNameLst>
                                      </p:cBhvr>
                                      <p:to>
                                        <p:strVal val="visible"/>
                                      </p:to>
                                    </p:set>
                                    <p:anim calcmode="lin" valueType="num">
                                      <p:cBhvr>
                                        <p:cTn id="17" dur="500" fill="hold"/>
                                        <p:tgtEl>
                                          <p:spTgt spid="101379"/>
                                        </p:tgtEl>
                                        <p:attrNameLst>
                                          <p:attrName>ppt_w</p:attrName>
                                        </p:attrNameLst>
                                      </p:cBhvr>
                                      <p:tavLst>
                                        <p:tav tm="0">
                                          <p:val>
                                            <p:fltVal val="0"/>
                                          </p:val>
                                        </p:tav>
                                        <p:tav tm="100000">
                                          <p:val>
                                            <p:strVal val="#ppt_w"/>
                                          </p:val>
                                        </p:tav>
                                      </p:tavLst>
                                    </p:anim>
                                    <p:anim calcmode="lin" valueType="num">
                                      <p:cBhvr>
                                        <p:cTn id="18" dur="500" fill="hold"/>
                                        <p:tgtEl>
                                          <p:spTgt spid="101379"/>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000"/>
                            </p:stCondLst>
                            <p:childTnLst>
                              <p:par>
                                <p:cTn id="20" presetID="54" presetClass="entr" presetSubtype="0" accel="100000" fill="hold" grpId="0" nodeType="afterEffect">
                                  <p:stCondLst>
                                    <p:cond delay="0"/>
                                  </p:stCondLst>
                                  <p:childTnLst>
                                    <p:set>
                                      <p:cBhvr>
                                        <p:cTn id="21" dur="1" fill="hold">
                                          <p:stCondLst>
                                            <p:cond delay="0"/>
                                          </p:stCondLst>
                                        </p:cTn>
                                        <p:tgtEl>
                                          <p:spTgt spid="101380"/>
                                        </p:tgtEl>
                                        <p:attrNameLst>
                                          <p:attrName>style.visibility</p:attrName>
                                        </p:attrNameLst>
                                      </p:cBhvr>
                                      <p:to>
                                        <p:strVal val="visible"/>
                                      </p:to>
                                    </p:set>
                                    <p:anim calcmode="lin" valueType="num">
                                      <p:cBhvr>
                                        <p:cTn id="22" dur="500" fill="hold"/>
                                        <p:tgtEl>
                                          <p:spTgt spid="101380"/>
                                        </p:tgtEl>
                                        <p:attrNameLst>
                                          <p:attrName>ppt_w</p:attrName>
                                        </p:attrNameLst>
                                      </p:cBhvr>
                                      <p:tavLst>
                                        <p:tav tm="0">
                                          <p:val>
                                            <p:strVal val="#ppt_w*0.05"/>
                                          </p:val>
                                        </p:tav>
                                        <p:tav tm="100000">
                                          <p:val>
                                            <p:strVal val="#ppt_w"/>
                                          </p:val>
                                        </p:tav>
                                      </p:tavLst>
                                    </p:anim>
                                    <p:anim calcmode="lin" valueType="num">
                                      <p:cBhvr>
                                        <p:cTn id="23" dur="500" fill="hold"/>
                                        <p:tgtEl>
                                          <p:spTgt spid="101380"/>
                                        </p:tgtEl>
                                        <p:attrNameLst>
                                          <p:attrName>ppt_h</p:attrName>
                                        </p:attrNameLst>
                                      </p:cBhvr>
                                      <p:tavLst>
                                        <p:tav tm="0">
                                          <p:val>
                                            <p:strVal val="#ppt_h"/>
                                          </p:val>
                                        </p:tav>
                                        <p:tav tm="100000">
                                          <p:val>
                                            <p:strVal val="#ppt_h"/>
                                          </p:val>
                                        </p:tav>
                                      </p:tavLst>
                                    </p:anim>
                                    <p:anim calcmode="lin" valueType="num">
                                      <p:cBhvr>
                                        <p:cTn id="24" dur="500" fill="hold"/>
                                        <p:tgtEl>
                                          <p:spTgt spid="101380"/>
                                        </p:tgtEl>
                                        <p:attrNameLst>
                                          <p:attrName>ppt_x</p:attrName>
                                        </p:attrNameLst>
                                      </p:cBhvr>
                                      <p:tavLst>
                                        <p:tav tm="0">
                                          <p:val>
                                            <p:strVal val="#ppt_x-.2"/>
                                          </p:val>
                                        </p:tav>
                                        <p:tav tm="100000">
                                          <p:val>
                                            <p:strVal val="#ppt_x"/>
                                          </p:val>
                                        </p:tav>
                                      </p:tavLst>
                                    </p:anim>
                                    <p:anim calcmode="lin" valueType="num">
                                      <p:cBhvr>
                                        <p:cTn id="25" dur="500" fill="hold"/>
                                        <p:tgtEl>
                                          <p:spTgt spid="101380"/>
                                        </p:tgtEl>
                                        <p:attrNameLst>
                                          <p:attrName>ppt_y</p:attrName>
                                        </p:attrNameLst>
                                      </p:cBhvr>
                                      <p:tavLst>
                                        <p:tav tm="0">
                                          <p:val>
                                            <p:strVal val="#ppt_y"/>
                                          </p:val>
                                        </p:tav>
                                        <p:tav tm="100000">
                                          <p:val>
                                            <p:strVal val="#ppt_y"/>
                                          </p:val>
                                        </p:tav>
                                      </p:tavLst>
                                    </p:anim>
                                    <p:animEffect transition="in" filter="fade">
                                      <p:cBhvr>
                                        <p:cTn id="26"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9B9F6305-A39F-4E6C-A83B-A0CB1D612ABD}"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F6431AC7-360C-422C-9BE1-88D34E72C596}" type="slidenum">
              <a:rPr lang="fr-FR"/>
              <a:pPr>
                <a:defRPr/>
              </a:pPr>
              <a:t>37</a:t>
            </a:fld>
            <a:endParaRPr lang="fr-FR"/>
          </a:p>
        </p:txBody>
      </p:sp>
      <p:sp>
        <p:nvSpPr>
          <p:cNvPr id="102402" name="Rectangle 2"/>
          <p:cNvSpPr>
            <a:spLocks noChangeArrowheads="1"/>
          </p:cNvSpPr>
          <p:nvPr/>
        </p:nvSpPr>
        <p:spPr bwMode="auto">
          <a:xfrm>
            <a:off x="79375" y="1677988"/>
            <a:ext cx="88931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sz="3000">
                <a:effectLst>
                  <a:outerShdw blurRad="38100" dist="38100" dir="2700000" algn="tl">
                    <a:srgbClr val="000000"/>
                  </a:outerShdw>
                </a:effectLst>
                <a:cs typeface="Times New Roman" pitchFamily="18" charset="0"/>
              </a:rPr>
              <a:t>L’objectif initial de l’étude dynamique d’une structure est la détermination des caractéristiques dynamiques propres. </a:t>
            </a:r>
          </a:p>
        </p:txBody>
      </p:sp>
      <p:sp>
        <p:nvSpPr>
          <p:cNvPr id="102403" name="Text Box 3"/>
          <p:cNvSpPr txBox="1">
            <a:spLocks noChangeArrowheads="1"/>
          </p:cNvSpPr>
          <p:nvPr/>
        </p:nvSpPr>
        <p:spPr bwMode="auto">
          <a:xfrm>
            <a:off x="-36513" y="2997200"/>
            <a:ext cx="9202738" cy="352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50000"/>
              </a:lnSpc>
              <a:spcBef>
                <a:spcPct val="50000"/>
              </a:spcBef>
              <a:defRPr/>
            </a:pPr>
            <a:r>
              <a:rPr lang="fr-FR" sz="3000">
                <a:effectLst>
                  <a:outerShdw blurRad="38100" dist="38100" dir="2700000" algn="tl">
                    <a:srgbClr val="000000"/>
                  </a:outerShdw>
                </a:effectLst>
                <a:cs typeface="Times New Roman" pitchFamily="18" charset="0"/>
              </a:rPr>
              <a:t>On utilisera la méthodes de Vianello-Stodola,qui permet d’obtenir les fréquences propre ainsi que les modes propre de vibration d’une structure .Elle a un processus itérative permettant d’étudier les vibrations des structures jusqu’à une dizaine de degrés de liberté.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strVal val="#ppt_w+.3"/>
                                          </p:val>
                                        </p:tav>
                                        <p:tav tm="100000">
                                          <p:val>
                                            <p:strVal val="#ppt_w"/>
                                          </p:val>
                                        </p:tav>
                                      </p:tavLst>
                                    </p:anim>
                                    <p:anim calcmode="lin" valueType="num">
                                      <p:cBhvr>
                                        <p:cTn id="8" dur="500" fill="hold"/>
                                        <p:tgtEl>
                                          <p:spTgt spid="102402"/>
                                        </p:tgtEl>
                                        <p:attrNameLst>
                                          <p:attrName>ppt_h</p:attrName>
                                        </p:attrNameLst>
                                      </p:cBhvr>
                                      <p:tavLst>
                                        <p:tav tm="0">
                                          <p:val>
                                            <p:strVal val="#ppt_h"/>
                                          </p:val>
                                        </p:tav>
                                        <p:tav tm="100000">
                                          <p:val>
                                            <p:strVal val="#ppt_h"/>
                                          </p:val>
                                        </p:tav>
                                      </p:tavLst>
                                    </p:anim>
                                    <p:animEffect transition="in" filter="fade">
                                      <p:cBhvr>
                                        <p:cTn id="9" dur="500"/>
                                        <p:tgtEl>
                                          <p:spTgt spid="102402"/>
                                        </p:tgtEl>
                                      </p:cBhvr>
                                    </p:animEffect>
                                  </p:childTnLst>
                                </p:cTn>
                              </p:par>
                            </p:childTnLst>
                          </p:cTn>
                        </p:par>
                        <p:par>
                          <p:cTn id="10" fill="hold" nodeType="afterGroup">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102403"/>
                                        </p:tgtEl>
                                        <p:attrNameLst>
                                          <p:attrName>style.visibility</p:attrName>
                                        </p:attrNameLst>
                                      </p:cBhvr>
                                      <p:to>
                                        <p:strVal val="visible"/>
                                      </p:to>
                                    </p:set>
                                    <p:anim calcmode="lin" valueType="num">
                                      <p:cBhvr>
                                        <p:cTn id="13" dur="500" fill="hold"/>
                                        <p:tgtEl>
                                          <p:spTgt spid="102403"/>
                                        </p:tgtEl>
                                        <p:attrNameLst>
                                          <p:attrName>ppt_w</p:attrName>
                                        </p:attrNameLst>
                                      </p:cBhvr>
                                      <p:tavLst>
                                        <p:tav tm="0">
                                          <p:val>
                                            <p:strVal val="#ppt_w+.3"/>
                                          </p:val>
                                        </p:tav>
                                        <p:tav tm="100000">
                                          <p:val>
                                            <p:strVal val="#ppt_w"/>
                                          </p:val>
                                        </p:tav>
                                      </p:tavLst>
                                    </p:anim>
                                    <p:anim calcmode="lin" valueType="num">
                                      <p:cBhvr>
                                        <p:cTn id="14" dur="500" fill="hold"/>
                                        <p:tgtEl>
                                          <p:spTgt spid="102403"/>
                                        </p:tgtEl>
                                        <p:attrNameLst>
                                          <p:attrName>ppt_h</p:attrName>
                                        </p:attrNameLst>
                                      </p:cBhvr>
                                      <p:tavLst>
                                        <p:tav tm="0">
                                          <p:val>
                                            <p:strVal val="#ppt_h"/>
                                          </p:val>
                                        </p:tav>
                                        <p:tav tm="100000">
                                          <p:val>
                                            <p:strVal val="#ppt_h"/>
                                          </p:val>
                                        </p:tav>
                                      </p:tavLst>
                                    </p:anim>
                                    <p:animEffect transition="in" filter="fade">
                                      <p:cBhvr>
                                        <p:cTn id="15"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e la date 3"/>
          <p:cNvSpPr>
            <a:spLocks noGrp="1"/>
          </p:cNvSpPr>
          <p:nvPr>
            <p:ph type="dt" sz="quarter" idx="10"/>
          </p:nvPr>
        </p:nvSpPr>
        <p:spPr/>
        <p:txBody>
          <a:bodyPr/>
          <a:lstStyle/>
          <a:p>
            <a:pPr>
              <a:defRPr/>
            </a:pPr>
            <a:fld id="{48387FEA-D790-4651-B139-4197C8C09EC4}" type="datetime1">
              <a:rPr lang="fr-FR"/>
              <a:pPr>
                <a:defRPr/>
              </a:pPr>
              <a:t>25/10/2019</a:t>
            </a:fld>
            <a:endParaRPr lang="fr-FR"/>
          </a:p>
        </p:txBody>
      </p:sp>
      <p:sp>
        <p:nvSpPr>
          <p:cNvPr id="36" name="Espace réservé du numéro de diapositive 5"/>
          <p:cNvSpPr>
            <a:spLocks noGrp="1"/>
          </p:cNvSpPr>
          <p:nvPr>
            <p:ph type="sldNum" sz="quarter" idx="12"/>
          </p:nvPr>
        </p:nvSpPr>
        <p:spPr/>
        <p:txBody>
          <a:bodyPr/>
          <a:lstStyle/>
          <a:p>
            <a:pPr>
              <a:defRPr/>
            </a:pPr>
            <a:fld id="{66EAF35A-8E01-4C5D-AF2B-3C7BE942A5D2}" type="slidenum">
              <a:rPr lang="fr-FR"/>
              <a:pPr>
                <a:defRPr/>
              </a:pPr>
              <a:t>38</a:t>
            </a:fld>
            <a:endParaRPr lang="fr-FR"/>
          </a:p>
        </p:txBody>
      </p:sp>
      <p:grpSp>
        <p:nvGrpSpPr>
          <p:cNvPr id="103426" name="Group 2"/>
          <p:cNvGrpSpPr>
            <a:grpSpLocks/>
          </p:cNvGrpSpPr>
          <p:nvPr/>
        </p:nvGrpSpPr>
        <p:grpSpPr bwMode="auto">
          <a:xfrm>
            <a:off x="431800" y="3387725"/>
            <a:ext cx="8785225" cy="1447800"/>
            <a:chOff x="-3" y="-3"/>
            <a:chExt cx="4022" cy="1330"/>
          </a:xfrm>
        </p:grpSpPr>
        <p:grpSp>
          <p:nvGrpSpPr>
            <p:cNvPr id="40968" name="Group 3"/>
            <p:cNvGrpSpPr>
              <a:grpSpLocks/>
            </p:cNvGrpSpPr>
            <p:nvPr/>
          </p:nvGrpSpPr>
          <p:grpSpPr bwMode="auto">
            <a:xfrm>
              <a:off x="0" y="0"/>
              <a:ext cx="4016" cy="1324"/>
              <a:chOff x="0" y="0"/>
              <a:chExt cx="4016" cy="1324"/>
            </a:xfrm>
          </p:grpSpPr>
          <p:grpSp>
            <p:nvGrpSpPr>
              <p:cNvPr id="40970" name="Group 4"/>
              <p:cNvGrpSpPr>
                <a:grpSpLocks/>
              </p:cNvGrpSpPr>
              <p:nvPr/>
            </p:nvGrpSpPr>
            <p:grpSpPr bwMode="auto">
              <a:xfrm>
                <a:off x="0" y="0"/>
                <a:ext cx="1336" cy="403"/>
                <a:chOff x="0" y="0"/>
                <a:chExt cx="1336" cy="403"/>
              </a:xfrm>
            </p:grpSpPr>
            <p:sp>
              <p:nvSpPr>
                <p:cNvPr id="103429" name="Rectangle 5"/>
                <p:cNvSpPr>
                  <a:spLocks noChangeArrowheads="1"/>
                </p:cNvSpPr>
                <p:nvPr/>
              </p:nvSpPr>
              <p:spPr bwMode="auto">
                <a:xfrm>
                  <a:off x="28" y="0"/>
                  <a:ext cx="12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GB" b="1">
                      <a:effectLst>
                        <a:outerShdw blurRad="38100" dist="38100" dir="2700000" algn="tl">
                          <a:srgbClr val="000000"/>
                        </a:outerShdw>
                      </a:effectLst>
                      <a:cs typeface="Times New Roman" pitchFamily="18" charset="0"/>
                    </a:rPr>
                    <a:t>ω</a:t>
                  </a:r>
                  <a:r>
                    <a:rPr lang="fr-FR" b="1" baseline="-30000">
                      <a:effectLst>
                        <a:outerShdw blurRad="38100" dist="38100" dir="2700000" algn="tl">
                          <a:srgbClr val="000000"/>
                        </a:outerShdw>
                      </a:effectLst>
                      <a:cs typeface="Times New Roman" pitchFamily="18" charset="0"/>
                    </a:rPr>
                    <a:t>1</a:t>
                  </a:r>
                  <a:r>
                    <a:rPr lang="fr-FR" b="1">
                      <a:effectLst>
                        <a:outerShdw blurRad="38100" dist="38100" dir="2700000" algn="tl">
                          <a:srgbClr val="000000"/>
                        </a:outerShdw>
                      </a:effectLst>
                      <a:cs typeface="Times New Roman" pitchFamily="18" charset="0"/>
                    </a:rPr>
                    <a:t> = </a:t>
                  </a:r>
                  <a:r>
                    <a:rPr lang="en-US" b="1">
                      <a:effectLst>
                        <a:outerShdw blurRad="38100" dist="38100" dir="2700000" algn="tl">
                          <a:srgbClr val="000000"/>
                        </a:outerShdw>
                      </a:effectLst>
                      <a:cs typeface="Times New Roman" pitchFamily="18" charset="0"/>
                    </a:rPr>
                    <a:t>3,924rd/s</a:t>
                  </a:r>
                  <a:endParaRPr lang="fr-FR" b="1">
                    <a:effectLst>
                      <a:outerShdw blurRad="38100" dist="38100" dir="2700000" algn="tl">
                        <a:srgbClr val="000000"/>
                      </a:outerShdw>
                    </a:effectLst>
                    <a:cs typeface="Times New Roman" pitchFamily="18" charset="0"/>
                  </a:endParaRPr>
                </a:p>
                <a:p>
                  <a:pPr algn="ctr" eaLnBrk="0" hangingPunct="0">
                    <a:defRPr/>
                  </a:pPr>
                  <a:endParaRPr lang="fr-FR" b="1">
                    <a:effectLst>
                      <a:outerShdw blurRad="38100" dist="38100" dir="2700000" algn="tl">
                        <a:srgbClr val="000000"/>
                      </a:outerShdw>
                    </a:effectLst>
                    <a:cs typeface="Times New Roman" pitchFamily="18" charset="0"/>
                  </a:endParaRPr>
                </a:p>
              </p:txBody>
            </p:sp>
            <p:sp>
              <p:nvSpPr>
                <p:cNvPr id="40996" name="Rectangle 6"/>
                <p:cNvSpPr>
                  <a:spLocks noChangeArrowheads="1"/>
                </p:cNvSpPr>
                <p:nvPr/>
              </p:nvSpPr>
              <p:spPr bwMode="auto">
                <a:xfrm>
                  <a:off x="0" y="0"/>
                  <a:ext cx="133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971" name="Group 7"/>
              <p:cNvGrpSpPr>
                <a:grpSpLocks/>
              </p:cNvGrpSpPr>
              <p:nvPr/>
            </p:nvGrpSpPr>
            <p:grpSpPr bwMode="auto">
              <a:xfrm>
                <a:off x="1336" y="0"/>
                <a:ext cx="1344" cy="403"/>
                <a:chOff x="1336" y="0"/>
                <a:chExt cx="1344" cy="403"/>
              </a:xfrm>
            </p:grpSpPr>
            <p:sp>
              <p:nvSpPr>
                <p:cNvPr id="103432" name="Rectangle 8"/>
                <p:cNvSpPr>
                  <a:spLocks noChangeArrowheads="1"/>
                </p:cNvSpPr>
                <p:nvPr/>
              </p:nvSpPr>
              <p:spPr bwMode="auto">
                <a:xfrm>
                  <a:off x="1364" y="0"/>
                  <a:ext cx="1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sz="1200" b="1">
                      <a:effectLst>
                        <a:outerShdw blurRad="38100" dist="38100" dir="2700000" algn="tl">
                          <a:srgbClr val="000000"/>
                        </a:outerShdw>
                      </a:effectLst>
                      <a:cs typeface="Times New Roman" pitchFamily="18" charset="0"/>
                    </a:rPr>
                    <a:t>        </a:t>
                  </a:r>
                  <a:r>
                    <a:rPr lang="en-GB" b="1">
                      <a:effectLst>
                        <a:outerShdw blurRad="38100" dist="38100" dir="2700000" algn="tl">
                          <a:srgbClr val="000000"/>
                        </a:outerShdw>
                      </a:effectLst>
                      <a:cs typeface="Times New Roman" pitchFamily="18" charset="0"/>
                    </a:rPr>
                    <a:t>ω</a:t>
                  </a:r>
                  <a:r>
                    <a:rPr lang="fr-FR" b="1" baseline="-30000">
                      <a:effectLst>
                        <a:outerShdw blurRad="38100" dist="38100" dir="2700000" algn="tl">
                          <a:srgbClr val="000000"/>
                        </a:outerShdw>
                      </a:effectLst>
                      <a:cs typeface="Times New Roman" pitchFamily="18" charset="0"/>
                    </a:rPr>
                    <a:t>2</a:t>
                  </a:r>
                  <a:r>
                    <a:rPr lang="fr-FR" b="1">
                      <a:effectLst>
                        <a:outerShdw blurRad="38100" dist="38100" dir="2700000" algn="tl">
                          <a:srgbClr val="000000"/>
                        </a:outerShdw>
                      </a:effectLst>
                      <a:cs typeface="Times New Roman" pitchFamily="18" charset="0"/>
                    </a:rPr>
                    <a:t> = 24,139 rd/s</a:t>
                  </a:r>
                </a:p>
                <a:p>
                  <a:pPr eaLnBrk="0" hangingPunct="0">
                    <a:defRPr/>
                  </a:pPr>
                  <a:endParaRPr lang="fr-FR" b="1">
                    <a:effectLst>
                      <a:outerShdw blurRad="38100" dist="38100" dir="2700000" algn="tl">
                        <a:srgbClr val="000000"/>
                      </a:outerShdw>
                    </a:effectLst>
                    <a:cs typeface="Arial" charset="0"/>
                  </a:endParaRPr>
                </a:p>
              </p:txBody>
            </p:sp>
            <p:sp>
              <p:nvSpPr>
                <p:cNvPr id="40994" name="Rectangle 9"/>
                <p:cNvSpPr>
                  <a:spLocks noChangeArrowheads="1"/>
                </p:cNvSpPr>
                <p:nvPr/>
              </p:nvSpPr>
              <p:spPr bwMode="auto">
                <a:xfrm>
                  <a:off x="1336" y="0"/>
                  <a:ext cx="1344" cy="403"/>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972" name="Group 10"/>
              <p:cNvGrpSpPr>
                <a:grpSpLocks/>
              </p:cNvGrpSpPr>
              <p:nvPr/>
            </p:nvGrpSpPr>
            <p:grpSpPr bwMode="auto">
              <a:xfrm>
                <a:off x="2680" y="0"/>
                <a:ext cx="1336" cy="403"/>
                <a:chOff x="2680" y="0"/>
                <a:chExt cx="1336" cy="403"/>
              </a:xfrm>
            </p:grpSpPr>
            <p:sp>
              <p:nvSpPr>
                <p:cNvPr id="103435" name="Rectangle 11"/>
                <p:cNvSpPr>
                  <a:spLocks noChangeArrowheads="1"/>
                </p:cNvSpPr>
                <p:nvPr/>
              </p:nvSpPr>
              <p:spPr bwMode="auto">
                <a:xfrm>
                  <a:off x="2709" y="0"/>
                  <a:ext cx="12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GB" b="1">
                      <a:effectLst>
                        <a:outerShdw blurRad="38100" dist="38100" dir="2700000" algn="tl">
                          <a:srgbClr val="000000"/>
                        </a:outerShdw>
                      </a:effectLst>
                      <a:cs typeface="Times New Roman" pitchFamily="18" charset="0"/>
                    </a:rPr>
                    <a:t>ω</a:t>
                  </a:r>
                  <a:r>
                    <a:rPr lang="fr-FR" b="1" baseline="-30000">
                      <a:effectLst>
                        <a:outerShdw blurRad="38100" dist="38100" dir="2700000" algn="tl">
                          <a:srgbClr val="000000"/>
                        </a:outerShdw>
                      </a:effectLst>
                      <a:cs typeface="Times New Roman" pitchFamily="18" charset="0"/>
                    </a:rPr>
                    <a:t>3</a:t>
                  </a:r>
                  <a:r>
                    <a:rPr lang="fr-FR" b="1">
                      <a:effectLst>
                        <a:outerShdw blurRad="38100" dist="38100" dir="2700000" algn="tl">
                          <a:srgbClr val="000000"/>
                        </a:outerShdw>
                      </a:effectLst>
                      <a:cs typeface="Times New Roman" pitchFamily="18" charset="0"/>
                    </a:rPr>
                    <a:t> = 65,416 rd/s</a:t>
                  </a:r>
                </a:p>
                <a:p>
                  <a:pPr eaLnBrk="0" hangingPunct="0">
                    <a:defRPr/>
                  </a:pPr>
                  <a:endParaRPr lang="fr-FR" b="1">
                    <a:effectLst>
                      <a:outerShdw blurRad="38100" dist="38100" dir="2700000" algn="tl">
                        <a:srgbClr val="000000"/>
                      </a:outerShdw>
                    </a:effectLst>
                    <a:cs typeface="Arial" charset="0"/>
                  </a:endParaRPr>
                </a:p>
              </p:txBody>
            </p:sp>
            <p:sp>
              <p:nvSpPr>
                <p:cNvPr id="40992" name="Rectangle 12"/>
                <p:cNvSpPr>
                  <a:spLocks noChangeArrowheads="1"/>
                </p:cNvSpPr>
                <p:nvPr/>
              </p:nvSpPr>
              <p:spPr bwMode="auto">
                <a:xfrm>
                  <a:off x="2680" y="0"/>
                  <a:ext cx="133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973" name="Group 13"/>
              <p:cNvGrpSpPr>
                <a:grpSpLocks/>
              </p:cNvGrpSpPr>
              <p:nvPr/>
            </p:nvGrpSpPr>
            <p:grpSpPr bwMode="auto">
              <a:xfrm>
                <a:off x="0" y="403"/>
                <a:ext cx="1336" cy="518"/>
                <a:chOff x="0" y="403"/>
                <a:chExt cx="1336" cy="518"/>
              </a:xfrm>
            </p:grpSpPr>
            <p:sp>
              <p:nvSpPr>
                <p:cNvPr id="103438" name="Rectangle 14"/>
                <p:cNvSpPr>
                  <a:spLocks noChangeArrowheads="1"/>
                </p:cNvSpPr>
                <p:nvPr/>
              </p:nvSpPr>
              <p:spPr bwMode="auto">
                <a:xfrm>
                  <a:off x="28" y="402"/>
                  <a:ext cx="1279"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b="1">
                      <a:effectLst>
                        <a:outerShdw blurRad="38100" dist="38100" dir="2700000" algn="tl">
                          <a:srgbClr val="000000"/>
                        </a:outerShdw>
                      </a:effectLst>
                      <a:cs typeface="Times New Roman" pitchFamily="18" charset="0"/>
                    </a:rPr>
                    <a:t>T</a:t>
                  </a:r>
                  <a:r>
                    <a:rPr lang="fr-FR" b="1" baseline="-30000">
                      <a:effectLst>
                        <a:outerShdw blurRad="38100" dist="38100" dir="2700000" algn="tl">
                          <a:srgbClr val="000000"/>
                        </a:outerShdw>
                      </a:effectLst>
                      <a:cs typeface="Times New Roman" pitchFamily="18" charset="0"/>
                    </a:rPr>
                    <a:t>1</a:t>
                  </a:r>
                  <a:r>
                    <a:rPr lang="fr-FR" b="1">
                      <a:effectLst>
                        <a:outerShdw blurRad="38100" dist="38100" dir="2700000" algn="tl">
                          <a:srgbClr val="000000"/>
                        </a:outerShdw>
                      </a:effectLst>
                      <a:cs typeface="Times New Roman" pitchFamily="18" charset="0"/>
                    </a:rPr>
                    <a:t> = 1, 60 s</a:t>
                  </a:r>
                  <a:r>
                    <a:rPr lang="fr-FR" sz="1200" b="1">
                      <a:effectLst>
                        <a:outerShdw blurRad="38100" dist="38100" dir="2700000" algn="tl">
                          <a:srgbClr val="000000"/>
                        </a:outerShdw>
                      </a:effectLst>
                      <a:cs typeface="Times New Roman" pitchFamily="18" charset="0"/>
                    </a:rPr>
                    <a:t>	</a:t>
                  </a:r>
                </a:p>
                <a:p>
                  <a:pPr eaLnBrk="0" hangingPunct="0">
                    <a:defRPr/>
                  </a:pPr>
                  <a:endParaRPr lang="fr-FR" b="1">
                    <a:effectLst>
                      <a:outerShdw blurRad="38100" dist="38100" dir="2700000" algn="tl">
                        <a:srgbClr val="000000"/>
                      </a:outerShdw>
                    </a:effectLst>
                    <a:cs typeface="Arial" charset="0"/>
                  </a:endParaRPr>
                </a:p>
              </p:txBody>
            </p:sp>
            <p:sp>
              <p:nvSpPr>
                <p:cNvPr id="40990" name="Rectangle 15"/>
                <p:cNvSpPr>
                  <a:spLocks noChangeArrowheads="1"/>
                </p:cNvSpPr>
                <p:nvPr/>
              </p:nvSpPr>
              <p:spPr bwMode="auto">
                <a:xfrm>
                  <a:off x="0" y="403"/>
                  <a:ext cx="1336" cy="518"/>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974" name="Group 16"/>
              <p:cNvGrpSpPr>
                <a:grpSpLocks/>
              </p:cNvGrpSpPr>
              <p:nvPr/>
            </p:nvGrpSpPr>
            <p:grpSpPr bwMode="auto">
              <a:xfrm>
                <a:off x="1336" y="403"/>
                <a:ext cx="1344" cy="518"/>
                <a:chOff x="1336" y="403"/>
                <a:chExt cx="1344" cy="518"/>
              </a:xfrm>
            </p:grpSpPr>
            <p:sp>
              <p:nvSpPr>
                <p:cNvPr id="103441" name="Rectangle 17"/>
                <p:cNvSpPr>
                  <a:spLocks noChangeArrowheads="1"/>
                </p:cNvSpPr>
                <p:nvPr/>
              </p:nvSpPr>
              <p:spPr bwMode="auto">
                <a:xfrm>
                  <a:off x="1364" y="402"/>
                  <a:ext cx="128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GB" b="1">
                      <a:effectLst>
                        <a:outerShdw blurRad="38100" dist="38100" dir="2700000" algn="tl">
                          <a:srgbClr val="000000"/>
                        </a:outerShdw>
                      </a:effectLst>
                      <a:cs typeface="Times New Roman" pitchFamily="18" charset="0"/>
                    </a:rPr>
                    <a:t>        T</a:t>
                  </a:r>
                  <a:r>
                    <a:rPr lang="en-GB" b="1" baseline="-30000">
                      <a:effectLst>
                        <a:outerShdw blurRad="38100" dist="38100" dir="2700000" algn="tl">
                          <a:srgbClr val="000000"/>
                        </a:outerShdw>
                      </a:effectLst>
                      <a:cs typeface="Times New Roman" pitchFamily="18" charset="0"/>
                    </a:rPr>
                    <a:t>2</a:t>
                  </a:r>
                  <a:r>
                    <a:rPr lang="en-GB" b="1">
                      <a:effectLst>
                        <a:outerShdw blurRad="38100" dist="38100" dir="2700000" algn="tl">
                          <a:srgbClr val="000000"/>
                        </a:outerShdw>
                      </a:effectLst>
                      <a:cs typeface="Times New Roman" pitchFamily="18" charset="0"/>
                    </a:rPr>
                    <a:t> = 0,26 s</a:t>
                  </a:r>
                  <a:r>
                    <a:rPr lang="en-GB" sz="1200" b="1">
                      <a:effectLst>
                        <a:outerShdw blurRad="38100" dist="38100" dir="2700000" algn="tl">
                          <a:srgbClr val="000000"/>
                        </a:outerShdw>
                      </a:effectLst>
                      <a:cs typeface="Times New Roman" pitchFamily="18" charset="0"/>
                    </a:rPr>
                    <a:t>		</a:t>
                  </a:r>
                  <a:endParaRPr lang="fr-FR" sz="1200" b="1">
                    <a:effectLst>
                      <a:outerShdw blurRad="38100" dist="38100" dir="2700000" algn="tl">
                        <a:srgbClr val="000000"/>
                      </a:outerShdw>
                    </a:effectLst>
                    <a:cs typeface="Times New Roman" pitchFamily="18" charset="0"/>
                  </a:endParaRPr>
                </a:p>
                <a:p>
                  <a:pPr eaLnBrk="0" hangingPunct="0">
                    <a:defRPr/>
                  </a:pPr>
                  <a:endParaRPr lang="fr-FR" b="1">
                    <a:effectLst>
                      <a:outerShdw blurRad="38100" dist="38100" dir="2700000" algn="tl">
                        <a:srgbClr val="000000"/>
                      </a:outerShdw>
                    </a:effectLst>
                    <a:cs typeface="Arial" charset="0"/>
                  </a:endParaRPr>
                </a:p>
              </p:txBody>
            </p:sp>
            <p:sp>
              <p:nvSpPr>
                <p:cNvPr id="40988" name="Rectangle 18"/>
                <p:cNvSpPr>
                  <a:spLocks noChangeArrowheads="1"/>
                </p:cNvSpPr>
                <p:nvPr/>
              </p:nvSpPr>
              <p:spPr bwMode="auto">
                <a:xfrm>
                  <a:off x="1336" y="403"/>
                  <a:ext cx="1344" cy="518"/>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975" name="Group 19"/>
              <p:cNvGrpSpPr>
                <a:grpSpLocks/>
              </p:cNvGrpSpPr>
              <p:nvPr/>
            </p:nvGrpSpPr>
            <p:grpSpPr bwMode="auto">
              <a:xfrm>
                <a:off x="2680" y="403"/>
                <a:ext cx="1336" cy="518"/>
                <a:chOff x="2680" y="403"/>
                <a:chExt cx="1336" cy="518"/>
              </a:xfrm>
            </p:grpSpPr>
            <p:sp>
              <p:nvSpPr>
                <p:cNvPr id="103444" name="Rectangle 20"/>
                <p:cNvSpPr>
                  <a:spLocks noChangeArrowheads="1"/>
                </p:cNvSpPr>
                <p:nvPr/>
              </p:nvSpPr>
              <p:spPr bwMode="auto">
                <a:xfrm>
                  <a:off x="2709" y="402"/>
                  <a:ext cx="1279"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GB" b="1">
                      <a:effectLst>
                        <a:outerShdw blurRad="38100" dist="38100" dir="2700000" algn="tl">
                          <a:srgbClr val="000000"/>
                        </a:outerShdw>
                      </a:effectLst>
                      <a:cs typeface="Times New Roman" pitchFamily="18" charset="0"/>
                    </a:rPr>
                    <a:t>T</a:t>
                  </a:r>
                  <a:r>
                    <a:rPr lang="en-GB" b="1" baseline="-30000">
                      <a:effectLst>
                        <a:outerShdw blurRad="38100" dist="38100" dir="2700000" algn="tl">
                          <a:srgbClr val="000000"/>
                        </a:outerShdw>
                      </a:effectLst>
                      <a:cs typeface="Times New Roman" pitchFamily="18" charset="0"/>
                    </a:rPr>
                    <a:t>3</a:t>
                  </a:r>
                  <a:r>
                    <a:rPr lang="en-GB" b="1">
                      <a:effectLst>
                        <a:outerShdw blurRad="38100" dist="38100" dir="2700000" algn="tl">
                          <a:srgbClr val="000000"/>
                        </a:outerShdw>
                      </a:effectLst>
                      <a:cs typeface="Times New Roman" pitchFamily="18" charset="0"/>
                    </a:rPr>
                    <a:t> = 0,096 s</a:t>
                  </a:r>
                  <a:endParaRPr lang="fr-FR" b="1">
                    <a:effectLst>
                      <a:outerShdw blurRad="38100" dist="38100" dir="2700000" algn="tl">
                        <a:srgbClr val="000000"/>
                      </a:outerShdw>
                    </a:effectLst>
                    <a:cs typeface="Arial" charset="0"/>
                  </a:endParaRPr>
                </a:p>
              </p:txBody>
            </p:sp>
            <p:sp>
              <p:nvSpPr>
                <p:cNvPr id="40986" name="Rectangle 21"/>
                <p:cNvSpPr>
                  <a:spLocks noChangeArrowheads="1"/>
                </p:cNvSpPr>
                <p:nvPr/>
              </p:nvSpPr>
              <p:spPr bwMode="auto">
                <a:xfrm>
                  <a:off x="2680" y="403"/>
                  <a:ext cx="1336" cy="51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976" name="Group 22"/>
              <p:cNvGrpSpPr>
                <a:grpSpLocks/>
              </p:cNvGrpSpPr>
              <p:nvPr/>
            </p:nvGrpSpPr>
            <p:grpSpPr bwMode="auto">
              <a:xfrm>
                <a:off x="0" y="921"/>
                <a:ext cx="1336" cy="403"/>
                <a:chOff x="0" y="921"/>
                <a:chExt cx="1336" cy="403"/>
              </a:xfrm>
            </p:grpSpPr>
            <p:sp>
              <p:nvSpPr>
                <p:cNvPr id="103447" name="Rectangle 23"/>
                <p:cNvSpPr>
                  <a:spLocks noChangeArrowheads="1"/>
                </p:cNvSpPr>
                <p:nvPr/>
              </p:nvSpPr>
              <p:spPr bwMode="auto">
                <a:xfrm>
                  <a:off x="28" y="922"/>
                  <a:ext cx="12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b="1">
                      <a:effectLst>
                        <a:outerShdw blurRad="38100" dist="38100" dir="2700000" algn="tl">
                          <a:srgbClr val="000000"/>
                        </a:outerShdw>
                      </a:effectLst>
                      <a:cs typeface="Times New Roman" pitchFamily="18" charset="0"/>
                    </a:rPr>
                    <a:t>α</a:t>
                  </a:r>
                  <a:r>
                    <a:rPr lang="en-GB" b="1" baseline="-30000">
                      <a:effectLst>
                        <a:outerShdw blurRad="38100" dist="38100" dir="2700000" algn="tl">
                          <a:srgbClr val="000000"/>
                        </a:outerShdw>
                      </a:effectLst>
                      <a:cs typeface="Times New Roman" pitchFamily="18" charset="0"/>
                    </a:rPr>
                    <a:t>1</a:t>
                  </a:r>
                  <a:r>
                    <a:rPr lang="en-GB" b="1">
                      <a:effectLst>
                        <a:outerShdw blurRad="38100" dist="38100" dir="2700000" algn="tl">
                          <a:srgbClr val="000000"/>
                        </a:outerShdw>
                      </a:effectLst>
                      <a:cs typeface="Times New Roman" pitchFamily="18" charset="0"/>
                    </a:rPr>
                    <a:t> = 65,39%	</a:t>
                  </a:r>
                  <a:endParaRPr lang="fr-FR" b="1">
                    <a:effectLst>
                      <a:outerShdw blurRad="38100" dist="38100" dir="2700000" algn="tl">
                        <a:srgbClr val="000000"/>
                      </a:outerShdw>
                    </a:effectLst>
                    <a:cs typeface="Times New Roman" pitchFamily="18" charset="0"/>
                  </a:endParaRPr>
                </a:p>
                <a:p>
                  <a:pPr eaLnBrk="0" hangingPunct="0">
                    <a:defRPr/>
                  </a:pPr>
                  <a:endParaRPr lang="fr-FR" b="1">
                    <a:effectLst>
                      <a:outerShdw blurRad="38100" dist="38100" dir="2700000" algn="tl">
                        <a:srgbClr val="000000"/>
                      </a:outerShdw>
                    </a:effectLst>
                    <a:cs typeface="Arial" charset="0"/>
                  </a:endParaRPr>
                </a:p>
              </p:txBody>
            </p:sp>
            <p:sp>
              <p:nvSpPr>
                <p:cNvPr id="40984" name="Rectangle 24"/>
                <p:cNvSpPr>
                  <a:spLocks noChangeArrowheads="1"/>
                </p:cNvSpPr>
                <p:nvPr/>
              </p:nvSpPr>
              <p:spPr bwMode="auto">
                <a:xfrm>
                  <a:off x="0" y="921"/>
                  <a:ext cx="1336" cy="403"/>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977" name="Group 25"/>
              <p:cNvGrpSpPr>
                <a:grpSpLocks/>
              </p:cNvGrpSpPr>
              <p:nvPr/>
            </p:nvGrpSpPr>
            <p:grpSpPr bwMode="auto">
              <a:xfrm>
                <a:off x="1336" y="921"/>
                <a:ext cx="1344" cy="403"/>
                <a:chOff x="1336" y="921"/>
                <a:chExt cx="1344" cy="403"/>
              </a:xfrm>
            </p:grpSpPr>
            <p:sp>
              <p:nvSpPr>
                <p:cNvPr id="103450" name="Rectangle 26"/>
                <p:cNvSpPr>
                  <a:spLocks noChangeArrowheads="1"/>
                </p:cNvSpPr>
                <p:nvPr/>
              </p:nvSpPr>
              <p:spPr bwMode="auto">
                <a:xfrm>
                  <a:off x="1364" y="922"/>
                  <a:ext cx="1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b="1">
                      <a:effectLst>
                        <a:outerShdw blurRad="38100" dist="38100" dir="2700000" algn="tl">
                          <a:srgbClr val="000000"/>
                        </a:outerShdw>
                      </a:effectLst>
                      <a:cs typeface="Times New Roman" pitchFamily="18" charset="0"/>
                    </a:rPr>
                    <a:t>α</a:t>
                  </a:r>
                  <a:r>
                    <a:rPr lang="en-GB" b="1" baseline="-30000">
                      <a:effectLst>
                        <a:outerShdw blurRad="38100" dist="38100" dir="2700000" algn="tl">
                          <a:srgbClr val="000000"/>
                        </a:outerShdw>
                      </a:effectLst>
                      <a:cs typeface="Times New Roman" pitchFamily="18" charset="0"/>
                    </a:rPr>
                    <a:t>2</a:t>
                  </a:r>
                  <a:r>
                    <a:rPr lang="en-GB" b="1">
                      <a:effectLst>
                        <a:outerShdw blurRad="38100" dist="38100" dir="2700000" algn="tl">
                          <a:srgbClr val="000000"/>
                        </a:outerShdw>
                      </a:effectLst>
                      <a:cs typeface="Times New Roman" pitchFamily="18" charset="0"/>
                    </a:rPr>
                    <a:t> = 20,16 %</a:t>
                  </a:r>
                  <a:endParaRPr lang="fr-FR" b="1">
                    <a:effectLst>
                      <a:outerShdw blurRad="38100" dist="38100" dir="2700000" algn="tl">
                        <a:srgbClr val="000000"/>
                      </a:outerShdw>
                    </a:effectLst>
                    <a:cs typeface="Times New Roman" pitchFamily="18" charset="0"/>
                  </a:endParaRPr>
                </a:p>
                <a:p>
                  <a:pPr eaLnBrk="0" hangingPunct="0">
                    <a:defRPr/>
                  </a:pPr>
                  <a:endParaRPr lang="fr-FR" b="1">
                    <a:effectLst>
                      <a:outerShdw blurRad="38100" dist="38100" dir="2700000" algn="tl">
                        <a:srgbClr val="000000"/>
                      </a:outerShdw>
                    </a:effectLst>
                    <a:cs typeface="Arial" charset="0"/>
                  </a:endParaRPr>
                </a:p>
              </p:txBody>
            </p:sp>
            <p:sp>
              <p:nvSpPr>
                <p:cNvPr id="40982" name="Rectangle 27"/>
                <p:cNvSpPr>
                  <a:spLocks noChangeArrowheads="1"/>
                </p:cNvSpPr>
                <p:nvPr/>
              </p:nvSpPr>
              <p:spPr bwMode="auto">
                <a:xfrm>
                  <a:off x="1336" y="921"/>
                  <a:ext cx="1344" cy="403"/>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978" name="Group 28"/>
              <p:cNvGrpSpPr>
                <a:grpSpLocks/>
              </p:cNvGrpSpPr>
              <p:nvPr/>
            </p:nvGrpSpPr>
            <p:grpSpPr bwMode="auto">
              <a:xfrm>
                <a:off x="2680" y="921"/>
                <a:ext cx="1336" cy="403"/>
                <a:chOff x="2680" y="921"/>
                <a:chExt cx="1336" cy="403"/>
              </a:xfrm>
            </p:grpSpPr>
            <p:sp>
              <p:nvSpPr>
                <p:cNvPr id="103453" name="Rectangle 29"/>
                <p:cNvSpPr>
                  <a:spLocks noChangeArrowheads="1"/>
                </p:cNvSpPr>
                <p:nvPr/>
              </p:nvSpPr>
              <p:spPr bwMode="auto">
                <a:xfrm>
                  <a:off x="2709" y="922"/>
                  <a:ext cx="12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b="1">
                      <a:effectLst>
                        <a:outerShdw blurRad="38100" dist="38100" dir="2700000" algn="tl">
                          <a:srgbClr val="000000"/>
                        </a:outerShdw>
                      </a:effectLst>
                      <a:cs typeface="Times New Roman" pitchFamily="18" charset="0"/>
                    </a:rPr>
                    <a:t>α</a:t>
                  </a:r>
                  <a:r>
                    <a:rPr lang="fr-FR" b="1" baseline="-30000">
                      <a:effectLst>
                        <a:outerShdw blurRad="38100" dist="38100" dir="2700000" algn="tl">
                          <a:srgbClr val="000000"/>
                        </a:outerShdw>
                      </a:effectLst>
                      <a:cs typeface="Times New Roman" pitchFamily="18" charset="0"/>
                    </a:rPr>
                    <a:t>3</a:t>
                  </a:r>
                  <a:r>
                    <a:rPr lang="fr-FR" b="1">
                      <a:effectLst>
                        <a:outerShdw blurRad="38100" dist="38100" dir="2700000" algn="tl">
                          <a:srgbClr val="000000"/>
                        </a:outerShdw>
                      </a:effectLst>
                      <a:cs typeface="Times New Roman" pitchFamily="18" charset="0"/>
                    </a:rPr>
                    <a:t> = 6,80 %</a:t>
                  </a:r>
                </a:p>
                <a:p>
                  <a:pPr algn="just" eaLnBrk="0" hangingPunct="0">
                    <a:defRPr/>
                  </a:pPr>
                  <a:endParaRPr lang="fr-FR" b="1">
                    <a:effectLst>
                      <a:outerShdw blurRad="38100" dist="38100" dir="2700000" algn="tl">
                        <a:srgbClr val="000000"/>
                      </a:outerShdw>
                    </a:effectLst>
                    <a:cs typeface="Arial" charset="0"/>
                  </a:endParaRPr>
                </a:p>
              </p:txBody>
            </p:sp>
            <p:sp>
              <p:nvSpPr>
                <p:cNvPr id="40980" name="Rectangle 30"/>
                <p:cNvSpPr>
                  <a:spLocks noChangeArrowheads="1"/>
                </p:cNvSpPr>
                <p:nvPr/>
              </p:nvSpPr>
              <p:spPr bwMode="auto">
                <a:xfrm>
                  <a:off x="2680" y="921"/>
                  <a:ext cx="1336" cy="403"/>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40969" name="Rectangle 31"/>
            <p:cNvSpPr>
              <a:spLocks noChangeArrowheads="1"/>
            </p:cNvSpPr>
            <p:nvPr/>
          </p:nvSpPr>
          <p:spPr bwMode="auto">
            <a:xfrm>
              <a:off x="-3" y="-3"/>
              <a:ext cx="4022" cy="133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3456" name="Text Box 32"/>
          <p:cNvSpPr txBox="1">
            <a:spLocks noChangeArrowheads="1"/>
          </p:cNvSpPr>
          <p:nvPr/>
        </p:nvSpPr>
        <p:spPr bwMode="auto">
          <a:xfrm>
            <a:off x="533400" y="2763838"/>
            <a:ext cx="165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effectLst>
                  <a:outerShdw blurRad="38100" dist="38100" dir="2700000" algn="tl">
                    <a:srgbClr val="000000"/>
                  </a:outerShdw>
                </a:effectLst>
                <a:cs typeface="Times New Roman" pitchFamily="18" charset="0"/>
              </a:rPr>
              <a:t>Sens X-X :</a:t>
            </a:r>
            <a:r>
              <a:rPr lang="fr-FR" b="1">
                <a:cs typeface="Times New Roman" pitchFamily="18" charset="0"/>
              </a:rPr>
              <a:t> </a:t>
            </a:r>
          </a:p>
        </p:txBody>
      </p:sp>
      <p:sp>
        <p:nvSpPr>
          <p:cNvPr id="103457" name="Object 33"/>
          <p:cNvSpPr>
            <a:spLocks noChangeAspect="1" noChangeArrowheads="1"/>
          </p:cNvSpPr>
          <p:nvPr/>
        </p:nvSpPr>
        <p:spPr bwMode="auto">
          <a:xfrm>
            <a:off x="3406775" y="5419725"/>
            <a:ext cx="240188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3458" name="Text Box 34"/>
          <p:cNvSpPr txBox="1">
            <a:spLocks noChangeArrowheads="1"/>
          </p:cNvSpPr>
          <p:nvPr/>
        </p:nvSpPr>
        <p:spPr bwMode="auto">
          <a:xfrm>
            <a:off x="755650" y="2132013"/>
            <a:ext cx="20240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200" b="1">
                <a:effectLst>
                  <a:outerShdw blurRad="38100" dist="38100" dir="2700000" algn="tl">
                    <a:srgbClr val="000000"/>
                  </a:outerShdw>
                </a:effectLst>
                <a:cs typeface="Times New Roman" pitchFamily="18" charset="0"/>
              </a:rPr>
              <a:t>Résultats :</a:t>
            </a:r>
            <a:endParaRPr lang="fr-FR">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03458">
                                            <p:txEl>
                                              <p:pRg st="0" end="0"/>
                                            </p:txEl>
                                          </p:spTgt>
                                        </p:tgtEl>
                                        <p:attrNameLst>
                                          <p:attrName>style.visibility</p:attrName>
                                        </p:attrNameLst>
                                      </p:cBhvr>
                                      <p:to>
                                        <p:strVal val="visible"/>
                                      </p:to>
                                    </p:set>
                                    <p:animEffect transition="in" filter="fade">
                                      <p:cBhvr>
                                        <p:cTn id="7" dur="500"/>
                                        <p:tgtEl>
                                          <p:spTgt spid="103458">
                                            <p:txEl>
                                              <p:pRg st="0" end="0"/>
                                            </p:txEl>
                                          </p:spTgt>
                                        </p:tgtEl>
                                      </p:cBhvr>
                                    </p:animEffect>
                                    <p:anim calcmode="lin" valueType="num">
                                      <p:cBhvr>
                                        <p:cTn id="8" dur="500" fill="hold"/>
                                        <p:tgtEl>
                                          <p:spTgt spid="103458">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103458">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103458">
                                            <p:txEl>
                                              <p:pRg st="0" end="0"/>
                                            </p:txEl>
                                          </p:spTgt>
                                        </p:tgtEl>
                                        <p:attrNameLst>
                                          <p:attrName>ppt_w</p:attrName>
                                        </p:attrNameLst>
                                      </p:cBhvr>
                                      <p:tavLst>
                                        <p:tav tm="0">
                                          <p:val>
                                            <p:fltVal val="0"/>
                                          </p:val>
                                        </p:tav>
                                        <p:tav tm="100000">
                                          <p:val>
                                            <p:strVal val="#ppt_w"/>
                                          </p:val>
                                        </p:tav>
                                      </p:tavLst>
                                    </p:anim>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103456">
                                            <p:txEl>
                                              <p:pRg st="0" end="0"/>
                                            </p:txEl>
                                          </p:spTgt>
                                        </p:tgtEl>
                                        <p:attrNameLst>
                                          <p:attrName>style.visibility</p:attrName>
                                        </p:attrNameLst>
                                      </p:cBhvr>
                                      <p:to>
                                        <p:strVal val="visible"/>
                                      </p:to>
                                    </p:set>
                                    <p:anim calcmode="discrete" valueType="clr">
                                      <p:cBhvr override="childStyle">
                                        <p:cTn id="13" dur="80"/>
                                        <p:tgtEl>
                                          <p:spTgt spid="1034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345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03456">
                                            <p:txEl>
                                              <p:pRg st="0" end="0"/>
                                            </p:txEl>
                                          </p:spTgt>
                                        </p:tgtEl>
                                        <p:attrNameLst>
                                          <p:attrName>fill.type</p:attrName>
                                        </p:attrNameLst>
                                      </p:cBhvr>
                                      <p:to>
                                        <p:strVal val="solid"/>
                                      </p:to>
                                    </p:set>
                                  </p:childTnLst>
                                </p:cTn>
                              </p:par>
                              <p:par>
                                <p:cTn id="16" presetID="4" presetClass="entr" presetSubtype="32" fill="hold" nodeType="withEffect">
                                  <p:stCondLst>
                                    <p:cond delay="0"/>
                                  </p:stCondLst>
                                  <p:childTnLst>
                                    <p:set>
                                      <p:cBhvr>
                                        <p:cTn id="17" dur="1" fill="hold">
                                          <p:stCondLst>
                                            <p:cond delay="0"/>
                                          </p:stCondLst>
                                        </p:cTn>
                                        <p:tgtEl>
                                          <p:spTgt spid="103426"/>
                                        </p:tgtEl>
                                        <p:attrNameLst>
                                          <p:attrName>style.visibility</p:attrName>
                                        </p:attrNameLst>
                                      </p:cBhvr>
                                      <p:to>
                                        <p:strVal val="visible"/>
                                      </p:to>
                                    </p:set>
                                    <p:animEffect transition="in" filter="box(out)">
                                      <p:cBhvr>
                                        <p:cTn id="18" dur="500"/>
                                        <p:tgtEl>
                                          <p:spTgt spid="103426"/>
                                        </p:tgtEl>
                                      </p:cBhvr>
                                    </p:animEffect>
                                  </p:childTnLst>
                                </p:cTn>
                              </p:par>
                              <p:par>
                                <p:cTn id="19" presetID="4" presetClass="entr" presetSubtype="32" fill="hold" grpId="0" nodeType="withEffect" nodePh="1">
                                  <p:stCondLst>
                                    <p:cond delay="0"/>
                                  </p:stCondLst>
                                  <p:endCondLst>
                                    <p:cond evt="begin" delay="0">
                                      <p:tn val="19"/>
                                    </p:cond>
                                  </p:endCondLst>
                                  <p:childTnLst>
                                    <p:set>
                                      <p:cBhvr>
                                        <p:cTn id="20" dur="1" fill="hold">
                                          <p:stCondLst>
                                            <p:cond delay="0"/>
                                          </p:stCondLst>
                                        </p:cTn>
                                        <p:tgtEl>
                                          <p:spTgt spid="103457"/>
                                        </p:tgtEl>
                                        <p:attrNameLst>
                                          <p:attrName>style.visibility</p:attrName>
                                        </p:attrNameLst>
                                      </p:cBhvr>
                                      <p:to>
                                        <p:strVal val="visible"/>
                                      </p:to>
                                    </p:set>
                                    <p:animEffect transition="in" filter="box(out)">
                                      <p:cBhvr>
                                        <p:cTn id="21" dur="500"/>
                                        <p:tgtEl>
                                          <p:spTgt spid="103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6" grpId="0" build="p" autoUpdateAnimBg="0"/>
      <p:bldP spid="103457" grpId="0" animBg="1"/>
      <p:bldP spid="10345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e la date 3"/>
          <p:cNvSpPr>
            <a:spLocks noGrp="1"/>
          </p:cNvSpPr>
          <p:nvPr>
            <p:ph type="dt" sz="quarter" idx="10"/>
          </p:nvPr>
        </p:nvSpPr>
        <p:spPr/>
        <p:txBody>
          <a:bodyPr/>
          <a:lstStyle/>
          <a:p>
            <a:pPr>
              <a:defRPr/>
            </a:pPr>
            <a:fld id="{B693C002-DAD7-47D8-9007-807E3FD26E52}" type="datetime1">
              <a:rPr lang="fr-FR"/>
              <a:pPr>
                <a:defRPr/>
              </a:pPr>
              <a:t>25/10/2019</a:t>
            </a:fld>
            <a:endParaRPr lang="fr-FR"/>
          </a:p>
        </p:txBody>
      </p:sp>
      <p:sp>
        <p:nvSpPr>
          <p:cNvPr id="37" name="Espace réservé du numéro de diapositive 5"/>
          <p:cNvSpPr>
            <a:spLocks noGrp="1"/>
          </p:cNvSpPr>
          <p:nvPr>
            <p:ph type="sldNum" sz="quarter" idx="12"/>
          </p:nvPr>
        </p:nvSpPr>
        <p:spPr/>
        <p:txBody>
          <a:bodyPr/>
          <a:lstStyle/>
          <a:p>
            <a:pPr>
              <a:defRPr/>
            </a:pPr>
            <a:fld id="{16BCF24B-CD37-4F87-87E7-2A126851D570}" type="slidenum">
              <a:rPr lang="fr-FR"/>
              <a:pPr>
                <a:defRPr/>
              </a:pPr>
              <a:t>39</a:t>
            </a:fld>
            <a:endParaRPr lang="fr-FR"/>
          </a:p>
        </p:txBody>
      </p:sp>
      <p:sp>
        <p:nvSpPr>
          <p:cNvPr id="41988" name="Rectangle 2"/>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41989" name="Rectangle 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grpSp>
        <p:nvGrpSpPr>
          <p:cNvPr id="104452" name="Group 4"/>
          <p:cNvGrpSpPr>
            <a:grpSpLocks/>
          </p:cNvGrpSpPr>
          <p:nvPr/>
        </p:nvGrpSpPr>
        <p:grpSpPr bwMode="auto">
          <a:xfrm>
            <a:off x="179388" y="3357563"/>
            <a:ext cx="8785225" cy="1447800"/>
            <a:chOff x="-3" y="-3"/>
            <a:chExt cx="4022" cy="1330"/>
          </a:xfrm>
        </p:grpSpPr>
        <p:grpSp>
          <p:nvGrpSpPr>
            <p:cNvPr id="41993" name="Group 5"/>
            <p:cNvGrpSpPr>
              <a:grpSpLocks/>
            </p:cNvGrpSpPr>
            <p:nvPr/>
          </p:nvGrpSpPr>
          <p:grpSpPr bwMode="auto">
            <a:xfrm>
              <a:off x="0" y="0"/>
              <a:ext cx="4016" cy="1324"/>
              <a:chOff x="0" y="0"/>
              <a:chExt cx="4016" cy="1324"/>
            </a:xfrm>
          </p:grpSpPr>
          <p:grpSp>
            <p:nvGrpSpPr>
              <p:cNvPr id="41995" name="Group 6"/>
              <p:cNvGrpSpPr>
                <a:grpSpLocks/>
              </p:cNvGrpSpPr>
              <p:nvPr/>
            </p:nvGrpSpPr>
            <p:grpSpPr bwMode="auto">
              <a:xfrm>
                <a:off x="0" y="0"/>
                <a:ext cx="1336" cy="403"/>
                <a:chOff x="0" y="0"/>
                <a:chExt cx="1336" cy="403"/>
              </a:xfrm>
            </p:grpSpPr>
            <p:sp>
              <p:nvSpPr>
                <p:cNvPr id="104455" name="Rectangle 7"/>
                <p:cNvSpPr>
                  <a:spLocks noChangeArrowheads="1"/>
                </p:cNvSpPr>
                <p:nvPr/>
              </p:nvSpPr>
              <p:spPr bwMode="auto">
                <a:xfrm>
                  <a:off x="28" y="0"/>
                  <a:ext cx="12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GB" b="1">
                      <a:effectLst>
                        <a:outerShdw blurRad="38100" dist="38100" dir="2700000" algn="tl">
                          <a:srgbClr val="000000"/>
                        </a:outerShdw>
                      </a:effectLst>
                      <a:cs typeface="Times New Roman" pitchFamily="18" charset="0"/>
                    </a:rPr>
                    <a:t>ω</a:t>
                  </a:r>
                  <a:r>
                    <a:rPr lang="fr-FR" b="1" baseline="-30000">
                      <a:effectLst>
                        <a:outerShdw blurRad="38100" dist="38100" dir="2700000" algn="tl">
                          <a:srgbClr val="000000"/>
                        </a:outerShdw>
                      </a:effectLst>
                      <a:cs typeface="Times New Roman" pitchFamily="18" charset="0"/>
                    </a:rPr>
                    <a:t>1</a:t>
                  </a:r>
                  <a:r>
                    <a:rPr lang="fr-FR" b="1">
                      <a:effectLst>
                        <a:outerShdw blurRad="38100" dist="38100" dir="2700000" algn="tl">
                          <a:srgbClr val="000000"/>
                        </a:outerShdw>
                      </a:effectLst>
                      <a:cs typeface="Times New Roman" pitchFamily="18" charset="0"/>
                    </a:rPr>
                    <a:t> = 4</a:t>
                  </a:r>
                  <a:r>
                    <a:rPr lang="en-US" b="1">
                      <a:effectLst>
                        <a:outerShdw blurRad="38100" dist="38100" dir="2700000" algn="tl">
                          <a:srgbClr val="000000"/>
                        </a:outerShdw>
                      </a:effectLst>
                      <a:cs typeface="Times New Roman" pitchFamily="18" charset="0"/>
                    </a:rPr>
                    <a:t>,366rd/s</a:t>
                  </a:r>
                  <a:endParaRPr lang="fr-FR" b="1">
                    <a:effectLst>
                      <a:outerShdw blurRad="38100" dist="38100" dir="2700000" algn="tl">
                        <a:srgbClr val="000000"/>
                      </a:outerShdw>
                    </a:effectLst>
                    <a:cs typeface="Times New Roman" pitchFamily="18" charset="0"/>
                  </a:endParaRPr>
                </a:p>
                <a:p>
                  <a:pPr algn="ctr" eaLnBrk="0" hangingPunct="0">
                    <a:defRPr/>
                  </a:pPr>
                  <a:endParaRPr lang="fr-FR" b="1">
                    <a:effectLst>
                      <a:outerShdw blurRad="38100" dist="38100" dir="2700000" algn="tl">
                        <a:srgbClr val="000000"/>
                      </a:outerShdw>
                    </a:effectLst>
                    <a:cs typeface="Times New Roman" pitchFamily="18" charset="0"/>
                  </a:endParaRPr>
                </a:p>
              </p:txBody>
            </p:sp>
            <p:sp>
              <p:nvSpPr>
                <p:cNvPr id="42021" name="Rectangle 8"/>
                <p:cNvSpPr>
                  <a:spLocks noChangeArrowheads="1"/>
                </p:cNvSpPr>
                <p:nvPr/>
              </p:nvSpPr>
              <p:spPr bwMode="auto">
                <a:xfrm>
                  <a:off x="0" y="0"/>
                  <a:ext cx="133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1996" name="Group 9"/>
              <p:cNvGrpSpPr>
                <a:grpSpLocks/>
              </p:cNvGrpSpPr>
              <p:nvPr/>
            </p:nvGrpSpPr>
            <p:grpSpPr bwMode="auto">
              <a:xfrm>
                <a:off x="1336" y="0"/>
                <a:ext cx="1344" cy="403"/>
                <a:chOff x="1336" y="0"/>
                <a:chExt cx="1344" cy="403"/>
              </a:xfrm>
            </p:grpSpPr>
            <p:sp>
              <p:nvSpPr>
                <p:cNvPr id="104458" name="Rectangle 10"/>
                <p:cNvSpPr>
                  <a:spLocks noChangeArrowheads="1"/>
                </p:cNvSpPr>
                <p:nvPr/>
              </p:nvSpPr>
              <p:spPr bwMode="auto">
                <a:xfrm>
                  <a:off x="1364" y="0"/>
                  <a:ext cx="1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sz="1200" b="1">
                      <a:effectLst>
                        <a:outerShdw blurRad="38100" dist="38100" dir="2700000" algn="tl">
                          <a:srgbClr val="000000"/>
                        </a:outerShdw>
                      </a:effectLst>
                      <a:cs typeface="Times New Roman" pitchFamily="18" charset="0"/>
                    </a:rPr>
                    <a:t>        </a:t>
                  </a:r>
                  <a:r>
                    <a:rPr lang="en-GB" b="1">
                      <a:effectLst>
                        <a:outerShdw blurRad="38100" dist="38100" dir="2700000" algn="tl">
                          <a:srgbClr val="000000"/>
                        </a:outerShdw>
                      </a:effectLst>
                      <a:cs typeface="Times New Roman" pitchFamily="18" charset="0"/>
                    </a:rPr>
                    <a:t>ω</a:t>
                  </a:r>
                  <a:r>
                    <a:rPr lang="fr-FR" b="1" baseline="-30000">
                      <a:effectLst>
                        <a:outerShdw blurRad="38100" dist="38100" dir="2700000" algn="tl">
                          <a:srgbClr val="000000"/>
                        </a:outerShdw>
                      </a:effectLst>
                      <a:cs typeface="Times New Roman" pitchFamily="18" charset="0"/>
                    </a:rPr>
                    <a:t>2</a:t>
                  </a:r>
                  <a:r>
                    <a:rPr lang="fr-FR" b="1">
                      <a:effectLst>
                        <a:outerShdw blurRad="38100" dist="38100" dir="2700000" algn="tl">
                          <a:srgbClr val="000000"/>
                        </a:outerShdw>
                      </a:effectLst>
                      <a:cs typeface="Times New Roman" pitchFamily="18" charset="0"/>
                    </a:rPr>
                    <a:t> = 266379 rd/s</a:t>
                  </a:r>
                </a:p>
                <a:p>
                  <a:pPr eaLnBrk="0" hangingPunct="0">
                    <a:defRPr/>
                  </a:pPr>
                  <a:endParaRPr lang="fr-FR" b="1">
                    <a:effectLst>
                      <a:outerShdw blurRad="38100" dist="38100" dir="2700000" algn="tl">
                        <a:srgbClr val="000000"/>
                      </a:outerShdw>
                    </a:effectLst>
                    <a:cs typeface="Arial" charset="0"/>
                  </a:endParaRPr>
                </a:p>
              </p:txBody>
            </p:sp>
            <p:sp>
              <p:nvSpPr>
                <p:cNvPr id="42019" name="Rectangle 11"/>
                <p:cNvSpPr>
                  <a:spLocks noChangeArrowheads="1"/>
                </p:cNvSpPr>
                <p:nvPr/>
              </p:nvSpPr>
              <p:spPr bwMode="auto">
                <a:xfrm>
                  <a:off x="1336" y="0"/>
                  <a:ext cx="1344" cy="403"/>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1997" name="Group 12"/>
              <p:cNvGrpSpPr>
                <a:grpSpLocks/>
              </p:cNvGrpSpPr>
              <p:nvPr/>
            </p:nvGrpSpPr>
            <p:grpSpPr bwMode="auto">
              <a:xfrm>
                <a:off x="2680" y="0"/>
                <a:ext cx="1336" cy="403"/>
                <a:chOff x="2680" y="0"/>
                <a:chExt cx="1336" cy="403"/>
              </a:xfrm>
            </p:grpSpPr>
            <p:sp>
              <p:nvSpPr>
                <p:cNvPr id="104461" name="Rectangle 13"/>
                <p:cNvSpPr>
                  <a:spLocks noChangeArrowheads="1"/>
                </p:cNvSpPr>
                <p:nvPr/>
              </p:nvSpPr>
              <p:spPr bwMode="auto">
                <a:xfrm>
                  <a:off x="2709" y="0"/>
                  <a:ext cx="12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GB" b="1">
                      <a:effectLst>
                        <a:outerShdw blurRad="38100" dist="38100" dir="2700000" algn="tl">
                          <a:srgbClr val="000000"/>
                        </a:outerShdw>
                      </a:effectLst>
                      <a:cs typeface="Times New Roman" pitchFamily="18" charset="0"/>
                    </a:rPr>
                    <a:t>ω</a:t>
                  </a:r>
                  <a:r>
                    <a:rPr lang="fr-FR" b="1" baseline="-30000">
                      <a:effectLst>
                        <a:outerShdw blurRad="38100" dist="38100" dir="2700000" algn="tl">
                          <a:srgbClr val="000000"/>
                        </a:outerShdw>
                      </a:effectLst>
                      <a:cs typeface="Times New Roman" pitchFamily="18" charset="0"/>
                    </a:rPr>
                    <a:t>3</a:t>
                  </a:r>
                  <a:r>
                    <a:rPr lang="fr-FR" b="1">
                      <a:effectLst>
                        <a:outerShdw blurRad="38100" dist="38100" dir="2700000" algn="tl">
                          <a:srgbClr val="000000"/>
                        </a:outerShdw>
                      </a:effectLst>
                      <a:cs typeface="Times New Roman" pitchFamily="18" charset="0"/>
                    </a:rPr>
                    <a:t> = 71,347 rd/s</a:t>
                  </a:r>
                </a:p>
                <a:p>
                  <a:pPr eaLnBrk="0" hangingPunct="0">
                    <a:defRPr/>
                  </a:pPr>
                  <a:endParaRPr lang="fr-FR" b="1">
                    <a:effectLst>
                      <a:outerShdw blurRad="38100" dist="38100" dir="2700000" algn="tl">
                        <a:srgbClr val="000000"/>
                      </a:outerShdw>
                    </a:effectLst>
                    <a:cs typeface="Arial" charset="0"/>
                  </a:endParaRPr>
                </a:p>
              </p:txBody>
            </p:sp>
            <p:sp>
              <p:nvSpPr>
                <p:cNvPr id="42017" name="Rectangle 14"/>
                <p:cNvSpPr>
                  <a:spLocks noChangeArrowheads="1"/>
                </p:cNvSpPr>
                <p:nvPr/>
              </p:nvSpPr>
              <p:spPr bwMode="auto">
                <a:xfrm>
                  <a:off x="2680" y="0"/>
                  <a:ext cx="133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1998" name="Group 15"/>
              <p:cNvGrpSpPr>
                <a:grpSpLocks/>
              </p:cNvGrpSpPr>
              <p:nvPr/>
            </p:nvGrpSpPr>
            <p:grpSpPr bwMode="auto">
              <a:xfrm>
                <a:off x="0" y="403"/>
                <a:ext cx="1336" cy="518"/>
                <a:chOff x="0" y="403"/>
                <a:chExt cx="1336" cy="518"/>
              </a:xfrm>
            </p:grpSpPr>
            <p:sp>
              <p:nvSpPr>
                <p:cNvPr id="104464" name="Rectangle 16"/>
                <p:cNvSpPr>
                  <a:spLocks noChangeArrowheads="1"/>
                </p:cNvSpPr>
                <p:nvPr/>
              </p:nvSpPr>
              <p:spPr bwMode="auto">
                <a:xfrm>
                  <a:off x="28" y="402"/>
                  <a:ext cx="1279"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b="1">
                      <a:effectLst>
                        <a:outerShdw blurRad="38100" dist="38100" dir="2700000" algn="tl">
                          <a:srgbClr val="000000"/>
                        </a:outerShdw>
                      </a:effectLst>
                      <a:cs typeface="Times New Roman" pitchFamily="18" charset="0"/>
                    </a:rPr>
                    <a:t>T</a:t>
                  </a:r>
                  <a:r>
                    <a:rPr lang="fr-FR" b="1" baseline="-30000">
                      <a:effectLst>
                        <a:outerShdw blurRad="38100" dist="38100" dir="2700000" algn="tl">
                          <a:srgbClr val="000000"/>
                        </a:outerShdw>
                      </a:effectLst>
                      <a:cs typeface="Times New Roman" pitchFamily="18" charset="0"/>
                    </a:rPr>
                    <a:t>1</a:t>
                  </a:r>
                  <a:r>
                    <a:rPr lang="fr-FR" b="1">
                      <a:effectLst>
                        <a:outerShdw blurRad="38100" dist="38100" dir="2700000" algn="tl">
                          <a:srgbClr val="000000"/>
                        </a:outerShdw>
                      </a:effectLst>
                      <a:cs typeface="Times New Roman" pitchFamily="18" charset="0"/>
                    </a:rPr>
                    <a:t> = 1, 44 s</a:t>
                  </a:r>
                  <a:r>
                    <a:rPr lang="fr-FR" sz="1200" b="1">
                      <a:effectLst>
                        <a:outerShdw blurRad="38100" dist="38100" dir="2700000" algn="tl">
                          <a:srgbClr val="000000"/>
                        </a:outerShdw>
                      </a:effectLst>
                      <a:cs typeface="Times New Roman" pitchFamily="18" charset="0"/>
                    </a:rPr>
                    <a:t>	</a:t>
                  </a:r>
                </a:p>
                <a:p>
                  <a:pPr eaLnBrk="0" hangingPunct="0">
                    <a:defRPr/>
                  </a:pPr>
                  <a:endParaRPr lang="fr-FR" b="1">
                    <a:effectLst>
                      <a:outerShdw blurRad="38100" dist="38100" dir="2700000" algn="tl">
                        <a:srgbClr val="000000"/>
                      </a:outerShdw>
                    </a:effectLst>
                    <a:cs typeface="Arial" charset="0"/>
                  </a:endParaRPr>
                </a:p>
              </p:txBody>
            </p:sp>
            <p:sp>
              <p:nvSpPr>
                <p:cNvPr id="42015" name="Rectangle 17"/>
                <p:cNvSpPr>
                  <a:spLocks noChangeArrowheads="1"/>
                </p:cNvSpPr>
                <p:nvPr/>
              </p:nvSpPr>
              <p:spPr bwMode="auto">
                <a:xfrm>
                  <a:off x="0" y="403"/>
                  <a:ext cx="1336" cy="518"/>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1999" name="Group 18"/>
              <p:cNvGrpSpPr>
                <a:grpSpLocks/>
              </p:cNvGrpSpPr>
              <p:nvPr/>
            </p:nvGrpSpPr>
            <p:grpSpPr bwMode="auto">
              <a:xfrm>
                <a:off x="1336" y="403"/>
                <a:ext cx="1344" cy="518"/>
                <a:chOff x="1336" y="403"/>
                <a:chExt cx="1344" cy="518"/>
              </a:xfrm>
            </p:grpSpPr>
            <p:sp>
              <p:nvSpPr>
                <p:cNvPr id="104467" name="Rectangle 19"/>
                <p:cNvSpPr>
                  <a:spLocks noChangeArrowheads="1"/>
                </p:cNvSpPr>
                <p:nvPr/>
              </p:nvSpPr>
              <p:spPr bwMode="auto">
                <a:xfrm>
                  <a:off x="1364" y="402"/>
                  <a:ext cx="128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GB" b="1">
                      <a:effectLst>
                        <a:outerShdw blurRad="38100" dist="38100" dir="2700000" algn="tl">
                          <a:srgbClr val="000000"/>
                        </a:outerShdw>
                      </a:effectLst>
                      <a:cs typeface="Times New Roman" pitchFamily="18" charset="0"/>
                    </a:rPr>
                    <a:t>        T</a:t>
                  </a:r>
                  <a:r>
                    <a:rPr lang="en-GB" b="1" baseline="-30000">
                      <a:effectLst>
                        <a:outerShdw blurRad="38100" dist="38100" dir="2700000" algn="tl">
                          <a:srgbClr val="000000"/>
                        </a:outerShdw>
                      </a:effectLst>
                      <a:cs typeface="Times New Roman" pitchFamily="18" charset="0"/>
                    </a:rPr>
                    <a:t>2</a:t>
                  </a:r>
                  <a:r>
                    <a:rPr lang="en-GB" b="1">
                      <a:effectLst>
                        <a:outerShdw blurRad="38100" dist="38100" dir="2700000" algn="tl">
                          <a:srgbClr val="000000"/>
                        </a:outerShdw>
                      </a:effectLst>
                      <a:cs typeface="Times New Roman" pitchFamily="18" charset="0"/>
                    </a:rPr>
                    <a:t> = 0,23 s</a:t>
                  </a:r>
                  <a:r>
                    <a:rPr lang="en-GB" sz="1200" b="1">
                      <a:effectLst>
                        <a:outerShdw blurRad="38100" dist="38100" dir="2700000" algn="tl">
                          <a:srgbClr val="000000"/>
                        </a:outerShdw>
                      </a:effectLst>
                      <a:cs typeface="Times New Roman" pitchFamily="18" charset="0"/>
                    </a:rPr>
                    <a:t>		</a:t>
                  </a:r>
                  <a:endParaRPr lang="fr-FR" sz="1200" b="1">
                    <a:effectLst>
                      <a:outerShdw blurRad="38100" dist="38100" dir="2700000" algn="tl">
                        <a:srgbClr val="000000"/>
                      </a:outerShdw>
                    </a:effectLst>
                    <a:cs typeface="Times New Roman" pitchFamily="18" charset="0"/>
                  </a:endParaRPr>
                </a:p>
                <a:p>
                  <a:pPr eaLnBrk="0" hangingPunct="0">
                    <a:defRPr/>
                  </a:pPr>
                  <a:endParaRPr lang="fr-FR" b="1">
                    <a:effectLst>
                      <a:outerShdw blurRad="38100" dist="38100" dir="2700000" algn="tl">
                        <a:srgbClr val="000000"/>
                      </a:outerShdw>
                    </a:effectLst>
                    <a:cs typeface="Arial" charset="0"/>
                  </a:endParaRPr>
                </a:p>
              </p:txBody>
            </p:sp>
            <p:sp>
              <p:nvSpPr>
                <p:cNvPr id="42013" name="Rectangle 20"/>
                <p:cNvSpPr>
                  <a:spLocks noChangeArrowheads="1"/>
                </p:cNvSpPr>
                <p:nvPr/>
              </p:nvSpPr>
              <p:spPr bwMode="auto">
                <a:xfrm>
                  <a:off x="1336" y="403"/>
                  <a:ext cx="1344" cy="518"/>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2000" name="Group 21"/>
              <p:cNvGrpSpPr>
                <a:grpSpLocks/>
              </p:cNvGrpSpPr>
              <p:nvPr/>
            </p:nvGrpSpPr>
            <p:grpSpPr bwMode="auto">
              <a:xfrm>
                <a:off x="2680" y="403"/>
                <a:ext cx="1336" cy="518"/>
                <a:chOff x="2680" y="403"/>
                <a:chExt cx="1336" cy="518"/>
              </a:xfrm>
            </p:grpSpPr>
            <p:sp>
              <p:nvSpPr>
                <p:cNvPr id="104470" name="Rectangle 22"/>
                <p:cNvSpPr>
                  <a:spLocks noChangeArrowheads="1"/>
                </p:cNvSpPr>
                <p:nvPr/>
              </p:nvSpPr>
              <p:spPr bwMode="auto">
                <a:xfrm>
                  <a:off x="2709" y="402"/>
                  <a:ext cx="1279"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GB" b="1">
                      <a:effectLst>
                        <a:outerShdw blurRad="38100" dist="38100" dir="2700000" algn="tl">
                          <a:srgbClr val="000000"/>
                        </a:outerShdw>
                      </a:effectLst>
                      <a:cs typeface="Times New Roman" pitchFamily="18" charset="0"/>
                    </a:rPr>
                    <a:t>T</a:t>
                  </a:r>
                  <a:r>
                    <a:rPr lang="en-GB" b="1" baseline="-30000">
                      <a:effectLst>
                        <a:outerShdw blurRad="38100" dist="38100" dir="2700000" algn="tl">
                          <a:srgbClr val="000000"/>
                        </a:outerShdw>
                      </a:effectLst>
                      <a:cs typeface="Times New Roman" pitchFamily="18" charset="0"/>
                    </a:rPr>
                    <a:t>3</a:t>
                  </a:r>
                  <a:r>
                    <a:rPr lang="en-GB" b="1">
                      <a:effectLst>
                        <a:outerShdw blurRad="38100" dist="38100" dir="2700000" algn="tl">
                          <a:srgbClr val="000000"/>
                        </a:outerShdw>
                      </a:effectLst>
                      <a:cs typeface="Times New Roman" pitchFamily="18" charset="0"/>
                    </a:rPr>
                    <a:t> = 0,088 s</a:t>
                  </a:r>
                  <a:endParaRPr lang="fr-FR" b="1">
                    <a:effectLst>
                      <a:outerShdw blurRad="38100" dist="38100" dir="2700000" algn="tl">
                        <a:srgbClr val="000000"/>
                      </a:outerShdw>
                    </a:effectLst>
                    <a:cs typeface="Arial" charset="0"/>
                  </a:endParaRPr>
                </a:p>
              </p:txBody>
            </p:sp>
            <p:sp>
              <p:nvSpPr>
                <p:cNvPr id="42011" name="Rectangle 23"/>
                <p:cNvSpPr>
                  <a:spLocks noChangeArrowheads="1"/>
                </p:cNvSpPr>
                <p:nvPr/>
              </p:nvSpPr>
              <p:spPr bwMode="auto">
                <a:xfrm>
                  <a:off x="2680" y="403"/>
                  <a:ext cx="1336" cy="51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2001" name="Group 24"/>
              <p:cNvGrpSpPr>
                <a:grpSpLocks/>
              </p:cNvGrpSpPr>
              <p:nvPr/>
            </p:nvGrpSpPr>
            <p:grpSpPr bwMode="auto">
              <a:xfrm>
                <a:off x="0" y="921"/>
                <a:ext cx="1336" cy="403"/>
                <a:chOff x="0" y="921"/>
                <a:chExt cx="1336" cy="403"/>
              </a:xfrm>
            </p:grpSpPr>
            <p:sp>
              <p:nvSpPr>
                <p:cNvPr id="104473" name="Rectangle 25"/>
                <p:cNvSpPr>
                  <a:spLocks noChangeArrowheads="1"/>
                </p:cNvSpPr>
                <p:nvPr/>
              </p:nvSpPr>
              <p:spPr bwMode="auto">
                <a:xfrm>
                  <a:off x="28" y="922"/>
                  <a:ext cx="12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b="1">
                      <a:effectLst>
                        <a:outerShdw blurRad="38100" dist="38100" dir="2700000" algn="tl">
                          <a:srgbClr val="000000"/>
                        </a:outerShdw>
                      </a:effectLst>
                      <a:cs typeface="Times New Roman" pitchFamily="18" charset="0"/>
                    </a:rPr>
                    <a:t>α</a:t>
                  </a:r>
                  <a:r>
                    <a:rPr lang="en-GB" b="1" baseline="-30000">
                      <a:effectLst>
                        <a:outerShdw blurRad="38100" dist="38100" dir="2700000" algn="tl">
                          <a:srgbClr val="000000"/>
                        </a:outerShdw>
                      </a:effectLst>
                      <a:cs typeface="Times New Roman" pitchFamily="18" charset="0"/>
                    </a:rPr>
                    <a:t>1</a:t>
                  </a:r>
                  <a:r>
                    <a:rPr lang="en-GB" b="1">
                      <a:effectLst>
                        <a:outerShdw blurRad="38100" dist="38100" dir="2700000" algn="tl">
                          <a:srgbClr val="000000"/>
                        </a:outerShdw>
                      </a:effectLst>
                      <a:cs typeface="Times New Roman" pitchFamily="18" charset="0"/>
                    </a:rPr>
                    <a:t> = 65,45%	</a:t>
                  </a:r>
                  <a:endParaRPr lang="fr-FR" b="1">
                    <a:effectLst>
                      <a:outerShdw blurRad="38100" dist="38100" dir="2700000" algn="tl">
                        <a:srgbClr val="000000"/>
                      </a:outerShdw>
                    </a:effectLst>
                    <a:cs typeface="Times New Roman" pitchFamily="18" charset="0"/>
                  </a:endParaRPr>
                </a:p>
                <a:p>
                  <a:pPr eaLnBrk="0" hangingPunct="0">
                    <a:defRPr/>
                  </a:pPr>
                  <a:endParaRPr lang="fr-FR" b="1">
                    <a:effectLst>
                      <a:outerShdw blurRad="38100" dist="38100" dir="2700000" algn="tl">
                        <a:srgbClr val="000000"/>
                      </a:outerShdw>
                    </a:effectLst>
                    <a:cs typeface="Arial" charset="0"/>
                  </a:endParaRPr>
                </a:p>
              </p:txBody>
            </p:sp>
            <p:sp>
              <p:nvSpPr>
                <p:cNvPr id="42009" name="Rectangle 26"/>
                <p:cNvSpPr>
                  <a:spLocks noChangeArrowheads="1"/>
                </p:cNvSpPr>
                <p:nvPr/>
              </p:nvSpPr>
              <p:spPr bwMode="auto">
                <a:xfrm>
                  <a:off x="0" y="921"/>
                  <a:ext cx="1336" cy="403"/>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2002" name="Group 27"/>
              <p:cNvGrpSpPr>
                <a:grpSpLocks/>
              </p:cNvGrpSpPr>
              <p:nvPr/>
            </p:nvGrpSpPr>
            <p:grpSpPr bwMode="auto">
              <a:xfrm>
                <a:off x="1336" y="921"/>
                <a:ext cx="1344" cy="403"/>
                <a:chOff x="1336" y="921"/>
                <a:chExt cx="1344" cy="403"/>
              </a:xfrm>
            </p:grpSpPr>
            <p:sp>
              <p:nvSpPr>
                <p:cNvPr id="104476" name="Rectangle 28"/>
                <p:cNvSpPr>
                  <a:spLocks noChangeArrowheads="1"/>
                </p:cNvSpPr>
                <p:nvPr/>
              </p:nvSpPr>
              <p:spPr bwMode="auto">
                <a:xfrm>
                  <a:off x="1364" y="922"/>
                  <a:ext cx="1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b="1">
                      <a:effectLst>
                        <a:outerShdw blurRad="38100" dist="38100" dir="2700000" algn="tl">
                          <a:srgbClr val="000000"/>
                        </a:outerShdw>
                      </a:effectLst>
                      <a:cs typeface="Times New Roman" pitchFamily="18" charset="0"/>
                    </a:rPr>
                    <a:t>α</a:t>
                  </a:r>
                  <a:r>
                    <a:rPr lang="en-GB" b="1" baseline="-30000">
                      <a:effectLst>
                        <a:outerShdw blurRad="38100" dist="38100" dir="2700000" algn="tl">
                          <a:srgbClr val="000000"/>
                        </a:outerShdw>
                      </a:effectLst>
                      <a:cs typeface="Times New Roman" pitchFamily="18" charset="0"/>
                    </a:rPr>
                    <a:t>2</a:t>
                  </a:r>
                  <a:r>
                    <a:rPr lang="en-GB" b="1">
                      <a:effectLst>
                        <a:outerShdw blurRad="38100" dist="38100" dir="2700000" algn="tl">
                          <a:srgbClr val="000000"/>
                        </a:outerShdw>
                      </a:effectLst>
                      <a:cs typeface="Times New Roman" pitchFamily="18" charset="0"/>
                    </a:rPr>
                    <a:t> = 20,27 %</a:t>
                  </a:r>
                  <a:endParaRPr lang="fr-FR" b="1">
                    <a:effectLst>
                      <a:outerShdw blurRad="38100" dist="38100" dir="2700000" algn="tl">
                        <a:srgbClr val="000000"/>
                      </a:outerShdw>
                    </a:effectLst>
                    <a:cs typeface="Times New Roman" pitchFamily="18" charset="0"/>
                  </a:endParaRPr>
                </a:p>
                <a:p>
                  <a:pPr eaLnBrk="0" hangingPunct="0">
                    <a:defRPr/>
                  </a:pPr>
                  <a:endParaRPr lang="fr-FR" b="1">
                    <a:effectLst>
                      <a:outerShdw blurRad="38100" dist="38100" dir="2700000" algn="tl">
                        <a:srgbClr val="000000"/>
                      </a:outerShdw>
                    </a:effectLst>
                    <a:cs typeface="Arial" charset="0"/>
                  </a:endParaRPr>
                </a:p>
              </p:txBody>
            </p:sp>
            <p:sp>
              <p:nvSpPr>
                <p:cNvPr id="42007" name="Rectangle 29"/>
                <p:cNvSpPr>
                  <a:spLocks noChangeArrowheads="1"/>
                </p:cNvSpPr>
                <p:nvPr/>
              </p:nvSpPr>
              <p:spPr bwMode="auto">
                <a:xfrm>
                  <a:off x="1336" y="921"/>
                  <a:ext cx="1344" cy="403"/>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2003" name="Group 30"/>
              <p:cNvGrpSpPr>
                <a:grpSpLocks/>
              </p:cNvGrpSpPr>
              <p:nvPr/>
            </p:nvGrpSpPr>
            <p:grpSpPr bwMode="auto">
              <a:xfrm>
                <a:off x="2680" y="921"/>
                <a:ext cx="1336" cy="403"/>
                <a:chOff x="2680" y="921"/>
                <a:chExt cx="1336" cy="403"/>
              </a:xfrm>
            </p:grpSpPr>
            <p:sp>
              <p:nvSpPr>
                <p:cNvPr id="104479" name="Rectangle 31"/>
                <p:cNvSpPr>
                  <a:spLocks noChangeArrowheads="1"/>
                </p:cNvSpPr>
                <p:nvPr/>
              </p:nvSpPr>
              <p:spPr bwMode="auto">
                <a:xfrm>
                  <a:off x="2709" y="922"/>
                  <a:ext cx="12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r-FR" b="1">
                      <a:effectLst>
                        <a:outerShdw blurRad="38100" dist="38100" dir="2700000" algn="tl">
                          <a:srgbClr val="000000"/>
                        </a:outerShdw>
                      </a:effectLst>
                      <a:cs typeface="Times New Roman" pitchFamily="18" charset="0"/>
                    </a:rPr>
                    <a:t>α</a:t>
                  </a:r>
                  <a:r>
                    <a:rPr lang="fr-FR" b="1" baseline="-30000">
                      <a:effectLst>
                        <a:outerShdw blurRad="38100" dist="38100" dir="2700000" algn="tl">
                          <a:srgbClr val="000000"/>
                        </a:outerShdw>
                      </a:effectLst>
                      <a:cs typeface="Times New Roman" pitchFamily="18" charset="0"/>
                    </a:rPr>
                    <a:t>3</a:t>
                  </a:r>
                  <a:r>
                    <a:rPr lang="fr-FR" b="1">
                      <a:effectLst>
                        <a:outerShdw blurRad="38100" dist="38100" dir="2700000" algn="tl">
                          <a:srgbClr val="000000"/>
                        </a:outerShdw>
                      </a:effectLst>
                      <a:cs typeface="Times New Roman" pitchFamily="18" charset="0"/>
                    </a:rPr>
                    <a:t> = 6,84 %</a:t>
                  </a:r>
                </a:p>
                <a:p>
                  <a:pPr algn="just" eaLnBrk="0" hangingPunct="0">
                    <a:defRPr/>
                  </a:pPr>
                  <a:endParaRPr lang="fr-FR" b="1">
                    <a:effectLst>
                      <a:outerShdw blurRad="38100" dist="38100" dir="2700000" algn="tl">
                        <a:srgbClr val="000000"/>
                      </a:outerShdw>
                    </a:effectLst>
                    <a:cs typeface="Arial" charset="0"/>
                  </a:endParaRPr>
                </a:p>
              </p:txBody>
            </p:sp>
            <p:sp>
              <p:nvSpPr>
                <p:cNvPr id="42005" name="Rectangle 32"/>
                <p:cNvSpPr>
                  <a:spLocks noChangeArrowheads="1"/>
                </p:cNvSpPr>
                <p:nvPr/>
              </p:nvSpPr>
              <p:spPr bwMode="auto">
                <a:xfrm>
                  <a:off x="2680" y="921"/>
                  <a:ext cx="1336" cy="403"/>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41994" name="Rectangle 33"/>
            <p:cNvSpPr>
              <a:spLocks noChangeArrowheads="1"/>
            </p:cNvSpPr>
            <p:nvPr/>
          </p:nvSpPr>
          <p:spPr bwMode="auto">
            <a:xfrm>
              <a:off x="-3" y="-3"/>
              <a:ext cx="4022" cy="133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4482" name="Object 34"/>
          <p:cNvSpPr>
            <a:spLocks noChangeAspect="1" noChangeArrowheads="1"/>
          </p:cNvSpPr>
          <p:nvPr/>
        </p:nvSpPr>
        <p:spPr bwMode="auto">
          <a:xfrm>
            <a:off x="3154363" y="5389563"/>
            <a:ext cx="240188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4483" name="Text Box 35"/>
          <p:cNvSpPr txBox="1">
            <a:spLocks noChangeArrowheads="1"/>
          </p:cNvSpPr>
          <p:nvPr/>
        </p:nvSpPr>
        <p:spPr bwMode="auto">
          <a:xfrm>
            <a:off x="533400" y="2763838"/>
            <a:ext cx="165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a:effectLst>
                  <a:outerShdw blurRad="38100" dist="38100" dir="2700000" algn="tl">
                    <a:srgbClr val="000000"/>
                  </a:outerShdw>
                </a:effectLst>
                <a:cs typeface="Times New Roman" pitchFamily="18" charset="0"/>
              </a:rPr>
              <a:t>Sens Y-Y :</a:t>
            </a:r>
            <a:r>
              <a:rPr lang="fr-FR" b="1">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ox(out)">
                                      <p:cBhvr>
                                        <p:cTn id="7" dur="500"/>
                                        <p:tgtEl>
                                          <p:spTgt spid="104452"/>
                                        </p:tgtEl>
                                      </p:cBhvr>
                                    </p:animEffect>
                                  </p:childTnLst>
                                </p:cTn>
                              </p:par>
                              <p:par>
                                <p:cTn id="8" presetID="4" presetClass="entr" presetSubtype="32" fill="hold" grpId="0" nodeType="withEffect" nodePh="1">
                                  <p:stCondLst>
                                    <p:cond delay="0"/>
                                  </p:stCondLst>
                                  <p:endCondLst>
                                    <p:cond evt="begin" delay="0">
                                      <p:tn val="8"/>
                                    </p:cond>
                                  </p:endCondLst>
                                  <p:childTnLst>
                                    <p:set>
                                      <p:cBhvr>
                                        <p:cTn id="9" dur="1" fill="hold">
                                          <p:stCondLst>
                                            <p:cond delay="0"/>
                                          </p:stCondLst>
                                        </p:cTn>
                                        <p:tgtEl>
                                          <p:spTgt spid="104482"/>
                                        </p:tgtEl>
                                        <p:attrNameLst>
                                          <p:attrName>style.visibility</p:attrName>
                                        </p:attrNameLst>
                                      </p:cBhvr>
                                      <p:to>
                                        <p:strVal val="visible"/>
                                      </p:to>
                                    </p:set>
                                    <p:animEffect transition="in" filter="box(out)">
                                      <p:cBhvr>
                                        <p:cTn id="10" dur="500"/>
                                        <p:tgtEl>
                                          <p:spTgt spid="104482"/>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104483">
                                            <p:txEl>
                                              <p:pRg st="0" end="0"/>
                                            </p:txEl>
                                          </p:spTgt>
                                        </p:tgtEl>
                                        <p:attrNameLst>
                                          <p:attrName>style.visibility</p:attrName>
                                        </p:attrNameLst>
                                      </p:cBhvr>
                                      <p:to>
                                        <p:strVal val="visible"/>
                                      </p:to>
                                    </p:set>
                                    <p:anim calcmode="discrete" valueType="clr">
                                      <p:cBhvr override="childStyle">
                                        <p:cTn id="13" dur="80"/>
                                        <p:tgtEl>
                                          <p:spTgt spid="1044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448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0448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82" grpId="0" animBg="1"/>
      <p:bldP spid="10448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7345CD99-F5EA-4E10-A5B9-E87440608A8F}"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8ACB813C-D7A2-42F7-8C66-D107FA5525EE}" type="slidenum">
              <a:rPr lang="fr-FR"/>
              <a:pPr>
                <a:defRPr/>
              </a:pPr>
              <a:t>4</a:t>
            </a:fld>
            <a:endParaRPr lang="fr-FR"/>
          </a:p>
        </p:txBody>
      </p:sp>
      <p:sp>
        <p:nvSpPr>
          <p:cNvPr id="68610" name="Rectangle 2"/>
          <p:cNvSpPr>
            <a:spLocks noGrp="1" noChangeArrowheads="1"/>
          </p:cNvSpPr>
          <p:nvPr>
            <p:ph type="title"/>
          </p:nvPr>
        </p:nvSpPr>
        <p:spPr>
          <a:xfrm>
            <a:off x="981075" y="-242888"/>
            <a:ext cx="7543800" cy="1431926"/>
          </a:xfrm>
        </p:spPr>
        <p:txBody>
          <a:bodyPr/>
          <a:lstStyle/>
          <a:p>
            <a:pPr eaLnBrk="1" hangingPunct="1"/>
            <a:r>
              <a:rPr lang="fr-FR" smtClean="0">
                <a:solidFill>
                  <a:srgbClr val="99CCFF"/>
                </a:solidFill>
                <a:latin typeface="Times New Roman" pitchFamily="18" charset="0"/>
                <a:cs typeface="Times New Roman" pitchFamily="18" charset="0"/>
              </a:rPr>
              <a:t>Plan de travail</a:t>
            </a:r>
          </a:p>
        </p:txBody>
      </p:sp>
      <p:sp>
        <p:nvSpPr>
          <p:cNvPr id="68611" name="Rectangle 3"/>
          <p:cNvSpPr>
            <a:spLocks noGrp="1" noChangeArrowheads="1"/>
          </p:cNvSpPr>
          <p:nvPr>
            <p:ph type="body" idx="1"/>
          </p:nvPr>
        </p:nvSpPr>
        <p:spPr>
          <a:xfrm>
            <a:off x="1042988" y="1196975"/>
            <a:ext cx="7543800" cy="5770563"/>
          </a:xfrm>
          <a:noFill/>
        </p:spPr>
        <p:txBody>
          <a:bodyPr>
            <a:spAutoFit/>
          </a:bodyPr>
          <a:lstStyle/>
          <a:p>
            <a:pPr eaLnBrk="1" hangingPunct="1">
              <a:lnSpc>
                <a:spcPct val="80000"/>
              </a:lnSpc>
              <a:buFontTx/>
              <a:buBlip>
                <a:blip r:embed="rId2"/>
              </a:buBlip>
            </a:pPr>
            <a:r>
              <a:rPr lang="fr-FR" sz="2400" smtClean="0">
                <a:latin typeface="Times New Roman" pitchFamily="18" charset="0"/>
                <a:cs typeface="Times New Roman" pitchFamily="18" charset="0"/>
              </a:rPr>
              <a:t>Présentation de l’ouvrage.</a:t>
            </a:r>
          </a:p>
          <a:p>
            <a:pPr eaLnBrk="1" hangingPunct="1">
              <a:lnSpc>
                <a:spcPct val="80000"/>
              </a:lnSpc>
              <a:buFontTx/>
              <a:buBlip>
                <a:blip r:embed="rId2"/>
              </a:buBlip>
            </a:pPr>
            <a:r>
              <a:rPr lang="fr-FR" sz="2400" smtClean="0">
                <a:latin typeface="Times New Roman" pitchFamily="18" charset="0"/>
                <a:cs typeface="Times New Roman" pitchFamily="18" charset="0"/>
              </a:rPr>
              <a:t>Hypothèses sur les matériaux.</a:t>
            </a:r>
          </a:p>
          <a:p>
            <a:pPr eaLnBrk="1" hangingPunct="1">
              <a:lnSpc>
                <a:spcPct val="80000"/>
              </a:lnSpc>
              <a:buFontTx/>
              <a:buBlip>
                <a:blip r:embed="rId2"/>
              </a:buBlip>
            </a:pPr>
            <a:r>
              <a:rPr lang="fr-FR" sz="2400" smtClean="0">
                <a:latin typeface="Times New Roman" pitchFamily="18" charset="0"/>
                <a:cs typeface="Times New Roman" pitchFamily="18" charset="0"/>
              </a:rPr>
              <a:t>Prédimensionnement et Descente de charges.</a:t>
            </a:r>
          </a:p>
          <a:p>
            <a:pPr eaLnBrk="1" hangingPunct="1">
              <a:lnSpc>
                <a:spcPct val="80000"/>
              </a:lnSpc>
              <a:buFontTx/>
              <a:buBlip>
                <a:blip r:embed="rId2"/>
              </a:buBlip>
            </a:pPr>
            <a:r>
              <a:rPr lang="fr-FR" sz="2400" smtClean="0">
                <a:latin typeface="Times New Roman" pitchFamily="18" charset="0"/>
                <a:cs typeface="Times New Roman" pitchFamily="18" charset="0"/>
              </a:rPr>
              <a:t>Caractéristiques géométriques. </a:t>
            </a:r>
          </a:p>
          <a:p>
            <a:pPr eaLnBrk="1" hangingPunct="1">
              <a:lnSpc>
                <a:spcPct val="80000"/>
              </a:lnSpc>
              <a:buFontTx/>
              <a:buBlip>
                <a:blip r:embed="rId2"/>
              </a:buBlip>
            </a:pPr>
            <a:r>
              <a:rPr lang="fr-FR" sz="2400" smtClean="0">
                <a:latin typeface="Times New Roman" pitchFamily="18" charset="0"/>
                <a:cs typeface="Times New Roman" pitchFamily="18" charset="0"/>
              </a:rPr>
              <a:t>Ferraillage des éléments secondaires.</a:t>
            </a:r>
          </a:p>
          <a:p>
            <a:pPr eaLnBrk="1" hangingPunct="1">
              <a:lnSpc>
                <a:spcPct val="80000"/>
              </a:lnSpc>
              <a:buFontTx/>
              <a:buBlip>
                <a:blip r:embed="rId2"/>
              </a:buBlip>
            </a:pPr>
            <a:r>
              <a:rPr lang="fr-FR" sz="2400" smtClean="0">
                <a:latin typeface="Times New Roman" pitchFamily="18" charset="0"/>
                <a:cs typeface="Times New Roman" pitchFamily="18" charset="0"/>
              </a:rPr>
              <a:t>Etude dynamique.</a:t>
            </a:r>
          </a:p>
          <a:p>
            <a:pPr eaLnBrk="1" hangingPunct="1">
              <a:lnSpc>
                <a:spcPct val="80000"/>
              </a:lnSpc>
              <a:buFontTx/>
              <a:buBlip>
                <a:blip r:embed="rId2"/>
              </a:buBlip>
            </a:pPr>
            <a:r>
              <a:rPr lang="fr-FR" sz="2400" smtClean="0">
                <a:latin typeface="Times New Roman" pitchFamily="18" charset="0"/>
                <a:cs typeface="Times New Roman" pitchFamily="18" charset="0"/>
              </a:rPr>
              <a:t>Etude sismique. </a:t>
            </a:r>
          </a:p>
          <a:p>
            <a:pPr eaLnBrk="1" hangingPunct="1">
              <a:lnSpc>
                <a:spcPct val="80000"/>
              </a:lnSpc>
              <a:buFontTx/>
              <a:buBlip>
                <a:blip r:embed="rId2"/>
              </a:buBlip>
            </a:pPr>
            <a:r>
              <a:rPr lang="fr-FR" sz="2400" smtClean="0">
                <a:latin typeface="Times New Roman" pitchFamily="18" charset="0"/>
                <a:cs typeface="Times New Roman" pitchFamily="18" charset="0"/>
              </a:rPr>
              <a:t>Etude au vent.</a:t>
            </a:r>
          </a:p>
          <a:p>
            <a:pPr eaLnBrk="1" hangingPunct="1">
              <a:lnSpc>
                <a:spcPct val="80000"/>
              </a:lnSpc>
              <a:buFontTx/>
              <a:buBlip>
                <a:blip r:embed="rId2"/>
              </a:buBlip>
            </a:pPr>
            <a:r>
              <a:rPr lang="fr-FR" sz="2400" smtClean="0">
                <a:latin typeface="Times New Roman" pitchFamily="18" charset="0"/>
                <a:cs typeface="Times New Roman" pitchFamily="18" charset="0"/>
              </a:rPr>
              <a:t>Interaction.</a:t>
            </a:r>
          </a:p>
          <a:p>
            <a:pPr eaLnBrk="1" hangingPunct="1">
              <a:lnSpc>
                <a:spcPct val="80000"/>
              </a:lnSpc>
              <a:buFontTx/>
              <a:buBlip>
                <a:blip r:embed="rId2"/>
              </a:buBlip>
            </a:pPr>
            <a:r>
              <a:rPr lang="fr-FR" sz="2400" smtClean="0">
                <a:latin typeface="Times New Roman" pitchFamily="18" charset="0"/>
                <a:cs typeface="Times New Roman" pitchFamily="18" charset="0"/>
              </a:rPr>
              <a:t>Etude sous charges horizontales.</a:t>
            </a:r>
          </a:p>
          <a:p>
            <a:pPr eaLnBrk="1" hangingPunct="1">
              <a:lnSpc>
                <a:spcPct val="80000"/>
              </a:lnSpc>
              <a:buFontTx/>
              <a:buBlip>
                <a:blip r:embed="rId2"/>
              </a:buBlip>
            </a:pPr>
            <a:r>
              <a:rPr lang="fr-FR" sz="2400" smtClean="0">
                <a:latin typeface="Times New Roman" pitchFamily="18" charset="0"/>
                <a:cs typeface="Times New Roman" pitchFamily="18" charset="0"/>
              </a:rPr>
              <a:t>Etude sous charges verticales.</a:t>
            </a:r>
          </a:p>
          <a:p>
            <a:pPr eaLnBrk="1" hangingPunct="1">
              <a:lnSpc>
                <a:spcPct val="80000"/>
              </a:lnSpc>
              <a:buFontTx/>
              <a:buBlip>
                <a:blip r:embed="rId2"/>
              </a:buBlip>
            </a:pPr>
            <a:r>
              <a:rPr lang="fr-FR" sz="2400" smtClean="0">
                <a:latin typeface="Times New Roman" pitchFamily="18" charset="0"/>
                <a:cs typeface="Times New Roman" pitchFamily="18" charset="0"/>
              </a:rPr>
              <a:t>Combinaisons d’actions.</a:t>
            </a:r>
          </a:p>
          <a:p>
            <a:pPr eaLnBrk="1" hangingPunct="1">
              <a:lnSpc>
                <a:spcPct val="80000"/>
              </a:lnSpc>
              <a:buFontTx/>
              <a:buBlip>
                <a:blip r:embed="rId2"/>
              </a:buBlip>
            </a:pPr>
            <a:r>
              <a:rPr lang="fr-FR" sz="2400" smtClean="0">
                <a:latin typeface="Times New Roman" pitchFamily="18" charset="0"/>
                <a:cs typeface="Times New Roman" pitchFamily="18" charset="0"/>
              </a:rPr>
              <a:t>Ferraillage des éléments porteurs. </a:t>
            </a:r>
          </a:p>
          <a:p>
            <a:pPr eaLnBrk="1" hangingPunct="1">
              <a:lnSpc>
                <a:spcPct val="80000"/>
              </a:lnSpc>
              <a:buFontTx/>
              <a:buBlip>
                <a:blip r:embed="rId2"/>
              </a:buBlip>
            </a:pPr>
            <a:r>
              <a:rPr lang="fr-FR" sz="2400" smtClean="0">
                <a:latin typeface="Times New Roman" pitchFamily="18" charset="0"/>
                <a:cs typeface="Times New Roman" pitchFamily="18" charset="0"/>
              </a:rPr>
              <a:t>Etude de l’infrastructure.</a:t>
            </a:r>
          </a:p>
          <a:p>
            <a:pPr eaLnBrk="1" hangingPunct="1">
              <a:lnSpc>
                <a:spcPct val="80000"/>
              </a:lnSpc>
              <a:buFontTx/>
              <a:buBlip>
                <a:blip r:embed="rId2"/>
              </a:buBlip>
            </a:pPr>
            <a:r>
              <a:rPr lang="fr-FR" sz="2400" smtClean="0">
                <a:latin typeface="Times New Roman" pitchFamily="18" charset="0"/>
                <a:cs typeface="Times New Roman" pitchFamily="18" charset="0"/>
              </a:rPr>
              <a:t>Conclusion. </a:t>
            </a:r>
          </a:p>
          <a:p>
            <a:pPr eaLnBrk="1" hangingPunct="1">
              <a:lnSpc>
                <a:spcPct val="80000"/>
              </a:lnSpc>
            </a:pPr>
            <a:endParaRPr lang="fr-FR" sz="1800" smtClean="0">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86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86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8610"/>
                                        </p:tgtEl>
                                        <p:attrNameLst>
                                          <p:attrName>ppt_y</p:attrName>
                                        </p:attrNameLst>
                                      </p:cBhvr>
                                      <p:tavLst>
                                        <p:tav tm="0">
                                          <p:val>
                                            <p:strVal val="#ppt_y"/>
                                          </p:val>
                                        </p:tav>
                                        <p:tav tm="100000">
                                          <p:val>
                                            <p:strVal val="#ppt_y"/>
                                          </p:val>
                                        </p:tav>
                                      </p:tavLst>
                                    </p:anim>
                                  </p:childTnLst>
                                </p:cTn>
                              </p:par>
                              <p:par>
                                <p:cTn id="11" presetID="6" presetClass="emph" presetSubtype="0" autoRev="1" fill="hold" grpId="1" nodeType="withEffect">
                                  <p:stCondLst>
                                    <p:cond delay="0"/>
                                  </p:stCondLst>
                                  <p:childTnLst>
                                    <p:animScale>
                                      <p:cBhvr>
                                        <p:cTn id="12" dur="449" fill="hold">
                                          <p:stCondLst>
                                            <p:cond delay="0"/>
                                          </p:stCondLst>
                                        </p:cTn>
                                        <p:tgtEl>
                                          <p:spTgt spid="68610"/>
                                        </p:tgtEl>
                                      </p:cBhvr>
                                      <p:to x="150000" y="150000"/>
                                    </p:animScale>
                                  </p:childTnLst>
                                </p:cTn>
                              </p:par>
                            </p:childTnLst>
                          </p:cTn>
                        </p:par>
                        <p:par>
                          <p:cTn id="13" fill="hold" nodeType="afterGroup">
                            <p:stCondLst>
                              <p:cond delay="898"/>
                            </p:stCondLst>
                            <p:childTnLst>
                              <p:par>
                                <p:cTn id="14" presetID="3" presetClass="entr" presetSubtype="10" fill="hold" grpId="0" nodeType="afterEffect">
                                  <p:stCondLst>
                                    <p:cond delay="0"/>
                                  </p:stCondLst>
                                  <p:childTnLst>
                                    <p:set>
                                      <p:cBhvr>
                                        <p:cTn id="15"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16" dur="200"/>
                                        <p:tgtEl>
                                          <p:spTgt spid="68611">
                                            <p:txEl>
                                              <p:pRg st="0" end="0"/>
                                            </p:txEl>
                                          </p:spTgt>
                                        </p:tgtEl>
                                      </p:cBhvr>
                                    </p:animEffect>
                                  </p:childTnLst>
                                </p:cTn>
                              </p:par>
                            </p:childTnLst>
                          </p:cTn>
                        </p:par>
                        <p:par>
                          <p:cTn id="17" fill="hold" nodeType="afterGroup">
                            <p:stCondLst>
                              <p:cond delay="1098"/>
                            </p:stCondLst>
                            <p:childTnLst>
                              <p:par>
                                <p:cTn id="18" presetID="3" presetClass="entr" presetSubtype="10" fill="hold" grpId="0" nodeType="afterEffect">
                                  <p:stCondLst>
                                    <p:cond delay="0"/>
                                  </p:stCondLst>
                                  <p:childTnLst>
                                    <p:set>
                                      <p:cBhvr>
                                        <p:cTn id="19"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20" dur="200"/>
                                        <p:tgtEl>
                                          <p:spTgt spid="68611">
                                            <p:txEl>
                                              <p:pRg st="1" end="1"/>
                                            </p:txEl>
                                          </p:spTgt>
                                        </p:tgtEl>
                                      </p:cBhvr>
                                    </p:animEffect>
                                  </p:childTnLst>
                                </p:cTn>
                              </p:par>
                            </p:childTnLst>
                          </p:cTn>
                        </p:par>
                        <p:par>
                          <p:cTn id="21" fill="hold" nodeType="afterGroup">
                            <p:stCondLst>
                              <p:cond delay="1298"/>
                            </p:stCondLst>
                            <p:childTnLst>
                              <p:par>
                                <p:cTn id="22" presetID="3" presetClass="entr" presetSubtype="10" fill="hold" grpId="0" nodeType="afterEffect">
                                  <p:stCondLst>
                                    <p:cond delay="0"/>
                                  </p:stCondLst>
                                  <p:childTnLst>
                                    <p:set>
                                      <p:cBhvr>
                                        <p:cTn id="23"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24" dur="200"/>
                                        <p:tgtEl>
                                          <p:spTgt spid="68611">
                                            <p:txEl>
                                              <p:pRg st="2" end="2"/>
                                            </p:txEl>
                                          </p:spTgt>
                                        </p:tgtEl>
                                      </p:cBhvr>
                                    </p:animEffect>
                                  </p:childTnLst>
                                </p:cTn>
                              </p:par>
                            </p:childTnLst>
                          </p:cTn>
                        </p:par>
                        <p:par>
                          <p:cTn id="25" fill="hold" nodeType="afterGroup">
                            <p:stCondLst>
                              <p:cond delay="1498"/>
                            </p:stCondLst>
                            <p:childTnLst>
                              <p:par>
                                <p:cTn id="26" presetID="3" presetClass="entr" presetSubtype="10" fill="hold" grpId="0" nodeType="after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8" dur="200"/>
                                        <p:tgtEl>
                                          <p:spTgt spid="68611">
                                            <p:txEl>
                                              <p:pRg st="3" end="3"/>
                                            </p:txEl>
                                          </p:spTgt>
                                        </p:tgtEl>
                                      </p:cBhvr>
                                    </p:animEffect>
                                  </p:childTnLst>
                                </p:cTn>
                              </p:par>
                            </p:childTnLst>
                          </p:cTn>
                        </p:par>
                        <p:par>
                          <p:cTn id="29" fill="hold" nodeType="afterGroup">
                            <p:stCondLst>
                              <p:cond delay="1698"/>
                            </p:stCondLst>
                            <p:childTnLst>
                              <p:par>
                                <p:cTn id="30" presetID="3" presetClass="entr" presetSubtype="10" fill="hold" grpId="0" nodeType="afterEffect">
                                  <p:stCondLst>
                                    <p:cond delay="0"/>
                                  </p:stCondLst>
                                  <p:childTnLst>
                                    <p:set>
                                      <p:cBhvr>
                                        <p:cTn id="31" dur="1" fill="hold">
                                          <p:stCondLst>
                                            <p:cond delay="0"/>
                                          </p:stCondLst>
                                        </p:cTn>
                                        <p:tgtEl>
                                          <p:spTgt spid="68611">
                                            <p:txEl>
                                              <p:pRg st="4" end="4"/>
                                            </p:txEl>
                                          </p:spTgt>
                                        </p:tgtEl>
                                        <p:attrNameLst>
                                          <p:attrName>style.visibility</p:attrName>
                                        </p:attrNameLst>
                                      </p:cBhvr>
                                      <p:to>
                                        <p:strVal val="visible"/>
                                      </p:to>
                                    </p:set>
                                    <p:animEffect transition="in" filter="blinds(horizontal)">
                                      <p:cBhvr>
                                        <p:cTn id="32" dur="200"/>
                                        <p:tgtEl>
                                          <p:spTgt spid="68611">
                                            <p:txEl>
                                              <p:pRg st="4" end="4"/>
                                            </p:txEl>
                                          </p:spTgt>
                                        </p:tgtEl>
                                      </p:cBhvr>
                                    </p:animEffect>
                                  </p:childTnLst>
                                </p:cTn>
                              </p:par>
                            </p:childTnLst>
                          </p:cTn>
                        </p:par>
                        <p:par>
                          <p:cTn id="33" fill="hold" nodeType="afterGroup">
                            <p:stCondLst>
                              <p:cond delay="1898"/>
                            </p:stCondLst>
                            <p:childTnLst>
                              <p:par>
                                <p:cTn id="34" presetID="3" presetClass="entr" presetSubtype="10" fill="hold" grpId="0" nodeType="afterEffect">
                                  <p:stCondLst>
                                    <p:cond delay="0"/>
                                  </p:stCondLst>
                                  <p:childTnLst>
                                    <p:set>
                                      <p:cBhvr>
                                        <p:cTn id="35" dur="1" fill="hold">
                                          <p:stCondLst>
                                            <p:cond delay="0"/>
                                          </p:stCondLst>
                                        </p:cTn>
                                        <p:tgtEl>
                                          <p:spTgt spid="68611">
                                            <p:txEl>
                                              <p:pRg st="5" end="5"/>
                                            </p:txEl>
                                          </p:spTgt>
                                        </p:tgtEl>
                                        <p:attrNameLst>
                                          <p:attrName>style.visibility</p:attrName>
                                        </p:attrNameLst>
                                      </p:cBhvr>
                                      <p:to>
                                        <p:strVal val="visible"/>
                                      </p:to>
                                    </p:set>
                                    <p:animEffect transition="in" filter="blinds(horizontal)">
                                      <p:cBhvr>
                                        <p:cTn id="36" dur="200"/>
                                        <p:tgtEl>
                                          <p:spTgt spid="68611">
                                            <p:txEl>
                                              <p:pRg st="5" end="5"/>
                                            </p:txEl>
                                          </p:spTgt>
                                        </p:tgtEl>
                                      </p:cBhvr>
                                    </p:animEffect>
                                  </p:childTnLst>
                                </p:cTn>
                              </p:par>
                            </p:childTnLst>
                          </p:cTn>
                        </p:par>
                        <p:par>
                          <p:cTn id="37" fill="hold" nodeType="afterGroup">
                            <p:stCondLst>
                              <p:cond delay="2098"/>
                            </p:stCondLst>
                            <p:childTnLst>
                              <p:par>
                                <p:cTn id="38" presetID="3" presetClass="entr" presetSubtype="10" fill="hold" grpId="0" nodeType="afterEffect">
                                  <p:stCondLst>
                                    <p:cond delay="0"/>
                                  </p:stCondLst>
                                  <p:childTnLst>
                                    <p:set>
                                      <p:cBhvr>
                                        <p:cTn id="39" dur="1" fill="hold">
                                          <p:stCondLst>
                                            <p:cond delay="0"/>
                                          </p:stCondLst>
                                        </p:cTn>
                                        <p:tgtEl>
                                          <p:spTgt spid="68611">
                                            <p:txEl>
                                              <p:pRg st="6" end="6"/>
                                            </p:txEl>
                                          </p:spTgt>
                                        </p:tgtEl>
                                        <p:attrNameLst>
                                          <p:attrName>style.visibility</p:attrName>
                                        </p:attrNameLst>
                                      </p:cBhvr>
                                      <p:to>
                                        <p:strVal val="visible"/>
                                      </p:to>
                                    </p:set>
                                    <p:animEffect transition="in" filter="blinds(horizontal)">
                                      <p:cBhvr>
                                        <p:cTn id="40" dur="200"/>
                                        <p:tgtEl>
                                          <p:spTgt spid="68611">
                                            <p:txEl>
                                              <p:pRg st="6" end="6"/>
                                            </p:txEl>
                                          </p:spTgt>
                                        </p:tgtEl>
                                      </p:cBhvr>
                                    </p:animEffect>
                                  </p:childTnLst>
                                </p:cTn>
                              </p:par>
                            </p:childTnLst>
                          </p:cTn>
                        </p:par>
                        <p:par>
                          <p:cTn id="41" fill="hold" nodeType="afterGroup">
                            <p:stCondLst>
                              <p:cond delay="2298"/>
                            </p:stCondLst>
                            <p:childTnLst>
                              <p:par>
                                <p:cTn id="42" presetID="3" presetClass="entr" presetSubtype="10" fill="hold" grpId="0" nodeType="afterEffect">
                                  <p:stCondLst>
                                    <p:cond delay="0"/>
                                  </p:stCondLst>
                                  <p:childTnLst>
                                    <p:set>
                                      <p:cBhvr>
                                        <p:cTn id="43" dur="1" fill="hold">
                                          <p:stCondLst>
                                            <p:cond delay="0"/>
                                          </p:stCondLst>
                                        </p:cTn>
                                        <p:tgtEl>
                                          <p:spTgt spid="68611">
                                            <p:txEl>
                                              <p:pRg st="7" end="7"/>
                                            </p:txEl>
                                          </p:spTgt>
                                        </p:tgtEl>
                                        <p:attrNameLst>
                                          <p:attrName>style.visibility</p:attrName>
                                        </p:attrNameLst>
                                      </p:cBhvr>
                                      <p:to>
                                        <p:strVal val="visible"/>
                                      </p:to>
                                    </p:set>
                                    <p:animEffect transition="in" filter="blinds(horizontal)">
                                      <p:cBhvr>
                                        <p:cTn id="44" dur="200"/>
                                        <p:tgtEl>
                                          <p:spTgt spid="68611">
                                            <p:txEl>
                                              <p:pRg st="7" end="7"/>
                                            </p:txEl>
                                          </p:spTgt>
                                        </p:tgtEl>
                                      </p:cBhvr>
                                    </p:animEffect>
                                  </p:childTnLst>
                                </p:cTn>
                              </p:par>
                            </p:childTnLst>
                          </p:cTn>
                        </p:par>
                        <p:par>
                          <p:cTn id="45" fill="hold" nodeType="afterGroup">
                            <p:stCondLst>
                              <p:cond delay="2498"/>
                            </p:stCondLst>
                            <p:childTnLst>
                              <p:par>
                                <p:cTn id="46" presetID="3" presetClass="entr" presetSubtype="10" fill="hold" grpId="0" nodeType="afterEffect">
                                  <p:stCondLst>
                                    <p:cond delay="0"/>
                                  </p:stCondLst>
                                  <p:childTnLst>
                                    <p:set>
                                      <p:cBhvr>
                                        <p:cTn id="47" dur="1" fill="hold">
                                          <p:stCondLst>
                                            <p:cond delay="0"/>
                                          </p:stCondLst>
                                        </p:cTn>
                                        <p:tgtEl>
                                          <p:spTgt spid="68611">
                                            <p:txEl>
                                              <p:pRg st="8" end="8"/>
                                            </p:txEl>
                                          </p:spTgt>
                                        </p:tgtEl>
                                        <p:attrNameLst>
                                          <p:attrName>style.visibility</p:attrName>
                                        </p:attrNameLst>
                                      </p:cBhvr>
                                      <p:to>
                                        <p:strVal val="visible"/>
                                      </p:to>
                                    </p:set>
                                    <p:animEffect transition="in" filter="blinds(horizontal)">
                                      <p:cBhvr>
                                        <p:cTn id="48" dur="200"/>
                                        <p:tgtEl>
                                          <p:spTgt spid="68611">
                                            <p:txEl>
                                              <p:pRg st="8" end="8"/>
                                            </p:txEl>
                                          </p:spTgt>
                                        </p:tgtEl>
                                      </p:cBhvr>
                                    </p:animEffect>
                                  </p:childTnLst>
                                </p:cTn>
                              </p:par>
                            </p:childTnLst>
                          </p:cTn>
                        </p:par>
                        <p:par>
                          <p:cTn id="49" fill="hold" nodeType="afterGroup">
                            <p:stCondLst>
                              <p:cond delay="2698"/>
                            </p:stCondLst>
                            <p:childTnLst>
                              <p:par>
                                <p:cTn id="50" presetID="3" presetClass="entr" presetSubtype="10" fill="hold" grpId="0" nodeType="afterEffect">
                                  <p:stCondLst>
                                    <p:cond delay="0"/>
                                  </p:stCondLst>
                                  <p:childTnLst>
                                    <p:set>
                                      <p:cBhvr>
                                        <p:cTn id="51" dur="1" fill="hold">
                                          <p:stCondLst>
                                            <p:cond delay="0"/>
                                          </p:stCondLst>
                                        </p:cTn>
                                        <p:tgtEl>
                                          <p:spTgt spid="68611">
                                            <p:txEl>
                                              <p:pRg st="9" end="9"/>
                                            </p:txEl>
                                          </p:spTgt>
                                        </p:tgtEl>
                                        <p:attrNameLst>
                                          <p:attrName>style.visibility</p:attrName>
                                        </p:attrNameLst>
                                      </p:cBhvr>
                                      <p:to>
                                        <p:strVal val="visible"/>
                                      </p:to>
                                    </p:set>
                                    <p:animEffect transition="in" filter="blinds(horizontal)">
                                      <p:cBhvr>
                                        <p:cTn id="52" dur="200"/>
                                        <p:tgtEl>
                                          <p:spTgt spid="68611">
                                            <p:txEl>
                                              <p:pRg st="9" end="9"/>
                                            </p:txEl>
                                          </p:spTgt>
                                        </p:tgtEl>
                                      </p:cBhvr>
                                    </p:animEffect>
                                  </p:childTnLst>
                                </p:cTn>
                              </p:par>
                            </p:childTnLst>
                          </p:cTn>
                        </p:par>
                        <p:par>
                          <p:cTn id="53" fill="hold" nodeType="afterGroup">
                            <p:stCondLst>
                              <p:cond delay="2898"/>
                            </p:stCondLst>
                            <p:childTnLst>
                              <p:par>
                                <p:cTn id="54" presetID="3" presetClass="entr" presetSubtype="10" fill="hold" grpId="0" nodeType="afterEffect">
                                  <p:stCondLst>
                                    <p:cond delay="0"/>
                                  </p:stCondLst>
                                  <p:childTnLst>
                                    <p:set>
                                      <p:cBhvr>
                                        <p:cTn id="55" dur="1" fill="hold">
                                          <p:stCondLst>
                                            <p:cond delay="0"/>
                                          </p:stCondLst>
                                        </p:cTn>
                                        <p:tgtEl>
                                          <p:spTgt spid="68611">
                                            <p:txEl>
                                              <p:pRg st="10" end="10"/>
                                            </p:txEl>
                                          </p:spTgt>
                                        </p:tgtEl>
                                        <p:attrNameLst>
                                          <p:attrName>style.visibility</p:attrName>
                                        </p:attrNameLst>
                                      </p:cBhvr>
                                      <p:to>
                                        <p:strVal val="visible"/>
                                      </p:to>
                                    </p:set>
                                    <p:animEffect transition="in" filter="blinds(horizontal)">
                                      <p:cBhvr>
                                        <p:cTn id="56" dur="200"/>
                                        <p:tgtEl>
                                          <p:spTgt spid="68611">
                                            <p:txEl>
                                              <p:pRg st="10" end="10"/>
                                            </p:txEl>
                                          </p:spTgt>
                                        </p:tgtEl>
                                      </p:cBhvr>
                                    </p:animEffect>
                                  </p:childTnLst>
                                </p:cTn>
                              </p:par>
                            </p:childTnLst>
                          </p:cTn>
                        </p:par>
                        <p:par>
                          <p:cTn id="57" fill="hold" nodeType="afterGroup">
                            <p:stCondLst>
                              <p:cond delay="3098"/>
                            </p:stCondLst>
                            <p:childTnLst>
                              <p:par>
                                <p:cTn id="58" presetID="3" presetClass="entr" presetSubtype="10" fill="hold" grpId="0" nodeType="afterEffect">
                                  <p:stCondLst>
                                    <p:cond delay="0"/>
                                  </p:stCondLst>
                                  <p:childTnLst>
                                    <p:set>
                                      <p:cBhvr>
                                        <p:cTn id="59" dur="1" fill="hold">
                                          <p:stCondLst>
                                            <p:cond delay="0"/>
                                          </p:stCondLst>
                                        </p:cTn>
                                        <p:tgtEl>
                                          <p:spTgt spid="68611">
                                            <p:txEl>
                                              <p:pRg st="11" end="11"/>
                                            </p:txEl>
                                          </p:spTgt>
                                        </p:tgtEl>
                                        <p:attrNameLst>
                                          <p:attrName>style.visibility</p:attrName>
                                        </p:attrNameLst>
                                      </p:cBhvr>
                                      <p:to>
                                        <p:strVal val="visible"/>
                                      </p:to>
                                    </p:set>
                                    <p:animEffect transition="in" filter="blinds(horizontal)">
                                      <p:cBhvr>
                                        <p:cTn id="60" dur="200"/>
                                        <p:tgtEl>
                                          <p:spTgt spid="68611">
                                            <p:txEl>
                                              <p:pRg st="11" end="11"/>
                                            </p:txEl>
                                          </p:spTgt>
                                        </p:tgtEl>
                                      </p:cBhvr>
                                    </p:animEffect>
                                  </p:childTnLst>
                                </p:cTn>
                              </p:par>
                            </p:childTnLst>
                          </p:cTn>
                        </p:par>
                        <p:par>
                          <p:cTn id="61" fill="hold" nodeType="afterGroup">
                            <p:stCondLst>
                              <p:cond delay="3298"/>
                            </p:stCondLst>
                            <p:childTnLst>
                              <p:par>
                                <p:cTn id="62" presetID="3" presetClass="entr" presetSubtype="10" fill="hold" grpId="0" nodeType="afterEffect">
                                  <p:stCondLst>
                                    <p:cond delay="0"/>
                                  </p:stCondLst>
                                  <p:childTnLst>
                                    <p:set>
                                      <p:cBhvr>
                                        <p:cTn id="63" dur="1" fill="hold">
                                          <p:stCondLst>
                                            <p:cond delay="0"/>
                                          </p:stCondLst>
                                        </p:cTn>
                                        <p:tgtEl>
                                          <p:spTgt spid="68611">
                                            <p:txEl>
                                              <p:pRg st="12" end="12"/>
                                            </p:txEl>
                                          </p:spTgt>
                                        </p:tgtEl>
                                        <p:attrNameLst>
                                          <p:attrName>style.visibility</p:attrName>
                                        </p:attrNameLst>
                                      </p:cBhvr>
                                      <p:to>
                                        <p:strVal val="visible"/>
                                      </p:to>
                                    </p:set>
                                    <p:animEffect transition="in" filter="blinds(horizontal)">
                                      <p:cBhvr>
                                        <p:cTn id="64" dur="200"/>
                                        <p:tgtEl>
                                          <p:spTgt spid="68611">
                                            <p:txEl>
                                              <p:pRg st="12" end="12"/>
                                            </p:txEl>
                                          </p:spTgt>
                                        </p:tgtEl>
                                      </p:cBhvr>
                                    </p:animEffect>
                                  </p:childTnLst>
                                </p:cTn>
                              </p:par>
                            </p:childTnLst>
                          </p:cTn>
                        </p:par>
                        <p:par>
                          <p:cTn id="65" fill="hold" nodeType="afterGroup">
                            <p:stCondLst>
                              <p:cond delay="3498"/>
                            </p:stCondLst>
                            <p:childTnLst>
                              <p:par>
                                <p:cTn id="66" presetID="3" presetClass="entr" presetSubtype="10" fill="hold" grpId="0" nodeType="afterEffect">
                                  <p:stCondLst>
                                    <p:cond delay="0"/>
                                  </p:stCondLst>
                                  <p:childTnLst>
                                    <p:set>
                                      <p:cBhvr>
                                        <p:cTn id="67" dur="1" fill="hold">
                                          <p:stCondLst>
                                            <p:cond delay="0"/>
                                          </p:stCondLst>
                                        </p:cTn>
                                        <p:tgtEl>
                                          <p:spTgt spid="68611">
                                            <p:txEl>
                                              <p:pRg st="13" end="13"/>
                                            </p:txEl>
                                          </p:spTgt>
                                        </p:tgtEl>
                                        <p:attrNameLst>
                                          <p:attrName>style.visibility</p:attrName>
                                        </p:attrNameLst>
                                      </p:cBhvr>
                                      <p:to>
                                        <p:strVal val="visible"/>
                                      </p:to>
                                    </p:set>
                                    <p:animEffect transition="in" filter="blinds(horizontal)">
                                      <p:cBhvr>
                                        <p:cTn id="68" dur="200"/>
                                        <p:tgtEl>
                                          <p:spTgt spid="68611">
                                            <p:txEl>
                                              <p:pRg st="13" end="13"/>
                                            </p:txEl>
                                          </p:spTgt>
                                        </p:tgtEl>
                                      </p:cBhvr>
                                    </p:animEffect>
                                  </p:childTnLst>
                                </p:cTn>
                              </p:par>
                            </p:childTnLst>
                          </p:cTn>
                        </p:par>
                        <p:par>
                          <p:cTn id="69" fill="hold" nodeType="afterGroup">
                            <p:stCondLst>
                              <p:cond delay="3698"/>
                            </p:stCondLst>
                            <p:childTnLst>
                              <p:par>
                                <p:cTn id="70" presetID="3" presetClass="entr" presetSubtype="10" fill="hold" grpId="0" nodeType="afterEffect">
                                  <p:stCondLst>
                                    <p:cond delay="0"/>
                                  </p:stCondLst>
                                  <p:childTnLst>
                                    <p:set>
                                      <p:cBhvr>
                                        <p:cTn id="71" dur="1" fill="hold">
                                          <p:stCondLst>
                                            <p:cond delay="0"/>
                                          </p:stCondLst>
                                        </p:cTn>
                                        <p:tgtEl>
                                          <p:spTgt spid="68611">
                                            <p:txEl>
                                              <p:pRg st="14" end="14"/>
                                            </p:txEl>
                                          </p:spTgt>
                                        </p:tgtEl>
                                        <p:attrNameLst>
                                          <p:attrName>style.visibility</p:attrName>
                                        </p:attrNameLst>
                                      </p:cBhvr>
                                      <p:to>
                                        <p:strVal val="visible"/>
                                      </p:to>
                                    </p:set>
                                    <p:animEffect transition="in" filter="blinds(horizontal)">
                                      <p:cBhvr>
                                        <p:cTn id="72" dur="200"/>
                                        <p:tgtEl>
                                          <p:spTgt spid="686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0" grpId="1"/>
      <p:bldP spid="686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Espace réservé de la date 2"/>
          <p:cNvSpPr>
            <a:spLocks noGrp="1"/>
          </p:cNvSpPr>
          <p:nvPr>
            <p:ph type="dt" sz="quarter" idx="10"/>
          </p:nvPr>
        </p:nvSpPr>
        <p:spPr/>
        <p:txBody>
          <a:bodyPr/>
          <a:lstStyle/>
          <a:p>
            <a:pPr>
              <a:defRPr/>
            </a:pPr>
            <a:fld id="{E09FB92C-9DFB-4B4C-B9F7-50162F3F1507}" type="datetime1">
              <a:rPr lang="fr-FR"/>
              <a:pPr>
                <a:defRPr/>
              </a:pPr>
              <a:t>25/10/2019</a:t>
            </a:fld>
            <a:endParaRPr lang="fr-FR"/>
          </a:p>
        </p:txBody>
      </p:sp>
      <p:sp>
        <p:nvSpPr>
          <p:cNvPr id="420" name="Espace réservé du numéro de diapositive 4"/>
          <p:cNvSpPr>
            <a:spLocks noGrp="1"/>
          </p:cNvSpPr>
          <p:nvPr>
            <p:ph type="sldNum" sz="quarter" idx="12"/>
          </p:nvPr>
        </p:nvSpPr>
        <p:spPr/>
        <p:txBody>
          <a:bodyPr/>
          <a:lstStyle/>
          <a:p>
            <a:pPr>
              <a:defRPr/>
            </a:pPr>
            <a:fld id="{769B62D6-0760-4D8B-B558-8202ECB013D3}" type="slidenum">
              <a:rPr lang="fr-FR"/>
              <a:pPr>
                <a:defRPr/>
              </a:pPr>
              <a:t>40</a:t>
            </a:fld>
            <a:endParaRPr lang="fr-FR"/>
          </a:p>
        </p:txBody>
      </p:sp>
      <p:sp>
        <p:nvSpPr>
          <p:cNvPr id="105474" name="Text Box 2"/>
          <p:cNvSpPr txBox="1">
            <a:spLocks noChangeArrowheads="1"/>
          </p:cNvSpPr>
          <p:nvPr/>
        </p:nvSpPr>
        <p:spPr bwMode="auto">
          <a:xfrm>
            <a:off x="468313" y="692150"/>
            <a:ext cx="3978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200" b="1">
                <a:effectLst>
                  <a:outerShdw blurRad="38100" dist="38100" dir="2700000" algn="tl">
                    <a:srgbClr val="000000"/>
                  </a:outerShdw>
                </a:effectLst>
                <a:cs typeface="Times New Roman" pitchFamily="18" charset="0"/>
              </a:rPr>
              <a:t>Allure des déformées:</a:t>
            </a:r>
            <a:endParaRPr lang="fr-FR">
              <a:cs typeface="Arial" charset="0"/>
            </a:endParaRPr>
          </a:p>
        </p:txBody>
      </p:sp>
      <p:grpSp>
        <p:nvGrpSpPr>
          <p:cNvPr id="105475" name="Group 3"/>
          <p:cNvGrpSpPr>
            <a:grpSpLocks noChangeAspect="1"/>
          </p:cNvGrpSpPr>
          <p:nvPr/>
        </p:nvGrpSpPr>
        <p:grpSpPr bwMode="auto">
          <a:xfrm>
            <a:off x="6800850" y="1671638"/>
            <a:ext cx="1371600" cy="4176712"/>
            <a:chOff x="3966" y="1389"/>
            <a:chExt cx="633" cy="1695"/>
          </a:xfrm>
        </p:grpSpPr>
        <p:sp>
          <p:nvSpPr>
            <p:cNvPr id="43326" name="AutoShape 4"/>
            <p:cNvSpPr>
              <a:spLocks noChangeAspect="1" noChangeArrowheads="1" noTextEdit="1"/>
            </p:cNvSpPr>
            <p:nvPr/>
          </p:nvSpPr>
          <p:spPr bwMode="auto">
            <a:xfrm>
              <a:off x="3969" y="1389"/>
              <a:ext cx="630"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3327" name="Rectangle 5"/>
            <p:cNvSpPr>
              <a:spLocks noChangeArrowheads="1"/>
            </p:cNvSpPr>
            <p:nvPr/>
          </p:nvSpPr>
          <p:spPr bwMode="auto">
            <a:xfrm>
              <a:off x="3966" y="1395"/>
              <a:ext cx="1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328" name="Oval 6"/>
            <p:cNvSpPr>
              <a:spLocks noChangeArrowheads="1"/>
            </p:cNvSpPr>
            <p:nvPr/>
          </p:nvSpPr>
          <p:spPr bwMode="auto">
            <a:xfrm>
              <a:off x="4480" y="2686"/>
              <a:ext cx="39" cy="44"/>
            </a:xfrm>
            <a:prstGeom prst="ellipse">
              <a:avLst/>
            </a:prstGeom>
            <a:solidFill>
              <a:schemeClr val="tx1"/>
            </a:solidFill>
            <a:ln w="7938">
              <a:solidFill>
                <a:schemeClr val="tx1"/>
              </a:solidFill>
              <a:round/>
              <a:headEnd/>
              <a:tailEnd/>
            </a:ln>
          </p:spPr>
          <p:txBody>
            <a:bodyPr/>
            <a:lstStyle/>
            <a:p>
              <a:endParaRPr lang="fr-FR"/>
            </a:p>
          </p:txBody>
        </p:sp>
        <p:sp>
          <p:nvSpPr>
            <p:cNvPr id="43329" name="Oval 7"/>
            <p:cNvSpPr>
              <a:spLocks noChangeArrowheads="1"/>
            </p:cNvSpPr>
            <p:nvPr/>
          </p:nvSpPr>
          <p:spPr bwMode="auto">
            <a:xfrm>
              <a:off x="4392" y="2829"/>
              <a:ext cx="38" cy="43"/>
            </a:xfrm>
            <a:prstGeom prst="ellipse">
              <a:avLst/>
            </a:prstGeom>
            <a:solidFill>
              <a:schemeClr val="tx1"/>
            </a:solidFill>
            <a:ln w="7938">
              <a:solidFill>
                <a:schemeClr val="tx1"/>
              </a:solidFill>
              <a:round/>
              <a:headEnd/>
              <a:tailEnd/>
            </a:ln>
          </p:spPr>
          <p:txBody>
            <a:bodyPr/>
            <a:lstStyle/>
            <a:p>
              <a:endParaRPr lang="fr-FR"/>
            </a:p>
          </p:txBody>
        </p:sp>
        <p:sp>
          <p:nvSpPr>
            <p:cNvPr id="43330" name="Oval 8"/>
            <p:cNvSpPr>
              <a:spLocks noChangeArrowheads="1"/>
            </p:cNvSpPr>
            <p:nvPr/>
          </p:nvSpPr>
          <p:spPr bwMode="auto">
            <a:xfrm>
              <a:off x="4283" y="2306"/>
              <a:ext cx="39" cy="44"/>
            </a:xfrm>
            <a:prstGeom prst="ellipse">
              <a:avLst/>
            </a:prstGeom>
            <a:solidFill>
              <a:schemeClr val="tx1"/>
            </a:solidFill>
            <a:ln w="8001">
              <a:solidFill>
                <a:schemeClr val="tx1"/>
              </a:solidFill>
              <a:round/>
              <a:headEnd/>
              <a:tailEnd/>
            </a:ln>
          </p:spPr>
          <p:txBody>
            <a:bodyPr/>
            <a:lstStyle/>
            <a:p>
              <a:endParaRPr lang="fr-FR"/>
            </a:p>
          </p:txBody>
        </p:sp>
        <p:sp>
          <p:nvSpPr>
            <p:cNvPr id="43331" name="Freeform 9"/>
            <p:cNvSpPr>
              <a:spLocks/>
            </p:cNvSpPr>
            <p:nvPr/>
          </p:nvSpPr>
          <p:spPr bwMode="auto">
            <a:xfrm>
              <a:off x="3977" y="1395"/>
              <a:ext cx="612" cy="1625"/>
            </a:xfrm>
            <a:custGeom>
              <a:avLst/>
              <a:gdLst>
                <a:gd name="T0" fmla="*/ 298 w 612"/>
                <a:gd name="T1" fmla="*/ 1625 h 1625"/>
                <a:gd name="T2" fmla="*/ 355 w 612"/>
                <a:gd name="T3" fmla="*/ 1555 h 1625"/>
                <a:gd name="T4" fmla="*/ 412 w 612"/>
                <a:gd name="T5" fmla="*/ 1489 h 1625"/>
                <a:gd name="T6" fmla="*/ 461 w 612"/>
                <a:gd name="T7" fmla="*/ 1422 h 1625"/>
                <a:gd name="T8" fmla="*/ 505 w 612"/>
                <a:gd name="T9" fmla="*/ 1355 h 1625"/>
                <a:gd name="T10" fmla="*/ 523 w 612"/>
                <a:gd name="T11" fmla="*/ 1320 h 1625"/>
                <a:gd name="T12" fmla="*/ 539 w 612"/>
                <a:gd name="T13" fmla="*/ 1288 h 1625"/>
                <a:gd name="T14" fmla="*/ 549 w 612"/>
                <a:gd name="T15" fmla="*/ 1256 h 1625"/>
                <a:gd name="T16" fmla="*/ 560 w 612"/>
                <a:gd name="T17" fmla="*/ 1225 h 1625"/>
                <a:gd name="T18" fmla="*/ 565 w 612"/>
                <a:gd name="T19" fmla="*/ 1193 h 1625"/>
                <a:gd name="T20" fmla="*/ 568 w 612"/>
                <a:gd name="T21" fmla="*/ 1164 h 1625"/>
                <a:gd name="T22" fmla="*/ 565 w 612"/>
                <a:gd name="T23" fmla="*/ 1132 h 1625"/>
                <a:gd name="T24" fmla="*/ 557 w 612"/>
                <a:gd name="T25" fmla="*/ 1103 h 1625"/>
                <a:gd name="T26" fmla="*/ 552 w 612"/>
                <a:gd name="T27" fmla="*/ 1088 h 1625"/>
                <a:gd name="T28" fmla="*/ 542 w 612"/>
                <a:gd name="T29" fmla="*/ 1074 h 1625"/>
                <a:gd name="T30" fmla="*/ 518 w 612"/>
                <a:gd name="T31" fmla="*/ 1048 h 1625"/>
                <a:gd name="T32" fmla="*/ 487 w 612"/>
                <a:gd name="T33" fmla="*/ 1021 h 1625"/>
                <a:gd name="T34" fmla="*/ 448 w 612"/>
                <a:gd name="T35" fmla="*/ 995 h 1625"/>
                <a:gd name="T36" fmla="*/ 404 w 612"/>
                <a:gd name="T37" fmla="*/ 972 h 1625"/>
                <a:gd name="T38" fmla="*/ 358 w 612"/>
                <a:gd name="T39" fmla="*/ 949 h 1625"/>
                <a:gd name="T40" fmla="*/ 256 w 612"/>
                <a:gd name="T41" fmla="*/ 902 h 1625"/>
                <a:gd name="T42" fmla="*/ 207 w 612"/>
                <a:gd name="T43" fmla="*/ 879 h 1625"/>
                <a:gd name="T44" fmla="*/ 161 w 612"/>
                <a:gd name="T45" fmla="*/ 853 h 1625"/>
                <a:gd name="T46" fmla="*/ 116 w 612"/>
                <a:gd name="T47" fmla="*/ 830 h 1625"/>
                <a:gd name="T48" fmla="*/ 78 w 612"/>
                <a:gd name="T49" fmla="*/ 804 h 1625"/>
                <a:gd name="T50" fmla="*/ 44 w 612"/>
                <a:gd name="T51" fmla="*/ 775 h 1625"/>
                <a:gd name="T52" fmla="*/ 21 w 612"/>
                <a:gd name="T53" fmla="*/ 746 h 1625"/>
                <a:gd name="T54" fmla="*/ 10 w 612"/>
                <a:gd name="T55" fmla="*/ 731 h 1625"/>
                <a:gd name="T56" fmla="*/ 5 w 612"/>
                <a:gd name="T57" fmla="*/ 714 h 1625"/>
                <a:gd name="T58" fmla="*/ 0 w 612"/>
                <a:gd name="T59" fmla="*/ 699 h 1625"/>
                <a:gd name="T60" fmla="*/ 0 w 612"/>
                <a:gd name="T61" fmla="*/ 682 h 1625"/>
                <a:gd name="T62" fmla="*/ 2 w 612"/>
                <a:gd name="T63" fmla="*/ 664 h 1625"/>
                <a:gd name="T64" fmla="*/ 8 w 612"/>
                <a:gd name="T65" fmla="*/ 644 h 1625"/>
                <a:gd name="T66" fmla="*/ 26 w 612"/>
                <a:gd name="T67" fmla="*/ 603 h 1625"/>
                <a:gd name="T68" fmla="*/ 52 w 612"/>
                <a:gd name="T69" fmla="*/ 560 h 1625"/>
                <a:gd name="T70" fmla="*/ 85 w 612"/>
                <a:gd name="T71" fmla="*/ 513 h 1625"/>
                <a:gd name="T72" fmla="*/ 127 w 612"/>
                <a:gd name="T73" fmla="*/ 464 h 1625"/>
                <a:gd name="T74" fmla="*/ 171 w 612"/>
                <a:gd name="T75" fmla="*/ 415 h 1625"/>
                <a:gd name="T76" fmla="*/ 220 w 612"/>
                <a:gd name="T77" fmla="*/ 365 h 1625"/>
                <a:gd name="T78" fmla="*/ 272 w 612"/>
                <a:gd name="T79" fmla="*/ 316 h 1625"/>
                <a:gd name="T80" fmla="*/ 376 w 612"/>
                <a:gd name="T81" fmla="*/ 217 h 1625"/>
                <a:gd name="T82" fmla="*/ 428 w 612"/>
                <a:gd name="T83" fmla="*/ 171 h 1625"/>
                <a:gd name="T84" fmla="*/ 474 w 612"/>
                <a:gd name="T85" fmla="*/ 128 h 1625"/>
                <a:gd name="T86" fmla="*/ 518 w 612"/>
                <a:gd name="T87" fmla="*/ 90 h 1625"/>
                <a:gd name="T88" fmla="*/ 557 w 612"/>
                <a:gd name="T89" fmla="*/ 55 h 1625"/>
                <a:gd name="T90" fmla="*/ 588 w 612"/>
                <a:gd name="T91" fmla="*/ 23 h 1625"/>
                <a:gd name="T92" fmla="*/ 612 w 612"/>
                <a:gd name="T93" fmla="*/ 0 h 16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12" h="1625">
                  <a:moveTo>
                    <a:pt x="298" y="1625"/>
                  </a:moveTo>
                  <a:lnTo>
                    <a:pt x="355" y="1555"/>
                  </a:lnTo>
                  <a:lnTo>
                    <a:pt x="412" y="1489"/>
                  </a:lnTo>
                  <a:lnTo>
                    <a:pt x="461" y="1422"/>
                  </a:lnTo>
                  <a:lnTo>
                    <a:pt x="505" y="1355"/>
                  </a:lnTo>
                  <a:lnTo>
                    <a:pt x="523" y="1320"/>
                  </a:lnTo>
                  <a:lnTo>
                    <a:pt x="539" y="1288"/>
                  </a:lnTo>
                  <a:lnTo>
                    <a:pt x="549" y="1256"/>
                  </a:lnTo>
                  <a:lnTo>
                    <a:pt x="560" y="1225"/>
                  </a:lnTo>
                  <a:lnTo>
                    <a:pt x="565" y="1193"/>
                  </a:lnTo>
                  <a:lnTo>
                    <a:pt x="568" y="1164"/>
                  </a:lnTo>
                  <a:lnTo>
                    <a:pt x="565" y="1132"/>
                  </a:lnTo>
                  <a:lnTo>
                    <a:pt x="557" y="1103"/>
                  </a:lnTo>
                  <a:lnTo>
                    <a:pt x="552" y="1088"/>
                  </a:lnTo>
                  <a:lnTo>
                    <a:pt x="542" y="1074"/>
                  </a:lnTo>
                  <a:lnTo>
                    <a:pt x="518" y="1048"/>
                  </a:lnTo>
                  <a:lnTo>
                    <a:pt x="487" y="1021"/>
                  </a:lnTo>
                  <a:lnTo>
                    <a:pt x="448" y="995"/>
                  </a:lnTo>
                  <a:lnTo>
                    <a:pt x="404" y="972"/>
                  </a:lnTo>
                  <a:lnTo>
                    <a:pt x="358" y="949"/>
                  </a:lnTo>
                  <a:lnTo>
                    <a:pt x="256" y="902"/>
                  </a:lnTo>
                  <a:lnTo>
                    <a:pt x="207" y="879"/>
                  </a:lnTo>
                  <a:lnTo>
                    <a:pt x="161" y="853"/>
                  </a:lnTo>
                  <a:lnTo>
                    <a:pt x="116" y="830"/>
                  </a:lnTo>
                  <a:lnTo>
                    <a:pt x="78" y="804"/>
                  </a:lnTo>
                  <a:lnTo>
                    <a:pt x="44" y="775"/>
                  </a:lnTo>
                  <a:lnTo>
                    <a:pt x="21" y="746"/>
                  </a:lnTo>
                  <a:lnTo>
                    <a:pt x="10" y="731"/>
                  </a:lnTo>
                  <a:lnTo>
                    <a:pt x="5" y="714"/>
                  </a:lnTo>
                  <a:lnTo>
                    <a:pt x="0" y="699"/>
                  </a:lnTo>
                  <a:lnTo>
                    <a:pt x="0" y="682"/>
                  </a:lnTo>
                  <a:lnTo>
                    <a:pt x="2" y="664"/>
                  </a:lnTo>
                  <a:lnTo>
                    <a:pt x="8" y="644"/>
                  </a:lnTo>
                  <a:lnTo>
                    <a:pt x="26" y="603"/>
                  </a:lnTo>
                  <a:lnTo>
                    <a:pt x="52" y="560"/>
                  </a:lnTo>
                  <a:lnTo>
                    <a:pt x="85" y="513"/>
                  </a:lnTo>
                  <a:lnTo>
                    <a:pt x="127" y="464"/>
                  </a:lnTo>
                  <a:lnTo>
                    <a:pt x="171" y="415"/>
                  </a:lnTo>
                  <a:lnTo>
                    <a:pt x="220" y="365"/>
                  </a:lnTo>
                  <a:lnTo>
                    <a:pt x="272" y="316"/>
                  </a:lnTo>
                  <a:lnTo>
                    <a:pt x="376" y="217"/>
                  </a:lnTo>
                  <a:lnTo>
                    <a:pt x="428" y="171"/>
                  </a:lnTo>
                  <a:lnTo>
                    <a:pt x="474" y="128"/>
                  </a:lnTo>
                  <a:lnTo>
                    <a:pt x="518" y="90"/>
                  </a:lnTo>
                  <a:lnTo>
                    <a:pt x="557" y="55"/>
                  </a:lnTo>
                  <a:lnTo>
                    <a:pt x="588" y="23"/>
                  </a:lnTo>
                  <a:lnTo>
                    <a:pt x="612" y="0"/>
                  </a:lnTo>
                </a:path>
              </a:pathLst>
            </a:custGeom>
            <a:noFill/>
            <a:ln w="80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332" name="Line 10"/>
            <p:cNvSpPr>
              <a:spLocks noChangeShapeType="1"/>
            </p:cNvSpPr>
            <p:nvPr/>
          </p:nvSpPr>
          <p:spPr bwMode="auto">
            <a:xfrm flipV="1">
              <a:off x="4298" y="2843"/>
              <a:ext cx="1" cy="142"/>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43333" name="Group 11"/>
            <p:cNvGrpSpPr>
              <a:grpSpLocks/>
            </p:cNvGrpSpPr>
            <p:nvPr/>
          </p:nvGrpSpPr>
          <p:grpSpPr bwMode="auto">
            <a:xfrm>
              <a:off x="4275" y="2678"/>
              <a:ext cx="54" cy="197"/>
              <a:chOff x="4275" y="2678"/>
              <a:chExt cx="54" cy="197"/>
            </a:xfrm>
          </p:grpSpPr>
          <p:sp>
            <p:nvSpPr>
              <p:cNvPr id="43422" name="Freeform 12"/>
              <p:cNvSpPr>
                <a:spLocks/>
              </p:cNvSpPr>
              <p:nvPr/>
            </p:nvSpPr>
            <p:spPr bwMode="auto">
              <a:xfrm>
                <a:off x="4296" y="2817"/>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23" name="Freeform 13"/>
              <p:cNvSpPr>
                <a:spLocks/>
              </p:cNvSpPr>
              <p:nvPr/>
            </p:nvSpPr>
            <p:spPr bwMode="auto">
              <a:xfrm>
                <a:off x="4296" y="2794"/>
                <a:ext cx="5" cy="11"/>
              </a:xfrm>
              <a:custGeom>
                <a:avLst/>
                <a:gdLst>
                  <a:gd name="T0" fmla="*/ 0 w 5"/>
                  <a:gd name="T1" fmla="*/ 8 h 11"/>
                  <a:gd name="T2" fmla="*/ 2 w 5"/>
                  <a:gd name="T3" fmla="*/ 11 h 11"/>
                  <a:gd name="T4" fmla="*/ 2 w 5"/>
                  <a:gd name="T5" fmla="*/ 11 h 11"/>
                  <a:gd name="T6" fmla="*/ 5 w 5"/>
                  <a:gd name="T7" fmla="*/ 8 h 11"/>
                  <a:gd name="T8" fmla="*/ 5 w 5"/>
                  <a:gd name="T9" fmla="*/ 3 h 11"/>
                  <a:gd name="T10" fmla="*/ 2 w 5"/>
                  <a:gd name="T11" fmla="*/ 0 h 11"/>
                  <a:gd name="T12" fmla="*/ 2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2" y="11"/>
                    </a:lnTo>
                    <a:lnTo>
                      <a:pt x="5" y="8"/>
                    </a:lnTo>
                    <a:lnTo>
                      <a:pt x="5" y="3"/>
                    </a:lnTo>
                    <a:lnTo>
                      <a:pt x="2" y="0"/>
                    </a:lnTo>
                    <a:lnTo>
                      <a:pt x="0" y="3"/>
                    </a:lnTo>
                    <a:lnTo>
                      <a:pt x="0" y="8"/>
                    </a:lnTo>
                    <a:close/>
                  </a:path>
                </a:pathLst>
              </a:custGeom>
              <a:solidFill>
                <a:schemeClr val="tx1"/>
              </a:solidFill>
              <a:ln w="9525">
                <a:solidFill>
                  <a:schemeClr val="tx1"/>
                </a:solidFill>
                <a:round/>
                <a:headEnd/>
                <a:tailEnd/>
              </a:ln>
            </p:spPr>
            <p:txBody>
              <a:bodyPr/>
              <a:lstStyle/>
              <a:p>
                <a:endParaRPr lang="fr-FR"/>
              </a:p>
            </p:txBody>
          </p:sp>
          <p:sp>
            <p:nvSpPr>
              <p:cNvPr id="43424" name="Freeform 14"/>
              <p:cNvSpPr>
                <a:spLocks/>
              </p:cNvSpPr>
              <p:nvPr/>
            </p:nvSpPr>
            <p:spPr bwMode="auto">
              <a:xfrm>
                <a:off x="4296" y="2753"/>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425" name="Freeform 15"/>
              <p:cNvSpPr>
                <a:spLocks/>
              </p:cNvSpPr>
              <p:nvPr/>
            </p:nvSpPr>
            <p:spPr bwMode="auto">
              <a:xfrm>
                <a:off x="4296" y="2730"/>
                <a:ext cx="5" cy="11"/>
              </a:xfrm>
              <a:custGeom>
                <a:avLst/>
                <a:gdLst>
                  <a:gd name="T0" fmla="*/ 0 w 5"/>
                  <a:gd name="T1" fmla="*/ 9 h 11"/>
                  <a:gd name="T2" fmla="*/ 2 w 5"/>
                  <a:gd name="T3" fmla="*/ 11 h 11"/>
                  <a:gd name="T4" fmla="*/ 2 w 5"/>
                  <a:gd name="T5" fmla="*/ 11 h 11"/>
                  <a:gd name="T6" fmla="*/ 5 w 5"/>
                  <a:gd name="T7" fmla="*/ 9 h 11"/>
                  <a:gd name="T8" fmla="*/ 5 w 5"/>
                  <a:gd name="T9" fmla="*/ 3 h 11"/>
                  <a:gd name="T10" fmla="*/ 2 w 5"/>
                  <a:gd name="T11" fmla="*/ 0 h 11"/>
                  <a:gd name="T12" fmla="*/ 2 w 5"/>
                  <a:gd name="T13" fmla="*/ 0 h 11"/>
                  <a:gd name="T14" fmla="*/ 0 w 5"/>
                  <a:gd name="T15" fmla="*/ 3 h 11"/>
                  <a:gd name="T16" fmla="*/ 0 w 5"/>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9"/>
                    </a:moveTo>
                    <a:lnTo>
                      <a:pt x="2" y="11"/>
                    </a:lnTo>
                    <a:lnTo>
                      <a:pt x="5" y="9"/>
                    </a:lnTo>
                    <a:lnTo>
                      <a:pt x="5" y="3"/>
                    </a:lnTo>
                    <a:lnTo>
                      <a:pt x="2"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26" name="Freeform 16"/>
              <p:cNvSpPr>
                <a:spLocks/>
              </p:cNvSpPr>
              <p:nvPr/>
            </p:nvSpPr>
            <p:spPr bwMode="auto">
              <a:xfrm>
                <a:off x="4296" y="2698"/>
                <a:ext cx="5" cy="20"/>
              </a:xfrm>
              <a:custGeom>
                <a:avLst/>
                <a:gdLst>
                  <a:gd name="T0" fmla="*/ 0 w 5"/>
                  <a:gd name="T1" fmla="*/ 17 h 20"/>
                  <a:gd name="T2" fmla="*/ 2 w 5"/>
                  <a:gd name="T3" fmla="*/ 20 h 20"/>
                  <a:gd name="T4" fmla="*/ 2 w 5"/>
                  <a:gd name="T5" fmla="*/ 20 h 20"/>
                  <a:gd name="T6" fmla="*/ 5 w 5"/>
                  <a:gd name="T7" fmla="*/ 17 h 20"/>
                  <a:gd name="T8" fmla="*/ 5 w 5"/>
                  <a:gd name="T9" fmla="*/ 3 h 20"/>
                  <a:gd name="T10" fmla="*/ 2 w 5"/>
                  <a:gd name="T11" fmla="*/ 0 h 20"/>
                  <a:gd name="T12" fmla="*/ 2 w 5"/>
                  <a:gd name="T13" fmla="*/ 0 h 20"/>
                  <a:gd name="T14" fmla="*/ 0 w 5"/>
                  <a:gd name="T15" fmla="*/ 3 h 20"/>
                  <a:gd name="T16" fmla="*/ 0 w 5"/>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0">
                    <a:moveTo>
                      <a:pt x="0" y="17"/>
                    </a:moveTo>
                    <a:lnTo>
                      <a:pt x="2" y="20"/>
                    </a:lnTo>
                    <a:lnTo>
                      <a:pt x="5" y="17"/>
                    </a:lnTo>
                    <a:lnTo>
                      <a:pt x="5" y="3"/>
                    </a:lnTo>
                    <a:lnTo>
                      <a:pt x="2"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27" name="Oval 17"/>
              <p:cNvSpPr>
                <a:spLocks noChangeArrowheads="1"/>
              </p:cNvSpPr>
              <p:nvPr/>
            </p:nvSpPr>
            <p:spPr bwMode="auto">
              <a:xfrm>
                <a:off x="4275" y="2820"/>
                <a:ext cx="54" cy="55"/>
              </a:xfrm>
              <a:prstGeom prst="ellipse">
                <a:avLst/>
              </a:prstGeom>
              <a:solidFill>
                <a:schemeClr val="tx1"/>
              </a:solidFill>
              <a:ln w="9525">
                <a:solidFill>
                  <a:schemeClr val="tx1"/>
                </a:solidFill>
                <a:round/>
                <a:headEnd/>
                <a:tailEnd/>
              </a:ln>
            </p:spPr>
            <p:txBody>
              <a:bodyPr/>
              <a:lstStyle/>
              <a:p>
                <a:endParaRPr lang="fr-FR"/>
              </a:p>
            </p:txBody>
          </p:sp>
          <p:sp>
            <p:nvSpPr>
              <p:cNvPr id="43428" name="Oval 18"/>
              <p:cNvSpPr>
                <a:spLocks noChangeArrowheads="1"/>
              </p:cNvSpPr>
              <p:nvPr/>
            </p:nvSpPr>
            <p:spPr bwMode="auto">
              <a:xfrm>
                <a:off x="4275" y="2678"/>
                <a:ext cx="54"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334" name="Group 19"/>
            <p:cNvGrpSpPr>
              <a:grpSpLocks/>
            </p:cNvGrpSpPr>
            <p:nvPr/>
          </p:nvGrpSpPr>
          <p:grpSpPr bwMode="auto">
            <a:xfrm>
              <a:off x="4275" y="2535"/>
              <a:ext cx="54" cy="198"/>
              <a:chOff x="4275" y="2535"/>
              <a:chExt cx="54" cy="198"/>
            </a:xfrm>
          </p:grpSpPr>
          <p:sp>
            <p:nvSpPr>
              <p:cNvPr id="43415" name="Freeform 20"/>
              <p:cNvSpPr>
                <a:spLocks/>
              </p:cNvSpPr>
              <p:nvPr/>
            </p:nvSpPr>
            <p:spPr bwMode="auto">
              <a:xfrm>
                <a:off x="4296" y="2675"/>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16" name="Freeform 21"/>
              <p:cNvSpPr>
                <a:spLocks/>
              </p:cNvSpPr>
              <p:nvPr/>
            </p:nvSpPr>
            <p:spPr bwMode="auto">
              <a:xfrm>
                <a:off x="4296" y="2651"/>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417" name="Freeform 22"/>
              <p:cNvSpPr>
                <a:spLocks/>
              </p:cNvSpPr>
              <p:nvPr/>
            </p:nvSpPr>
            <p:spPr bwMode="auto">
              <a:xfrm>
                <a:off x="4296" y="2611"/>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418" name="Freeform 23"/>
              <p:cNvSpPr>
                <a:spLocks/>
              </p:cNvSpPr>
              <p:nvPr/>
            </p:nvSpPr>
            <p:spPr bwMode="auto">
              <a:xfrm>
                <a:off x="4296" y="2588"/>
                <a:ext cx="5" cy="11"/>
              </a:xfrm>
              <a:custGeom>
                <a:avLst/>
                <a:gdLst>
                  <a:gd name="T0" fmla="*/ 0 w 5"/>
                  <a:gd name="T1" fmla="*/ 8 h 11"/>
                  <a:gd name="T2" fmla="*/ 2 w 5"/>
                  <a:gd name="T3" fmla="*/ 11 h 11"/>
                  <a:gd name="T4" fmla="*/ 2 w 5"/>
                  <a:gd name="T5" fmla="*/ 11 h 11"/>
                  <a:gd name="T6" fmla="*/ 5 w 5"/>
                  <a:gd name="T7" fmla="*/ 8 h 11"/>
                  <a:gd name="T8" fmla="*/ 5 w 5"/>
                  <a:gd name="T9" fmla="*/ 3 h 11"/>
                  <a:gd name="T10" fmla="*/ 2 w 5"/>
                  <a:gd name="T11" fmla="*/ 0 h 11"/>
                  <a:gd name="T12" fmla="*/ 2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2" y="11"/>
                    </a:lnTo>
                    <a:lnTo>
                      <a:pt x="5" y="8"/>
                    </a:lnTo>
                    <a:lnTo>
                      <a:pt x="5" y="3"/>
                    </a:lnTo>
                    <a:lnTo>
                      <a:pt x="2"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19" name="Freeform 24"/>
              <p:cNvSpPr>
                <a:spLocks/>
              </p:cNvSpPr>
              <p:nvPr/>
            </p:nvSpPr>
            <p:spPr bwMode="auto">
              <a:xfrm>
                <a:off x="4296" y="2556"/>
                <a:ext cx="5" cy="20"/>
              </a:xfrm>
              <a:custGeom>
                <a:avLst/>
                <a:gdLst>
                  <a:gd name="T0" fmla="*/ 0 w 5"/>
                  <a:gd name="T1" fmla="*/ 17 h 20"/>
                  <a:gd name="T2" fmla="*/ 2 w 5"/>
                  <a:gd name="T3" fmla="*/ 20 h 20"/>
                  <a:gd name="T4" fmla="*/ 2 w 5"/>
                  <a:gd name="T5" fmla="*/ 20 h 20"/>
                  <a:gd name="T6" fmla="*/ 5 w 5"/>
                  <a:gd name="T7" fmla="*/ 17 h 20"/>
                  <a:gd name="T8" fmla="*/ 5 w 5"/>
                  <a:gd name="T9" fmla="*/ 3 h 20"/>
                  <a:gd name="T10" fmla="*/ 2 w 5"/>
                  <a:gd name="T11" fmla="*/ 0 h 20"/>
                  <a:gd name="T12" fmla="*/ 2 w 5"/>
                  <a:gd name="T13" fmla="*/ 0 h 20"/>
                  <a:gd name="T14" fmla="*/ 0 w 5"/>
                  <a:gd name="T15" fmla="*/ 3 h 20"/>
                  <a:gd name="T16" fmla="*/ 0 w 5"/>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0">
                    <a:moveTo>
                      <a:pt x="0" y="17"/>
                    </a:moveTo>
                    <a:lnTo>
                      <a:pt x="2" y="20"/>
                    </a:lnTo>
                    <a:lnTo>
                      <a:pt x="5" y="17"/>
                    </a:lnTo>
                    <a:lnTo>
                      <a:pt x="5" y="3"/>
                    </a:lnTo>
                    <a:lnTo>
                      <a:pt x="2"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20" name="Oval 25"/>
              <p:cNvSpPr>
                <a:spLocks noChangeArrowheads="1"/>
              </p:cNvSpPr>
              <p:nvPr/>
            </p:nvSpPr>
            <p:spPr bwMode="auto">
              <a:xfrm>
                <a:off x="4275" y="2678"/>
                <a:ext cx="54" cy="55"/>
              </a:xfrm>
              <a:prstGeom prst="ellipse">
                <a:avLst/>
              </a:prstGeom>
              <a:solidFill>
                <a:schemeClr val="tx1"/>
              </a:solidFill>
              <a:ln w="9525">
                <a:solidFill>
                  <a:schemeClr val="tx1"/>
                </a:solidFill>
                <a:round/>
                <a:headEnd/>
                <a:tailEnd/>
              </a:ln>
            </p:spPr>
            <p:txBody>
              <a:bodyPr/>
              <a:lstStyle/>
              <a:p>
                <a:endParaRPr lang="fr-FR"/>
              </a:p>
            </p:txBody>
          </p:sp>
          <p:sp>
            <p:nvSpPr>
              <p:cNvPr id="43421" name="Oval 26"/>
              <p:cNvSpPr>
                <a:spLocks noChangeArrowheads="1"/>
              </p:cNvSpPr>
              <p:nvPr/>
            </p:nvSpPr>
            <p:spPr bwMode="auto">
              <a:xfrm>
                <a:off x="4275" y="2535"/>
                <a:ext cx="54"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335" name="Group 27"/>
            <p:cNvGrpSpPr>
              <a:grpSpLocks/>
            </p:cNvGrpSpPr>
            <p:nvPr/>
          </p:nvGrpSpPr>
          <p:grpSpPr bwMode="auto">
            <a:xfrm>
              <a:off x="4275" y="2393"/>
              <a:ext cx="54" cy="198"/>
              <a:chOff x="4275" y="2393"/>
              <a:chExt cx="54" cy="198"/>
            </a:xfrm>
          </p:grpSpPr>
          <p:sp>
            <p:nvSpPr>
              <p:cNvPr id="43408" name="Freeform 28"/>
              <p:cNvSpPr>
                <a:spLocks/>
              </p:cNvSpPr>
              <p:nvPr/>
            </p:nvSpPr>
            <p:spPr bwMode="auto">
              <a:xfrm>
                <a:off x="4296" y="2532"/>
                <a:ext cx="5" cy="30"/>
              </a:xfrm>
              <a:custGeom>
                <a:avLst/>
                <a:gdLst>
                  <a:gd name="T0" fmla="*/ 0 w 5"/>
                  <a:gd name="T1" fmla="*/ 27 h 30"/>
                  <a:gd name="T2" fmla="*/ 2 w 5"/>
                  <a:gd name="T3" fmla="*/ 30 h 30"/>
                  <a:gd name="T4" fmla="*/ 2 w 5"/>
                  <a:gd name="T5" fmla="*/ 30 h 30"/>
                  <a:gd name="T6" fmla="*/ 5 w 5"/>
                  <a:gd name="T7" fmla="*/ 27 h 30"/>
                  <a:gd name="T8" fmla="*/ 5 w 5"/>
                  <a:gd name="T9" fmla="*/ 3 h 30"/>
                  <a:gd name="T10" fmla="*/ 2 w 5"/>
                  <a:gd name="T11" fmla="*/ 0 h 30"/>
                  <a:gd name="T12" fmla="*/ 2 w 5"/>
                  <a:gd name="T13" fmla="*/ 0 h 30"/>
                  <a:gd name="T14" fmla="*/ 0 w 5"/>
                  <a:gd name="T15" fmla="*/ 3 h 30"/>
                  <a:gd name="T16" fmla="*/ 0 w 5"/>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27"/>
                    </a:moveTo>
                    <a:lnTo>
                      <a:pt x="2" y="30"/>
                    </a:lnTo>
                    <a:lnTo>
                      <a:pt x="5" y="27"/>
                    </a:lnTo>
                    <a:lnTo>
                      <a:pt x="5" y="3"/>
                    </a:lnTo>
                    <a:lnTo>
                      <a:pt x="2"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09" name="Freeform 29"/>
              <p:cNvSpPr>
                <a:spLocks/>
              </p:cNvSpPr>
              <p:nvPr/>
            </p:nvSpPr>
            <p:spPr bwMode="auto">
              <a:xfrm>
                <a:off x="4296" y="2509"/>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410" name="Freeform 30"/>
              <p:cNvSpPr>
                <a:spLocks/>
              </p:cNvSpPr>
              <p:nvPr/>
            </p:nvSpPr>
            <p:spPr bwMode="auto">
              <a:xfrm>
                <a:off x="4296" y="2469"/>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411" name="Freeform 31"/>
              <p:cNvSpPr>
                <a:spLocks/>
              </p:cNvSpPr>
              <p:nvPr/>
            </p:nvSpPr>
            <p:spPr bwMode="auto">
              <a:xfrm>
                <a:off x="4296" y="2445"/>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12" name="Freeform 32"/>
              <p:cNvSpPr>
                <a:spLocks/>
              </p:cNvSpPr>
              <p:nvPr/>
            </p:nvSpPr>
            <p:spPr bwMode="auto">
              <a:xfrm>
                <a:off x="4296" y="2413"/>
                <a:ext cx="5" cy="21"/>
              </a:xfrm>
              <a:custGeom>
                <a:avLst/>
                <a:gdLst>
                  <a:gd name="T0" fmla="*/ 0 w 5"/>
                  <a:gd name="T1" fmla="*/ 18 h 21"/>
                  <a:gd name="T2" fmla="*/ 2 w 5"/>
                  <a:gd name="T3" fmla="*/ 21 h 21"/>
                  <a:gd name="T4" fmla="*/ 2 w 5"/>
                  <a:gd name="T5" fmla="*/ 21 h 21"/>
                  <a:gd name="T6" fmla="*/ 5 w 5"/>
                  <a:gd name="T7" fmla="*/ 18 h 21"/>
                  <a:gd name="T8" fmla="*/ 5 w 5"/>
                  <a:gd name="T9" fmla="*/ 3 h 21"/>
                  <a:gd name="T10" fmla="*/ 2 w 5"/>
                  <a:gd name="T11" fmla="*/ 0 h 21"/>
                  <a:gd name="T12" fmla="*/ 2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2" y="21"/>
                    </a:lnTo>
                    <a:lnTo>
                      <a:pt x="5" y="18"/>
                    </a:lnTo>
                    <a:lnTo>
                      <a:pt x="5" y="3"/>
                    </a:lnTo>
                    <a:lnTo>
                      <a:pt x="2"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13" name="Oval 33"/>
              <p:cNvSpPr>
                <a:spLocks noChangeArrowheads="1"/>
              </p:cNvSpPr>
              <p:nvPr/>
            </p:nvSpPr>
            <p:spPr bwMode="auto">
              <a:xfrm>
                <a:off x="4275" y="2535"/>
                <a:ext cx="54" cy="56"/>
              </a:xfrm>
              <a:prstGeom prst="ellipse">
                <a:avLst/>
              </a:prstGeom>
              <a:solidFill>
                <a:schemeClr val="tx1"/>
              </a:solidFill>
              <a:ln w="9525">
                <a:solidFill>
                  <a:schemeClr val="tx1"/>
                </a:solidFill>
                <a:round/>
                <a:headEnd/>
                <a:tailEnd/>
              </a:ln>
            </p:spPr>
            <p:txBody>
              <a:bodyPr/>
              <a:lstStyle/>
              <a:p>
                <a:endParaRPr lang="fr-FR"/>
              </a:p>
            </p:txBody>
          </p:sp>
          <p:sp>
            <p:nvSpPr>
              <p:cNvPr id="43414" name="Oval 34"/>
              <p:cNvSpPr>
                <a:spLocks noChangeArrowheads="1"/>
              </p:cNvSpPr>
              <p:nvPr/>
            </p:nvSpPr>
            <p:spPr bwMode="auto">
              <a:xfrm>
                <a:off x="4275" y="2393"/>
                <a:ext cx="54"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336" name="Group 35"/>
            <p:cNvGrpSpPr>
              <a:grpSpLocks/>
            </p:cNvGrpSpPr>
            <p:nvPr/>
          </p:nvGrpSpPr>
          <p:grpSpPr bwMode="auto">
            <a:xfrm>
              <a:off x="4275" y="2251"/>
              <a:ext cx="54" cy="197"/>
              <a:chOff x="4275" y="2251"/>
              <a:chExt cx="54" cy="197"/>
            </a:xfrm>
          </p:grpSpPr>
          <p:sp>
            <p:nvSpPr>
              <p:cNvPr id="43401" name="Freeform 36"/>
              <p:cNvSpPr>
                <a:spLocks/>
              </p:cNvSpPr>
              <p:nvPr/>
            </p:nvSpPr>
            <p:spPr bwMode="auto">
              <a:xfrm>
                <a:off x="4296" y="2390"/>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02" name="Freeform 37"/>
              <p:cNvSpPr>
                <a:spLocks/>
              </p:cNvSpPr>
              <p:nvPr/>
            </p:nvSpPr>
            <p:spPr bwMode="auto">
              <a:xfrm>
                <a:off x="4296" y="2367"/>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403" name="Freeform 38"/>
              <p:cNvSpPr>
                <a:spLocks/>
              </p:cNvSpPr>
              <p:nvPr/>
            </p:nvSpPr>
            <p:spPr bwMode="auto">
              <a:xfrm>
                <a:off x="4296" y="2326"/>
                <a:ext cx="5" cy="29"/>
              </a:xfrm>
              <a:custGeom>
                <a:avLst/>
                <a:gdLst>
                  <a:gd name="T0" fmla="*/ 0 w 5"/>
                  <a:gd name="T1" fmla="*/ 27 h 29"/>
                  <a:gd name="T2" fmla="*/ 2 w 5"/>
                  <a:gd name="T3" fmla="*/ 29 h 29"/>
                  <a:gd name="T4" fmla="*/ 2 w 5"/>
                  <a:gd name="T5" fmla="*/ 29 h 29"/>
                  <a:gd name="T6" fmla="*/ 5 w 5"/>
                  <a:gd name="T7" fmla="*/ 27 h 29"/>
                  <a:gd name="T8" fmla="*/ 5 w 5"/>
                  <a:gd name="T9" fmla="*/ 3 h 29"/>
                  <a:gd name="T10" fmla="*/ 2 w 5"/>
                  <a:gd name="T11" fmla="*/ 0 h 29"/>
                  <a:gd name="T12" fmla="*/ 2 w 5"/>
                  <a:gd name="T13" fmla="*/ 0 h 29"/>
                  <a:gd name="T14" fmla="*/ 0 w 5"/>
                  <a:gd name="T15" fmla="*/ 3 h 29"/>
                  <a:gd name="T16" fmla="*/ 0 w 5"/>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7"/>
                    </a:moveTo>
                    <a:lnTo>
                      <a:pt x="2" y="29"/>
                    </a:lnTo>
                    <a:lnTo>
                      <a:pt x="5" y="27"/>
                    </a:lnTo>
                    <a:lnTo>
                      <a:pt x="5" y="3"/>
                    </a:lnTo>
                    <a:lnTo>
                      <a:pt x="2"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404" name="Freeform 39"/>
              <p:cNvSpPr>
                <a:spLocks/>
              </p:cNvSpPr>
              <p:nvPr/>
            </p:nvSpPr>
            <p:spPr bwMode="auto">
              <a:xfrm>
                <a:off x="4296" y="2303"/>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05" name="Freeform 40"/>
              <p:cNvSpPr>
                <a:spLocks/>
              </p:cNvSpPr>
              <p:nvPr/>
            </p:nvSpPr>
            <p:spPr bwMode="auto">
              <a:xfrm>
                <a:off x="4296" y="2271"/>
                <a:ext cx="5" cy="21"/>
              </a:xfrm>
              <a:custGeom>
                <a:avLst/>
                <a:gdLst>
                  <a:gd name="T0" fmla="*/ 0 w 5"/>
                  <a:gd name="T1" fmla="*/ 18 h 21"/>
                  <a:gd name="T2" fmla="*/ 2 w 5"/>
                  <a:gd name="T3" fmla="*/ 21 h 21"/>
                  <a:gd name="T4" fmla="*/ 2 w 5"/>
                  <a:gd name="T5" fmla="*/ 21 h 21"/>
                  <a:gd name="T6" fmla="*/ 5 w 5"/>
                  <a:gd name="T7" fmla="*/ 18 h 21"/>
                  <a:gd name="T8" fmla="*/ 5 w 5"/>
                  <a:gd name="T9" fmla="*/ 3 h 21"/>
                  <a:gd name="T10" fmla="*/ 2 w 5"/>
                  <a:gd name="T11" fmla="*/ 0 h 21"/>
                  <a:gd name="T12" fmla="*/ 2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2" y="21"/>
                    </a:lnTo>
                    <a:lnTo>
                      <a:pt x="5" y="18"/>
                    </a:lnTo>
                    <a:lnTo>
                      <a:pt x="5" y="3"/>
                    </a:lnTo>
                    <a:lnTo>
                      <a:pt x="2"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06" name="Oval 41"/>
              <p:cNvSpPr>
                <a:spLocks noChangeArrowheads="1"/>
              </p:cNvSpPr>
              <p:nvPr/>
            </p:nvSpPr>
            <p:spPr bwMode="auto">
              <a:xfrm>
                <a:off x="4275" y="2393"/>
                <a:ext cx="54" cy="55"/>
              </a:xfrm>
              <a:prstGeom prst="ellipse">
                <a:avLst/>
              </a:prstGeom>
              <a:solidFill>
                <a:schemeClr val="tx1"/>
              </a:solidFill>
              <a:ln w="9525">
                <a:solidFill>
                  <a:schemeClr val="tx1"/>
                </a:solidFill>
                <a:round/>
                <a:headEnd/>
                <a:tailEnd/>
              </a:ln>
            </p:spPr>
            <p:txBody>
              <a:bodyPr/>
              <a:lstStyle/>
              <a:p>
                <a:endParaRPr lang="fr-FR"/>
              </a:p>
            </p:txBody>
          </p:sp>
          <p:sp>
            <p:nvSpPr>
              <p:cNvPr id="43407" name="Oval 42"/>
              <p:cNvSpPr>
                <a:spLocks noChangeArrowheads="1"/>
              </p:cNvSpPr>
              <p:nvPr/>
            </p:nvSpPr>
            <p:spPr bwMode="auto">
              <a:xfrm>
                <a:off x="4275" y="2251"/>
                <a:ext cx="54"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337" name="Group 43"/>
            <p:cNvGrpSpPr>
              <a:grpSpLocks/>
            </p:cNvGrpSpPr>
            <p:nvPr/>
          </p:nvGrpSpPr>
          <p:grpSpPr bwMode="auto">
            <a:xfrm>
              <a:off x="4275" y="2109"/>
              <a:ext cx="54" cy="197"/>
              <a:chOff x="4275" y="2109"/>
              <a:chExt cx="54" cy="197"/>
            </a:xfrm>
          </p:grpSpPr>
          <p:sp>
            <p:nvSpPr>
              <p:cNvPr id="43394" name="Freeform 44"/>
              <p:cNvSpPr>
                <a:spLocks/>
              </p:cNvSpPr>
              <p:nvPr/>
            </p:nvSpPr>
            <p:spPr bwMode="auto">
              <a:xfrm>
                <a:off x="4296" y="2248"/>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95" name="Freeform 45"/>
              <p:cNvSpPr>
                <a:spLocks/>
              </p:cNvSpPr>
              <p:nvPr/>
            </p:nvSpPr>
            <p:spPr bwMode="auto">
              <a:xfrm>
                <a:off x="4296" y="2225"/>
                <a:ext cx="5" cy="11"/>
              </a:xfrm>
              <a:custGeom>
                <a:avLst/>
                <a:gdLst>
                  <a:gd name="T0" fmla="*/ 0 w 5"/>
                  <a:gd name="T1" fmla="*/ 9 h 11"/>
                  <a:gd name="T2" fmla="*/ 2 w 5"/>
                  <a:gd name="T3" fmla="*/ 11 h 11"/>
                  <a:gd name="T4" fmla="*/ 2 w 5"/>
                  <a:gd name="T5" fmla="*/ 11 h 11"/>
                  <a:gd name="T6" fmla="*/ 5 w 5"/>
                  <a:gd name="T7" fmla="*/ 9 h 11"/>
                  <a:gd name="T8" fmla="*/ 5 w 5"/>
                  <a:gd name="T9" fmla="*/ 3 h 11"/>
                  <a:gd name="T10" fmla="*/ 2 w 5"/>
                  <a:gd name="T11" fmla="*/ 0 h 11"/>
                  <a:gd name="T12" fmla="*/ 2 w 5"/>
                  <a:gd name="T13" fmla="*/ 0 h 11"/>
                  <a:gd name="T14" fmla="*/ 0 w 5"/>
                  <a:gd name="T15" fmla="*/ 3 h 11"/>
                  <a:gd name="T16" fmla="*/ 0 w 5"/>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9"/>
                    </a:moveTo>
                    <a:lnTo>
                      <a:pt x="2" y="11"/>
                    </a:lnTo>
                    <a:lnTo>
                      <a:pt x="5" y="9"/>
                    </a:lnTo>
                    <a:lnTo>
                      <a:pt x="5" y="3"/>
                    </a:lnTo>
                    <a:lnTo>
                      <a:pt x="2"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396" name="Freeform 46"/>
              <p:cNvSpPr>
                <a:spLocks/>
              </p:cNvSpPr>
              <p:nvPr/>
            </p:nvSpPr>
            <p:spPr bwMode="auto">
              <a:xfrm>
                <a:off x="4296" y="2184"/>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397" name="Freeform 47"/>
              <p:cNvSpPr>
                <a:spLocks/>
              </p:cNvSpPr>
              <p:nvPr/>
            </p:nvSpPr>
            <p:spPr bwMode="auto">
              <a:xfrm>
                <a:off x="4296" y="2161"/>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98" name="Freeform 48"/>
              <p:cNvSpPr>
                <a:spLocks/>
              </p:cNvSpPr>
              <p:nvPr/>
            </p:nvSpPr>
            <p:spPr bwMode="auto">
              <a:xfrm>
                <a:off x="4296" y="2129"/>
                <a:ext cx="5" cy="20"/>
              </a:xfrm>
              <a:custGeom>
                <a:avLst/>
                <a:gdLst>
                  <a:gd name="T0" fmla="*/ 0 w 5"/>
                  <a:gd name="T1" fmla="*/ 17 h 20"/>
                  <a:gd name="T2" fmla="*/ 2 w 5"/>
                  <a:gd name="T3" fmla="*/ 20 h 20"/>
                  <a:gd name="T4" fmla="*/ 2 w 5"/>
                  <a:gd name="T5" fmla="*/ 20 h 20"/>
                  <a:gd name="T6" fmla="*/ 5 w 5"/>
                  <a:gd name="T7" fmla="*/ 17 h 20"/>
                  <a:gd name="T8" fmla="*/ 5 w 5"/>
                  <a:gd name="T9" fmla="*/ 3 h 20"/>
                  <a:gd name="T10" fmla="*/ 2 w 5"/>
                  <a:gd name="T11" fmla="*/ 0 h 20"/>
                  <a:gd name="T12" fmla="*/ 2 w 5"/>
                  <a:gd name="T13" fmla="*/ 0 h 20"/>
                  <a:gd name="T14" fmla="*/ 0 w 5"/>
                  <a:gd name="T15" fmla="*/ 3 h 20"/>
                  <a:gd name="T16" fmla="*/ 0 w 5"/>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0">
                    <a:moveTo>
                      <a:pt x="0" y="17"/>
                    </a:moveTo>
                    <a:lnTo>
                      <a:pt x="2" y="20"/>
                    </a:lnTo>
                    <a:lnTo>
                      <a:pt x="5" y="17"/>
                    </a:lnTo>
                    <a:lnTo>
                      <a:pt x="5" y="3"/>
                    </a:lnTo>
                    <a:lnTo>
                      <a:pt x="2"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99" name="Oval 49"/>
              <p:cNvSpPr>
                <a:spLocks noChangeArrowheads="1"/>
              </p:cNvSpPr>
              <p:nvPr/>
            </p:nvSpPr>
            <p:spPr bwMode="auto">
              <a:xfrm>
                <a:off x="4275" y="2251"/>
                <a:ext cx="54" cy="55"/>
              </a:xfrm>
              <a:prstGeom prst="ellipse">
                <a:avLst/>
              </a:prstGeom>
              <a:solidFill>
                <a:schemeClr val="tx1"/>
              </a:solidFill>
              <a:ln w="9525">
                <a:solidFill>
                  <a:schemeClr val="tx1"/>
                </a:solidFill>
                <a:round/>
                <a:headEnd/>
                <a:tailEnd/>
              </a:ln>
            </p:spPr>
            <p:txBody>
              <a:bodyPr/>
              <a:lstStyle/>
              <a:p>
                <a:endParaRPr lang="fr-FR"/>
              </a:p>
            </p:txBody>
          </p:sp>
          <p:sp>
            <p:nvSpPr>
              <p:cNvPr id="43400" name="Oval 50"/>
              <p:cNvSpPr>
                <a:spLocks noChangeArrowheads="1"/>
              </p:cNvSpPr>
              <p:nvPr/>
            </p:nvSpPr>
            <p:spPr bwMode="auto">
              <a:xfrm>
                <a:off x="4275" y="2109"/>
                <a:ext cx="54"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338" name="Group 51"/>
            <p:cNvGrpSpPr>
              <a:grpSpLocks/>
            </p:cNvGrpSpPr>
            <p:nvPr/>
          </p:nvGrpSpPr>
          <p:grpSpPr bwMode="auto">
            <a:xfrm>
              <a:off x="4275" y="1967"/>
              <a:ext cx="54" cy="197"/>
              <a:chOff x="4275" y="1967"/>
              <a:chExt cx="54" cy="197"/>
            </a:xfrm>
          </p:grpSpPr>
          <p:sp>
            <p:nvSpPr>
              <p:cNvPr id="43387" name="Freeform 52"/>
              <p:cNvSpPr>
                <a:spLocks/>
              </p:cNvSpPr>
              <p:nvPr/>
            </p:nvSpPr>
            <p:spPr bwMode="auto">
              <a:xfrm>
                <a:off x="4296" y="2106"/>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88" name="Freeform 53"/>
              <p:cNvSpPr>
                <a:spLocks/>
              </p:cNvSpPr>
              <p:nvPr/>
            </p:nvSpPr>
            <p:spPr bwMode="auto">
              <a:xfrm>
                <a:off x="4296" y="2083"/>
                <a:ext cx="5" cy="11"/>
              </a:xfrm>
              <a:custGeom>
                <a:avLst/>
                <a:gdLst>
                  <a:gd name="T0" fmla="*/ 0 w 5"/>
                  <a:gd name="T1" fmla="*/ 8 h 11"/>
                  <a:gd name="T2" fmla="*/ 2 w 5"/>
                  <a:gd name="T3" fmla="*/ 11 h 11"/>
                  <a:gd name="T4" fmla="*/ 2 w 5"/>
                  <a:gd name="T5" fmla="*/ 11 h 11"/>
                  <a:gd name="T6" fmla="*/ 5 w 5"/>
                  <a:gd name="T7" fmla="*/ 8 h 11"/>
                  <a:gd name="T8" fmla="*/ 5 w 5"/>
                  <a:gd name="T9" fmla="*/ 3 h 11"/>
                  <a:gd name="T10" fmla="*/ 2 w 5"/>
                  <a:gd name="T11" fmla="*/ 0 h 11"/>
                  <a:gd name="T12" fmla="*/ 2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2" y="11"/>
                    </a:lnTo>
                    <a:lnTo>
                      <a:pt x="5" y="8"/>
                    </a:lnTo>
                    <a:lnTo>
                      <a:pt x="5" y="3"/>
                    </a:lnTo>
                    <a:lnTo>
                      <a:pt x="2" y="0"/>
                    </a:lnTo>
                    <a:lnTo>
                      <a:pt x="0" y="3"/>
                    </a:lnTo>
                    <a:lnTo>
                      <a:pt x="0" y="8"/>
                    </a:lnTo>
                    <a:close/>
                  </a:path>
                </a:pathLst>
              </a:custGeom>
              <a:solidFill>
                <a:schemeClr val="tx1"/>
              </a:solidFill>
              <a:ln w="9525">
                <a:solidFill>
                  <a:schemeClr val="tx1"/>
                </a:solidFill>
                <a:round/>
                <a:headEnd/>
                <a:tailEnd/>
              </a:ln>
            </p:spPr>
            <p:txBody>
              <a:bodyPr/>
              <a:lstStyle/>
              <a:p>
                <a:endParaRPr lang="fr-FR"/>
              </a:p>
            </p:txBody>
          </p:sp>
          <p:sp>
            <p:nvSpPr>
              <p:cNvPr id="43389" name="Freeform 54"/>
              <p:cNvSpPr>
                <a:spLocks/>
              </p:cNvSpPr>
              <p:nvPr/>
            </p:nvSpPr>
            <p:spPr bwMode="auto">
              <a:xfrm>
                <a:off x="4296" y="2042"/>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390" name="Freeform 55"/>
              <p:cNvSpPr>
                <a:spLocks/>
              </p:cNvSpPr>
              <p:nvPr/>
            </p:nvSpPr>
            <p:spPr bwMode="auto">
              <a:xfrm>
                <a:off x="4296" y="2019"/>
                <a:ext cx="5" cy="11"/>
              </a:xfrm>
              <a:custGeom>
                <a:avLst/>
                <a:gdLst>
                  <a:gd name="T0" fmla="*/ 0 w 5"/>
                  <a:gd name="T1" fmla="*/ 8 h 11"/>
                  <a:gd name="T2" fmla="*/ 2 w 5"/>
                  <a:gd name="T3" fmla="*/ 11 h 11"/>
                  <a:gd name="T4" fmla="*/ 2 w 5"/>
                  <a:gd name="T5" fmla="*/ 11 h 11"/>
                  <a:gd name="T6" fmla="*/ 5 w 5"/>
                  <a:gd name="T7" fmla="*/ 8 h 11"/>
                  <a:gd name="T8" fmla="*/ 5 w 5"/>
                  <a:gd name="T9" fmla="*/ 3 h 11"/>
                  <a:gd name="T10" fmla="*/ 2 w 5"/>
                  <a:gd name="T11" fmla="*/ 0 h 11"/>
                  <a:gd name="T12" fmla="*/ 2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2" y="11"/>
                    </a:lnTo>
                    <a:lnTo>
                      <a:pt x="5" y="8"/>
                    </a:lnTo>
                    <a:lnTo>
                      <a:pt x="5" y="3"/>
                    </a:lnTo>
                    <a:lnTo>
                      <a:pt x="2"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91" name="Freeform 56"/>
              <p:cNvSpPr>
                <a:spLocks/>
              </p:cNvSpPr>
              <p:nvPr/>
            </p:nvSpPr>
            <p:spPr bwMode="auto">
              <a:xfrm>
                <a:off x="4296" y="1987"/>
                <a:ext cx="5" cy="20"/>
              </a:xfrm>
              <a:custGeom>
                <a:avLst/>
                <a:gdLst>
                  <a:gd name="T0" fmla="*/ 0 w 5"/>
                  <a:gd name="T1" fmla="*/ 17 h 20"/>
                  <a:gd name="T2" fmla="*/ 2 w 5"/>
                  <a:gd name="T3" fmla="*/ 20 h 20"/>
                  <a:gd name="T4" fmla="*/ 2 w 5"/>
                  <a:gd name="T5" fmla="*/ 20 h 20"/>
                  <a:gd name="T6" fmla="*/ 5 w 5"/>
                  <a:gd name="T7" fmla="*/ 17 h 20"/>
                  <a:gd name="T8" fmla="*/ 5 w 5"/>
                  <a:gd name="T9" fmla="*/ 3 h 20"/>
                  <a:gd name="T10" fmla="*/ 2 w 5"/>
                  <a:gd name="T11" fmla="*/ 0 h 20"/>
                  <a:gd name="T12" fmla="*/ 2 w 5"/>
                  <a:gd name="T13" fmla="*/ 0 h 20"/>
                  <a:gd name="T14" fmla="*/ 0 w 5"/>
                  <a:gd name="T15" fmla="*/ 3 h 20"/>
                  <a:gd name="T16" fmla="*/ 0 w 5"/>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0">
                    <a:moveTo>
                      <a:pt x="0" y="17"/>
                    </a:moveTo>
                    <a:lnTo>
                      <a:pt x="2" y="20"/>
                    </a:lnTo>
                    <a:lnTo>
                      <a:pt x="5" y="17"/>
                    </a:lnTo>
                    <a:lnTo>
                      <a:pt x="5" y="3"/>
                    </a:lnTo>
                    <a:lnTo>
                      <a:pt x="2"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92" name="Oval 57"/>
              <p:cNvSpPr>
                <a:spLocks noChangeArrowheads="1"/>
              </p:cNvSpPr>
              <p:nvPr/>
            </p:nvSpPr>
            <p:spPr bwMode="auto">
              <a:xfrm>
                <a:off x="4275" y="2109"/>
                <a:ext cx="54" cy="55"/>
              </a:xfrm>
              <a:prstGeom prst="ellipse">
                <a:avLst/>
              </a:prstGeom>
              <a:solidFill>
                <a:schemeClr val="tx1"/>
              </a:solidFill>
              <a:ln w="9525">
                <a:solidFill>
                  <a:schemeClr val="tx1"/>
                </a:solidFill>
                <a:round/>
                <a:headEnd/>
                <a:tailEnd/>
              </a:ln>
            </p:spPr>
            <p:txBody>
              <a:bodyPr/>
              <a:lstStyle/>
              <a:p>
                <a:endParaRPr lang="fr-FR"/>
              </a:p>
            </p:txBody>
          </p:sp>
          <p:sp>
            <p:nvSpPr>
              <p:cNvPr id="43393" name="Oval 58"/>
              <p:cNvSpPr>
                <a:spLocks noChangeArrowheads="1"/>
              </p:cNvSpPr>
              <p:nvPr/>
            </p:nvSpPr>
            <p:spPr bwMode="auto">
              <a:xfrm>
                <a:off x="4275" y="1967"/>
                <a:ext cx="54"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339" name="Group 59"/>
            <p:cNvGrpSpPr>
              <a:grpSpLocks/>
            </p:cNvGrpSpPr>
            <p:nvPr/>
          </p:nvGrpSpPr>
          <p:grpSpPr bwMode="auto">
            <a:xfrm>
              <a:off x="4275" y="1824"/>
              <a:ext cx="54" cy="198"/>
              <a:chOff x="4275" y="1824"/>
              <a:chExt cx="54" cy="198"/>
            </a:xfrm>
          </p:grpSpPr>
          <p:sp>
            <p:nvSpPr>
              <p:cNvPr id="43380" name="Freeform 60"/>
              <p:cNvSpPr>
                <a:spLocks/>
              </p:cNvSpPr>
              <p:nvPr/>
            </p:nvSpPr>
            <p:spPr bwMode="auto">
              <a:xfrm>
                <a:off x="4296" y="1964"/>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81" name="Freeform 61"/>
              <p:cNvSpPr>
                <a:spLocks/>
              </p:cNvSpPr>
              <p:nvPr/>
            </p:nvSpPr>
            <p:spPr bwMode="auto">
              <a:xfrm>
                <a:off x="4296" y="1940"/>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382" name="Freeform 62"/>
              <p:cNvSpPr>
                <a:spLocks/>
              </p:cNvSpPr>
              <p:nvPr/>
            </p:nvSpPr>
            <p:spPr bwMode="auto">
              <a:xfrm>
                <a:off x="4296" y="1900"/>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383" name="Freeform 63"/>
              <p:cNvSpPr>
                <a:spLocks/>
              </p:cNvSpPr>
              <p:nvPr/>
            </p:nvSpPr>
            <p:spPr bwMode="auto">
              <a:xfrm>
                <a:off x="4296" y="1877"/>
                <a:ext cx="5" cy="11"/>
              </a:xfrm>
              <a:custGeom>
                <a:avLst/>
                <a:gdLst>
                  <a:gd name="T0" fmla="*/ 0 w 5"/>
                  <a:gd name="T1" fmla="*/ 8 h 11"/>
                  <a:gd name="T2" fmla="*/ 2 w 5"/>
                  <a:gd name="T3" fmla="*/ 11 h 11"/>
                  <a:gd name="T4" fmla="*/ 2 w 5"/>
                  <a:gd name="T5" fmla="*/ 11 h 11"/>
                  <a:gd name="T6" fmla="*/ 5 w 5"/>
                  <a:gd name="T7" fmla="*/ 8 h 11"/>
                  <a:gd name="T8" fmla="*/ 5 w 5"/>
                  <a:gd name="T9" fmla="*/ 2 h 11"/>
                  <a:gd name="T10" fmla="*/ 2 w 5"/>
                  <a:gd name="T11" fmla="*/ 0 h 11"/>
                  <a:gd name="T12" fmla="*/ 2 w 5"/>
                  <a:gd name="T13" fmla="*/ 0 h 11"/>
                  <a:gd name="T14" fmla="*/ 0 w 5"/>
                  <a:gd name="T15" fmla="*/ 2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2" y="11"/>
                    </a:lnTo>
                    <a:lnTo>
                      <a:pt x="5" y="8"/>
                    </a:lnTo>
                    <a:lnTo>
                      <a:pt x="5" y="2"/>
                    </a:lnTo>
                    <a:lnTo>
                      <a:pt x="2" y="0"/>
                    </a:lnTo>
                    <a:lnTo>
                      <a:pt x="0"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84" name="Freeform 64"/>
              <p:cNvSpPr>
                <a:spLocks/>
              </p:cNvSpPr>
              <p:nvPr/>
            </p:nvSpPr>
            <p:spPr bwMode="auto">
              <a:xfrm>
                <a:off x="4296" y="1845"/>
                <a:ext cx="5" cy="20"/>
              </a:xfrm>
              <a:custGeom>
                <a:avLst/>
                <a:gdLst>
                  <a:gd name="T0" fmla="*/ 0 w 5"/>
                  <a:gd name="T1" fmla="*/ 17 h 20"/>
                  <a:gd name="T2" fmla="*/ 2 w 5"/>
                  <a:gd name="T3" fmla="*/ 20 h 20"/>
                  <a:gd name="T4" fmla="*/ 2 w 5"/>
                  <a:gd name="T5" fmla="*/ 20 h 20"/>
                  <a:gd name="T6" fmla="*/ 5 w 5"/>
                  <a:gd name="T7" fmla="*/ 17 h 20"/>
                  <a:gd name="T8" fmla="*/ 5 w 5"/>
                  <a:gd name="T9" fmla="*/ 3 h 20"/>
                  <a:gd name="T10" fmla="*/ 2 w 5"/>
                  <a:gd name="T11" fmla="*/ 0 h 20"/>
                  <a:gd name="T12" fmla="*/ 2 w 5"/>
                  <a:gd name="T13" fmla="*/ 0 h 20"/>
                  <a:gd name="T14" fmla="*/ 0 w 5"/>
                  <a:gd name="T15" fmla="*/ 3 h 20"/>
                  <a:gd name="T16" fmla="*/ 0 w 5"/>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0">
                    <a:moveTo>
                      <a:pt x="0" y="17"/>
                    </a:moveTo>
                    <a:lnTo>
                      <a:pt x="2" y="20"/>
                    </a:lnTo>
                    <a:lnTo>
                      <a:pt x="5" y="17"/>
                    </a:lnTo>
                    <a:lnTo>
                      <a:pt x="5" y="3"/>
                    </a:lnTo>
                    <a:lnTo>
                      <a:pt x="2"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85" name="Oval 65"/>
              <p:cNvSpPr>
                <a:spLocks noChangeArrowheads="1"/>
              </p:cNvSpPr>
              <p:nvPr/>
            </p:nvSpPr>
            <p:spPr bwMode="auto">
              <a:xfrm>
                <a:off x="4275" y="1967"/>
                <a:ext cx="54" cy="55"/>
              </a:xfrm>
              <a:prstGeom prst="ellipse">
                <a:avLst/>
              </a:prstGeom>
              <a:solidFill>
                <a:schemeClr val="tx1"/>
              </a:solidFill>
              <a:ln w="9525">
                <a:solidFill>
                  <a:schemeClr val="tx1"/>
                </a:solidFill>
                <a:round/>
                <a:headEnd/>
                <a:tailEnd/>
              </a:ln>
            </p:spPr>
            <p:txBody>
              <a:bodyPr/>
              <a:lstStyle/>
              <a:p>
                <a:endParaRPr lang="fr-FR"/>
              </a:p>
            </p:txBody>
          </p:sp>
          <p:sp>
            <p:nvSpPr>
              <p:cNvPr id="43386" name="Oval 66"/>
              <p:cNvSpPr>
                <a:spLocks noChangeArrowheads="1"/>
              </p:cNvSpPr>
              <p:nvPr/>
            </p:nvSpPr>
            <p:spPr bwMode="auto">
              <a:xfrm>
                <a:off x="4275" y="1824"/>
                <a:ext cx="54" cy="55"/>
              </a:xfrm>
              <a:prstGeom prst="ellipse">
                <a:avLst/>
              </a:prstGeom>
              <a:solidFill>
                <a:schemeClr val="tx1"/>
              </a:solidFill>
              <a:ln w="9525">
                <a:solidFill>
                  <a:schemeClr val="tx1"/>
                </a:solidFill>
                <a:round/>
                <a:headEnd/>
                <a:tailEnd/>
              </a:ln>
            </p:spPr>
            <p:txBody>
              <a:bodyPr/>
              <a:lstStyle/>
              <a:p>
                <a:endParaRPr lang="fr-FR"/>
              </a:p>
            </p:txBody>
          </p:sp>
        </p:grpSp>
        <p:grpSp>
          <p:nvGrpSpPr>
            <p:cNvPr id="43340" name="Group 67"/>
            <p:cNvGrpSpPr>
              <a:grpSpLocks/>
            </p:cNvGrpSpPr>
            <p:nvPr/>
          </p:nvGrpSpPr>
          <p:grpSpPr bwMode="auto">
            <a:xfrm>
              <a:off x="4296" y="1702"/>
              <a:ext cx="5" cy="148"/>
              <a:chOff x="4296" y="1702"/>
              <a:chExt cx="5" cy="148"/>
            </a:xfrm>
          </p:grpSpPr>
          <p:sp>
            <p:nvSpPr>
              <p:cNvPr id="43375" name="Freeform 68"/>
              <p:cNvSpPr>
                <a:spLocks/>
              </p:cNvSpPr>
              <p:nvPr/>
            </p:nvSpPr>
            <p:spPr bwMode="auto">
              <a:xfrm>
                <a:off x="4296" y="1821"/>
                <a:ext cx="5" cy="29"/>
              </a:xfrm>
              <a:custGeom>
                <a:avLst/>
                <a:gdLst>
                  <a:gd name="T0" fmla="*/ 0 w 5"/>
                  <a:gd name="T1" fmla="*/ 27 h 29"/>
                  <a:gd name="T2" fmla="*/ 2 w 5"/>
                  <a:gd name="T3" fmla="*/ 29 h 29"/>
                  <a:gd name="T4" fmla="*/ 2 w 5"/>
                  <a:gd name="T5" fmla="*/ 29 h 29"/>
                  <a:gd name="T6" fmla="*/ 5 w 5"/>
                  <a:gd name="T7" fmla="*/ 27 h 29"/>
                  <a:gd name="T8" fmla="*/ 5 w 5"/>
                  <a:gd name="T9" fmla="*/ 3 h 29"/>
                  <a:gd name="T10" fmla="*/ 2 w 5"/>
                  <a:gd name="T11" fmla="*/ 0 h 29"/>
                  <a:gd name="T12" fmla="*/ 2 w 5"/>
                  <a:gd name="T13" fmla="*/ 0 h 29"/>
                  <a:gd name="T14" fmla="*/ 0 w 5"/>
                  <a:gd name="T15" fmla="*/ 3 h 29"/>
                  <a:gd name="T16" fmla="*/ 0 w 5"/>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7"/>
                    </a:moveTo>
                    <a:lnTo>
                      <a:pt x="2" y="29"/>
                    </a:lnTo>
                    <a:lnTo>
                      <a:pt x="5" y="27"/>
                    </a:lnTo>
                    <a:lnTo>
                      <a:pt x="5" y="3"/>
                    </a:lnTo>
                    <a:lnTo>
                      <a:pt x="2"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376" name="Freeform 69"/>
              <p:cNvSpPr>
                <a:spLocks/>
              </p:cNvSpPr>
              <p:nvPr/>
            </p:nvSpPr>
            <p:spPr bwMode="auto">
              <a:xfrm>
                <a:off x="4296" y="1798"/>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377" name="Freeform 70"/>
              <p:cNvSpPr>
                <a:spLocks/>
              </p:cNvSpPr>
              <p:nvPr/>
            </p:nvSpPr>
            <p:spPr bwMode="auto">
              <a:xfrm>
                <a:off x="4296" y="1758"/>
                <a:ext cx="5" cy="29"/>
              </a:xfrm>
              <a:custGeom>
                <a:avLst/>
                <a:gdLst>
                  <a:gd name="T0" fmla="*/ 0 w 5"/>
                  <a:gd name="T1" fmla="*/ 26 h 29"/>
                  <a:gd name="T2" fmla="*/ 2 w 5"/>
                  <a:gd name="T3" fmla="*/ 29 h 29"/>
                  <a:gd name="T4" fmla="*/ 2 w 5"/>
                  <a:gd name="T5" fmla="*/ 29 h 29"/>
                  <a:gd name="T6" fmla="*/ 5 w 5"/>
                  <a:gd name="T7" fmla="*/ 26 h 29"/>
                  <a:gd name="T8" fmla="*/ 5 w 5"/>
                  <a:gd name="T9" fmla="*/ 2 h 29"/>
                  <a:gd name="T10" fmla="*/ 2 w 5"/>
                  <a:gd name="T11" fmla="*/ 0 h 29"/>
                  <a:gd name="T12" fmla="*/ 2 w 5"/>
                  <a:gd name="T13" fmla="*/ 0 h 29"/>
                  <a:gd name="T14" fmla="*/ 0 w 5"/>
                  <a:gd name="T15" fmla="*/ 2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2"/>
                    </a:lnTo>
                    <a:lnTo>
                      <a:pt x="2" y="0"/>
                    </a:lnTo>
                    <a:lnTo>
                      <a:pt x="0" y="2"/>
                    </a:lnTo>
                    <a:lnTo>
                      <a:pt x="0" y="26"/>
                    </a:lnTo>
                    <a:close/>
                  </a:path>
                </a:pathLst>
              </a:custGeom>
              <a:solidFill>
                <a:schemeClr val="tx1"/>
              </a:solidFill>
              <a:ln w="9525">
                <a:solidFill>
                  <a:schemeClr val="tx1"/>
                </a:solidFill>
                <a:round/>
                <a:headEnd/>
                <a:tailEnd/>
              </a:ln>
            </p:spPr>
            <p:txBody>
              <a:bodyPr/>
              <a:lstStyle/>
              <a:p>
                <a:endParaRPr lang="fr-FR"/>
              </a:p>
            </p:txBody>
          </p:sp>
          <p:sp>
            <p:nvSpPr>
              <p:cNvPr id="43378" name="Freeform 71"/>
              <p:cNvSpPr>
                <a:spLocks/>
              </p:cNvSpPr>
              <p:nvPr/>
            </p:nvSpPr>
            <p:spPr bwMode="auto">
              <a:xfrm>
                <a:off x="4296" y="1734"/>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79" name="Freeform 72"/>
              <p:cNvSpPr>
                <a:spLocks/>
              </p:cNvSpPr>
              <p:nvPr/>
            </p:nvSpPr>
            <p:spPr bwMode="auto">
              <a:xfrm>
                <a:off x="4296" y="1702"/>
                <a:ext cx="5" cy="21"/>
              </a:xfrm>
              <a:custGeom>
                <a:avLst/>
                <a:gdLst>
                  <a:gd name="T0" fmla="*/ 0 w 5"/>
                  <a:gd name="T1" fmla="*/ 18 h 21"/>
                  <a:gd name="T2" fmla="*/ 2 w 5"/>
                  <a:gd name="T3" fmla="*/ 21 h 21"/>
                  <a:gd name="T4" fmla="*/ 2 w 5"/>
                  <a:gd name="T5" fmla="*/ 21 h 21"/>
                  <a:gd name="T6" fmla="*/ 5 w 5"/>
                  <a:gd name="T7" fmla="*/ 18 h 21"/>
                  <a:gd name="T8" fmla="*/ 5 w 5"/>
                  <a:gd name="T9" fmla="*/ 3 h 21"/>
                  <a:gd name="T10" fmla="*/ 2 w 5"/>
                  <a:gd name="T11" fmla="*/ 0 h 21"/>
                  <a:gd name="T12" fmla="*/ 2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2" y="21"/>
                    </a:lnTo>
                    <a:lnTo>
                      <a:pt x="5" y="18"/>
                    </a:lnTo>
                    <a:lnTo>
                      <a:pt x="5" y="3"/>
                    </a:lnTo>
                    <a:lnTo>
                      <a:pt x="2"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341" name="Group 73"/>
            <p:cNvGrpSpPr>
              <a:grpSpLocks/>
            </p:cNvGrpSpPr>
            <p:nvPr/>
          </p:nvGrpSpPr>
          <p:grpSpPr bwMode="auto">
            <a:xfrm>
              <a:off x="4275" y="1540"/>
              <a:ext cx="54" cy="197"/>
              <a:chOff x="4275" y="1540"/>
              <a:chExt cx="54" cy="197"/>
            </a:xfrm>
          </p:grpSpPr>
          <p:sp>
            <p:nvSpPr>
              <p:cNvPr id="43368" name="Freeform 74"/>
              <p:cNvSpPr>
                <a:spLocks/>
              </p:cNvSpPr>
              <p:nvPr/>
            </p:nvSpPr>
            <p:spPr bwMode="auto">
              <a:xfrm>
                <a:off x="4296" y="1679"/>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69" name="Freeform 75"/>
              <p:cNvSpPr>
                <a:spLocks/>
              </p:cNvSpPr>
              <p:nvPr/>
            </p:nvSpPr>
            <p:spPr bwMode="auto">
              <a:xfrm>
                <a:off x="4296" y="1656"/>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370" name="Freeform 76"/>
              <p:cNvSpPr>
                <a:spLocks/>
              </p:cNvSpPr>
              <p:nvPr/>
            </p:nvSpPr>
            <p:spPr bwMode="auto">
              <a:xfrm>
                <a:off x="4296" y="1615"/>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371" name="Freeform 77"/>
              <p:cNvSpPr>
                <a:spLocks/>
              </p:cNvSpPr>
              <p:nvPr/>
            </p:nvSpPr>
            <p:spPr bwMode="auto">
              <a:xfrm>
                <a:off x="4296" y="1592"/>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72" name="Freeform 78"/>
              <p:cNvSpPr>
                <a:spLocks/>
              </p:cNvSpPr>
              <p:nvPr/>
            </p:nvSpPr>
            <p:spPr bwMode="auto">
              <a:xfrm>
                <a:off x="4296" y="1560"/>
                <a:ext cx="5" cy="21"/>
              </a:xfrm>
              <a:custGeom>
                <a:avLst/>
                <a:gdLst>
                  <a:gd name="T0" fmla="*/ 0 w 5"/>
                  <a:gd name="T1" fmla="*/ 18 h 21"/>
                  <a:gd name="T2" fmla="*/ 2 w 5"/>
                  <a:gd name="T3" fmla="*/ 21 h 21"/>
                  <a:gd name="T4" fmla="*/ 2 w 5"/>
                  <a:gd name="T5" fmla="*/ 21 h 21"/>
                  <a:gd name="T6" fmla="*/ 5 w 5"/>
                  <a:gd name="T7" fmla="*/ 18 h 21"/>
                  <a:gd name="T8" fmla="*/ 5 w 5"/>
                  <a:gd name="T9" fmla="*/ 3 h 21"/>
                  <a:gd name="T10" fmla="*/ 2 w 5"/>
                  <a:gd name="T11" fmla="*/ 0 h 21"/>
                  <a:gd name="T12" fmla="*/ 2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2" y="21"/>
                    </a:lnTo>
                    <a:lnTo>
                      <a:pt x="5" y="18"/>
                    </a:lnTo>
                    <a:lnTo>
                      <a:pt x="5" y="3"/>
                    </a:lnTo>
                    <a:lnTo>
                      <a:pt x="2"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73" name="Oval 79"/>
              <p:cNvSpPr>
                <a:spLocks noChangeArrowheads="1"/>
              </p:cNvSpPr>
              <p:nvPr/>
            </p:nvSpPr>
            <p:spPr bwMode="auto">
              <a:xfrm>
                <a:off x="4275" y="1682"/>
                <a:ext cx="54" cy="55"/>
              </a:xfrm>
              <a:prstGeom prst="ellipse">
                <a:avLst/>
              </a:prstGeom>
              <a:solidFill>
                <a:schemeClr val="tx1"/>
              </a:solidFill>
              <a:ln w="9525">
                <a:solidFill>
                  <a:schemeClr val="tx1"/>
                </a:solidFill>
                <a:round/>
                <a:headEnd/>
                <a:tailEnd/>
              </a:ln>
            </p:spPr>
            <p:txBody>
              <a:bodyPr/>
              <a:lstStyle/>
              <a:p>
                <a:endParaRPr lang="fr-FR"/>
              </a:p>
            </p:txBody>
          </p:sp>
          <p:sp>
            <p:nvSpPr>
              <p:cNvPr id="43374" name="Oval 80"/>
              <p:cNvSpPr>
                <a:spLocks noChangeArrowheads="1"/>
              </p:cNvSpPr>
              <p:nvPr/>
            </p:nvSpPr>
            <p:spPr bwMode="auto">
              <a:xfrm>
                <a:off x="4275" y="1540"/>
                <a:ext cx="54"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342" name="Group 81"/>
            <p:cNvGrpSpPr>
              <a:grpSpLocks/>
            </p:cNvGrpSpPr>
            <p:nvPr/>
          </p:nvGrpSpPr>
          <p:grpSpPr bwMode="auto">
            <a:xfrm>
              <a:off x="4275" y="1398"/>
              <a:ext cx="54" cy="197"/>
              <a:chOff x="4275" y="1398"/>
              <a:chExt cx="54" cy="197"/>
            </a:xfrm>
          </p:grpSpPr>
          <p:sp>
            <p:nvSpPr>
              <p:cNvPr id="43361" name="Freeform 82"/>
              <p:cNvSpPr>
                <a:spLocks/>
              </p:cNvSpPr>
              <p:nvPr/>
            </p:nvSpPr>
            <p:spPr bwMode="auto">
              <a:xfrm>
                <a:off x="4296" y="1537"/>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62" name="Freeform 83"/>
              <p:cNvSpPr>
                <a:spLocks/>
              </p:cNvSpPr>
              <p:nvPr/>
            </p:nvSpPr>
            <p:spPr bwMode="auto">
              <a:xfrm>
                <a:off x="4296" y="1514"/>
                <a:ext cx="5" cy="11"/>
              </a:xfrm>
              <a:custGeom>
                <a:avLst/>
                <a:gdLst>
                  <a:gd name="T0" fmla="*/ 0 w 5"/>
                  <a:gd name="T1" fmla="*/ 9 h 11"/>
                  <a:gd name="T2" fmla="*/ 2 w 5"/>
                  <a:gd name="T3" fmla="*/ 11 h 11"/>
                  <a:gd name="T4" fmla="*/ 2 w 5"/>
                  <a:gd name="T5" fmla="*/ 11 h 11"/>
                  <a:gd name="T6" fmla="*/ 5 w 5"/>
                  <a:gd name="T7" fmla="*/ 9 h 11"/>
                  <a:gd name="T8" fmla="*/ 5 w 5"/>
                  <a:gd name="T9" fmla="*/ 3 h 11"/>
                  <a:gd name="T10" fmla="*/ 2 w 5"/>
                  <a:gd name="T11" fmla="*/ 0 h 11"/>
                  <a:gd name="T12" fmla="*/ 2 w 5"/>
                  <a:gd name="T13" fmla="*/ 0 h 11"/>
                  <a:gd name="T14" fmla="*/ 0 w 5"/>
                  <a:gd name="T15" fmla="*/ 3 h 11"/>
                  <a:gd name="T16" fmla="*/ 0 w 5"/>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9"/>
                    </a:moveTo>
                    <a:lnTo>
                      <a:pt x="2" y="11"/>
                    </a:lnTo>
                    <a:lnTo>
                      <a:pt x="5" y="9"/>
                    </a:lnTo>
                    <a:lnTo>
                      <a:pt x="5" y="3"/>
                    </a:lnTo>
                    <a:lnTo>
                      <a:pt x="2"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363" name="Freeform 84"/>
              <p:cNvSpPr>
                <a:spLocks/>
              </p:cNvSpPr>
              <p:nvPr/>
            </p:nvSpPr>
            <p:spPr bwMode="auto">
              <a:xfrm>
                <a:off x="4296" y="1473"/>
                <a:ext cx="5" cy="29"/>
              </a:xfrm>
              <a:custGeom>
                <a:avLst/>
                <a:gdLst>
                  <a:gd name="T0" fmla="*/ 0 w 5"/>
                  <a:gd name="T1" fmla="*/ 26 h 29"/>
                  <a:gd name="T2" fmla="*/ 2 w 5"/>
                  <a:gd name="T3" fmla="*/ 29 h 29"/>
                  <a:gd name="T4" fmla="*/ 2 w 5"/>
                  <a:gd name="T5" fmla="*/ 29 h 29"/>
                  <a:gd name="T6" fmla="*/ 5 w 5"/>
                  <a:gd name="T7" fmla="*/ 26 h 29"/>
                  <a:gd name="T8" fmla="*/ 5 w 5"/>
                  <a:gd name="T9" fmla="*/ 3 h 29"/>
                  <a:gd name="T10" fmla="*/ 2 w 5"/>
                  <a:gd name="T11" fmla="*/ 0 h 29"/>
                  <a:gd name="T12" fmla="*/ 2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2" y="29"/>
                    </a:lnTo>
                    <a:lnTo>
                      <a:pt x="5" y="26"/>
                    </a:lnTo>
                    <a:lnTo>
                      <a:pt x="5" y="3"/>
                    </a:lnTo>
                    <a:lnTo>
                      <a:pt x="2"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364" name="Freeform 85"/>
              <p:cNvSpPr>
                <a:spLocks/>
              </p:cNvSpPr>
              <p:nvPr/>
            </p:nvSpPr>
            <p:spPr bwMode="auto">
              <a:xfrm>
                <a:off x="4296" y="1450"/>
                <a:ext cx="5" cy="12"/>
              </a:xfrm>
              <a:custGeom>
                <a:avLst/>
                <a:gdLst>
                  <a:gd name="T0" fmla="*/ 0 w 5"/>
                  <a:gd name="T1" fmla="*/ 9 h 12"/>
                  <a:gd name="T2" fmla="*/ 2 w 5"/>
                  <a:gd name="T3" fmla="*/ 12 h 12"/>
                  <a:gd name="T4" fmla="*/ 2 w 5"/>
                  <a:gd name="T5" fmla="*/ 12 h 12"/>
                  <a:gd name="T6" fmla="*/ 5 w 5"/>
                  <a:gd name="T7" fmla="*/ 9 h 12"/>
                  <a:gd name="T8" fmla="*/ 5 w 5"/>
                  <a:gd name="T9" fmla="*/ 3 h 12"/>
                  <a:gd name="T10" fmla="*/ 2 w 5"/>
                  <a:gd name="T11" fmla="*/ 0 h 12"/>
                  <a:gd name="T12" fmla="*/ 2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2" y="12"/>
                    </a:lnTo>
                    <a:lnTo>
                      <a:pt x="5" y="9"/>
                    </a:lnTo>
                    <a:lnTo>
                      <a:pt x="5" y="3"/>
                    </a:lnTo>
                    <a:lnTo>
                      <a:pt x="2"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65" name="Freeform 86"/>
              <p:cNvSpPr>
                <a:spLocks/>
              </p:cNvSpPr>
              <p:nvPr/>
            </p:nvSpPr>
            <p:spPr bwMode="auto">
              <a:xfrm>
                <a:off x="4296" y="1418"/>
                <a:ext cx="5" cy="20"/>
              </a:xfrm>
              <a:custGeom>
                <a:avLst/>
                <a:gdLst>
                  <a:gd name="T0" fmla="*/ 0 w 5"/>
                  <a:gd name="T1" fmla="*/ 17 h 20"/>
                  <a:gd name="T2" fmla="*/ 2 w 5"/>
                  <a:gd name="T3" fmla="*/ 20 h 20"/>
                  <a:gd name="T4" fmla="*/ 2 w 5"/>
                  <a:gd name="T5" fmla="*/ 20 h 20"/>
                  <a:gd name="T6" fmla="*/ 5 w 5"/>
                  <a:gd name="T7" fmla="*/ 17 h 20"/>
                  <a:gd name="T8" fmla="*/ 5 w 5"/>
                  <a:gd name="T9" fmla="*/ 3 h 20"/>
                  <a:gd name="T10" fmla="*/ 2 w 5"/>
                  <a:gd name="T11" fmla="*/ 0 h 20"/>
                  <a:gd name="T12" fmla="*/ 2 w 5"/>
                  <a:gd name="T13" fmla="*/ 0 h 20"/>
                  <a:gd name="T14" fmla="*/ 0 w 5"/>
                  <a:gd name="T15" fmla="*/ 3 h 20"/>
                  <a:gd name="T16" fmla="*/ 0 w 5"/>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0">
                    <a:moveTo>
                      <a:pt x="0" y="17"/>
                    </a:moveTo>
                    <a:lnTo>
                      <a:pt x="2" y="20"/>
                    </a:lnTo>
                    <a:lnTo>
                      <a:pt x="5" y="17"/>
                    </a:lnTo>
                    <a:lnTo>
                      <a:pt x="5" y="3"/>
                    </a:lnTo>
                    <a:lnTo>
                      <a:pt x="2"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66" name="Oval 87"/>
              <p:cNvSpPr>
                <a:spLocks noChangeArrowheads="1"/>
              </p:cNvSpPr>
              <p:nvPr/>
            </p:nvSpPr>
            <p:spPr bwMode="auto">
              <a:xfrm>
                <a:off x="4275" y="1540"/>
                <a:ext cx="54" cy="55"/>
              </a:xfrm>
              <a:prstGeom prst="ellipse">
                <a:avLst/>
              </a:prstGeom>
              <a:solidFill>
                <a:schemeClr val="tx1"/>
              </a:solidFill>
              <a:ln w="9525">
                <a:solidFill>
                  <a:schemeClr val="tx1"/>
                </a:solidFill>
                <a:round/>
                <a:headEnd/>
                <a:tailEnd/>
              </a:ln>
            </p:spPr>
            <p:txBody>
              <a:bodyPr/>
              <a:lstStyle/>
              <a:p>
                <a:endParaRPr lang="fr-FR"/>
              </a:p>
            </p:txBody>
          </p:sp>
          <p:sp>
            <p:nvSpPr>
              <p:cNvPr id="43367" name="Oval 88"/>
              <p:cNvSpPr>
                <a:spLocks noChangeArrowheads="1"/>
              </p:cNvSpPr>
              <p:nvPr/>
            </p:nvSpPr>
            <p:spPr bwMode="auto">
              <a:xfrm>
                <a:off x="4275" y="1398"/>
                <a:ext cx="54" cy="55"/>
              </a:xfrm>
              <a:prstGeom prst="ellipse">
                <a:avLst/>
              </a:prstGeom>
              <a:solidFill>
                <a:schemeClr val="tx1"/>
              </a:solidFill>
              <a:ln w="9525">
                <a:solidFill>
                  <a:schemeClr val="tx1"/>
                </a:solidFill>
                <a:round/>
                <a:headEnd/>
                <a:tailEnd/>
              </a:ln>
            </p:spPr>
            <p:txBody>
              <a:bodyPr/>
              <a:lstStyle/>
              <a:p>
                <a:endParaRPr lang="fr-FR"/>
              </a:p>
            </p:txBody>
          </p:sp>
        </p:grpSp>
        <p:sp>
          <p:nvSpPr>
            <p:cNvPr id="43343" name="Rectangle 89"/>
            <p:cNvSpPr>
              <a:spLocks noChangeArrowheads="1"/>
            </p:cNvSpPr>
            <p:nvPr/>
          </p:nvSpPr>
          <p:spPr bwMode="auto">
            <a:xfrm>
              <a:off x="4049" y="2936"/>
              <a:ext cx="45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43344" name="Group 90"/>
            <p:cNvGrpSpPr>
              <a:grpSpLocks/>
            </p:cNvGrpSpPr>
            <p:nvPr/>
          </p:nvGrpSpPr>
          <p:grpSpPr bwMode="auto">
            <a:xfrm>
              <a:off x="4107" y="2984"/>
              <a:ext cx="328" cy="74"/>
              <a:chOff x="4107" y="2984"/>
              <a:chExt cx="328" cy="74"/>
            </a:xfrm>
          </p:grpSpPr>
          <p:sp>
            <p:nvSpPr>
              <p:cNvPr id="43354" name="Rectangle 91"/>
              <p:cNvSpPr>
                <a:spLocks noChangeArrowheads="1"/>
              </p:cNvSpPr>
              <p:nvPr/>
            </p:nvSpPr>
            <p:spPr bwMode="auto">
              <a:xfrm>
                <a:off x="4107" y="2984"/>
                <a:ext cx="1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355" name="Line 92"/>
              <p:cNvSpPr>
                <a:spLocks noChangeShapeType="1"/>
              </p:cNvSpPr>
              <p:nvPr/>
            </p:nvSpPr>
            <p:spPr bwMode="auto">
              <a:xfrm>
                <a:off x="4175" y="2987"/>
                <a:ext cx="260" cy="1"/>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356" name="Line 93"/>
              <p:cNvSpPr>
                <a:spLocks noChangeShapeType="1"/>
              </p:cNvSpPr>
              <p:nvPr/>
            </p:nvSpPr>
            <p:spPr bwMode="auto">
              <a:xfrm flipH="1">
                <a:off x="4372" y="2987"/>
                <a:ext cx="63" cy="7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357" name="Line 94"/>
              <p:cNvSpPr>
                <a:spLocks noChangeShapeType="1"/>
              </p:cNvSpPr>
              <p:nvPr/>
            </p:nvSpPr>
            <p:spPr bwMode="auto">
              <a:xfrm flipH="1">
                <a:off x="4305" y="2987"/>
                <a:ext cx="67" cy="7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358" name="Line 95"/>
              <p:cNvSpPr>
                <a:spLocks noChangeShapeType="1"/>
              </p:cNvSpPr>
              <p:nvPr/>
            </p:nvSpPr>
            <p:spPr bwMode="auto">
              <a:xfrm flipH="1">
                <a:off x="4242" y="2987"/>
                <a:ext cx="63" cy="7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359" name="Line 96"/>
              <p:cNvSpPr>
                <a:spLocks noChangeShapeType="1"/>
              </p:cNvSpPr>
              <p:nvPr/>
            </p:nvSpPr>
            <p:spPr bwMode="auto">
              <a:xfrm flipH="1">
                <a:off x="4175" y="2987"/>
                <a:ext cx="67" cy="7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360" name="Line 97"/>
              <p:cNvSpPr>
                <a:spLocks noChangeShapeType="1"/>
              </p:cNvSpPr>
              <p:nvPr/>
            </p:nvSpPr>
            <p:spPr bwMode="auto">
              <a:xfrm flipH="1">
                <a:off x="4112" y="2987"/>
                <a:ext cx="63" cy="7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3345" name="Rectangle 98"/>
            <p:cNvSpPr>
              <a:spLocks noChangeArrowheads="1"/>
            </p:cNvSpPr>
            <p:nvPr/>
          </p:nvSpPr>
          <p:spPr bwMode="auto">
            <a:xfrm>
              <a:off x="4449" y="2988"/>
              <a:ext cx="1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346" name="Oval 99"/>
            <p:cNvSpPr>
              <a:spLocks noChangeArrowheads="1"/>
            </p:cNvSpPr>
            <p:nvPr/>
          </p:nvSpPr>
          <p:spPr bwMode="auto">
            <a:xfrm>
              <a:off x="4550" y="1398"/>
              <a:ext cx="41" cy="43"/>
            </a:xfrm>
            <a:prstGeom prst="ellipse">
              <a:avLst/>
            </a:prstGeom>
            <a:solidFill>
              <a:schemeClr val="tx1"/>
            </a:solidFill>
            <a:ln w="7938">
              <a:solidFill>
                <a:schemeClr val="tx1"/>
              </a:solidFill>
              <a:round/>
              <a:headEnd/>
              <a:tailEnd/>
            </a:ln>
          </p:spPr>
          <p:txBody>
            <a:bodyPr/>
            <a:lstStyle/>
            <a:p>
              <a:endParaRPr lang="fr-FR"/>
            </a:p>
          </p:txBody>
        </p:sp>
        <p:sp>
          <p:nvSpPr>
            <p:cNvPr id="43347" name="Oval 100"/>
            <p:cNvSpPr>
              <a:spLocks noChangeArrowheads="1"/>
            </p:cNvSpPr>
            <p:nvPr/>
          </p:nvSpPr>
          <p:spPr bwMode="auto">
            <a:xfrm>
              <a:off x="4397" y="1546"/>
              <a:ext cx="39" cy="43"/>
            </a:xfrm>
            <a:prstGeom prst="ellipse">
              <a:avLst/>
            </a:prstGeom>
            <a:solidFill>
              <a:schemeClr val="tx1"/>
            </a:solidFill>
            <a:ln w="7938">
              <a:solidFill>
                <a:schemeClr val="tx1"/>
              </a:solidFill>
              <a:round/>
              <a:headEnd/>
              <a:tailEnd/>
            </a:ln>
          </p:spPr>
          <p:txBody>
            <a:bodyPr/>
            <a:lstStyle/>
            <a:p>
              <a:endParaRPr lang="fr-FR"/>
            </a:p>
          </p:txBody>
        </p:sp>
        <p:sp>
          <p:nvSpPr>
            <p:cNvPr id="43348" name="Oval 101"/>
            <p:cNvSpPr>
              <a:spLocks noChangeArrowheads="1"/>
            </p:cNvSpPr>
            <p:nvPr/>
          </p:nvSpPr>
          <p:spPr bwMode="auto">
            <a:xfrm>
              <a:off x="4220" y="1694"/>
              <a:ext cx="42" cy="43"/>
            </a:xfrm>
            <a:prstGeom prst="ellipse">
              <a:avLst/>
            </a:prstGeom>
            <a:solidFill>
              <a:schemeClr val="tx1"/>
            </a:solidFill>
            <a:ln w="7938">
              <a:solidFill>
                <a:schemeClr val="tx1"/>
              </a:solidFill>
              <a:round/>
              <a:headEnd/>
              <a:tailEnd/>
            </a:ln>
          </p:spPr>
          <p:txBody>
            <a:bodyPr/>
            <a:lstStyle/>
            <a:p>
              <a:endParaRPr lang="fr-FR"/>
            </a:p>
          </p:txBody>
        </p:sp>
        <p:sp>
          <p:nvSpPr>
            <p:cNvPr id="43349" name="Oval 102"/>
            <p:cNvSpPr>
              <a:spLocks noChangeArrowheads="1"/>
            </p:cNvSpPr>
            <p:nvPr/>
          </p:nvSpPr>
          <p:spPr bwMode="auto">
            <a:xfrm>
              <a:off x="4093" y="1830"/>
              <a:ext cx="42" cy="44"/>
            </a:xfrm>
            <a:prstGeom prst="ellipse">
              <a:avLst/>
            </a:prstGeom>
            <a:solidFill>
              <a:schemeClr val="tx1"/>
            </a:solidFill>
            <a:ln w="7938">
              <a:solidFill>
                <a:schemeClr val="tx1"/>
              </a:solidFill>
              <a:round/>
              <a:headEnd/>
              <a:tailEnd/>
            </a:ln>
          </p:spPr>
          <p:txBody>
            <a:bodyPr/>
            <a:lstStyle/>
            <a:p>
              <a:endParaRPr lang="fr-FR"/>
            </a:p>
          </p:txBody>
        </p:sp>
        <p:sp>
          <p:nvSpPr>
            <p:cNvPr id="43350" name="Oval 103"/>
            <p:cNvSpPr>
              <a:spLocks noChangeArrowheads="1"/>
            </p:cNvSpPr>
            <p:nvPr/>
          </p:nvSpPr>
          <p:spPr bwMode="auto">
            <a:xfrm>
              <a:off x="3985" y="1978"/>
              <a:ext cx="38" cy="44"/>
            </a:xfrm>
            <a:prstGeom prst="ellipse">
              <a:avLst/>
            </a:prstGeom>
            <a:solidFill>
              <a:schemeClr val="tx1"/>
            </a:solidFill>
            <a:ln w="7938">
              <a:solidFill>
                <a:schemeClr val="tx1"/>
              </a:solidFill>
              <a:round/>
              <a:headEnd/>
              <a:tailEnd/>
            </a:ln>
          </p:spPr>
          <p:txBody>
            <a:bodyPr/>
            <a:lstStyle/>
            <a:p>
              <a:endParaRPr lang="fr-FR"/>
            </a:p>
          </p:txBody>
        </p:sp>
        <p:sp>
          <p:nvSpPr>
            <p:cNvPr id="43351" name="Oval 104"/>
            <p:cNvSpPr>
              <a:spLocks noChangeArrowheads="1"/>
            </p:cNvSpPr>
            <p:nvPr/>
          </p:nvSpPr>
          <p:spPr bwMode="auto">
            <a:xfrm>
              <a:off x="3977" y="2115"/>
              <a:ext cx="41" cy="43"/>
            </a:xfrm>
            <a:prstGeom prst="ellipse">
              <a:avLst/>
            </a:prstGeom>
            <a:solidFill>
              <a:schemeClr val="tx1"/>
            </a:solidFill>
            <a:ln w="7938">
              <a:solidFill>
                <a:schemeClr val="tx1"/>
              </a:solidFill>
              <a:round/>
              <a:headEnd/>
              <a:tailEnd/>
            </a:ln>
          </p:spPr>
          <p:txBody>
            <a:bodyPr/>
            <a:lstStyle/>
            <a:p>
              <a:endParaRPr lang="fr-FR"/>
            </a:p>
          </p:txBody>
        </p:sp>
        <p:sp>
          <p:nvSpPr>
            <p:cNvPr id="43352" name="Oval 105"/>
            <p:cNvSpPr>
              <a:spLocks noChangeArrowheads="1"/>
            </p:cNvSpPr>
            <p:nvPr/>
          </p:nvSpPr>
          <p:spPr bwMode="auto">
            <a:xfrm>
              <a:off x="4464" y="2405"/>
              <a:ext cx="39" cy="43"/>
            </a:xfrm>
            <a:prstGeom prst="ellipse">
              <a:avLst/>
            </a:prstGeom>
            <a:solidFill>
              <a:schemeClr val="tx1"/>
            </a:solidFill>
            <a:ln w="7938">
              <a:solidFill>
                <a:schemeClr val="tx1"/>
              </a:solidFill>
              <a:round/>
              <a:headEnd/>
              <a:tailEnd/>
            </a:ln>
          </p:spPr>
          <p:txBody>
            <a:bodyPr/>
            <a:lstStyle/>
            <a:p>
              <a:endParaRPr lang="fr-FR"/>
            </a:p>
          </p:txBody>
        </p:sp>
        <p:sp>
          <p:nvSpPr>
            <p:cNvPr id="43353" name="Oval 106"/>
            <p:cNvSpPr>
              <a:spLocks noChangeArrowheads="1"/>
            </p:cNvSpPr>
            <p:nvPr/>
          </p:nvSpPr>
          <p:spPr bwMode="auto">
            <a:xfrm>
              <a:off x="4529" y="2547"/>
              <a:ext cx="39" cy="44"/>
            </a:xfrm>
            <a:prstGeom prst="ellipse">
              <a:avLst/>
            </a:prstGeom>
            <a:solidFill>
              <a:schemeClr val="tx1"/>
            </a:solidFill>
            <a:ln w="7938">
              <a:solidFill>
                <a:schemeClr val="tx1"/>
              </a:solidFill>
              <a:round/>
              <a:headEnd/>
              <a:tailEnd/>
            </a:ln>
          </p:spPr>
          <p:txBody>
            <a:bodyPr/>
            <a:lstStyle/>
            <a:p>
              <a:endParaRPr lang="fr-FR"/>
            </a:p>
          </p:txBody>
        </p:sp>
      </p:grpSp>
      <p:grpSp>
        <p:nvGrpSpPr>
          <p:cNvPr id="105579" name="Group 107"/>
          <p:cNvGrpSpPr>
            <a:grpSpLocks/>
          </p:cNvGrpSpPr>
          <p:nvPr/>
        </p:nvGrpSpPr>
        <p:grpSpPr bwMode="auto">
          <a:xfrm>
            <a:off x="3708400" y="1787525"/>
            <a:ext cx="1439863" cy="4021138"/>
            <a:chOff x="3787" y="1162"/>
            <a:chExt cx="672" cy="1719"/>
          </a:xfrm>
        </p:grpSpPr>
        <p:grpSp>
          <p:nvGrpSpPr>
            <p:cNvPr id="43118" name="Group 108"/>
            <p:cNvGrpSpPr>
              <a:grpSpLocks noChangeAspect="1"/>
            </p:cNvGrpSpPr>
            <p:nvPr/>
          </p:nvGrpSpPr>
          <p:grpSpPr bwMode="auto">
            <a:xfrm>
              <a:off x="3787" y="1162"/>
              <a:ext cx="672" cy="1719"/>
              <a:chOff x="3787" y="1162"/>
              <a:chExt cx="672" cy="1719"/>
            </a:xfrm>
          </p:grpSpPr>
          <p:sp>
            <p:nvSpPr>
              <p:cNvPr id="43223" name="AutoShape 109"/>
              <p:cNvSpPr>
                <a:spLocks noChangeAspect="1" noChangeArrowheads="1" noTextEdit="1"/>
              </p:cNvSpPr>
              <p:nvPr/>
            </p:nvSpPr>
            <p:spPr bwMode="auto">
              <a:xfrm>
                <a:off x="3787" y="1162"/>
                <a:ext cx="672"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3224" name="Rectangle 110"/>
              <p:cNvSpPr>
                <a:spLocks noChangeArrowheads="1"/>
              </p:cNvSpPr>
              <p:nvPr/>
            </p:nvSpPr>
            <p:spPr bwMode="auto">
              <a:xfrm>
                <a:off x="3787" y="116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225" name="Oval 111"/>
              <p:cNvSpPr>
                <a:spLocks noChangeArrowheads="1"/>
              </p:cNvSpPr>
              <p:nvPr/>
            </p:nvSpPr>
            <p:spPr bwMode="auto">
              <a:xfrm>
                <a:off x="3827" y="2333"/>
                <a:ext cx="42" cy="45"/>
              </a:xfrm>
              <a:prstGeom prst="ellipse">
                <a:avLst/>
              </a:prstGeom>
              <a:solidFill>
                <a:srgbClr val="0000FF"/>
              </a:solidFill>
              <a:ln w="9525">
                <a:solidFill>
                  <a:srgbClr val="0000FF"/>
                </a:solidFill>
                <a:round/>
                <a:headEnd/>
                <a:tailEnd/>
              </a:ln>
            </p:spPr>
            <p:txBody>
              <a:bodyPr/>
              <a:lstStyle/>
              <a:p>
                <a:endParaRPr lang="fr-FR"/>
              </a:p>
            </p:txBody>
          </p:sp>
          <p:sp>
            <p:nvSpPr>
              <p:cNvPr id="43226" name="Oval 112"/>
              <p:cNvSpPr>
                <a:spLocks noChangeArrowheads="1"/>
              </p:cNvSpPr>
              <p:nvPr/>
            </p:nvSpPr>
            <p:spPr bwMode="auto">
              <a:xfrm>
                <a:off x="4416" y="1165"/>
                <a:ext cx="43" cy="44"/>
              </a:xfrm>
              <a:prstGeom prst="ellipse">
                <a:avLst/>
              </a:prstGeom>
              <a:solidFill>
                <a:schemeClr val="tx1"/>
              </a:solidFill>
              <a:ln w="9525">
                <a:solidFill>
                  <a:srgbClr val="0000FF"/>
                </a:solidFill>
                <a:round/>
                <a:headEnd/>
                <a:tailEnd/>
              </a:ln>
            </p:spPr>
            <p:txBody>
              <a:bodyPr/>
              <a:lstStyle/>
              <a:p>
                <a:endParaRPr lang="fr-FR"/>
              </a:p>
            </p:txBody>
          </p:sp>
          <p:sp>
            <p:nvSpPr>
              <p:cNvPr id="43227" name="Oval 113"/>
              <p:cNvSpPr>
                <a:spLocks noChangeArrowheads="1"/>
              </p:cNvSpPr>
              <p:nvPr/>
            </p:nvSpPr>
            <p:spPr bwMode="auto">
              <a:xfrm>
                <a:off x="4300" y="1336"/>
                <a:ext cx="46" cy="44"/>
              </a:xfrm>
              <a:prstGeom prst="ellipse">
                <a:avLst/>
              </a:prstGeom>
              <a:solidFill>
                <a:schemeClr val="tx1"/>
              </a:solidFill>
              <a:ln w="9525">
                <a:solidFill>
                  <a:srgbClr val="0000FF"/>
                </a:solidFill>
                <a:round/>
                <a:headEnd/>
                <a:tailEnd/>
              </a:ln>
            </p:spPr>
            <p:txBody>
              <a:bodyPr/>
              <a:lstStyle/>
              <a:p>
                <a:endParaRPr lang="fr-FR"/>
              </a:p>
            </p:txBody>
          </p:sp>
          <p:sp>
            <p:nvSpPr>
              <p:cNvPr id="43228" name="Freeform 114"/>
              <p:cNvSpPr>
                <a:spLocks/>
              </p:cNvSpPr>
              <p:nvPr/>
            </p:nvSpPr>
            <p:spPr bwMode="auto">
              <a:xfrm>
                <a:off x="3807" y="1171"/>
                <a:ext cx="632" cy="1604"/>
              </a:xfrm>
              <a:custGeom>
                <a:avLst/>
                <a:gdLst>
                  <a:gd name="T0" fmla="*/ 320 w 632"/>
                  <a:gd name="T1" fmla="*/ 1604 h 1604"/>
                  <a:gd name="T2" fmla="*/ 255 w 632"/>
                  <a:gd name="T3" fmla="*/ 1522 h 1604"/>
                  <a:gd name="T4" fmla="*/ 190 w 632"/>
                  <a:gd name="T5" fmla="*/ 1439 h 1604"/>
                  <a:gd name="T6" fmla="*/ 133 w 632"/>
                  <a:gd name="T7" fmla="*/ 1357 h 1604"/>
                  <a:gd name="T8" fmla="*/ 82 w 632"/>
                  <a:gd name="T9" fmla="*/ 1274 h 1604"/>
                  <a:gd name="T10" fmla="*/ 59 w 632"/>
                  <a:gd name="T11" fmla="*/ 1230 h 1604"/>
                  <a:gd name="T12" fmla="*/ 40 w 632"/>
                  <a:gd name="T13" fmla="*/ 1189 h 1604"/>
                  <a:gd name="T14" fmla="*/ 25 w 632"/>
                  <a:gd name="T15" fmla="*/ 1145 h 1604"/>
                  <a:gd name="T16" fmla="*/ 14 w 632"/>
                  <a:gd name="T17" fmla="*/ 1101 h 1604"/>
                  <a:gd name="T18" fmla="*/ 6 w 632"/>
                  <a:gd name="T19" fmla="*/ 1057 h 1604"/>
                  <a:gd name="T20" fmla="*/ 0 w 632"/>
                  <a:gd name="T21" fmla="*/ 1009 h 1604"/>
                  <a:gd name="T22" fmla="*/ 0 w 632"/>
                  <a:gd name="T23" fmla="*/ 965 h 1604"/>
                  <a:gd name="T24" fmla="*/ 6 w 632"/>
                  <a:gd name="T25" fmla="*/ 918 h 1604"/>
                  <a:gd name="T26" fmla="*/ 17 w 632"/>
                  <a:gd name="T27" fmla="*/ 871 h 1604"/>
                  <a:gd name="T28" fmla="*/ 37 w 632"/>
                  <a:gd name="T29" fmla="*/ 818 h 1604"/>
                  <a:gd name="T30" fmla="*/ 65 w 632"/>
                  <a:gd name="T31" fmla="*/ 765 h 1604"/>
                  <a:gd name="T32" fmla="*/ 96 w 632"/>
                  <a:gd name="T33" fmla="*/ 709 h 1604"/>
                  <a:gd name="T34" fmla="*/ 133 w 632"/>
                  <a:gd name="T35" fmla="*/ 653 h 1604"/>
                  <a:gd name="T36" fmla="*/ 176 w 632"/>
                  <a:gd name="T37" fmla="*/ 594 h 1604"/>
                  <a:gd name="T38" fmla="*/ 264 w 632"/>
                  <a:gd name="T39" fmla="*/ 480 h 1604"/>
                  <a:gd name="T40" fmla="*/ 357 w 632"/>
                  <a:gd name="T41" fmla="*/ 368 h 1604"/>
                  <a:gd name="T42" fmla="*/ 400 w 632"/>
                  <a:gd name="T43" fmla="*/ 315 h 1604"/>
                  <a:gd name="T44" fmla="*/ 442 w 632"/>
                  <a:gd name="T45" fmla="*/ 265 h 1604"/>
                  <a:gd name="T46" fmla="*/ 482 w 632"/>
                  <a:gd name="T47" fmla="*/ 221 h 1604"/>
                  <a:gd name="T48" fmla="*/ 516 w 632"/>
                  <a:gd name="T49" fmla="*/ 176 h 1604"/>
                  <a:gd name="T50" fmla="*/ 544 w 632"/>
                  <a:gd name="T51" fmla="*/ 141 h 1604"/>
                  <a:gd name="T52" fmla="*/ 567 w 632"/>
                  <a:gd name="T53" fmla="*/ 109 h 1604"/>
                  <a:gd name="T54" fmla="*/ 584 w 632"/>
                  <a:gd name="T55" fmla="*/ 82 h 1604"/>
                  <a:gd name="T56" fmla="*/ 598 w 632"/>
                  <a:gd name="T57" fmla="*/ 62 h 1604"/>
                  <a:gd name="T58" fmla="*/ 609 w 632"/>
                  <a:gd name="T59" fmla="*/ 44 h 1604"/>
                  <a:gd name="T60" fmla="*/ 618 w 632"/>
                  <a:gd name="T61" fmla="*/ 29 h 1604"/>
                  <a:gd name="T62" fmla="*/ 624 w 632"/>
                  <a:gd name="T63" fmla="*/ 20 h 1604"/>
                  <a:gd name="T64" fmla="*/ 629 w 632"/>
                  <a:gd name="T65" fmla="*/ 12 h 1604"/>
                  <a:gd name="T66" fmla="*/ 632 w 632"/>
                  <a:gd name="T67" fmla="*/ 3 h 1604"/>
                  <a:gd name="T68" fmla="*/ 632 w 632"/>
                  <a:gd name="T69" fmla="*/ 3 h 1604"/>
                  <a:gd name="T70" fmla="*/ 629 w 632"/>
                  <a:gd name="T71" fmla="*/ 3 h 1604"/>
                  <a:gd name="T72" fmla="*/ 626 w 632"/>
                  <a:gd name="T73" fmla="*/ 3 h 1604"/>
                  <a:gd name="T74" fmla="*/ 626 w 632"/>
                  <a:gd name="T75" fmla="*/ 0 h 16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2" h="1604">
                    <a:moveTo>
                      <a:pt x="320" y="1604"/>
                    </a:moveTo>
                    <a:lnTo>
                      <a:pt x="255" y="1522"/>
                    </a:lnTo>
                    <a:lnTo>
                      <a:pt x="190" y="1439"/>
                    </a:lnTo>
                    <a:lnTo>
                      <a:pt x="133" y="1357"/>
                    </a:lnTo>
                    <a:lnTo>
                      <a:pt x="82" y="1274"/>
                    </a:lnTo>
                    <a:lnTo>
                      <a:pt x="59" y="1230"/>
                    </a:lnTo>
                    <a:lnTo>
                      <a:pt x="40" y="1189"/>
                    </a:lnTo>
                    <a:lnTo>
                      <a:pt x="25" y="1145"/>
                    </a:lnTo>
                    <a:lnTo>
                      <a:pt x="14" y="1101"/>
                    </a:lnTo>
                    <a:lnTo>
                      <a:pt x="6" y="1057"/>
                    </a:lnTo>
                    <a:lnTo>
                      <a:pt x="0" y="1009"/>
                    </a:lnTo>
                    <a:lnTo>
                      <a:pt x="0" y="965"/>
                    </a:lnTo>
                    <a:lnTo>
                      <a:pt x="6" y="918"/>
                    </a:lnTo>
                    <a:lnTo>
                      <a:pt x="17" y="871"/>
                    </a:lnTo>
                    <a:lnTo>
                      <a:pt x="37" y="818"/>
                    </a:lnTo>
                    <a:lnTo>
                      <a:pt x="65" y="765"/>
                    </a:lnTo>
                    <a:lnTo>
                      <a:pt x="96" y="709"/>
                    </a:lnTo>
                    <a:lnTo>
                      <a:pt x="133" y="653"/>
                    </a:lnTo>
                    <a:lnTo>
                      <a:pt x="176" y="594"/>
                    </a:lnTo>
                    <a:lnTo>
                      <a:pt x="264" y="480"/>
                    </a:lnTo>
                    <a:lnTo>
                      <a:pt x="357" y="368"/>
                    </a:lnTo>
                    <a:lnTo>
                      <a:pt x="400" y="315"/>
                    </a:lnTo>
                    <a:lnTo>
                      <a:pt x="442" y="265"/>
                    </a:lnTo>
                    <a:lnTo>
                      <a:pt x="482" y="221"/>
                    </a:lnTo>
                    <a:lnTo>
                      <a:pt x="516" y="176"/>
                    </a:lnTo>
                    <a:lnTo>
                      <a:pt x="544" y="141"/>
                    </a:lnTo>
                    <a:lnTo>
                      <a:pt x="567" y="109"/>
                    </a:lnTo>
                    <a:lnTo>
                      <a:pt x="584" y="82"/>
                    </a:lnTo>
                    <a:lnTo>
                      <a:pt x="598" y="62"/>
                    </a:lnTo>
                    <a:lnTo>
                      <a:pt x="609" y="44"/>
                    </a:lnTo>
                    <a:lnTo>
                      <a:pt x="618" y="29"/>
                    </a:lnTo>
                    <a:lnTo>
                      <a:pt x="624" y="20"/>
                    </a:lnTo>
                    <a:lnTo>
                      <a:pt x="629" y="12"/>
                    </a:lnTo>
                    <a:lnTo>
                      <a:pt x="632" y="3"/>
                    </a:lnTo>
                    <a:lnTo>
                      <a:pt x="629" y="3"/>
                    </a:lnTo>
                    <a:lnTo>
                      <a:pt x="626" y="3"/>
                    </a:lnTo>
                    <a:lnTo>
                      <a:pt x="626"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229" name="Line 115"/>
              <p:cNvSpPr>
                <a:spLocks noChangeShapeType="1"/>
              </p:cNvSpPr>
              <p:nvPr/>
            </p:nvSpPr>
            <p:spPr bwMode="auto">
              <a:xfrm flipV="1">
                <a:off x="4133" y="2640"/>
                <a:ext cx="1"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43230" name="Group 116"/>
              <p:cNvGrpSpPr>
                <a:grpSpLocks/>
              </p:cNvGrpSpPr>
              <p:nvPr/>
            </p:nvGrpSpPr>
            <p:grpSpPr bwMode="auto">
              <a:xfrm>
                <a:off x="4107" y="2472"/>
                <a:ext cx="60" cy="200"/>
                <a:chOff x="4107" y="2472"/>
                <a:chExt cx="60" cy="200"/>
              </a:xfrm>
            </p:grpSpPr>
            <p:sp>
              <p:nvSpPr>
                <p:cNvPr id="43319" name="Freeform 117"/>
                <p:cNvSpPr>
                  <a:spLocks/>
                </p:cNvSpPr>
                <p:nvPr/>
              </p:nvSpPr>
              <p:spPr bwMode="auto">
                <a:xfrm>
                  <a:off x="4130" y="2613"/>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20" name="Freeform 118"/>
                <p:cNvSpPr>
                  <a:spLocks/>
                </p:cNvSpPr>
                <p:nvPr/>
              </p:nvSpPr>
              <p:spPr bwMode="auto">
                <a:xfrm>
                  <a:off x="4130" y="2590"/>
                  <a:ext cx="6" cy="11"/>
                </a:xfrm>
                <a:custGeom>
                  <a:avLst/>
                  <a:gdLst>
                    <a:gd name="T0" fmla="*/ 0 w 6"/>
                    <a:gd name="T1" fmla="*/ 8 h 11"/>
                    <a:gd name="T2" fmla="*/ 3 w 6"/>
                    <a:gd name="T3" fmla="*/ 11 h 11"/>
                    <a:gd name="T4" fmla="*/ 3 w 6"/>
                    <a:gd name="T5" fmla="*/ 11 h 11"/>
                    <a:gd name="T6" fmla="*/ 6 w 6"/>
                    <a:gd name="T7" fmla="*/ 8 h 11"/>
                    <a:gd name="T8" fmla="*/ 6 w 6"/>
                    <a:gd name="T9" fmla="*/ 2 h 11"/>
                    <a:gd name="T10" fmla="*/ 3 w 6"/>
                    <a:gd name="T11" fmla="*/ 0 h 11"/>
                    <a:gd name="T12" fmla="*/ 3 w 6"/>
                    <a:gd name="T13" fmla="*/ 0 h 11"/>
                    <a:gd name="T14" fmla="*/ 0 w 6"/>
                    <a:gd name="T15" fmla="*/ 2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2"/>
                      </a:lnTo>
                      <a:lnTo>
                        <a:pt x="3" y="0"/>
                      </a:lnTo>
                      <a:lnTo>
                        <a:pt x="0"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21" name="Freeform 119"/>
                <p:cNvSpPr>
                  <a:spLocks/>
                </p:cNvSpPr>
                <p:nvPr/>
              </p:nvSpPr>
              <p:spPr bwMode="auto">
                <a:xfrm>
                  <a:off x="4130" y="2548"/>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22" name="Freeform 120"/>
                <p:cNvSpPr>
                  <a:spLocks/>
                </p:cNvSpPr>
                <p:nvPr/>
              </p:nvSpPr>
              <p:spPr bwMode="auto">
                <a:xfrm>
                  <a:off x="4130" y="2525"/>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23" name="Freeform 121"/>
                <p:cNvSpPr>
                  <a:spLocks/>
                </p:cNvSpPr>
                <p:nvPr/>
              </p:nvSpPr>
              <p:spPr bwMode="auto">
                <a:xfrm>
                  <a:off x="4130" y="2492"/>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24" name="Oval 122"/>
                <p:cNvSpPr>
                  <a:spLocks noChangeArrowheads="1"/>
                </p:cNvSpPr>
                <p:nvPr/>
              </p:nvSpPr>
              <p:spPr bwMode="auto">
                <a:xfrm>
                  <a:off x="4107" y="2616"/>
                  <a:ext cx="60" cy="56"/>
                </a:xfrm>
                <a:prstGeom prst="ellipse">
                  <a:avLst/>
                </a:prstGeom>
                <a:solidFill>
                  <a:schemeClr val="tx1"/>
                </a:solidFill>
                <a:ln w="9525">
                  <a:solidFill>
                    <a:schemeClr val="tx1"/>
                  </a:solidFill>
                  <a:round/>
                  <a:headEnd/>
                  <a:tailEnd/>
                </a:ln>
              </p:spPr>
              <p:txBody>
                <a:bodyPr/>
                <a:lstStyle/>
                <a:p>
                  <a:endParaRPr lang="fr-FR"/>
                </a:p>
              </p:txBody>
            </p:sp>
            <p:sp>
              <p:nvSpPr>
                <p:cNvPr id="43325" name="Oval 123"/>
                <p:cNvSpPr>
                  <a:spLocks noChangeArrowheads="1"/>
                </p:cNvSpPr>
                <p:nvPr/>
              </p:nvSpPr>
              <p:spPr bwMode="auto">
                <a:xfrm>
                  <a:off x="4107" y="2472"/>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231" name="Group 124"/>
              <p:cNvGrpSpPr>
                <a:grpSpLocks/>
              </p:cNvGrpSpPr>
              <p:nvPr/>
            </p:nvGrpSpPr>
            <p:grpSpPr bwMode="auto">
              <a:xfrm>
                <a:off x="4107" y="2328"/>
                <a:ext cx="60" cy="200"/>
                <a:chOff x="4107" y="2328"/>
                <a:chExt cx="60" cy="200"/>
              </a:xfrm>
            </p:grpSpPr>
            <p:sp>
              <p:nvSpPr>
                <p:cNvPr id="43312" name="Freeform 125"/>
                <p:cNvSpPr>
                  <a:spLocks/>
                </p:cNvSpPr>
                <p:nvPr/>
              </p:nvSpPr>
              <p:spPr bwMode="auto">
                <a:xfrm>
                  <a:off x="4130" y="2469"/>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13" name="Freeform 126"/>
                <p:cNvSpPr>
                  <a:spLocks/>
                </p:cNvSpPr>
                <p:nvPr/>
              </p:nvSpPr>
              <p:spPr bwMode="auto">
                <a:xfrm>
                  <a:off x="4130" y="2445"/>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14" name="Freeform 127"/>
                <p:cNvSpPr>
                  <a:spLocks/>
                </p:cNvSpPr>
                <p:nvPr/>
              </p:nvSpPr>
              <p:spPr bwMode="auto">
                <a:xfrm>
                  <a:off x="4130" y="2404"/>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15" name="Freeform 128"/>
                <p:cNvSpPr>
                  <a:spLocks/>
                </p:cNvSpPr>
                <p:nvPr/>
              </p:nvSpPr>
              <p:spPr bwMode="auto">
                <a:xfrm>
                  <a:off x="4130" y="2381"/>
                  <a:ext cx="6" cy="11"/>
                </a:xfrm>
                <a:custGeom>
                  <a:avLst/>
                  <a:gdLst>
                    <a:gd name="T0" fmla="*/ 0 w 6"/>
                    <a:gd name="T1" fmla="*/ 8 h 11"/>
                    <a:gd name="T2" fmla="*/ 3 w 6"/>
                    <a:gd name="T3" fmla="*/ 11 h 11"/>
                    <a:gd name="T4" fmla="*/ 3 w 6"/>
                    <a:gd name="T5" fmla="*/ 11 h 11"/>
                    <a:gd name="T6" fmla="*/ 6 w 6"/>
                    <a:gd name="T7" fmla="*/ 8 h 11"/>
                    <a:gd name="T8" fmla="*/ 6 w 6"/>
                    <a:gd name="T9" fmla="*/ 3 h 11"/>
                    <a:gd name="T10" fmla="*/ 3 w 6"/>
                    <a:gd name="T11" fmla="*/ 0 h 11"/>
                    <a:gd name="T12" fmla="*/ 3 w 6"/>
                    <a:gd name="T13" fmla="*/ 0 h 11"/>
                    <a:gd name="T14" fmla="*/ 0 w 6"/>
                    <a:gd name="T15" fmla="*/ 3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16" name="Freeform 129"/>
                <p:cNvSpPr>
                  <a:spLocks/>
                </p:cNvSpPr>
                <p:nvPr/>
              </p:nvSpPr>
              <p:spPr bwMode="auto">
                <a:xfrm>
                  <a:off x="4130" y="2348"/>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17" name="Oval 130"/>
                <p:cNvSpPr>
                  <a:spLocks noChangeArrowheads="1"/>
                </p:cNvSpPr>
                <p:nvPr/>
              </p:nvSpPr>
              <p:spPr bwMode="auto">
                <a:xfrm>
                  <a:off x="4107" y="2472"/>
                  <a:ext cx="60" cy="56"/>
                </a:xfrm>
                <a:prstGeom prst="ellipse">
                  <a:avLst/>
                </a:prstGeom>
                <a:solidFill>
                  <a:schemeClr val="tx1"/>
                </a:solidFill>
                <a:ln w="9525">
                  <a:solidFill>
                    <a:schemeClr val="tx1"/>
                  </a:solidFill>
                  <a:round/>
                  <a:headEnd/>
                  <a:tailEnd/>
                </a:ln>
              </p:spPr>
              <p:txBody>
                <a:bodyPr/>
                <a:lstStyle/>
                <a:p>
                  <a:endParaRPr lang="fr-FR"/>
                </a:p>
              </p:txBody>
            </p:sp>
            <p:sp>
              <p:nvSpPr>
                <p:cNvPr id="43318" name="Oval 131"/>
                <p:cNvSpPr>
                  <a:spLocks noChangeArrowheads="1"/>
                </p:cNvSpPr>
                <p:nvPr/>
              </p:nvSpPr>
              <p:spPr bwMode="auto">
                <a:xfrm>
                  <a:off x="4107" y="2328"/>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232" name="Group 132"/>
              <p:cNvGrpSpPr>
                <a:grpSpLocks/>
              </p:cNvGrpSpPr>
              <p:nvPr/>
            </p:nvGrpSpPr>
            <p:grpSpPr bwMode="auto">
              <a:xfrm>
                <a:off x="4107" y="2183"/>
                <a:ext cx="60" cy="201"/>
                <a:chOff x="4107" y="2183"/>
                <a:chExt cx="60" cy="201"/>
              </a:xfrm>
            </p:grpSpPr>
            <p:sp>
              <p:nvSpPr>
                <p:cNvPr id="43305" name="Freeform 133"/>
                <p:cNvSpPr>
                  <a:spLocks/>
                </p:cNvSpPr>
                <p:nvPr/>
              </p:nvSpPr>
              <p:spPr bwMode="auto">
                <a:xfrm>
                  <a:off x="4130" y="2325"/>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06" name="Freeform 134"/>
                <p:cNvSpPr>
                  <a:spLocks/>
                </p:cNvSpPr>
                <p:nvPr/>
              </p:nvSpPr>
              <p:spPr bwMode="auto">
                <a:xfrm>
                  <a:off x="4130" y="2301"/>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07" name="Freeform 135"/>
                <p:cNvSpPr>
                  <a:spLocks/>
                </p:cNvSpPr>
                <p:nvPr/>
              </p:nvSpPr>
              <p:spPr bwMode="auto">
                <a:xfrm>
                  <a:off x="4130" y="2260"/>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08" name="Freeform 136"/>
                <p:cNvSpPr>
                  <a:spLocks/>
                </p:cNvSpPr>
                <p:nvPr/>
              </p:nvSpPr>
              <p:spPr bwMode="auto">
                <a:xfrm>
                  <a:off x="4130" y="2236"/>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09" name="Freeform 137"/>
                <p:cNvSpPr>
                  <a:spLocks/>
                </p:cNvSpPr>
                <p:nvPr/>
              </p:nvSpPr>
              <p:spPr bwMode="auto">
                <a:xfrm>
                  <a:off x="4130" y="2204"/>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10" name="Oval 138"/>
                <p:cNvSpPr>
                  <a:spLocks noChangeArrowheads="1"/>
                </p:cNvSpPr>
                <p:nvPr/>
              </p:nvSpPr>
              <p:spPr bwMode="auto">
                <a:xfrm>
                  <a:off x="4107" y="2328"/>
                  <a:ext cx="60" cy="56"/>
                </a:xfrm>
                <a:prstGeom prst="ellipse">
                  <a:avLst/>
                </a:prstGeom>
                <a:solidFill>
                  <a:schemeClr val="tx1"/>
                </a:solidFill>
                <a:ln w="9525">
                  <a:solidFill>
                    <a:schemeClr val="tx1"/>
                  </a:solidFill>
                  <a:round/>
                  <a:headEnd/>
                  <a:tailEnd/>
                </a:ln>
              </p:spPr>
              <p:txBody>
                <a:bodyPr/>
                <a:lstStyle/>
                <a:p>
                  <a:endParaRPr lang="fr-FR"/>
                </a:p>
              </p:txBody>
            </p:sp>
            <p:sp>
              <p:nvSpPr>
                <p:cNvPr id="43311" name="Oval 139"/>
                <p:cNvSpPr>
                  <a:spLocks noChangeArrowheads="1"/>
                </p:cNvSpPr>
                <p:nvPr/>
              </p:nvSpPr>
              <p:spPr bwMode="auto">
                <a:xfrm>
                  <a:off x="4107" y="2183"/>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233" name="Group 140"/>
              <p:cNvGrpSpPr>
                <a:grpSpLocks/>
              </p:cNvGrpSpPr>
              <p:nvPr/>
            </p:nvGrpSpPr>
            <p:grpSpPr bwMode="auto">
              <a:xfrm>
                <a:off x="4107" y="2039"/>
                <a:ext cx="60" cy="200"/>
                <a:chOff x="4107" y="2039"/>
                <a:chExt cx="60" cy="200"/>
              </a:xfrm>
            </p:grpSpPr>
            <p:sp>
              <p:nvSpPr>
                <p:cNvPr id="43298" name="Freeform 141"/>
                <p:cNvSpPr>
                  <a:spLocks/>
                </p:cNvSpPr>
                <p:nvPr/>
              </p:nvSpPr>
              <p:spPr bwMode="auto">
                <a:xfrm>
                  <a:off x="4130" y="2180"/>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99" name="Freeform 142"/>
                <p:cNvSpPr>
                  <a:spLocks/>
                </p:cNvSpPr>
                <p:nvPr/>
              </p:nvSpPr>
              <p:spPr bwMode="auto">
                <a:xfrm>
                  <a:off x="4130" y="2157"/>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00" name="Freeform 143"/>
                <p:cNvSpPr>
                  <a:spLocks/>
                </p:cNvSpPr>
                <p:nvPr/>
              </p:nvSpPr>
              <p:spPr bwMode="auto">
                <a:xfrm>
                  <a:off x="4130" y="2116"/>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01" name="Freeform 144"/>
                <p:cNvSpPr>
                  <a:spLocks/>
                </p:cNvSpPr>
                <p:nvPr/>
              </p:nvSpPr>
              <p:spPr bwMode="auto">
                <a:xfrm>
                  <a:off x="4130" y="2092"/>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02" name="Freeform 145"/>
                <p:cNvSpPr>
                  <a:spLocks/>
                </p:cNvSpPr>
                <p:nvPr/>
              </p:nvSpPr>
              <p:spPr bwMode="auto">
                <a:xfrm>
                  <a:off x="4130" y="2060"/>
                  <a:ext cx="6" cy="20"/>
                </a:xfrm>
                <a:custGeom>
                  <a:avLst/>
                  <a:gdLst>
                    <a:gd name="T0" fmla="*/ 0 w 6"/>
                    <a:gd name="T1" fmla="*/ 17 h 20"/>
                    <a:gd name="T2" fmla="*/ 3 w 6"/>
                    <a:gd name="T3" fmla="*/ 20 h 20"/>
                    <a:gd name="T4" fmla="*/ 3 w 6"/>
                    <a:gd name="T5" fmla="*/ 20 h 20"/>
                    <a:gd name="T6" fmla="*/ 6 w 6"/>
                    <a:gd name="T7" fmla="*/ 17 h 20"/>
                    <a:gd name="T8" fmla="*/ 6 w 6"/>
                    <a:gd name="T9" fmla="*/ 3 h 20"/>
                    <a:gd name="T10" fmla="*/ 3 w 6"/>
                    <a:gd name="T11" fmla="*/ 0 h 20"/>
                    <a:gd name="T12" fmla="*/ 3 w 6"/>
                    <a:gd name="T13" fmla="*/ 0 h 20"/>
                    <a:gd name="T14" fmla="*/ 0 w 6"/>
                    <a:gd name="T15" fmla="*/ 3 h 20"/>
                    <a:gd name="T16" fmla="*/ 0 w 6"/>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0">
                      <a:moveTo>
                        <a:pt x="0" y="17"/>
                      </a:moveTo>
                      <a:lnTo>
                        <a:pt x="3" y="20"/>
                      </a:lnTo>
                      <a:lnTo>
                        <a:pt x="6" y="17"/>
                      </a:lnTo>
                      <a:lnTo>
                        <a:pt x="6" y="3"/>
                      </a:lnTo>
                      <a:lnTo>
                        <a:pt x="3"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03" name="Oval 146"/>
                <p:cNvSpPr>
                  <a:spLocks noChangeArrowheads="1"/>
                </p:cNvSpPr>
                <p:nvPr/>
              </p:nvSpPr>
              <p:spPr bwMode="auto">
                <a:xfrm>
                  <a:off x="4107" y="2183"/>
                  <a:ext cx="60" cy="56"/>
                </a:xfrm>
                <a:prstGeom prst="ellipse">
                  <a:avLst/>
                </a:prstGeom>
                <a:solidFill>
                  <a:schemeClr val="tx1"/>
                </a:solidFill>
                <a:ln w="9525">
                  <a:solidFill>
                    <a:schemeClr val="tx1"/>
                  </a:solidFill>
                  <a:round/>
                  <a:headEnd/>
                  <a:tailEnd/>
                </a:ln>
              </p:spPr>
              <p:txBody>
                <a:bodyPr/>
                <a:lstStyle/>
                <a:p>
                  <a:endParaRPr lang="fr-FR"/>
                </a:p>
              </p:txBody>
            </p:sp>
            <p:sp>
              <p:nvSpPr>
                <p:cNvPr id="43304" name="Oval 147"/>
                <p:cNvSpPr>
                  <a:spLocks noChangeArrowheads="1"/>
                </p:cNvSpPr>
                <p:nvPr/>
              </p:nvSpPr>
              <p:spPr bwMode="auto">
                <a:xfrm>
                  <a:off x="4107" y="2039"/>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234" name="Group 148"/>
              <p:cNvGrpSpPr>
                <a:grpSpLocks/>
              </p:cNvGrpSpPr>
              <p:nvPr/>
            </p:nvGrpSpPr>
            <p:grpSpPr bwMode="auto">
              <a:xfrm>
                <a:off x="4107" y="1895"/>
                <a:ext cx="60" cy="200"/>
                <a:chOff x="4107" y="1895"/>
                <a:chExt cx="60" cy="200"/>
              </a:xfrm>
            </p:grpSpPr>
            <p:sp>
              <p:nvSpPr>
                <p:cNvPr id="43291" name="Freeform 149"/>
                <p:cNvSpPr>
                  <a:spLocks/>
                </p:cNvSpPr>
                <p:nvPr/>
              </p:nvSpPr>
              <p:spPr bwMode="auto">
                <a:xfrm>
                  <a:off x="4130" y="2036"/>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92" name="Freeform 150"/>
                <p:cNvSpPr>
                  <a:spLocks/>
                </p:cNvSpPr>
                <p:nvPr/>
              </p:nvSpPr>
              <p:spPr bwMode="auto">
                <a:xfrm>
                  <a:off x="4130" y="2013"/>
                  <a:ext cx="6" cy="11"/>
                </a:xfrm>
                <a:custGeom>
                  <a:avLst/>
                  <a:gdLst>
                    <a:gd name="T0" fmla="*/ 0 w 6"/>
                    <a:gd name="T1" fmla="*/ 8 h 11"/>
                    <a:gd name="T2" fmla="*/ 3 w 6"/>
                    <a:gd name="T3" fmla="*/ 11 h 11"/>
                    <a:gd name="T4" fmla="*/ 3 w 6"/>
                    <a:gd name="T5" fmla="*/ 11 h 11"/>
                    <a:gd name="T6" fmla="*/ 6 w 6"/>
                    <a:gd name="T7" fmla="*/ 8 h 11"/>
                    <a:gd name="T8" fmla="*/ 6 w 6"/>
                    <a:gd name="T9" fmla="*/ 3 h 11"/>
                    <a:gd name="T10" fmla="*/ 3 w 6"/>
                    <a:gd name="T11" fmla="*/ 0 h 11"/>
                    <a:gd name="T12" fmla="*/ 3 w 6"/>
                    <a:gd name="T13" fmla="*/ 0 h 11"/>
                    <a:gd name="T14" fmla="*/ 0 w 6"/>
                    <a:gd name="T15" fmla="*/ 3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93" name="Freeform 151"/>
                <p:cNvSpPr>
                  <a:spLocks/>
                </p:cNvSpPr>
                <p:nvPr/>
              </p:nvSpPr>
              <p:spPr bwMode="auto">
                <a:xfrm>
                  <a:off x="4130" y="1971"/>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94" name="Freeform 152"/>
                <p:cNvSpPr>
                  <a:spLocks/>
                </p:cNvSpPr>
                <p:nvPr/>
              </p:nvSpPr>
              <p:spPr bwMode="auto">
                <a:xfrm>
                  <a:off x="4130" y="1948"/>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95" name="Freeform 153"/>
                <p:cNvSpPr>
                  <a:spLocks/>
                </p:cNvSpPr>
                <p:nvPr/>
              </p:nvSpPr>
              <p:spPr bwMode="auto">
                <a:xfrm>
                  <a:off x="4130" y="1916"/>
                  <a:ext cx="6" cy="20"/>
                </a:xfrm>
                <a:custGeom>
                  <a:avLst/>
                  <a:gdLst>
                    <a:gd name="T0" fmla="*/ 0 w 6"/>
                    <a:gd name="T1" fmla="*/ 17 h 20"/>
                    <a:gd name="T2" fmla="*/ 3 w 6"/>
                    <a:gd name="T3" fmla="*/ 20 h 20"/>
                    <a:gd name="T4" fmla="*/ 3 w 6"/>
                    <a:gd name="T5" fmla="*/ 20 h 20"/>
                    <a:gd name="T6" fmla="*/ 6 w 6"/>
                    <a:gd name="T7" fmla="*/ 17 h 20"/>
                    <a:gd name="T8" fmla="*/ 6 w 6"/>
                    <a:gd name="T9" fmla="*/ 2 h 20"/>
                    <a:gd name="T10" fmla="*/ 3 w 6"/>
                    <a:gd name="T11" fmla="*/ 0 h 20"/>
                    <a:gd name="T12" fmla="*/ 3 w 6"/>
                    <a:gd name="T13" fmla="*/ 0 h 20"/>
                    <a:gd name="T14" fmla="*/ 0 w 6"/>
                    <a:gd name="T15" fmla="*/ 2 h 20"/>
                    <a:gd name="T16" fmla="*/ 0 w 6"/>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0">
                      <a:moveTo>
                        <a:pt x="0" y="17"/>
                      </a:moveTo>
                      <a:lnTo>
                        <a:pt x="3" y="20"/>
                      </a:lnTo>
                      <a:lnTo>
                        <a:pt x="6" y="17"/>
                      </a:lnTo>
                      <a:lnTo>
                        <a:pt x="6" y="2"/>
                      </a:lnTo>
                      <a:lnTo>
                        <a:pt x="3" y="0"/>
                      </a:lnTo>
                      <a:lnTo>
                        <a:pt x="0" y="2"/>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96" name="Oval 154"/>
                <p:cNvSpPr>
                  <a:spLocks noChangeArrowheads="1"/>
                </p:cNvSpPr>
                <p:nvPr/>
              </p:nvSpPr>
              <p:spPr bwMode="auto">
                <a:xfrm>
                  <a:off x="4107" y="2039"/>
                  <a:ext cx="60" cy="56"/>
                </a:xfrm>
                <a:prstGeom prst="ellipse">
                  <a:avLst/>
                </a:prstGeom>
                <a:solidFill>
                  <a:schemeClr val="tx1"/>
                </a:solidFill>
                <a:ln w="9525">
                  <a:solidFill>
                    <a:schemeClr val="tx1"/>
                  </a:solidFill>
                  <a:round/>
                  <a:headEnd/>
                  <a:tailEnd/>
                </a:ln>
              </p:spPr>
              <p:txBody>
                <a:bodyPr/>
                <a:lstStyle/>
                <a:p>
                  <a:endParaRPr lang="fr-FR"/>
                </a:p>
              </p:txBody>
            </p:sp>
            <p:sp>
              <p:nvSpPr>
                <p:cNvPr id="43297" name="Oval 155"/>
                <p:cNvSpPr>
                  <a:spLocks noChangeArrowheads="1"/>
                </p:cNvSpPr>
                <p:nvPr/>
              </p:nvSpPr>
              <p:spPr bwMode="auto">
                <a:xfrm>
                  <a:off x="4107" y="1895"/>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235" name="Group 156"/>
              <p:cNvGrpSpPr>
                <a:grpSpLocks/>
              </p:cNvGrpSpPr>
              <p:nvPr/>
            </p:nvGrpSpPr>
            <p:grpSpPr bwMode="auto">
              <a:xfrm>
                <a:off x="4107" y="1751"/>
                <a:ext cx="60" cy="200"/>
                <a:chOff x="4107" y="1751"/>
                <a:chExt cx="60" cy="200"/>
              </a:xfrm>
            </p:grpSpPr>
            <p:sp>
              <p:nvSpPr>
                <p:cNvPr id="43284" name="Freeform 157"/>
                <p:cNvSpPr>
                  <a:spLocks/>
                </p:cNvSpPr>
                <p:nvPr/>
              </p:nvSpPr>
              <p:spPr bwMode="auto">
                <a:xfrm>
                  <a:off x="4130" y="1892"/>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85" name="Freeform 158"/>
                <p:cNvSpPr>
                  <a:spLocks/>
                </p:cNvSpPr>
                <p:nvPr/>
              </p:nvSpPr>
              <p:spPr bwMode="auto">
                <a:xfrm>
                  <a:off x="4130" y="1868"/>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86" name="Freeform 159"/>
                <p:cNvSpPr>
                  <a:spLocks/>
                </p:cNvSpPr>
                <p:nvPr/>
              </p:nvSpPr>
              <p:spPr bwMode="auto">
                <a:xfrm>
                  <a:off x="4130" y="1827"/>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87" name="Freeform 160"/>
                <p:cNvSpPr>
                  <a:spLocks/>
                </p:cNvSpPr>
                <p:nvPr/>
              </p:nvSpPr>
              <p:spPr bwMode="auto">
                <a:xfrm>
                  <a:off x="4130" y="1804"/>
                  <a:ext cx="6" cy="11"/>
                </a:xfrm>
                <a:custGeom>
                  <a:avLst/>
                  <a:gdLst>
                    <a:gd name="T0" fmla="*/ 0 w 6"/>
                    <a:gd name="T1" fmla="*/ 8 h 11"/>
                    <a:gd name="T2" fmla="*/ 3 w 6"/>
                    <a:gd name="T3" fmla="*/ 11 h 11"/>
                    <a:gd name="T4" fmla="*/ 3 w 6"/>
                    <a:gd name="T5" fmla="*/ 11 h 11"/>
                    <a:gd name="T6" fmla="*/ 6 w 6"/>
                    <a:gd name="T7" fmla="*/ 8 h 11"/>
                    <a:gd name="T8" fmla="*/ 6 w 6"/>
                    <a:gd name="T9" fmla="*/ 3 h 11"/>
                    <a:gd name="T10" fmla="*/ 3 w 6"/>
                    <a:gd name="T11" fmla="*/ 0 h 11"/>
                    <a:gd name="T12" fmla="*/ 3 w 6"/>
                    <a:gd name="T13" fmla="*/ 0 h 11"/>
                    <a:gd name="T14" fmla="*/ 0 w 6"/>
                    <a:gd name="T15" fmla="*/ 3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88" name="Freeform 161"/>
                <p:cNvSpPr>
                  <a:spLocks/>
                </p:cNvSpPr>
                <p:nvPr/>
              </p:nvSpPr>
              <p:spPr bwMode="auto">
                <a:xfrm>
                  <a:off x="4130" y="1771"/>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89" name="Oval 162"/>
                <p:cNvSpPr>
                  <a:spLocks noChangeArrowheads="1"/>
                </p:cNvSpPr>
                <p:nvPr/>
              </p:nvSpPr>
              <p:spPr bwMode="auto">
                <a:xfrm>
                  <a:off x="4107" y="1895"/>
                  <a:ext cx="60" cy="56"/>
                </a:xfrm>
                <a:prstGeom prst="ellipse">
                  <a:avLst/>
                </a:prstGeom>
                <a:solidFill>
                  <a:schemeClr val="tx1"/>
                </a:solidFill>
                <a:ln w="9525">
                  <a:solidFill>
                    <a:schemeClr val="tx1"/>
                  </a:solidFill>
                  <a:round/>
                  <a:headEnd/>
                  <a:tailEnd/>
                </a:ln>
              </p:spPr>
              <p:txBody>
                <a:bodyPr/>
                <a:lstStyle/>
                <a:p>
                  <a:endParaRPr lang="fr-FR"/>
                </a:p>
              </p:txBody>
            </p:sp>
            <p:sp>
              <p:nvSpPr>
                <p:cNvPr id="43290" name="Oval 163"/>
                <p:cNvSpPr>
                  <a:spLocks noChangeArrowheads="1"/>
                </p:cNvSpPr>
                <p:nvPr/>
              </p:nvSpPr>
              <p:spPr bwMode="auto">
                <a:xfrm>
                  <a:off x="4107" y="1751"/>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236" name="Group 164"/>
              <p:cNvGrpSpPr>
                <a:grpSpLocks/>
              </p:cNvGrpSpPr>
              <p:nvPr/>
            </p:nvGrpSpPr>
            <p:grpSpPr bwMode="auto">
              <a:xfrm>
                <a:off x="4107" y="1606"/>
                <a:ext cx="60" cy="201"/>
                <a:chOff x="4107" y="1606"/>
                <a:chExt cx="60" cy="201"/>
              </a:xfrm>
            </p:grpSpPr>
            <p:sp>
              <p:nvSpPr>
                <p:cNvPr id="43277" name="Freeform 165"/>
                <p:cNvSpPr>
                  <a:spLocks/>
                </p:cNvSpPr>
                <p:nvPr/>
              </p:nvSpPr>
              <p:spPr bwMode="auto">
                <a:xfrm>
                  <a:off x="4130" y="1748"/>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78" name="Freeform 166"/>
                <p:cNvSpPr>
                  <a:spLocks/>
                </p:cNvSpPr>
                <p:nvPr/>
              </p:nvSpPr>
              <p:spPr bwMode="auto">
                <a:xfrm>
                  <a:off x="4130" y="1724"/>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79" name="Freeform 167"/>
                <p:cNvSpPr>
                  <a:spLocks/>
                </p:cNvSpPr>
                <p:nvPr/>
              </p:nvSpPr>
              <p:spPr bwMode="auto">
                <a:xfrm>
                  <a:off x="4130" y="1683"/>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80" name="Freeform 168"/>
                <p:cNvSpPr>
                  <a:spLocks/>
                </p:cNvSpPr>
                <p:nvPr/>
              </p:nvSpPr>
              <p:spPr bwMode="auto">
                <a:xfrm>
                  <a:off x="4130" y="1659"/>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81" name="Freeform 169"/>
                <p:cNvSpPr>
                  <a:spLocks/>
                </p:cNvSpPr>
                <p:nvPr/>
              </p:nvSpPr>
              <p:spPr bwMode="auto">
                <a:xfrm>
                  <a:off x="4130" y="1627"/>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82" name="Oval 170"/>
                <p:cNvSpPr>
                  <a:spLocks noChangeArrowheads="1"/>
                </p:cNvSpPr>
                <p:nvPr/>
              </p:nvSpPr>
              <p:spPr bwMode="auto">
                <a:xfrm>
                  <a:off x="4107" y="1751"/>
                  <a:ext cx="60" cy="56"/>
                </a:xfrm>
                <a:prstGeom prst="ellipse">
                  <a:avLst/>
                </a:prstGeom>
                <a:solidFill>
                  <a:schemeClr val="tx1"/>
                </a:solidFill>
                <a:ln w="9525">
                  <a:solidFill>
                    <a:schemeClr val="tx1"/>
                  </a:solidFill>
                  <a:round/>
                  <a:headEnd/>
                  <a:tailEnd/>
                </a:ln>
              </p:spPr>
              <p:txBody>
                <a:bodyPr/>
                <a:lstStyle/>
                <a:p>
                  <a:endParaRPr lang="fr-FR"/>
                </a:p>
              </p:txBody>
            </p:sp>
            <p:sp>
              <p:nvSpPr>
                <p:cNvPr id="43283" name="Oval 171"/>
                <p:cNvSpPr>
                  <a:spLocks noChangeArrowheads="1"/>
                </p:cNvSpPr>
                <p:nvPr/>
              </p:nvSpPr>
              <p:spPr bwMode="auto">
                <a:xfrm>
                  <a:off x="4107" y="1606"/>
                  <a:ext cx="60" cy="56"/>
                </a:xfrm>
                <a:prstGeom prst="ellipse">
                  <a:avLst/>
                </a:prstGeom>
                <a:solidFill>
                  <a:schemeClr val="tx1"/>
                </a:solidFill>
                <a:ln w="9525">
                  <a:solidFill>
                    <a:schemeClr val="tx1"/>
                  </a:solidFill>
                  <a:round/>
                  <a:headEnd/>
                  <a:tailEnd/>
                </a:ln>
              </p:spPr>
              <p:txBody>
                <a:bodyPr/>
                <a:lstStyle/>
                <a:p>
                  <a:endParaRPr lang="fr-FR"/>
                </a:p>
              </p:txBody>
            </p:sp>
          </p:grpSp>
          <p:grpSp>
            <p:nvGrpSpPr>
              <p:cNvPr id="43237" name="Group 172"/>
              <p:cNvGrpSpPr>
                <a:grpSpLocks/>
              </p:cNvGrpSpPr>
              <p:nvPr/>
            </p:nvGrpSpPr>
            <p:grpSpPr bwMode="auto">
              <a:xfrm>
                <a:off x="4130" y="1483"/>
                <a:ext cx="6" cy="150"/>
                <a:chOff x="4130" y="1483"/>
                <a:chExt cx="6" cy="150"/>
              </a:xfrm>
            </p:grpSpPr>
            <p:sp>
              <p:nvSpPr>
                <p:cNvPr id="43272" name="Freeform 173"/>
                <p:cNvSpPr>
                  <a:spLocks/>
                </p:cNvSpPr>
                <p:nvPr/>
              </p:nvSpPr>
              <p:spPr bwMode="auto">
                <a:xfrm>
                  <a:off x="4130" y="1604"/>
                  <a:ext cx="6" cy="29"/>
                </a:xfrm>
                <a:custGeom>
                  <a:avLst/>
                  <a:gdLst>
                    <a:gd name="T0" fmla="*/ 0 w 6"/>
                    <a:gd name="T1" fmla="*/ 26 h 29"/>
                    <a:gd name="T2" fmla="*/ 3 w 6"/>
                    <a:gd name="T3" fmla="*/ 29 h 29"/>
                    <a:gd name="T4" fmla="*/ 3 w 6"/>
                    <a:gd name="T5" fmla="*/ 29 h 29"/>
                    <a:gd name="T6" fmla="*/ 6 w 6"/>
                    <a:gd name="T7" fmla="*/ 26 h 29"/>
                    <a:gd name="T8" fmla="*/ 6 w 6"/>
                    <a:gd name="T9" fmla="*/ 2 h 29"/>
                    <a:gd name="T10" fmla="*/ 3 w 6"/>
                    <a:gd name="T11" fmla="*/ 0 h 29"/>
                    <a:gd name="T12" fmla="*/ 3 w 6"/>
                    <a:gd name="T13" fmla="*/ 0 h 29"/>
                    <a:gd name="T14" fmla="*/ 0 w 6"/>
                    <a:gd name="T15" fmla="*/ 2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2"/>
                      </a:lnTo>
                      <a:lnTo>
                        <a:pt x="3" y="0"/>
                      </a:lnTo>
                      <a:lnTo>
                        <a:pt x="0" y="2"/>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73" name="Freeform 174"/>
                <p:cNvSpPr>
                  <a:spLocks/>
                </p:cNvSpPr>
                <p:nvPr/>
              </p:nvSpPr>
              <p:spPr bwMode="auto">
                <a:xfrm>
                  <a:off x="4130" y="1580"/>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74" name="Freeform 175"/>
                <p:cNvSpPr>
                  <a:spLocks/>
                </p:cNvSpPr>
                <p:nvPr/>
              </p:nvSpPr>
              <p:spPr bwMode="auto">
                <a:xfrm>
                  <a:off x="4130" y="1539"/>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75" name="Freeform 176"/>
                <p:cNvSpPr>
                  <a:spLocks/>
                </p:cNvSpPr>
                <p:nvPr/>
              </p:nvSpPr>
              <p:spPr bwMode="auto">
                <a:xfrm>
                  <a:off x="4130" y="1515"/>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76" name="Freeform 177"/>
                <p:cNvSpPr>
                  <a:spLocks/>
                </p:cNvSpPr>
                <p:nvPr/>
              </p:nvSpPr>
              <p:spPr bwMode="auto">
                <a:xfrm>
                  <a:off x="4130" y="1483"/>
                  <a:ext cx="6" cy="20"/>
                </a:xfrm>
                <a:custGeom>
                  <a:avLst/>
                  <a:gdLst>
                    <a:gd name="T0" fmla="*/ 0 w 6"/>
                    <a:gd name="T1" fmla="*/ 17 h 20"/>
                    <a:gd name="T2" fmla="*/ 3 w 6"/>
                    <a:gd name="T3" fmla="*/ 20 h 20"/>
                    <a:gd name="T4" fmla="*/ 3 w 6"/>
                    <a:gd name="T5" fmla="*/ 20 h 20"/>
                    <a:gd name="T6" fmla="*/ 6 w 6"/>
                    <a:gd name="T7" fmla="*/ 17 h 20"/>
                    <a:gd name="T8" fmla="*/ 6 w 6"/>
                    <a:gd name="T9" fmla="*/ 3 h 20"/>
                    <a:gd name="T10" fmla="*/ 3 w 6"/>
                    <a:gd name="T11" fmla="*/ 0 h 20"/>
                    <a:gd name="T12" fmla="*/ 3 w 6"/>
                    <a:gd name="T13" fmla="*/ 0 h 20"/>
                    <a:gd name="T14" fmla="*/ 0 w 6"/>
                    <a:gd name="T15" fmla="*/ 3 h 20"/>
                    <a:gd name="T16" fmla="*/ 0 w 6"/>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0">
                      <a:moveTo>
                        <a:pt x="0" y="17"/>
                      </a:moveTo>
                      <a:lnTo>
                        <a:pt x="3" y="20"/>
                      </a:lnTo>
                      <a:lnTo>
                        <a:pt x="6" y="17"/>
                      </a:lnTo>
                      <a:lnTo>
                        <a:pt x="6" y="3"/>
                      </a:lnTo>
                      <a:lnTo>
                        <a:pt x="3"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238" name="Group 178"/>
              <p:cNvGrpSpPr>
                <a:grpSpLocks/>
              </p:cNvGrpSpPr>
              <p:nvPr/>
            </p:nvGrpSpPr>
            <p:grpSpPr bwMode="auto">
              <a:xfrm>
                <a:off x="4107" y="1318"/>
                <a:ext cx="60" cy="200"/>
                <a:chOff x="4107" y="1318"/>
                <a:chExt cx="60" cy="200"/>
              </a:xfrm>
            </p:grpSpPr>
            <p:sp>
              <p:nvSpPr>
                <p:cNvPr id="43265" name="Freeform 179"/>
                <p:cNvSpPr>
                  <a:spLocks/>
                </p:cNvSpPr>
                <p:nvPr/>
              </p:nvSpPr>
              <p:spPr bwMode="auto">
                <a:xfrm>
                  <a:off x="4130" y="1459"/>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66" name="Freeform 180"/>
                <p:cNvSpPr>
                  <a:spLocks/>
                </p:cNvSpPr>
                <p:nvPr/>
              </p:nvSpPr>
              <p:spPr bwMode="auto">
                <a:xfrm>
                  <a:off x="4130" y="1436"/>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67" name="Freeform 181"/>
                <p:cNvSpPr>
                  <a:spLocks/>
                </p:cNvSpPr>
                <p:nvPr/>
              </p:nvSpPr>
              <p:spPr bwMode="auto">
                <a:xfrm>
                  <a:off x="4130" y="1395"/>
                  <a:ext cx="6" cy="29"/>
                </a:xfrm>
                <a:custGeom>
                  <a:avLst/>
                  <a:gdLst>
                    <a:gd name="T0" fmla="*/ 0 w 6"/>
                    <a:gd name="T1" fmla="*/ 26 h 29"/>
                    <a:gd name="T2" fmla="*/ 3 w 6"/>
                    <a:gd name="T3" fmla="*/ 29 h 29"/>
                    <a:gd name="T4" fmla="*/ 3 w 6"/>
                    <a:gd name="T5" fmla="*/ 29 h 29"/>
                    <a:gd name="T6" fmla="*/ 6 w 6"/>
                    <a:gd name="T7" fmla="*/ 26 h 29"/>
                    <a:gd name="T8" fmla="*/ 6 w 6"/>
                    <a:gd name="T9" fmla="*/ 2 h 29"/>
                    <a:gd name="T10" fmla="*/ 3 w 6"/>
                    <a:gd name="T11" fmla="*/ 0 h 29"/>
                    <a:gd name="T12" fmla="*/ 3 w 6"/>
                    <a:gd name="T13" fmla="*/ 0 h 29"/>
                    <a:gd name="T14" fmla="*/ 0 w 6"/>
                    <a:gd name="T15" fmla="*/ 2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2"/>
                      </a:lnTo>
                      <a:lnTo>
                        <a:pt x="3" y="0"/>
                      </a:lnTo>
                      <a:lnTo>
                        <a:pt x="0" y="2"/>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68" name="Freeform 182"/>
                <p:cNvSpPr>
                  <a:spLocks/>
                </p:cNvSpPr>
                <p:nvPr/>
              </p:nvSpPr>
              <p:spPr bwMode="auto">
                <a:xfrm>
                  <a:off x="4130" y="1371"/>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69" name="Freeform 183"/>
                <p:cNvSpPr>
                  <a:spLocks/>
                </p:cNvSpPr>
                <p:nvPr/>
              </p:nvSpPr>
              <p:spPr bwMode="auto">
                <a:xfrm>
                  <a:off x="4130" y="1339"/>
                  <a:ext cx="6" cy="20"/>
                </a:xfrm>
                <a:custGeom>
                  <a:avLst/>
                  <a:gdLst>
                    <a:gd name="T0" fmla="*/ 0 w 6"/>
                    <a:gd name="T1" fmla="*/ 17 h 20"/>
                    <a:gd name="T2" fmla="*/ 3 w 6"/>
                    <a:gd name="T3" fmla="*/ 20 h 20"/>
                    <a:gd name="T4" fmla="*/ 3 w 6"/>
                    <a:gd name="T5" fmla="*/ 20 h 20"/>
                    <a:gd name="T6" fmla="*/ 6 w 6"/>
                    <a:gd name="T7" fmla="*/ 17 h 20"/>
                    <a:gd name="T8" fmla="*/ 6 w 6"/>
                    <a:gd name="T9" fmla="*/ 3 h 20"/>
                    <a:gd name="T10" fmla="*/ 3 w 6"/>
                    <a:gd name="T11" fmla="*/ 0 h 20"/>
                    <a:gd name="T12" fmla="*/ 3 w 6"/>
                    <a:gd name="T13" fmla="*/ 0 h 20"/>
                    <a:gd name="T14" fmla="*/ 0 w 6"/>
                    <a:gd name="T15" fmla="*/ 3 h 20"/>
                    <a:gd name="T16" fmla="*/ 0 w 6"/>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0">
                      <a:moveTo>
                        <a:pt x="0" y="17"/>
                      </a:moveTo>
                      <a:lnTo>
                        <a:pt x="3" y="20"/>
                      </a:lnTo>
                      <a:lnTo>
                        <a:pt x="6" y="17"/>
                      </a:lnTo>
                      <a:lnTo>
                        <a:pt x="6" y="3"/>
                      </a:lnTo>
                      <a:lnTo>
                        <a:pt x="3"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70" name="Oval 184"/>
                <p:cNvSpPr>
                  <a:spLocks noChangeArrowheads="1"/>
                </p:cNvSpPr>
                <p:nvPr/>
              </p:nvSpPr>
              <p:spPr bwMode="auto">
                <a:xfrm>
                  <a:off x="4107" y="1462"/>
                  <a:ext cx="60" cy="56"/>
                </a:xfrm>
                <a:prstGeom prst="ellipse">
                  <a:avLst/>
                </a:prstGeom>
                <a:solidFill>
                  <a:schemeClr val="tx1"/>
                </a:solidFill>
                <a:ln w="9525">
                  <a:solidFill>
                    <a:schemeClr val="tx1"/>
                  </a:solidFill>
                  <a:round/>
                  <a:headEnd/>
                  <a:tailEnd/>
                </a:ln>
              </p:spPr>
              <p:txBody>
                <a:bodyPr/>
                <a:lstStyle/>
                <a:p>
                  <a:endParaRPr lang="fr-FR"/>
                </a:p>
              </p:txBody>
            </p:sp>
            <p:sp>
              <p:nvSpPr>
                <p:cNvPr id="43271" name="Oval 185"/>
                <p:cNvSpPr>
                  <a:spLocks noChangeArrowheads="1"/>
                </p:cNvSpPr>
                <p:nvPr/>
              </p:nvSpPr>
              <p:spPr bwMode="auto">
                <a:xfrm>
                  <a:off x="4107" y="1318"/>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239" name="Group 186"/>
              <p:cNvGrpSpPr>
                <a:grpSpLocks/>
              </p:cNvGrpSpPr>
              <p:nvPr/>
            </p:nvGrpSpPr>
            <p:grpSpPr bwMode="auto">
              <a:xfrm>
                <a:off x="4107" y="1174"/>
                <a:ext cx="60" cy="200"/>
                <a:chOff x="4107" y="1174"/>
                <a:chExt cx="60" cy="200"/>
              </a:xfrm>
            </p:grpSpPr>
            <p:sp>
              <p:nvSpPr>
                <p:cNvPr id="43258" name="Freeform 187"/>
                <p:cNvSpPr>
                  <a:spLocks/>
                </p:cNvSpPr>
                <p:nvPr/>
              </p:nvSpPr>
              <p:spPr bwMode="auto">
                <a:xfrm>
                  <a:off x="4130" y="1315"/>
                  <a:ext cx="6" cy="29"/>
                </a:xfrm>
                <a:custGeom>
                  <a:avLst/>
                  <a:gdLst>
                    <a:gd name="T0" fmla="*/ 0 w 6"/>
                    <a:gd name="T1" fmla="*/ 27 h 29"/>
                    <a:gd name="T2" fmla="*/ 3 w 6"/>
                    <a:gd name="T3" fmla="*/ 29 h 29"/>
                    <a:gd name="T4" fmla="*/ 3 w 6"/>
                    <a:gd name="T5" fmla="*/ 29 h 29"/>
                    <a:gd name="T6" fmla="*/ 6 w 6"/>
                    <a:gd name="T7" fmla="*/ 27 h 29"/>
                    <a:gd name="T8" fmla="*/ 6 w 6"/>
                    <a:gd name="T9" fmla="*/ 3 h 29"/>
                    <a:gd name="T10" fmla="*/ 3 w 6"/>
                    <a:gd name="T11" fmla="*/ 0 h 29"/>
                    <a:gd name="T12" fmla="*/ 3 w 6"/>
                    <a:gd name="T13" fmla="*/ 0 h 29"/>
                    <a:gd name="T14" fmla="*/ 0 w 6"/>
                    <a:gd name="T15" fmla="*/ 3 h 29"/>
                    <a:gd name="T16" fmla="*/ 0 w 6"/>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7"/>
                      </a:moveTo>
                      <a:lnTo>
                        <a:pt x="3" y="29"/>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59" name="Freeform 188"/>
                <p:cNvSpPr>
                  <a:spLocks/>
                </p:cNvSpPr>
                <p:nvPr/>
              </p:nvSpPr>
              <p:spPr bwMode="auto">
                <a:xfrm>
                  <a:off x="4130" y="1292"/>
                  <a:ext cx="6" cy="11"/>
                </a:xfrm>
                <a:custGeom>
                  <a:avLst/>
                  <a:gdLst>
                    <a:gd name="T0" fmla="*/ 0 w 6"/>
                    <a:gd name="T1" fmla="*/ 8 h 11"/>
                    <a:gd name="T2" fmla="*/ 3 w 6"/>
                    <a:gd name="T3" fmla="*/ 11 h 11"/>
                    <a:gd name="T4" fmla="*/ 3 w 6"/>
                    <a:gd name="T5" fmla="*/ 11 h 11"/>
                    <a:gd name="T6" fmla="*/ 6 w 6"/>
                    <a:gd name="T7" fmla="*/ 8 h 11"/>
                    <a:gd name="T8" fmla="*/ 6 w 6"/>
                    <a:gd name="T9" fmla="*/ 2 h 11"/>
                    <a:gd name="T10" fmla="*/ 3 w 6"/>
                    <a:gd name="T11" fmla="*/ 0 h 11"/>
                    <a:gd name="T12" fmla="*/ 3 w 6"/>
                    <a:gd name="T13" fmla="*/ 0 h 11"/>
                    <a:gd name="T14" fmla="*/ 0 w 6"/>
                    <a:gd name="T15" fmla="*/ 2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2"/>
                      </a:lnTo>
                      <a:lnTo>
                        <a:pt x="3" y="0"/>
                      </a:lnTo>
                      <a:lnTo>
                        <a:pt x="0"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60" name="Freeform 189"/>
                <p:cNvSpPr>
                  <a:spLocks/>
                </p:cNvSpPr>
                <p:nvPr/>
              </p:nvSpPr>
              <p:spPr bwMode="auto">
                <a:xfrm>
                  <a:off x="4130" y="1250"/>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61" name="Freeform 190"/>
                <p:cNvSpPr>
                  <a:spLocks/>
                </p:cNvSpPr>
                <p:nvPr/>
              </p:nvSpPr>
              <p:spPr bwMode="auto">
                <a:xfrm>
                  <a:off x="4130" y="1227"/>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62" name="Freeform 191"/>
                <p:cNvSpPr>
                  <a:spLocks/>
                </p:cNvSpPr>
                <p:nvPr/>
              </p:nvSpPr>
              <p:spPr bwMode="auto">
                <a:xfrm>
                  <a:off x="4130" y="1194"/>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63" name="Oval 192"/>
                <p:cNvSpPr>
                  <a:spLocks noChangeArrowheads="1"/>
                </p:cNvSpPr>
                <p:nvPr/>
              </p:nvSpPr>
              <p:spPr bwMode="auto">
                <a:xfrm>
                  <a:off x="4107" y="1318"/>
                  <a:ext cx="60" cy="56"/>
                </a:xfrm>
                <a:prstGeom prst="ellipse">
                  <a:avLst/>
                </a:prstGeom>
                <a:solidFill>
                  <a:schemeClr val="tx1"/>
                </a:solidFill>
                <a:ln w="9525">
                  <a:solidFill>
                    <a:schemeClr val="tx1"/>
                  </a:solidFill>
                  <a:round/>
                  <a:headEnd/>
                  <a:tailEnd/>
                </a:ln>
              </p:spPr>
              <p:txBody>
                <a:bodyPr/>
                <a:lstStyle/>
                <a:p>
                  <a:endParaRPr lang="fr-FR"/>
                </a:p>
              </p:txBody>
            </p:sp>
            <p:sp>
              <p:nvSpPr>
                <p:cNvPr id="43264" name="Oval 193"/>
                <p:cNvSpPr>
                  <a:spLocks noChangeArrowheads="1"/>
                </p:cNvSpPr>
                <p:nvPr/>
              </p:nvSpPr>
              <p:spPr bwMode="auto">
                <a:xfrm>
                  <a:off x="4107" y="1174"/>
                  <a:ext cx="60" cy="56"/>
                </a:xfrm>
                <a:prstGeom prst="ellipse">
                  <a:avLst/>
                </a:prstGeom>
                <a:solidFill>
                  <a:schemeClr val="tx1"/>
                </a:solidFill>
                <a:ln w="9525">
                  <a:solidFill>
                    <a:schemeClr val="tx1"/>
                  </a:solidFill>
                  <a:round/>
                  <a:headEnd/>
                  <a:tailEnd/>
                </a:ln>
              </p:spPr>
              <p:txBody>
                <a:bodyPr/>
                <a:lstStyle/>
                <a:p>
                  <a:endParaRPr lang="fr-FR"/>
                </a:p>
              </p:txBody>
            </p:sp>
          </p:grpSp>
          <p:sp>
            <p:nvSpPr>
              <p:cNvPr id="43240" name="Rectangle 194"/>
              <p:cNvSpPr>
                <a:spLocks noChangeArrowheads="1"/>
              </p:cNvSpPr>
              <p:nvPr/>
            </p:nvSpPr>
            <p:spPr bwMode="auto">
              <a:xfrm>
                <a:off x="3861" y="2734"/>
                <a:ext cx="50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43241" name="Group 195"/>
              <p:cNvGrpSpPr>
                <a:grpSpLocks/>
              </p:cNvGrpSpPr>
              <p:nvPr/>
            </p:nvGrpSpPr>
            <p:grpSpPr bwMode="auto">
              <a:xfrm>
                <a:off x="3923" y="2784"/>
                <a:ext cx="364" cy="78"/>
                <a:chOff x="3923" y="2784"/>
                <a:chExt cx="364" cy="78"/>
              </a:xfrm>
            </p:grpSpPr>
            <p:sp>
              <p:nvSpPr>
                <p:cNvPr id="43251" name="Rectangle 196"/>
                <p:cNvSpPr>
                  <a:spLocks noChangeArrowheads="1"/>
                </p:cNvSpPr>
                <p:nvPr/>
              </p:nvSpPr>
              <p:spPr bwMode="auto">
                <a:xfrm>
                  <a:off x="3923" y="27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252" name="Line 197"/>
                <p:cNvSpPr>
                  <a:spLocks noChangeShapeType="1"/>
                </p:cNvSpPr>
                <p:nvPr/>
              </p:nvSpPr>
              <p:spPr bwMode="auto">
                <a:xfrm>
                  <a:off x="3999" y="2787"/>
                  <a:ext cx="28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253" name="Line 198"/>
                <p:cNvSpPr>
                  <a:spLocks noChangeShapeType="1"/>
                </p:cNvSpPr>
                <p:nvPr/>
              </p:nvSpPr>
              <p:spPr bwMode="auto">
                <a:xfrm flipH="1">
                  <a:off x="4217" y="2787"/>
                  <a:ext cx="70" cy="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254" name="Line 199"/>
                <p:cNvSpPr>
                  <a:spLocks noChangeShapeType="1"/>
                </p:cNvSpPr>
                <p:nvPr/>
              </p:nvSpPr>
              <p:spPr bwMode="auto">
                <a:xfrm flipH="1">
                  <a:off x="4143" y="2787"/>
                  <a:ext cx="74" cy="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255" name="Line 200"/>
                <p:cNvSpPr>
                  <a:spLocks noChangeShapeType="1"/>
                </p:cNvSpPr>
                <p:nvPr/>
              </p:nvSpPr>
              <p:spPr bwMode="auto">
                <a:xfrm flipH="1">
                  <a:off x="4073" y="2787"/>
                  <a:ext cx="70" cy="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256" name="Line 201"/>
                <p:cNvSpPr>
                  <a:spLocks noChangeShapeType="1"/>
                </p:cNvSpPr>
                <p:nvPr/>
              </p:nvSpPr>
              <p:spPr bwMode="auto">
                <a:xfrm flipH="1">
                  <a:off x="3999" y="2787"/>
                  <a:ext cx="74" cy="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257" name="Line 202"/>
                <p:cNvSpPr>
                  <a:spLocks noChangeShapeType="1"/>
                </p:cNvSpPr>
                <p:nvPr/>
              </p:nvSpPr>
              <p:spPr bwMode="auto">
                <a:xfrm flipH="1">
                  <a:off x="3928" y="2787"/>
                  <a:ext cx="71" cy="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3242" name="Rectangle 203"/>
              <p:cNvSpPr>
                <a:spLocks noChangeArrowheads="1"/>
              </p:cNvSpPr>
              <p:nvPr/>
            </p:nvSpPr>
            <p:spPr bwMode="auto">
              <a:xfrm>
                <a:off x="4297" y="278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243" name="Oval 204"/>
              <p:cNvSpPr>
                <a:spLocks noChangeArrowheads="1"/>
              </p:cNvSpPr>
              <p:nvPr/>
            </p:nvSpPr>
            <p:spPr bwMode="auto">
              <a:xfrm>
                <a:off x="3855" y="1907"/>
                <a:ext cx="45" cy="44"/>
              </a:xfrm>
              <a:prstGeom prst="ellipse">
                <a:avLst/>
              </a:prstGeom>
              <a:solidFill>
                <a:schemeClr val="tx1"/>
              </a:solidFill>
              <a:ln w="9525">
                <a:solidFill>
                  <a:srgbClr val="0000FF"/>
                </a:solidFill>
                <a:round/>
                <a:headEnd/>
                <a:tailEnd/>
              </a:ln>
            </p:spPr>
            <p:txBody>
              <a:bodyPr/>
              <a:lstStyle/>
              <a:p>
                <a:endParaRPr lang="fr-FR"/>
              </a:p>
            </p:txBody>
          </p:sp>
          <p:sp>
            <p:nvSpPr>
              <p:cNvPr id="43244" name="Oval 205"/>
              <p:cNvSpPr>
                <a:spLocks noChangeArrowheads="1"/>
              </p:cNvSpPr>
              <p:nvPr/>
            </p:nvSpPr>
            <p:spPr bwMode="auto">
              <a:xfrm>
                <a:off x="3790" y="2045"/>
                <a:ext cx="42" cy="44"/>
              </a:xfrm>
              <a:prstGeom prst="ellipse">
                <a:avLst/>
              </a:prstGeom>
              <a:solidFill>
                <a:schemeClr val="tx1"/>
              </a:solidFill>
              <a:ln w="9525">
                <a:solidFill>
                  <a:srgbClr val="0000FF"/>
                </a:solidFill>
                <a:round/>
                <a:headEnd/>
                <a:tailEnd/>
              </a:ln>
            </p:spPr>
            <p:txBody>
              <a:bodyPr/>
              <a:lstStyle/>
              <a:p>
                <a:endParaRPr lang="fr-FR"/>
              </a:p>
            </p:txBody>
          </p:sp>
          <p:sp>
            <p:nvSpPr>
              <p:cNvPr id="43245" name="Oval 206"/>
              <p:cNvSpPr>
                <a:spLocks noChangeArrowheads="1"/>
              </p:cNvSpPr>
              <p:nvPr/>
            </p:nvSpPr>
            <p:spPr bwMode="auto">
              <a:xfrm>
                <a:off x="4195" y="1465"/>
                <a:ext cx="43" cy="44"/>
              </a:xfrm>
              <a:prstGeom prst="ellipse">
                <a:avLst/>
              </a:prstGeom>
              <a:solidFill>
                <a:schemeClr val="tx1"/>
              </a:solidFill>
              <a:ln w="9525">
                <a:solidFill>
                  <a:srgbClr val="0000FF"/>
                </a:solidFill>
                <a:round/>
                <a:headEnd/>
                <a:tailEnd/>
              </a:ln>
            </p:spPr>
            <p:txBody>
              <a:bodyPr/>
              <a:lstStyle/>
              <a:p>
                <a:endParaRPr lang="fr-FR"/>
              </a:p>
            </p:txBody>
          </p:sp>
          <p:sp>
            <p:nvSpPr>
              <p:cNvPr id="43246" name="Oval 207"/>
              <p:cNvSpPr>
                <a:spLocks noChangeArrowheads="1"/>
              </p:cNvSpPr>
              <p:nvPr/>
            </p:nvSpPr>
            <p:spPr bwMode="auto">
              <a:xfrm>
                <a:off x="4056" y="1615"/>
                <a:ext cx="43" cy="44"/>
              </a:xfrm>
              <a:prstGeom prst="ellipse">
                <a:avLst/>
              </a:prstGeom>
              <a:solidFill>
                <a:schemeClr val="tx1"/>
              </a:solidFill>
              <a:ln w="9525">
                <a:solidFill>
                  <a:srgbClr val="0000FF"/>
                </a:solidFill>
                <a:round/>
                <a:headEnd/>
                <a:tailEnd/>
              </a:ln>
            </p:spPr>
            <p:txBody>
              <a:bodyPr/>
              <a:lstStyle/>
              <a:p>
                <a:endParaRPr lang="fr-FR"/>
              </a:p>
            </p:txBody>
          </p:sp>
          <p:sp>
            <p:nvSpPr>
              <p:cNvPr id="43247" name="Oval 208"/>
              <p:cNvSpPr>
                <a:spLocks noChangeArrowheads="1"/>
              </p:cNvSpPr>
              <p:nvPr/>
            </p:nvSpPr>
            <p:spPr bwMode="auto">
              <a:xfrm>
                <a:off x="3960" y="1754"/>
                <a:ext cx="42" cy="44"/>
              </a:xfrm>
              <a:prstGeom prst="ellipse">
                <a:avLst/>
              </a:prstGeom>
              <a:solidFill>
                <a:schemeClr val="tx1"/>
              </a:solidFill>
              <a:ln w="9525">
                <a:solidFill>
                  <a:srgbClr val="0000FF"/>
                </a:solidFill>
                <a:round/>
                <a:headEnd/>
                <a:tailEnd/>
              </a:ln>
            </p:spPr>
            <p:txBody>
              <a:bodyPr/>
              <a:lstStyle/>
              <a:p>
                <a:endParaRPr lang="fr-FR"/>
              </a:p>
            </p:txBody>
          </p:sp>
          <p:sp>
            <p:nvSpPr>
              <p:cNvPr id="43248" name="Oval 209"/>
              <p:cNvSpPr>
                <a:spLocks noChangeArrowheads="1"/>
              </p:cNvSpPr>
              <p:nvPr/>
            </p:nvSpPr>
            <p:spPr bwMode="auto">
              <a:xfrm>
                <a:off x="3988" y="2613"/>
                <a:ext cx="43" cy="44"/>
              </a:xfrm>
              <a:prstGeom prst="ellipse">
                <a:avLst/>
              </a:prstGeom>
              <a:solidFill>
                <a:schemeClr val="tx1"/>
              </a:solidFill>
              <a:ln w="9525">
                <a:solidFill>
                  <a:srgbClr val="000000"/>
                </a:solidFill>
                <a:round/>
                <a:headEnd/>
                <a:tailEnd/>
              </a:ln>
            </p:spPr>
            <p:txBody>
              <a:bodyPr/>
              <a:lstStyle/>
              <a:p>
                <a:endParaRPr lang="fr-FR"/>
              </a:p>
            </p:txBody>
          </p:sp>
          <p:sp>
            <p:nvSpPr>
              <p:cNvPr id="43249" name="Oval 210"/>
              <p:cNvSpPr>
                <a:spLocks noChangeArrowheads="1"/>
              </p:cNvSpPr>
              <p:nvPr/>
            </p:nvSpPr>
            <p:spPr bwMode="auto">
              <a:xfrm>
                <a:off x="3906" y="2481"/>
                <a:ext cx="43" cy="44"/>
              </a:xfrm>
              <a:prstGeom prst="ellipse">
                <a:avLst/>
              </a:prstGeom>
              <a:solidFill>
                <a:schemeClr val="tx1"/>
              </a:solidFill>
              <a:ln w="9525">
                <a:solidFill>
                  <a:srgbClr val="0000FF"/>
                </a:solidFill>
                <a:round/>
                <a:headEnd/>
                <a:tailEnd/>
              </a:ln>
            </p:spPr>
            <p:txBody>
              <a:bodyPr/>
              <a:lstStyle/>
              <a:p>
                <a:endParaRPr lang="fr-FR"/>
              </a:p>
            </p:txBody>
          </p:sp>
          <p:sp>
            <p:nvSpPr>
              <p:cNvPr id="43250" name="Oval 211"/>
              <p:cNvSpPr>
                <a:spLocks noChangeArrowheads="1"/>
              </p:cNvSpPr>
              <p:nvPr/>
            </p:nvSpPr>
            <p:spPr bwMode="auto">
              <a:xfrm>
                <a:off x="3790" y="2198"/>
                <a:ext cx="42" cy="44"/>
              </a:xfrm>
              <a:prstGeom prst="ellipse">
                <a:avLst/>
              </a:prstGeom>
              <a:solidFill>
                <a:schemeClr val="tx1"/>
              </a:solidFill>
              <a:ln w="9525">
                <a:solidFill>
                  <a:srgbClr val="0000FF"/>
                </a:solidFill>
                <a:round/>
                <a:headEnd/>
                <a:tailEnd/>
              </a:ln>
            </p:spPr>
            <p:txBody>
              <a:bodyPr/>
              <a:lstStyle/>
              <a:p>
                <a:endParaRPr lang="fr-FR"/>
              </a:p>
            </p:txBody>
          </p:sp>
        </p:grpSp>
        <p:grpSp>
          <p:nvGrpSpPr>
            <p:cNvPr id="43119" name="Group 212"/>
            <p:cNvGrpSpPr>
              <a:grpSpLocks noChangeAspect="1"/>
            </p:cNvGrpSpPr>
            <p:nvPr/>
          </p:nvGrpSpPr>
          <p:grpSpPr bwMode="auto">
            <a:xfrm>
              <a:off x="3787" y="1162"/>
              <a:ext cx="672" cy="1719"/>
              <a:chOff x="3787" y="1162"/>
              <a:chExt cx="672" cy="1719"/>
            </a:xfrm>
          </p:grpSpPr>
          <p:sp>
            <p:nvSpPr>
              <p:cNvPr id="43120" name="AutoShape 213"/>
              <p:cNvSpPr>
                <a:spLocks noChangeAspect="1" noChangeArrowheads="1" noTextEdit="1"/>
              </p:cNvSpPr>
              <p:nvPr/>
            </p:nvSpPr>
            <p:spPr bwMode="auto">
              <a:xfrm>
                <a:off x="3787" y="1162"/>
                <a:ext cx="672"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3121" name="Rectangle 214"/>
              <p:cNvSpPr>
                <a:spLocks noChangeArrowheads="1"/>
              </p:cNvSpPr>
              <p:nvPr/>
            </p:nvSpPr>
            <p:spPr bwMode="auto">
              <a:xfrm>
                <a:off x="3787" y="1162"/>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122" name="Oval 215"/>
              <p:cNvSpPr>
                <a:spLocks noChangeArrowheads="1"/>
              </p:cNvSpPr>
              <p:nvPr/>
            </p:nvSpPr>
            <p:spPr bwMode="auto">
              <a:xfrm>
                <a:off x="3827" y="2333"/>
                <a:ext cx="42" cy="45"/>
              </a:xfrm>
              <a:prstGeom prst="ellipse">
                <a:avLst/>
              </a:prstGeom>
              <a:solidFill>
                <a:schemeClr val="tx1"/>
              </a:solidFill>
              <a:ln w="9525">
                <a:solidFill>
                  <a:schemeClr val="tx1"/>
                </a:solidFill>
                <a:round/>
                <a:headEnd/>
                <a:tailEnd/>
              </a:ln>
            </p:spPr>
            <p:txBody>
              <a:bodyPr/>
              <a:lstStyle/>
              <a:p>
                <a:endParaRPr lang="fr-FR"/>
              </a:p>
            </p:txBody>
          </p:sp>
          <p:sp>
            <p:nvSpPr>
              <p:cNvPr id="43123" name="Oval 216"/>
              <p:cNvSpPr>
                <a:spLocks noChangeArrowheads="1"/>
              </p:cNvSpPr>
              <p:nvPr/>
            </p:nvSpPr>
            <p:spPr bwMode="auto">
              <a:xfrm>
                <a:off x="4416" y="1165"/>
                <a:ext cx="43" cy="44"/>
              </a:xfrm>
              <a:prstGeom prst="ellipse">
                <a:avLst/>
              </a:prstGeom>
              <a:solidFill>
                <a:schemeClr val="tx1"/>
              </a:solidFill>
              <a:ln w="9525">
                <a:solidFill>
                  <a:schemeClr val="tx1"/>
                </a:solidFill>
                <a:round/>
                <a:headEnd/>
                <a:tailEnd/>
              </a:ln>
            </p:spPr>
            <p:txBody>
              <a:bodyPr/>
              <a:lstStyle/>
              <a:p>
                <a:endParaRPr lang="fr-FR"/>
              </a:p>
            </p:txBody>
          </p:sp>
          <p:sp>
            <p:nvSpPr>
              <p:cNvPr id="43124" name="Oval 217"/>
              <p:cNvSpPr>
                <a:spLocks noChangeArrowheads="1"/>
              </p:cNvSpPr>
              <p:nvPr/>
            </p:nvSpPr>
            <p:spPr bwMode="auto">
              <a:xfrm>
                <a:off x="4300" y="1336"/>
                <a:ext cx="46" cy="44"/>
              </a:xfrm>
              <a:prstGeom prst="ellipse">
                <a:avLst/>
              </a:prstGeom>
              <a:solidFill>
                <a:schemeClr val="tx1"/>
              </a:solidFill>
              <a:ln w="9525">
                <a:solidFill>
                  <a:schemeClr val="tx1"/>
                </a:solidFill>
                <a:round/>
                <a:headEnd/>
                <a:tailEnd/>
              </a:ln>
            </p:spPr>
            <p:txBody>
              <a:bodyPr/>
              <a:lstStyle/>
              <a:p>
                <a:endParaRPr lang="fr-FR"/>
              </a:p>
            </p:txBody>
          </p:sp>
          <p:sp>
            <p:nvSpPr>
              <p:cNvPr id="43125" name="Freeform 218"/>
              <p:cNvSpPr>
                <a:spLocks/>
              </p:cNvSpPr>
              <p:nvPr/>
            </p:nvSpPr>
            <p:spPr bwMode="auto">
              <a:xfrm>
                <a:off x="3807" y="1171"/>
                <a:ext cx="632" cy="1604"/>
              </a:xfrm>
              <a:custGeom>
                <a:avLst/>
                <a:gdLst>
                  <a:gd name="T0" fmla="*/ 320 w 632"/>
                  <a:gd name="T1" fmla="*/ 1604 h 1604"/>
                  <a:gd name="T2" fmla="*/ 255 w 632"/>
                  <a:gd name="T3" fmla="*/ 1522 h 1604"/>
                  <a:gd name="T4" fmla="*/ 190 w 632"/>
                  <a:gd name="T5" fmla="*/ 1439 h 1604"/>
                  <a:gd name="T6" fmla="*/ 133 w 632"/>
                  <a:gd name="T7" fmla="*/ 1357 h 1604"/>
                  <a:gd name="T8" fmla="*/ 82 w 632"/>
                  <a:gd name="T9" fmla="*/ 1274 h 1604"/>
                  <a:gd name="T10" fmla="*/ 59 w 632"/>
                  <a:gd name="T11" fmla="*/ 1230 h 1604"/>
                  <a:gd name="T12" fmla="*/ 40 w 632"/>
                  <a:gd name="T13" fmla="*/ 1189 h 1604"/>
                  <a:gd name="T14" fmla="*/ 25 w 632"/>
                  <a:gd name="T15" fmla="*/ 1145 h 1604"/>
                  <a:gd name="T16" fmla="*/ 14 w 632"/>
                  <a:gd name="T17" fmla="*/ 1101 h 1604"/>
                  <a:gd name="T18" fmla="*/ 6 w 632"/>
                  <a:gd name="T19" fmla="*/ 1057 h 1604"/>
                  <a:gd name="T20" fmla="*/ 0 w 632"/>
                  <a:gd name="T21" fmla="*/ 1009 h 1604"/>
                  <a:gd name="T22" fmla="*/ 0 w 632"/>
                  <a:gd name="T23" fmla="*/ 965 h 1604"/>
                  <a:gd name="T24" fmla="*/ 6 w 632"/>
                  <a:gd name="T25" fmla="*/ 918 h 1604"/>
                  <a:gd name="T26" fmla="*/ 17 w 632"/>
                  <a:gd name="T27" fmla="*/ 871 h 1604"/>
                  <a:gd name="T28" fmla="*/ 37 w 632"/>
                  <a:gd name="T29" fmla="*/ 818 h 1604"/>
                  <a:gd name="T30" fmla="*/ 65 w 632"/>
                  <a:gd name="T31" fmla="*/ 765 h 1604"/>
                  <a:gd name="T32" fmla="*/ 96 w 632"/>
                  <a:gd name="T33" fmla="*/ 709 h 1604"/>
                  <a:gd name="T34" fmla="*/ 133 w 632"/>
                  <a:gd name="T35" fmla="*/ 653 h 1604"/>
                  <a:gd name="T36" fmla="*/ 176 w 632"/>
                  <a:gd name="T37" fmla="*/ 594 h 1604"/>
                  <a:gd name="T38" fmla="*/ 264 w 632"/>
                  <a:gd name="T39" fmla="*/ 480 h 1604"/>
                  <a:gd name="T40" fmla="*/ 357 w 632"/>
                  <a:gd name="T41" fmla="*/ 368 h 1604"/>
                  <a:gd name="T42" fmla="*/ 400 w 632"/>
                  <a:gd name="T43" fmla="*/ 315 h 1604"/>
                  <a:gd name="T44" fmla="*/ 442 w 632"/>
                  <a:gd name="T45" fmla="*/ 265 h 1604"/>
                  <a:gd name="T46" fmla="*/ 482 w 632"/>
                  <a:gd name="T47" fmla="*/ 221 h 1604"/>
                  <a:gd name="T48" fmla="*/ 516 w 632"/>
                  <a:gd name="T49" fmla="*/ 176 h 1604"/>
                  <a:gd name="T50" fmla="*/ 544 w 632"/>
                  <a:gd name="T51" fmla="*/ 141 h 1604"/>
                  <a:gd name="T52" fmla="*/ 567 w 632"/>
                  <a:gd name="T53" fmla="*/ 109 h 1604"/>
                  <a:gd name="T54" fmla="*/ 584 w 632"/>
                  <a:gd name="T55" fmla="*/ 82 h 1604"/>
                  <a:gd name="T56" fmla="*/ 598 w 632"/>
                  <a:gd name="T57" fmla="*/ 62 h 1604"/>
                  <a:gd name="T58" fmla="*/ 609 w 632"/>
                  <a:gd name="T59" fmla="*/ 44 h 1604"/>
                  <a:gd name="T60" fmla="*/ 618 w 632"/>
                  <a:gd name="T61" fmla="*/ 29 h 1604"/>
                  <a:gd name="T62" fmla="*/ 624 w 632"/>
                  <a:gd name="T63" fmla="*/ 20 h 1604"/>
                  <a:gd name="T64" fmla="*/ 629 w 632"/>
                  <a:gd name="T65" fmla="*/ 12 h 1604"/>
                  <a:gd name="T66" fmla="*/ 632 w 632"/>
                  <a:gd name="T67" fmla="*/ 3 h 1604"/>
                  <a:gd name="T68" fmla="*/ 632 w 632"/>
                  <a:gd name="T69" fmla="*/ 3 h 1604"/>
                  <a:gd name="T70" fmla="*/ 629 w 632"/>
                  <a:gd name="T71" fmla="*/ 3 h 1604"/>
                  <a:gd name="T72" fmla="*/ 626 w 632"/>
                  <a:gd name="T73" fmla="*/ 3 h 1604"/>
                  <a:gd name="T74" fmla="*/ 626 w 632"/>
                  <a:gd name="T75" fmla="*/ 0 h 16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2" h="1604">
                    <a:moveTo>
                      <a:pt x="320" y="1604"/>
                    </a:moveTo>
                    <a:lnTo>
                      <a:pt x="255" y="1522"/>
                    </a:lnTo>
                    <a:lnTo>
                      <a:pt x="190" y="1439"/>
                    </a:lnTo>
                    <a:lnTo>
                      <a:pt x="133" y="1357"/>
                    </a:lnTo>
                    <a:lnTo>
                      <a:pt x="82" y="1274"/>
                    </a:lnTo>
                    <a:lnTo>
                      <a:pt x="59" y="1230"/>
                    </a:lnTo>
                    <a:lnTo>
                      <a:pt x="40" y="1189"/>
                    </a:lnTo>
                    <a:lnTo>
                      <a:pt x="25" y="1145"/>
                    </a:lnTo>
                    <a:lnTo>
                      <a:pt x="14" y="1101"/>
                    </a:lnTo>
                    <a:lnTo>
                      <a:pt x="6" y="1057"/>
                    </a:lnTo>
                    <a:lnTo>
                      <a:pt x="0" y="1009"/>
                    </a:lnTo>
                    <a:lnTo>
                      <a:pt x="0" y="965"/>
                    </a:lnTo>
                    <a:lnTo>
                      <a:pt x="6" y="918"/>
                    </a:lnTo>
                    <a:lnTo>
                      <a:pt x="17" y="871"/>
                    </a:lnTo>
                    <a:lnTo>
                      <a:pt x="37" y="818"/>
                    </a:lnTo>
                    <a:lnTo>
                      <a:pt x="65" y="765"/>
                    </a:lnTo>
                    <a:lnTo>
                      <a:pt x="96" y="709"/>
                    </a:lnTo>
                    <a:lnTo>
                      <a:pt x="133" y="653"/>
                    </a:lnTo>
                    <a:lnTo>
                      <a:pt x="176" y="594"/>
                    </a:lnTo>
                    <a:lnTo>
                      <a:pt x="264" y="480"/>
                    </a:lnTo>
                    <a:lnTo>
                      <a:pt x="357" y="368"/>
                    </a:lnTo>
                    <a:lnTo>
                      <a:pt x="400" y="315"/>
                    </a:lnTo>
                    <a:lnTo>
                      <a:pt x="442" y="265"/>
                    </a:lnTo>
                    <a:lnTo>
                      <a:pt x="482" y="221"/>
                    </a:lnTo>
                    <a:lnTo>
                      <a:pt x="516" y="176"/>
                    </a:lnTo>
                    <a:lnTo>
                      <a:pt x="544" y="141"/>
                    </a:lnTo>
                    <a:lnTo>
                      <a:pt x="567" y="109"/>
                    </a:lnTo>
                    <a:lnTo>
                      <a:pt x="584" y="82"/>
                    </a:lnTo>
                    <a:lnTo>
                      <a:pt x="598" y="62"/>
                    </a:lnTo>
                    <a:lnTo>
                      <a:pt x="609" y="44"/>
                    </a:lnTo>
                    <a:lnTo>
                      <a:pt x="618" y="29"/>
                    </a:lnTo>
                    <a:lnTo>
                      <a:pt x="624" y="20"/>
                    </a:lnTo>
                    <a:lnTo>
                      <a:pt x="629" y="12"/>
                    </a:lnTo>
                    <a:lnTo>
                      <a:pt x="632" y="3"/>
                    </a:lnTo>
                    <a:lnTo>
                      <a:pt x="629" y="3"/>
                    </a:lnTo>
                    <a:lnTo>
                      <a:pt x="626" y="3"/>
                    </a:lnTo>
                    <a:lnTo>
                      <a:pt x="626"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126" name="Line 219"/>
              <p:cNvSpPr>
                <a:spLocks noChangeShapeType="1"/>
              </p:cNvSpPr>
              <p:nvPr/>
            </p:nvSpPr>
            <p:spPr bwMode="auto">
              <a:xfrm flipV="1">
                <a:off x="4133" y="2640"/>
                <a:ext cx="1"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43127" name="Group 220"/>
              <p:cNvGrpSpPr>
                <a:grpSpLocks/>
              </p:cNvGrpSpPr>
              <p:nvPr/>
            </p:nvGrpSpPr>
            <p:grpSpPr bwMode="auto">
              <a:xfrm>
                <a:off x="4107" y="2472"/>
                <a:ext cx="60" cy="200"/>
                <a:chOff x="4107" y="2472"/>
                <a:chExt cx="60" cy="200"/>
              </a:xfrm>
            </p:grpSpPr>
            <p:sp>
              <p:nvSpPr>
                <p:cNvPr id="43216" name="Freeform 221"/>
                <p:cNvSpPr>
                  <a:spLocks/>
                </p:cNvSpPr>
                <p:nvPr/>
              </p:nvSpPr>
              <p:spPr bwMode="auto">
                <a:xfrm>
                  <a:off x="4130" y="2613"/>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17" name="Freeform 222"/>
                <p:cNvSpPr>
                  <a:spLocks/>
                </p:cNvSpPr>
                <p:nvPr/>
              </p:nvSpPr>
              <p:spPr bwMode="auto">
                <a:xfrm>
                  <a:off x="4130" y="2590"/>
                  <a:ext cx="6" cy="11"/>
                </a:xfrm>
                <a:custGeom>
                  <a:avLst/>
                  <a:gdLst>
                    <a:gd name="T0" fmla="*/ 0 w 6"/>
                    <a:gd name="T1" fmla="*/ 8 h 11"/>
                    <a:gd name="T2" fmla="*/ 3 w 6"/>
                    <a:gd name="T3" fmla="*/ 11 h 11"/>
                    <a:gd name="T4" fmla="*/ 3 w 6"/>
                    <a:gd name="T5" fmla="*/ 11 h 11"/>
                    <a:gd name="T6" fmla="*/ 6 w 6"/>
                    <a:gd name="T7" fmla="*/ 8 h 11"/>
                    <a:gd name="T8" fmla="*/ 6 w 6"/>
                    <a:gd name="T9" fmla="*/ 2 h 11"/>
                    <a:gd name="T10" fmla="*/ 3 w 6"/>
                    <a:gd name="T11" fmla="*/ 0 h 11"/>
                    <a:gd name="T12" fmla="*/ 3 w 6"/>
                    <a:gd name="T13" fmla="*/ 0 h 11"/>
                    <a:gd name="T14" fmla="*/ 0 w 6"/>
                    <a:gd name="T15" fmla="*/ 2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2"/>
                      </a:lnTo>
                      <a:lnTo>
                        <a:pt x="3" y="0"/>
                      </a:lnTo>
                      <a:lnTo>
                        <a:pt x="0" y="2"/>
                      </a:lnTo>
                      <a:lnTo>
                        <a:pt x="0" y="8"/>
                      </a:lnTo>
                      <a:close/>
                    </a:path>
                  </a:pathLst>
                </a:custGeom>
                <a:solidFill>
                  <a:schemeClr val="tx1"/>
                </a:solidFill>
                <a:ln w="9525">
                  <a:solidFill>
                    <a:schemeClr val="tx1"/>
                  </a:solidFill>
                  <a:round/>
                  <a:headEnd/>
                  <a:tailEnd/>
                </a:ln>
              </p:spPr>
              <p:txBody>
                <a:bodyPr/>
                <a:lstStyle/>
                <a:p>
                  <a:endParaRPr lang="fr-FR"/>
                </a:p>
              </p:txBody>
            </p:sp>
            <p:sp>
              <p:nvSpPr>
                <p:cNvPr id="43218" name="Freeform 223"/>
                <p:cNvSpPr>
                  <a:spLocks/>
                </p:cNvSpPr>
                <p:nvPr/>
              </p:nvSpPr>
              <p:spPr bwMode="auto">
                <a:xfrm>
                  <a:off x="4130" y="2548"/>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219" name="Freeform 224"/>
                <p:cNvSpPr>
                  <a:spLocks/>
                </p:cNvSpPr>
                <p:nvPr/>
              </p:nvSpPr>
              <p:spPr bwMode="auto">
                <a:xfrm>
                  <a:off x="4130" y="2525"/>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20" name="Freeform 225"/>
                <p:cNvSpPr>
                  <a:spLocks/>
                </p:cNvSpPr>
                <p:nvPr/>
              </p:nvSpPr>
              <p:spPr bwMode="auto">
                <a:xfrm>
                  <a:off x="4130" y="2492"/>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21" name="Oval 226"/>
                <p:cNvSpPr>
                  <a:spLocks noChangeArrowheads="1"/>
                </p:cNvSpPr>
                <p:nvPr/>
              </p:nvSpPr>
              <p:spPr bwMode="auto">
                <a:xfrm>
                  <a:off x="4107" y="2616"/>
                  <a:ext cx="60" cy="56"/>
                </a:xfrm>
                <a:prstGeom prst="ellipse">
                  <a:avLst/>
                </a:prstGeom>
                <a:solidFill>
                  <a:schemeClr val="tx1"/>
                </a:solidFill>
                <a:ln w="9525">
                  <a:solidFill>
                    <a:schemeClr val="tx1"/>
                  </a:solidFill>
                  <a:round/>
                  <a:headEnd/>
                  <a:tailEnd/>
                </a:ln>
              </p:spPr>
              <p:txBody>
                <a:bodyPr/>
                <a:lstStyle/>
                <a:p>
                  <a:endParaRPr lang="fr-FR"/>
                </a:p>
              </p:txBody>
            </p:sp>
            <p:sp>
              <p:nvSpPr>
                <p:cNvPr id="43222" name="Oval 227"/>
                <p:cNvSpPr>
                  <a:spLocks noChangeArrowheads="1"/>
                </p:cNvSpPr>
                <p:nvPr/>
              </p:nvSpPr>
              <p:spPr bwMode="auto">
                <a:xfrm>
                  <a:off x="4107" y="2472"/>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128" name="Group 228"/>
              <p:cNvGrpSpPr>
                <a:grpSpLocks/>
              </p:cNvGrpSpPr>
              <p:nvPr/>
            </p:nvGrpSpPr>
            <p:grpSpPr bwMode="auto">
              <a:xfrm>
                <a:off x="4107" y="2328"/>
                <a:ext cx="60" cy="200"/>
                <a:chOff x="4107" y="2328"/>
                <a:chExt cx="60" cy="200"/>
              </a:xfrm>
            </p:grpSpPr>
            <p:sp>
              <p:nvSpPr>
                <p:cNvPr id="43209" name="Freeform 229"/>
                <p:cNvSpPr>
                  <a:spLocks/>
                </p:cNvSpPr>
                <p:nvPr/>
              </p:nvSpPr>
              <p:spPr bwMode="auto">
                <a:xfrm>
                  <a:off x="4130" y="2469"/>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10" name="Freeform 230"/>
                <p:cNvSpPr>
                  <a:spLocks/>
                </p:cNvSpPr>
                <p:nvPr/>
              </p:nvSpPr>
              <p:spPr bwMode="auto">
                <a:xfrm>
                  <a:off x="4130" y="2445"/>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211" name="Freeform 231"/>
                <p:cNvSpPr>
                  <a:spLocks/>
                </p:cNvSpPr>
                <p:nvPr/>
              </p:nvSpPr>
              <p:spPr bwMode="auto">
                <a:xfrm>
                  <a:off x="4130" y="2404"/>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212" name="Freeform 232"/>
                <p:cNvSpPr>
                  <a:spLocks/>
                </p:cNvSpPr>
                <p:nvPr/>
              </p:nvSpPr>
              <p:spPr bwMode="auto">
                <a:xfrm>
                  <a:off x="4130" y="2381"/>
                  <a:ext cx="6" cy="11"/>
                </a:xfrm>
                <a:custGeom>
                  <a:avLst/>
                  <a:gdLst>
                    <a:gd name="T0" fmla="*/ 0 w 6"/>
                    <a:gd name="T1" fmla="*/ 8 h 11"/>
                    <a:gd name="T2" fmla="*/ 3 w 6"/>
                    <a:gd name="T3" fmla="*/ 11 h 11"/>
                    <a:gd name="T4" fmla="*/ 3 w 6"/>
                    <a:gd name="T5" fmla="*/ 11 h 11"/>
                    <a:gd name="T6" fmla="*/ 6 w 6"/>
                    <a:gd name="T7" fmla="*/ 8 h 11"/>
                    <a:gd name="T8" fmla="*/ 6 w 6"/>
                    <a:gd name="T9" fmla="*/ 3 h 11"/>
                    <a:gd name="T10" fmla="*/ 3 w 6"/>
                    <a:gd name="T11" fmla="*/ 0 h 11"/>
                    <a:gd name="T12" fmla="*/ 3 w 6"/>
                    <a:gd name="T13" fmla="*/ 0 h 11"/>
                    <a:gd name="T14" fmla="*/ 0 w 6"/>
                    <a:gd name="T15" fmla="*/ 3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13" name="Freeform 233"/>
                <p:cNvSpPr>
                  <a:spLocks/>
                </p:cNvSpPr>
                <p:nvPr/>
              </p:nvSpPr>
              <p:spPr bwMode="auto">
                <a:xfrm>
                  <a:off x="4130" y="2348"/>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14" name="Oval 234"/>
                <p:cNvSpPr>
                  <a:spLocks noChangeArrowheads="1"/>
                </p:cNvSpPr>
                <p:nvPr/>
              </p:nvSpPr>
              <p:spPr bwMode="auto">
                <a:xfrm>
                  <a:off x="4107" y="2472"/>
                  <a:ext cx="60" cy="56"/>
                </a:xfrm>
                <a:prstGeom prst="ellipse">
                  <a:avLst/>
                </a:prstGeom>
                <a:solidFill>
                  <a:schemeClr val="tx1"/>
                </a:solidFill>
                <a:ln w="9525">
                  <a:solidFill>
                    <a:schemeClr val="tx1"/>
                  </a:solidFill>
                  <a:round/>
                  <a:headEnd/>
                  <a:tailEnd/>
                </a:ln>
              </p:spPr>
              <p:txBody>
                <a:bodyPr/>
                <a:lstStyle/>
                <a:p>
                  <a:endParaRPr lang="fr-FR"/>
                </a:p>
              </p:txBody>
            </p:sp>
            <p:sp>
              <p:nvSpPr>
                <p:cNvPr id="43215" name="Oval 235"/>
                <p:cNvSpPr>
                  <a:spLocks noChangeArrowheads="1"/>
                </p:cNvSpPr>
                <p:nvPr/>
              </p:nvSpPr>
              <p:spPr bwMode="auto">
                <a:xfrm>
                  <a:off x="4107" y="2328"/>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129" name="Group 236"/>
              <p:cNvGrpSpPr>
                <a:grpSpLocks/>
              </p:cNvGrpSpPr>
              <p:nvPr/>
            </p:nvGrpSpPr>
            <p:grpSpPr bwMode="auto">
              <a:xfrm>
                <a:off x="4107" y="2183"/>
                <a:ext cx="60" cy="201"/>
                <a:chOff x="4107" y="2183"/>
                <a:chExt cx="60" cy="201"/>
              </a:xfrm>
            </p:grpSpPr>
            <p:sp>
              <p:nvSpPr>
                <p:cNvPr id="43202" name="Freeform 237"/>
                <p:cNvSpPr>
                  <a:spLocks/>
                </p:cNvSpPr>
                <p:nvPr/>
              </p:nvSpPr>
              <p:spPr bwMode="auto">
                <a:xfrm>
                  <a:off x="4130" y="2325"/>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03" name="Freeform 238"/>
                <p:cNvSpPr>
                  <a:spLocks/>
                </p:cNvSpPr>
                <p:nvPr/>
              </p:nvSpPr>
              <p:spPr bwMode="auto">
                <a:xfrm>
                  <a:off x="4130" y="2301"/>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204" name="Freeform 239"/>
                <p:cNvSpPr>
                  <a:spLocks/>
                </p:cNvSpPr>
                <p:nvPr/>
              </p:nvSpPr>
              <p:spPr bwMode="auto">
                <a:xfrm>
                  <a:off x="4130" y="2260"/>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205" name="Freeform 240"/>
                <p:cNvSpPr>
                  <a:spLocks/>
                </p:cNvSpPr>
                <p:nvPr/>
              </p:nvSpPr>
              <p:spPr bwMode="auto">
                <a:xfrm>
                  <a:off x="4130" y="2236"/>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06" name="Freeform 241"/>
                <p:cNvSpPr>
                  <a:spLocks/>
                </p:cNvSpPr>
                <p:nvPr/>
              </p:nvSpPr>
              <p:spPr bwMode="auto">
                <a:xfrm>
                  <a:off x="4130" y="2204"/>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07" name="Oval 242"/>
                <p:cNvSpPr>
                  <a:spLocks noChangeArrowheads="1"/>
                </p:cNvSpPr>
                <p:nvPr/>
              </p:nvSpPr>
              <p:spPr bwMode="auto">
                <a:xfrm>
                  <a:off x="4107" y="2328"/>
                  <a:ext cx="60" cy="56"/>
                </a:xfrm>
                <a:prstGeom prst="ellipse">
                  <a:avLst/>
                </a:prstGeom>
                <a:solidFill>
                  <a:schemeClr val="tx1"/>
                </a:solidFill>
                <a:ln w="9525">
                  <a:solidFill>
                    <a:schemeClr val="tx1"/>
                  </a:solidFill>
                  <a:round/>
                  <a:headEnd/>
                  <a:tailEnd/>
                </a:ln>
              </p:spPr>
              <p:txBody>
                <a:bodyPr/>
                <a:lstStyle/>
                <a:p>
                  <a:endParaRPr lang="fr-FR"/>
                </a:p>
              </p:txBody>
            </p:sp>
            <p:sp>
              <p:nvSpPr>
                <p:cNvPr id="43208" name="Oval 243"/>
                <p:cNvSpPr>
                  <a:spLocks noChangeArrowheads="1"/>
                </p:cNvSpPr>
                <p:nvPr/>
              </p:nvSpPr>
              <p:spPr bwMode="auto">
                <a:xfrm>
                  <a:off x="4107" y="2183"/>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130" name="Group 244"/>
              <p:cNvGrpSpPr>
                <a:grpSpLocks/>
              </p:cNvGrpSpPr>
              <p:nvPr/>
            </p:nvGrpSpPr>
            <p:grpSpPr bwMode="auto">
              <a:xfrm>
                <a:off x="4107" y="2039"/>
                <a:ext cx="60" cy="200"/>
                <a:chOff x="4107" y="2039"/>
                <a:chExt cx="60" cy="200"/>
              </a:xfrm>
            </p:grpSpPr>
            <p:sp>
              <p:nvSpPr>
                <p:cNvPr id="43195" name="Freeform 245"/>
                <p:cNvSpPr>
                  <a:spLocks/>
                </p:cNvSpPr>
                <p:nvPr/>
              </p:nvSpPr>
              <p:spPr bwMode="auto">
                <a:xfrm>
                  <a:off x="4130" y="2180"/>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96" name="Freeform 246"/>
                <p:cNvSpPr>
                  <a:spLocks/>
                </p:cNvSpPr>
                <p:nvPr/>
              </p:nvSpPr>
              <p:spPr bwMode="auto">
                <a:xfrm>
                  <a:off x="4130" y="2157"/>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197" name="Freeform 247"/>
                <p:cNvSpPr>
                  <a:spLocks/>
                </p:cNvSpPr>
                <p:nvPr/>
              </p:nvSpPr>
              <p:spPr bwMode="auto">
                <a:xfrm>
                  <a:off x="4130" y="2116"/>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198" name="Freeform 248"/>
                <p:cNvSpPr>
                  <a:spLocks/>
                </p:cNvSpPr>
                <p:nvPr/>
              </p:nvSpPr>
              <p:spPr bwMode="auto">
                <a:xfrm>
                  <a:off x="4130" y="2092"/>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99" name="Freeform 249"/>
                <p:cNvSpPr>
                  <a:spLocks/>
                </p:cNvSpPr>
                <p:nvPr/>
              </p:nvSpPr>
              <p:spPr bwMode="auto">
                <a:xfrm>
                  <a:off x="4130" y="2060"/>
                  <a:ext cx="6" cy="20"/>
                </a:xfrm>
                <a:custGeom>
                  <a:avLst/>
                  <a:gdLst>
                    <a:gd name="T0" fmla="*/ 0 w 6"/>
                    <a:gd name="T1" fmla="*/ 17 h 20"/>
                    <a:gd name="T2" fmla="*/ 3 w 6"/>
                    <a:gd name="T3" fmla="*/ 20 h 20"/>
                    <a:gd name="T4" fmla="*/ 3 w 6"/>
                    <a:gd name="T5" fmla="*/ 20 h 20"/>
                    <a:gd name="T6" fmla="*/ 6 w 6"/>
                    <a:gd name="T7" fmla="*/ 17 h 20"/>
                    <a:gd name="T8" fmla="*/ 6 w 6"/>
                    <a:gd name="T9" fmla="*/ 3 h 20"/>
                    <a:gd name="T10" fmla="*/ 3 w 6"/>
                    <a:gd name="T11" fmla="*/ 0 h 20"/>
                    <a:gd name="T12" fmla="*/ 3 w 6"/>
                    <a:gd name="T13" fmla="*/ 0 h 20"/>
                    <a:gd name="T14" fmla="*/ 0 w 6"/>
                    <a:gd name="T15" fmla="*/ 3 h 20"/>
                    <a:gd name="T16" fmla="*/ 0 w 6"/>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0">
                      <a:moveTo>
                        <a:pt x="0" y="17"/>
                      </a:moveTo>
                      <a:lnTo>
                        <a:pt x="3" y="20"/>
                      </a:lnTo>
                      <a:lnTo>
                        <a:pt x="6" y="17"/>
                      </a:lnTo>
                      <a:lnTo>
                        <a:pt x="6" y="3"/>
                      </a:lnTo>
                      <a:lnTo>
                        <a:pt x="3"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200" name="Oval 250"/>
                <p:cNvSpPr>
                  <a:spLocks noChangeArrowheads="1"/>
                </p:cNvSpPr>
                <p:nvPr/>
              </p:nvSpPr>
              <p:spPr bwMode="auto">
                <a:xfrm>
                  <a:off x="4107" y="2183"/>
                  <a:ext cx="60" cy="56"/>
                </a:xfrm>
                <a:prstGeom prst="ellipse">
                  <a:avLst/>
                </a:prstGeom>
                <a:solidFill>
                  <a:schemeClr val="tx1"/>
                </a:solidFill>
                <a:ln w="9525">
                  <a:solidFill>
                    <a:schemeClr val="tx1"/>
                  </a:solidFill>
                  <a:round/>
                  <a:headEnd/>
                  <a:tailEnd/>
                </a:ln>
              </p:spPr>
              <p:txBody>
                <a:bodyPr/>
                <a:lstStyle/>
                <a:p>
                  <a:endParaRPr lang="fr-FR"/>
                </a:p>
              </p:txBody>
            </p:sp>
            <p:sp>
              <p:nvSpPr>
                <p:cNvPr id="43201" name="Oval 251"/>
                <p:cNvSpPr>
                  <a:spLocks noChangeArrowheads="1"/>
                </p:cNvSpPr>
                <p:nvPr/>
              </p:nvSpPr>
              <p:spPr bwMode="auto">
                <a:xfrm>
                  <a:off x="4107" y="2039"/>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131" name="Group 252"/>
              <p:cNvGrpSpPr>
                <a:grpSpLocks/>
              </p:cNvGrpSpPr>
              <p:nvPr/>
            </p:nvGrpSpPr>
            <p:grpSpPr bwMode="auto">
              <a:xfrm>
                <a:off x="4107" y="1895"/>
                <a:ext cx="60" cy="200"/>
                <a:chOff x="4107" y="1895"/>
                <a:chExt cx="60" cy="200"/>
              </a:xfrm>
            </p:grpSpPr>
            <p:sp>
              <p:nvSpPr>
                <p:cNvPr id="43188" name="Freeform 253"/>
                <p:cNvSpPr>
                  <a:spLocks/>
                </p:cNvSpPr>
                <p:nvPr/>
              </p:nvSpPr>
              <p:spPr bwMode="auto">
                <a:xfrm>
                  <a:off x="4130" y="2036"/>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89" name="Freeform 254"/>
                <p:cNvSpPr>
                  <a:spLocks/>
                </p:cNvSpPr>
                <p:nvPr/>
              </p:nvSpPr>
              <p:spPr bwMode="auto">
                <a:xfrm>
                  <a:off x="4130" y="2013"/>
                  <a:ext cx="6" cy="11"/>
                </a:xfrm>
                <a:custGeom>
                  <a:avLst/>
                  <a:gdLst>
                    <a:gd name="T0" fmla="*/ 0 w 6"/>
                    <a:gd name="T1" fmla="*/ 8 h 11"/>
                    <a:gd name="T2" fmla="*/ 3 w 6"/>
                    <a:gd name="T3" fmla="*/ 11 h 11"/>
                    <a:gd name="T4" fmla="*/ 3 w 6"/>
                    <a:gd name="T5" fmla="*/ 11 h 11"/>
                    <a:gd name="T6" fmla="*/ 6 w 6"/>
                    <a:gd name="T7" fmla="*/ 8 h 11"/>
                    <a:gd name="T8" fmla="*/ 6 w 6"/>
                    <a:gd name="T9" fmla="*/ 3 h 11"/>
                    <a:gd name="T10" fmla="*/ 3 w 6"/>
                    <a:gd name="T11" fmla="*/ 0 h 11"/>
                    <a:gd name="T12" fmla="*/ 3 w 6"/>
                    <a:gd name="T13" fmla="*/ 0 h 11"/>
                    <a:gd name="T14" fmla="*/ 0 w 6"/>
                    <a:gd name="T15" fmla="*/ 3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3"/>
                      </a:lnTo>
                      <a:lnTo>
                        <a:pt x="3" y="0"/>
                      </a:lnTo>
                      <a:lnTo>
                        <a:pt x="0" y="3"/>
                      </a:lnTo>
                      <a:lnTo>
                        <a:pt x="0" y="8"/>
                      </a:lnTo>
                      <a:close/>
                    </a:path>
                  </a:pathLst>
                </a:custGeom>
                <a:solidFill>
                  <a:schemeClr val="tx1"/>
                </a:solidFill>
                <a:ln w="9525">
                  <a:solidFill>
                    <a:schemeClr val="tx1"/>
                  </a:solidFill>
                  <a:round/>
                  <a:headEnd/>
                  <a:tailEnd/>
                </a:ln>
              </p:spPr>
              <p:txBody>
                <a:bodyPr/>
                <a:lstStyle/>
                <a:p>
                  <a:endParaRPr lang="fr-FR"/>
                </a:p>
              </p:txBody>
            </p:sp>
            <p:sp>
              <p:nvSpPr>
                <p:cNvPr id="43190" name="Freeform 255"/>
                <p:cNvSpPr>
                  <a:spLocks/>
                </p:cNvSpPr>
                <p:nvPr/>
              </p:nvSpPr>
              <p:spPr bwMode="auto">
                <a:xfrm>
                  <a:off x="4130" y="1971"/>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191" name="Freeform 256"/>
                <p:cNvSpPr>
                  <a:spLocks/>
                </p:cNvSpPr>
                <p:nvPr/>
              </p:nvSpPr>
              <p:spPr bwMode="auto">
                <a:xfrm>
                  <a:off x="4130" y="1948"/>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92" name="Freeform 257"/>
                <p:cNvSpPr>
                  <a:spLocks/>
                </p:cNvSpPr>
                <p:nvPr/>
              </p:nvSpPr>
              <p:spPr bwMode="auto">
                <a:xfrm>
                  <a:off x="4130" y="1916"/>
                  <a:ext cx="6" cy="20"/>
                </a:xfrm>
                <a:custGeom>
                  <a:avLst/>
                  <a:gdLst>
                    <a:gd name="T0" fmla="*/ 0 w 6"/>
                    <a:gd name="T1" fmla="*/ 17 h 20"/>
                    <a:gd name="T2" fmla="*/ 3 w 6"/>
                    <a:gd name="T3" fmla="*/ 20 h 20"/>
                    <a:gd name="T4" fmla="*/ 3 w 6"/>
                    <a:gd name="T5" fmla="*/ 20 h 20"/>
                    <a:gd name="T6" fmla="*/ 6 w 6"/>
                    <a:gd name="T7" fmla="*/ 17 h 20"/>
                    <a:gd name="T8" fmla="*/ 6 w 6"/>
                    <a:gd name="T9" fmla="*/ 2 h 20"/>
                    <a:gd name="T10" fmla="*/ 3 w 6"/>
                    <a:gd name="T11" fmla="*/ 0 h 20"/>
                    <a:gd name="T12" fmla="*/ 3 w 6"/>
                    <a:gd name="T13" fmla="*/ 0 h 20"/>
                    <a:gd name="T14" fmla="*/ 0 w 6"/>
                    <a:gd name="T15" fmla="*/ 2 h 20"/>
                    <a:gd name="T16" fmla="*/ 0 w 6"/>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0">
                      <a:moveTo>
                        <a:pt x="0" y="17"/>
                      </a:moveTo>
                      <a:lnTo>
                        <a:pt x="3" y="20"/>
                      </a:lnTo>
                      <a:lnTo>
                        <a:pt x="6" y="17"/>
                      </a:lnTo>
                      <a:lnTo>
                        <a:pt x="6" y="2"/>
                      </a:lnTo>
                      <a:lnTo>
                        <a:pt x="3" y="0"/>
                      </a:lnTo>
                      <a:lnTo>
                        <a:pt x="0" y="2"/>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93" name="Oval 258"/>
                <p:cNvSpPr>
                  <a:spLocks noChangeArrowheads="1"/>
                </p:cNvSpPr>
                <p:nvPr/>
              </p:nvSpPr>
              <p:spPr bwMode="auto">
                <a:xfrm>
                  <a:off x="4107" y="2039"/>
                  <a:ext cx="60" cy="56"/>
                </a:xfrm>
                <a:prstGeom prst="ellipse">
                  <a:avLst/>
                </a:prstGeom>
                <a:solidFill>
                  <a:schemeClr val="tx1"/>
                </a:solidFill>
                <a:ln w="9525">
                  <a:solidFill>
                    <a:schemeClr val="tx1"/>
                  </a:solidFill>
                  <a:round/>
                  <a:headEnd/>
                  <a:tailEnd/>
                </a:ln>
              </p:spPr>
              <p:txBody>
                <a:bodyPr/>
                <a:lstStyle/>
                <a:p>
                  <a:endParaRPr lang="fr-FR"/>
                </a:p>
              </p:txBody>
            </p:sp>
            <p:sp>
              <p:nvSpPr>
                <p:cNvPr id="43194" name="Oval 259"/>
                <p:cNvSpPr>
                  <a:spLocks noChangeArrowheads="1"/>
                </p:cNvSpPr>
                <p:nvPr/>
              </p:nvSpPr>
              <p:spPr bwMode="auto">
                <a:xfrm>
                  <a:off x="4107" y="1895"/>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132" name="Group 260"/>
              <p:cNvGrpSpPr>
                <a:grpSpLocks/>
              </p:cNvGrpSpPr>
              <p:nvPr/>
            </p:nvGrpSpPr>
            <p:grpSpPr bwMode="auto">
              <a:xfrm>
                <a:off x="4107" y="1751"/>
                <a:ext cx="60" cy="200"/>
                <a:chOff x="4107" y="1751"/>
                <a:chExt cx="60" cy="200"/>
              </a:xfrm>
            </p:grpSpPr>
            <p:sp>
              <p:nvSpPr>
                <p:cNvPr id="43181" name="Freeform 261"/>
                <p:cNvSpPr>
                  <a:spLocks/>
                </p:cNvSpPr>
                <p:nvPr/>
              </p:nvSpPr>
              <p:spPr bwMode="auto">
                <a:xfrm>
                  <a:off x="4130" y="1892"/>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82" name="Freeform 262"/>
                <p:cNvSpPr>
                  <a:spLocks/>
                </p:cNvSpPr>
                <p:nvPr/>
              </p:nvSpPr>
              <p:spPr bwMode="auto">
                <a:xfrm>
                  <a:off x="4130" y="1868"/>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83" name="Freeform 263"/>
                <p:cNvSpPr>
                  <a:spLocks/>
                </p:cNvSpPr>
                <p:nvPr/>
              </p:nvSpPr>
              <p:spPr bwMode="auto">
                <a:xfrm>
                  <a:off x="4130" y="1827"/>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184" name="Freeform 264"/>
                <p:cNvSpPr>
                  <a:spLocks/>
                </p:cNvSpPr>
                <p:nvPr/>
              </p:nvSpPr>
              <p:spPr bwMode="auto">
                <a:xfrm>
                  <a:off x="4130" y="1804"/>
                  <a:ext cx="6" cy="11"/>
                </a:xfrm>
                <a:custGeom>
                  <a:avLst/>
                  <a:gdLst>
                    <a:gd name="T0" fmla="*/ 0 w 6"/>
                    <a:gd name="T1" fmla="*/ 8 h 11"/>
                    <a:gd name="T2" fmla="*/ 3 w 6"/>
                    <a:gd name="T3" fmla="*/ 11 h 11"/>
                    <a:gd name="T4" fmla="*/ 3 w 6"/>
                    <a:gd name="T5" fmla="*/ 11 h 11"/>
                    <a:gd name="T6" fmla="*/ 6 w 6"/>
                    <a:gd name="T7" fmla="*/ 8 h 11"/>
                    <a:gd name="T8" fmla="*/ 6 w 6"/>
                    <a:gd name="T9" fmla="*/ 3 h 11"/>
                    <a:gd name="T10" fmla="*/ 3 w 6"/>
                    <a:gd name="T11" fmla="*/ 0 h 11"/>
                    <a:gd name="T12" fmla="*/ 3 w 6"/>
                    <a:gd name="T13" fmla="*/ 0 h 11"/>
                    <a:gd name="T14" fmla="*/ 0 w 6"/>
                    <a:gd name="T15" fmla="*/ 3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85" name="Freeform 265"/>
                <p:cNvSpPr>
                  <a:spLocks/>
                </p:cNvSpPr>
                <p:nvPr/>
              </p:nvSpPr>
              <p:spPr bwMode="auto">
                <a:xfrm>
                  <a:off x="4130" y="1771"/>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86" name="Oval 266"/>
                <p:cNvSpPr>
                  <a:spLocks noChangeArrowheads="1"/>
                </p:cNvSpPr>
                <p:nvPr/>
              </p:nvSpPr>
              <p:spPr bwMode="auto">
                <a:xfrm>
                  <a:off x="4107" y="1895"/>
                  <a:ext cx="60" cy="56"/>
                </a:xfrm>
                <a:prstGeom prst="ellipse">
                  <a:avLst/>
                </a:prstGeom>
                <a:solidFill>
                  <a:schemeClr val="tx1"/>
                </a:solidFill>
                <a:ln w="9525">
                  <a:solidFill>
                    <a:schemeClr val="tx1"/>
                  </a:solidFill>
                  <a:round/>
                  <a:headEnd/>
                  <a:tailEnd/>
                </a:ln>
              </p:spPr>
              <p:txBody>
                <a:bodyPr/>
                <a:lstStyle/>
                <a:p>
                  <a:endParaRPr lang="fr-FR"/>
                </a:p>
              </p:txBody>
            </p:sp>
            <p:sp>
              <p:nvSpPr>
                <p:cNvPr id="43187" name="Oval 267"/>
                <p:cNvSpPr>
                  <a:spLocks noChangeArrowheads="1"/>
                </p:cNvSpPr>
                <p:nvPr/>
              </p:nvSpPr>
              <p:spPr bwMode="auto">
                <a:xfrm>
                  <a:off x="4107" y="1751"/>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133" name="Group 268"/>
              <p:cNvGrpSpPr>
                <a:grpSpLocks/>
              </p:cNvGrpSpPr>
              <p:nvPr/>
            </p:nvGrpSpPr>
            <p:grpSpPr bwMode="auto">
              <a:xfrm>
                <a:off x="4107" y="1606"/>
                <a:ext cx="60" cy="201"/>
                <a:chOff x="4107" y="1606"/>
                <a:chExt cx="60" cy="201"/>
              </a:xfrm>
            </p:grpSpPr>
            <p:sp>
              <p:nvSpPr>
                <p:cNvPr id="43174" name="Freeform 269"/>
                <p:cNvSpPr>
                  <a:spLocks/>
                </p:cNvSpPr>
                <p:nvPr/>
              </p:nvSpPr>
              <p:spPr bwMode="auto">
                <a:xfrm>
                  <a:off x="4130" y="1748"/>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75" name="Freeform 270"/>
                <p:cNvSpPr>
                  <a:spLocks/>
                </p:cNvSpPr>
                <p:nvPr/>
              </p:nvSpPr>
              <p:spPr bwMode="auto">
                <a:xfrm>
                  <a:off x="4130" y="1724"/>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176" name="Freeform 271"/>
                <p:cNvSpPr>
                  <a:spLocks/>
                </p:cNvSpPr>
                <p:nvPr/>
              </p:nvSpPr>
              <p:spPr bwMode="auto">
                <a:xfrm>
                  <a:off x="4130" y="1683"/>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177" name="Freeform 272"/>
                <p:cNvSpPr>
                  <a:spLocks/>
                </p:cNvSpPr>
                <p:nvPr/>
              </p:nvSpPr>
              <p:spPr bwMode="auto">
                <a:xfrm>
                  <a:off x="4130" y="1659"/>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78" name="Freeform 273"/>
                <p:cNvSpPr>
                  <a:spLocks/>
                </p:cNvSpPr>
                <p:nvPr/>
              </p:nvSpPr>
              <p:spPr bwMode="auto">
                <a:xfrm>
                  <a:off x="4130" y="1627"/>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79" name="Oval 274"/>
                <p:cNvSpPr>
                  <a:spLocks noChangeArrowheads="1"/>
                </p:cNvSpPr>
                <p:nvPr/>
              </p:nvSpPr>
              <p:spPr bwMode="auto">
                <a:xfrm>
                  <a:off x="4107" y="1751"/>
                  <a:ext cx="60" cy="56"/>
                </a:xfrm>
                <a:prstGeom prst="ellipse">
                  <a:avLst/>
                </a:prstGeom>
                <a:solidFill>
                  <a:schemeClr val="tx1"/>
                </a:solidFill>
                <a:ln w="9525">
                  <a:solidFill>
                    <a:schemeClr val="tx1"/>
                  </a:solidFill>
                  <a:round/>
                  <a:headEnd/>
                  <a:tailEnd/>
                </a:ln>
              </p:spPr>
              <p:txBody>
                <a:bodyPr/>
                <a:lstStyle/>
                <a:p>
                  <a:endParaRPr lang="fr-FR"/>
                </a:p>
              </p:txBody>
            </p:sp>
            <p:sp>
              <p:nvSpPr>
                <p:cNvPr id="43180" name="Oval 275"/>
                <p:cNvSpPr>
                  <a:spLocks noChangeArrowheads="1"/>
                </p:cNvSpPr>
                <p:nvPr/>
              </p:nvSpPr>
              <p:spPr bwMode="auto">
                <a:xfrm>
                  <a:off x="4107" y="1606"/>
                  <a:ext cx="60" cy="56"/>
                </a:xfrm>
                <a:prstGeom prst="ellipse">
                  <a:avLst/>
                </a:prstGeom>
                <a:solidFill>
                  <a:schemeClr val="tx1"/>
                </a:solidFill>
                <a:ln w="9525">
                  <a:solidFill>
                    <a:schemeClr val="tx1"/>
                  </a:solidFill>
                  <a:round/>
                  <a:headEnd/>
                  <a:tailEnd/>
                </a:ln>
              </p:spPr>
              <p:txBody>
                <a:bodyPr/>
                <a:lstStyle/>
                <a:p>
                  <a:endParaRPr lang="fr-FR"/>
                </a:p>
              </p:txBody>
            </p:sp>
          </p:grpSp>
          <p:grpSp>
            <p:nvGrpSpPr>
              <p:cNvPr id="43134" name="Group 276"/>
              <p:cNvGrpSpPr>
                <a:grpSpLocks/>
              </p:cNvGrpSpPr>
              <p:nvPr/>
            </p:nvGrpSpPr>
            <p:grpSpPr bwMode="auto">
              <a:xfrm>
                <a:off x="4130" y="1483"/>
                <a:ext cx="6" cy="150"/>
                <a:chOff x="4130" y="1483"/>
                <a:chExt cx="6" cy="150"/>
              </a:xfrm>
            </p:grpSpPr>
            <p:sp>
              <p:nvSpPr>
                <p:cNvPr id="43169" name="Freeform 277"/>
                <p:cNvSpPr>
                  <a:spLocks/>
                </p:cNvSpPr>
                <p:nvPr/>
              </p:nvSpPr>
              <p:spPr bwMode="auto">
                <a:xfrm>
                  <a:off x="4130" y="1604"/>
                  <a:ext cx="6" cy="29"/>
                </a:xfrm>
                <a:custGeom>
                  <a:avLst/>
                  <a:gdLst>
                    <a:gd name="T0" fmla="*/ 0 w 6"/>
                    <a:gd name="T1" fmla="*/ 26 h 29"/>
                    <a:gd name="T2" fmla="*/ 3 w 6"/>
                    <a:gd name="T3" fmla="*/ 29 h 29"/>
                    <a:gd name="T4" fmla="*/ 3 w 6"/>
                    <a:gd name="T5" fmla="*/ 29 h 29"/>
                    <a:gd name="T6" fmla="*/ 6 w 6"/>
                    <a:gd name="T7" fmla="*/ 26 h 29"/>
                    <a:gd name="T8" fmla="*/ 6 w 6"/>
                    <a:gd name="T9" fmla="*/ 2 h 29"/>
                    <a:gd name="T10" fmla="*/ 3 w 6"/>
                    <a:gd name="T11" fmla="*/ 0 h 29"/>
                    <a:gd name="T12" fmla="*/ 3 w 6"/>
                    <a:gd name="T13" fmla="*/ 0 h 29"/>
                    <a:gd name="T14" fmla="*/ 0 w 6"/>
                    <a:gd name="T15" fmla="*/ 2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2"/>
                      </a:lnTo>
                      <a:lnTo>
                        <a:pt x="3" y="0"/>
                      </a:lnTo>
                      <a:lnTo>
                        <a:pt x="0" y="2"/>
                      </a:lnTo>
                      <a:lnTo>
                        <a:pt x="0" y="26"/>
                      </a:lnTo>
                      <a:close/>
                    </a:path>
                  </a:pathLst>
                </a:custGeom>
                <a:solidFill>
                  <a:schemeClr val="tx1"/>
                </a:solidFill>
                <a:ln w="9525">
                  <a:solidFill>
                    <a:schemeClr val="tx1"/>
                  </a:solidFill>
                  <a:round/>
                  <a:headEnd/>
                  <a:tailEnd/>
                </a:ln>
              </p:spPr>
              <p:txBody>
                <a:bodyPr/>
                <a:lstStyle/>
                <a:p>
                  <a:endParaRPr lang="fr-FR"/>
                </a:p>
              </p:txBody>
            </p:sp>
            <p:sp>
              <p:nvSpPr>
                <p:cNvPr id="43170" name="Freeform 278"/>
                <p:cNvSpPr>
                  <a:spLocks/>
                </p:cNvSpPr>
                <p:nvPr/>
              </p:nvSpPr>
              <p:spPr bwMode="auto">
                <a:xfrm>
                  <a:off x="4130" y="1580"/>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71" name="Freeform 279"/>
                <p:cNvSpPr>
                  <a:spLocks/>
                </p:cNvSpPr>
                <p:nvPr/>
              </p:nvSpPr>
              <p:spPr bwMode="auto">
                <a:xfrm>
                  <a:off x="4130" y="1539"/>
                  <a:ext cx="6" cy="29"/>
                </a:xfrm>
                <a:custGeom>
                  <a:avLst/>
                  <a:gdLst>
                    <a:gd name="T0" fmla="*/ 0 w 6"/>
                    <a:gd name="T1" fmla="*/ 26 h 29"/>
                    <a:gd name="T2" fmla="*/ 3 w 6"/>
                    <a:gd name="T3" fmla="*/ 29 h 29"/>
                    <a:gd name="T4" fmla="*/ 3 w 6"/>
                    <a:gd name="T5" fmla="*/ 29 h 29"/>
                    <a:gd name="T6" fmla="*/ 6 w 6"/>
                    <a:gd name="T7" fmla="*/ 26 h 29"/>
                    <a:gd name="T8" fmla="*/ 6 w 6"/>
                    <a:gd name="T9" fmla="*/ 3 h 29"/>
                    <a:gd name="T10" fmla="*/ 3 w 6"/>
                    <a:gd name="T11" fmla="*/ 0 h 29"/>
                    <a:gd name="T12" fmla="*/ 3 w 6"/>
                    <a:gd name="T13" fmla="*/ 0 h 29"/>
                    <a:gd name="T14" fmla="*/ 0 w 6"/>
                    <a:gd name="T15" fmla="*/ 3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172" name="Freeform 280"/>
                <p:cNvSpPr>
                  <a:spLocks/>
                </p:cNvSpPr>
                <p:nvPr/>
              </p:nvSpPr>
              <p:spPr bwMode="auto">
                <a:xfrm>
                  <a:off x="4130" y="1515"/>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73" name="Freeform 281"/>
                <p:cNvSpPr>
                  <a:spLocks/>
                </p:cNvSpPr>
                <p:nvPr/>
              </p:nvSpPr>
              <p:spPr bwMode="auto">
                <a:xfrm>
                  <a:off x="4130" y="1483"/>
                  <a:ext cx="6" cy="20"/>
                </a:xfrm>
                <a:custGeom>
                  <a:avLst/>
                  <a:gdLst>
                    <a:gd name="T0" fmla="*/ 0 w 6"/>
                    <a:gd name="T1" fmla="*/ 17 h 20"/>
                    <a:gd name="T2" fmla="*/ 3 w 6"/>
                    <a:gd name="T3" fmla="*/ 20 h 20"/>
                    <a:gd name="T4" fmla="*/ 3 w 6"/>
                    <a:gd name="T5" fmla="*/ 20 h 20"/>
                    <a:gd name="T6" fmla="*/ 6 w 6"/>
                    <a:gd name="T7" fmla="*/ 17 h 20"/>
                    <a:gd name="T8" fmla="*/ 6 w 6"/>
                    <a:gd name="T9" fmla="*/ 3 h 20"/>
                    <a:gd name="T10" fmla="*/ 3 w 6"/>
                    <a:gd name="T11" fmla="*/ 0 h 20"/>
                    <a:gd name="T12" fmla="*/ 3 w 6"/>
                    <a:gd name="T13" fmla="*/ 0 h 20"/>
                    <a:gd name="T14" fmla="*/ 0 w 6"/>
                    <a:gd name="T15" fmla="*/ 3 h 20"/>
                    <a:gd name="T16" fmla="*/ 0 w 6"/>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0">
                      <a:moveTo>
                        <a:pt x="0" y="17"/>
                      </a:moveTo>
                      <a:lnTo>
                        <a:pt x="3" y="20"/>
                      </a:lnTo>
                      <a:lnTo>
                        <a:pt x="6" y="17"/>
                      </a:lnTo>
                      <a:lnTo>
                        <a:pt x="6" y="3"/>
                      </a:lnTo>
                      <a:lnTo>
                        <a:pt x="3"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135" name="Group 282"/>
              <p:cNvGrpSpPr>
                <a:grpSpLocks/>
              </p:cNvGrpSpPr>
              <p:nvPr/>
            </p:nvGrpSpPr>
            <p:grpSpPr bwMode="auto">
              <a:xfrm>
                <a:off x="4107" y="1318"/>
                <a:ext cx="60" cy="200"/>
                <a:chOff x="4107" y="1318"/>
                <a:chExt cx="60" cy="200"/>
              </a:xfrm>
            </p:grpSpPr>
            <p:sp>
              <p:nvSpPr>
                <p:cNvPr id="43162" name="Freeform 283"/>
                <p:cNvSpPr>
                  <a:spLocks/>
                </p:cNvSpPr>
                <p:nvPr/>
              </p:nvSpPr>
              <p:spPr bwMode="auto">
                <a:xfrm>
                  <a:off x="4130" y="1459"/>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63" name="Freeform 284"/>
                <p:cNvSpPr>
                  <a:spLocks/>
                </p:cNvSpPr>
                <p:nvPr/>
              </p:nvSpPr>
              <p:spPr bwMode="auto">
                <a:xfrm>
                  <a:off x="4130" y="1436"/>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chemeClr val="tx1"/>
                </a:solidFill>
                <a:ln w="9525">
                  <a:solidFill>
                    <a:schemeClr val="tx1"/>
                  </a:solidFill>
                  <a:round/>
                  <a:headEnd/>
                  <a:tailEnd/>
                </a:ln>
              </p:spPr>
              <p:txBody>
                <a:bodyPr/>
                <a:lstStyle/>
                <a:p>
                  <a:endParaRPr lang="fr-FR"/>
                </a:p>
              </p:txBody>
            </p:sp>
            <p:sp>
              <p:nvSpPr>
                <p:cNvPr id="43164" name="Freeform 285"/>
                <p:cNvSpPr>
                  <a:spLocks/>
                </p:cNvSpPr>
                <p:nvPr/>
              </p:nvSpPr>
              <p:spPr bwMode="auto">
                <a:xfrm>
                  <a:off x="4130" y="1395"/>
                  <a:ext cx="6" cy="29"/>
                </a:xfrm>
                <a:custGeom>
                  <a:avLst/>
                  <a:gdLst>
                    <a:gd name="T0" fmla="*/ 0 w 6"/>
                    <a:gd name="T1" fmla="*/ 26 h 29"/>
                    <a:gd name="T2" fmla="*/ 3 w 6"/>
                    <a:gd name="T3" fmla="*/ 29 h 29"/>
                    <a:gd name="T4" fmla="*/ 3 w 6"/>
                    <a:gd name="T5" fmla="*/ 29 h 29"/>
                    <a:gd name="T6" fmla="*/ 6 w 6"/>
                    <a:gd name="T7" fmla="*/ 26 h 29"/>
                    <a:gd name="T8" fmla="*/ 6 w 6"/>
                    <a:gd name="T9" fmla="*/ 2 h 29"/>
                    <a:gd name="T10" fmla="*/ 3 w 6"/>
                    <a:gd name="T11" fmla="*/ 0 h 29"/>
                    <a:gd name="T12" fmla="*/ 3 w 6"/>
                    <a:gd name="T13" fmla="*/ 0 h 29"/>
                    <a:gd name="T14" fmla="*/ 0 w 6"/>
                    <a:gd name="T15" fmla="*/ 2 h 29"/>
                    <a:gd name="T16" fmla="*/ 0 w 6"/>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6"/>
                      </a:moveTo>
                      <a:lnTo>
                        <a:pt x="3" y="29"/>
                      </a:lnTo>
                      <a:lnTo>
                        <a:pt x="6" y="26"/>
                      </a:lnTo>
                      <a:lnTo>
                        <a:pt x="6" y="2"/>
                      </a:lnTo>
                      <a:lnTo>
                        <a:pt x="3" y="0"/>
                      </a:lnTo>
                      <a:lnTo>
                        <a:pt x="0" y="2"/>
                      </a:lnTo>
                      <a:lnTo>
                        <a:pt x="0" y="26"/>
                      </a:lnTo>
                      <a:close/>
                    </a:path>
                  </a:pathLst>
                </a:custGeom>
                <a:solidFill>
                  <a:schemeClr val="tx1"/>
                </a:solidFill>
                <a:ln w="9525">
                  <a:solidFill>
                    <a:schemeClr val="tx1"/>
                  </a:solidFill>
                  <a:round/>
                  <a:headEnd/>
                  <a:tailEnd/>
                </a:ln>
              </p:spPr>
              <p:txBody>
                <a:bodyPr/>
                <a:lstStyle/>
                <a:p>
                  <a:endParaRPr lang="fr-FR"/>
                </a:p>
              </p:txBody>
            </p:sp>
            <p:sp>
              <p:nvSpPr>
                <p:cNvPr id="43165" name="Freeform 286"/>
                <p:cNvSpPr>
                  <a:spLocks/>
                </p:cNvSpPr>
                <p:nvPr/>
              </p:nvSpPr>
              <p:spPr bwMode="auto">
                <a:xfrm>
                  <a:off x="4130" y="1371"/>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66" name="Freeform 287"/>
                <p:cNvSpPr>
                  <a:spLocks/>
                </p:cNvSpPr>
                <p:nvPr/>
              </p:nvSpPr>
              <p:spPr bwMode="auto">
                <a:xfrm>
                  <a:off x="4130" y="1339"/>
                  <a:ext cx="6" cy="20"/>
                </a:xfrm>
                <a:custGeom>
                  <a:avLst/>
                  <a:gdLst>
                    <a:gd name="T0" fmla="*/ 0 w 6"/>
                    <a:gd name="T1" fmla="*/ 17 h 20"/>
                    <a:gd name="T2" fmla="*/ 3 w 6"/>
                    <a:gd name="T3" fmla="*/ 20 h 20"/>
                    <a:gd name="T4" fmla="*/ 3 w 6"/>
                    <a:gd name="T5" fmla="*/ 20 h 20"/>
                    <a:gd name="T6" fmla="*/ 6 w 6"/>
                    <a:gd name="T7" fmla="*/ 17 h 20"/>
                    <a:gd name="T8" fmla="*/ 6 w 6"/>
                    <a:gd name="T9" fmla="*/ 3 h 20"/>
                    <a:gd name="T10" fmla="*/ 3 w 6"/>
                    <a:gd name="T11" fmla="*/ 0 h 20"/>
                    <a:gd name="T12" fmla="*/ 3 w 6"/>
                    <a:gd name="T13" fmla="*/ 0 h 20"/>
                    <a:gd name="T14" fmla="*/ 0 w 6"/>
                    <a:gd name="T15" fmla="*/ 3 h 20"/>
                    <a:gd name="T16" fmla="*/ 0 w 6"/>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0">
                      <a:moveTo>
                        <a:pt x="0" y="17"/>
                      </a:moveTo>
                      <a:lnTo>
                        <a:pt x="3" y="20"/>
                      </a:lnTo>
                      <a:lnTo>
                        <a:pt x="6" y="17"/>
                      </a:lnTo>
                      <a:lnTo>
                        <a:pt x="6" y="3"/>
                      </a:lnTo>
                      <a:lnTo>
                        <a:pt x="3" y="0"/>
                      </a:lnTo>
                      <a:lnTo>
                        <a:pt x="0" y="3"/>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67" name="Oval 288"/>
                <p:cNvSpPr>
                  <a:spLocks noChangeArrowheads="1"/>
                </p:cNvSpPr>
                <p:nvPr/>
              </p:nvSpPr>
              <p:spPr bwMode="auto">
                <a:xfrm>
                  <a:off x="4107" y="1462"/>
                  <a:ext cx="60" cy="56"/>
                </a:xfrm>
                <a:prstGeom prst="ellipse">
                  <a:avLst/>
                </a:prstGeom>
                <a:solidFill>
                  <a:schemeClr val="tx1"/>
                </a:solidFill>
                <a:ln w="9525">
                  <a:solidFill>
                    <a:schemeClr val="tx1"/>
                  </a:solidFill>
                  <a:round/>
                  <a:headEnd/>
                  <a:tailEnd/>
                </a:ln>
              </p:spPr>
              <p:txBody>
                <a:bodyPr/>
                <a:lstStyle/>
                <a:p>
                  <a:endParaRPr lang="fr-FR"/>
                </a:p>
              </p:txBody>
            </p:sp>
            <p:sp>
              <p:nvSpPr>
                <p:cNvPr id="43168" name="Oval 289"/>
                <p:cNvSpPr>
                  <a:spLocks noChangeArrowheads="1"/>
                </p:cNvSpPr>
                <p:nvPr/>
              </p:nvSpPr>
              <p:spPr bwMode="auto">
                <a:xfrm>
                  <a:off x="4107" y="1318"/>
                  <a:ext cx="60"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136" name="Group 290"/>
              <p:cNvGrpSpPr>
                <a:grpSpLocks/>
              </p:cNvGrpSpPr>
              <p:nvPr/>
            </p:nvGrpSpPr>
            <p:grpSpPr bwMode="auto">
              <a:xfrm>
                <a:off x="4107" y="1174"/>
                <a:ext cx="60" cy="200"/>
                <a:chOff x="4107" y="1174"/>
                <a:chExt cx="60" cy="200"/>
              </a:xfrm>
            </p:grpSpPr>
            <p:sp>
              <p:nvSpPr>
                <p:cNvPr id="43155" name="Freeform 291"/>
                <p:cNvSpPr>
                  <a:spLocks/>
                </p:cNvSpPr>
                <p:nvPr/>
              </p:nvSpPr>
              <p:spPr bwMode="auto">
                <a:xfrm>
                  <a:off x="4130" y="1315"/>
                  <a:ext cx="6" cy="29"/>
                </a:xfrm>
                <a:custGeom>
                  <a:avLst/>
                  <a:gdLst>
                    <a:gd name="T0" fmla="*/ 0 w 6"/>
                    <a:gd name="T1" fmla="*/ 27 h 29"/>
                    <a:gd name="T2" fmla="*/ 3 w 6"/>
                    <a:gd name="T3" fmla="*/ 29 h 29"/>
                    <a:gd name="T4" fmla="*/ 3 w 6"/>
                    <a:gd name="T5" fmla="*/ 29 h 29"/>
                    <a:gd name="T6" fmla="*/ 6 w 6"/>
                    <a:gd name="T7" fmla="*/ 27 h 29"/>
                    <a:gd name="T8" fmla="*/ 6 w 6"/>
                    <a:gd name="T9" fmla="*/ 3 h 29"/>
                    <a:gd name="T10" fmla="*/ 3 w 6"/>
                    <a:gd name="T11" fmla="*/ 0 h 29"/>
                    <a:gd name="T12" fmla="*/ 3 w 6"/>
                    <a:gd name="T13" fmla="*/ 0 h 29"/>
                    <a:gd name="T14" fmla="*/ 0 w 6"/>
                    <a:gd name="T15" fmla="*/ 3 h 29"/>
                    <a:gd name="T16" fmla="*/ 0 w 6"/>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9">
                      <a:moveTo>
                        <a:pt x="0" y="27"/>
                      </a:moveTo>
                      <a:lnTo>
                        <a:pt x="3" y="29"/>
                      </a:lnTo>
                      <a:lnTo>
                        <a:pt x="6" y="27"/>
                      </a:lnTo>
                      <a:lnTo>
                        <a:pt x="6" y="3"/>
                      </a:lnTo>
                      <a:lnTo>
                        <a:pt x="3" y="0"/>
                      </a:lnTo>
                      <a:lnTo>
                        <a:pt x="0" y="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56" name="Freeform 292"/>
                <p:cNvSpPr>
                  <a:spLocks/>
                </p:cNvSpPr>
                <p:nvPr/>
              </p:nvSpPr>
              <p:spPr bwMode="auto">
                <a:xfrm>
                  <a:off x="4130" y="1292"/>
                  <a:ext cx="6" cy="11"/>
                </a:xfrm>
                <a:custGeom>
                  <a:avLst/>
                  <a:gdLst>
                    <a:gd name="T0" fmla="*/ 0 w 6"/>
                    <a:gd name="T1" fmla="*/ 8 h 11"/>
                    <a:gd name="T2" fmla="*/ 3 w 6"/>
                    <a:gd name="T3" fmla="*/ 11 h 11"/>
                    <a:gd name="T4" fmla="*/ 3 w 6"/>
                    <a:gd name="T5" fmla="*/ 11 h 11"/>
                    <a:gd name="T6" fmla="*/ 6 w 6"/>
                    <a:gd name="T7" fmla="*/ 8 h 11"/>
                    <a:gd name="T8" fmla="*/ 6 w 6"/>
                    <a:gd name="T9" fmla="*/ 2 h 11"/>
                    <a:gd name="T10" fmla="*/ 3 w 6"/>
                    <a:gd name="T11" fmla="*/ 0 h 11"/>
                    <a:gd name="T12" fmla="*/ 3 w 6"/>
                    <a:gd name="T13" fmla="*/ 0 h 11"/>
                    <a:gd name="T14" fmla="*/ 0 w 6"/>
                    <a:gd name="T15" fmla="*/ 2 h 11"/>
                    <a:gd name="T16" fmla="*/ 0 w 6"/>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0" y="8"/>
                      </a:moveTo>
                      <a:lnTo>
                        <a:pt x="3" y="11"/>
                      </a:lnTo>
                      <a:lnTo>
                        <a:pt x="6" y="8"/>
                      </a:lnTo>
                      <a:lnTo>
                        <a:pt x="6" y="2"/>
                      </a:lnTo>
                      <a:lnTo>
                        <a:pt x="3" y="0"/>
                      </a:lnTo>
                      <a:lnTo>
                        <a:pt x="0"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57" name="Freeform 293"/>
                <p:cNvSpPr>
                  <a:spLocks/>
                </p:cNvSpPr>
                <p:nvPr/>
              </p:nvSpPr>
              <p:spPr bwMode="auto">
                <a:xfrm>
                  <a:off x="4130" y="1250"/>
                  <a:ext cx="6" cy="30"/>
                </a:xfrm>
                <a:custGeom>
                  <a:avLst/>
                  <a:gdLst>
                    <a:gd name="T0" fmla="*/ 0 w 6"/>
                    <a:gd name="T1" fmla="*/ 27 h 30"/>
                    <a:gd name="T2" fmla="*/ 3 w 6"/>
                    <a:gd name="T3" fmla="*/ 30 h 30"/>
                    <a:gd name="T4" fmla="*/ 3 w 6"/>
                    <a:gd name="T5" fmla="*/ 30 h 30"/>
                    <a:gd name="T6" fmla="*/ 6 w 6"/>
                    <a:gd name="T7" fmla="*/ 27 h 30"/>
                    <a:gd name="T8" fmla="*/ 6 w 6"/>
                    <a:gd name="T9" fmla="*/ 3 h 30"/>
                    <a:gd name="T10" fmla="*/ 3 w 6"/>
                    <a:gd name="T11" fmla="*/ 0 h 30"/>
                    <a:gd name="T12" fmla="*/ 3 w 6"/>
                    <a:gd name="T13" fmla="*/ 0 h 30"/>
                    <a:gd name="T14" fmla="*/ 0 w 6"/>
                    <a:gd name="T15" fmla="*/ 3 h 30"/>
                    <a:gd name="T16" fmla="*/ 0 w 6"/>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0">
                      <a:moveTo>
                        <a:pt x="0" y="27"/>
                      </a:moveTo>
                      <a:lnTo>
                        <a:pt x="3" y="30"/>
                      </a:lnTo>
                      <a:lnTo>
                        <a:pt x="6" y="27"/>
                      </a:lnTo>
                      <a:lnTo>
                        <a:pt x="6"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158" name="Freeform 294"/>
                <p:cNvSpPr>
                  <a:spLocks/>
                </p:cNvSpPr>
                <p:nvPr/>
              </p:nvSpPr>
              <p:spPr bwMode="auto">
                <a:xfrm>
                  <a:off x="4130" y="1227"/>
                  <a:ext cx="6" cy="12"/>
                </a:xfrm>
                <a:custGeom>
                  <a:avLst/>
                  <a:gdLst>
                    <a:gd name="T0" fmla="*/ 0 w 6"/>
                    <a:gd name="T1" fmla="*/ 9 h 12"/>
                    <a:gd name="T2" fmla="*/ 3 w 6"/>
                    <a:gd name="T3" fmla="*/ 12 h 12"/>
                    <a:gd name="T4" fmla="*/ 3 w 6"/>
                    <a:gd name="T5" fmla="*/ 12 h 12"/>
                    <a:gd name="T6" fmla="*/ 6 w 6"/>
                    <a:gd name="T7" fmla="*/ 9 h 12"/>
                    <a:gd name="T8" fmla="*/ 6 w 6"/>
                    <a:gd name="T9" fmla="*/ 3 h 12"/>
                    <a:gd name="T10" fmla="*/ 3 w 6"/>
                    <a:gd name="T11" fmla="*/ 0 h 12"/>
                    <a:gd name="T12" fmla="*/ 3 w 6"/>
                    <a:gd name="T13" fmla="*/ 0 h 12"/>
                    <a:gd name="T14" fmla="*/ 0 w 6"/>
                    <a:gd name="T15" fmla="*/ 3 h 12"/>
                    <a:gd name="T16" fmla="*/ 0 w 6"/>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9"/>
                      </a:moveTo>
                      <a:lnTo>
                        <a:pt x="3" y="12"/>
                      </a:lnTo>
                      <a:lnTo>
                        <a:pt x="6" y="9"/>
                      </a:lnTo>
                      <a:lnTo>
                        <a:pt x="6"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59" name="Freeform 295"/>
                <p:cNvSpPr>
                  <a:spLocks/>
                </p:cNvSpPr>
                <p:nvPr/>
              </p:nvSpPr>
              <p:spPr bwMode="auto">
                <a:xfrm>
                  <a:off x="4130" y="1194"/>
                  <a:ext cx="6" cy="21"/>
                </a:xfrm>
                <a:custGeom>
                  <a:avLst/>
                  <a:gdLst>
                    <a:gd name="T0" fmla="*/ 0 w 6"/>
                    <a:gd name="T1" fmla="*/ 18 h 21"/>
                    <a:gd name="T2" fmla="*/ 3 w 6"/>
                    <a:gd name="T3" fmla="*/ 21 h 21"/>
                    <a:gd name="T4" fmla="*/ 3 w 6"/>
                    <a:gd name="T5" fmla="*/ 21 h 21"/>
                    <a:gd name="T6" fmla="*/ 6 w 6"/>
                    <a:gd name="T7" fmla="*/ 18 h 21"/>
                    <a:gd name="T8" fmla="*/ 6 w 6"/>
                    <a:gd name="T9" fmla="*/ 3 h 21"/>
                    <a:gd name="T10" fmla="*/ 3 w 6"/>
                    <a:gd name="T11" fmla="*/ 0 h 21"/>
                    <a:gd name="T12" fmla="*/ 3 w 6"/>
                    <a:gd name="T13" fmla="*/ 0 h 21"/>
                    <a:gd name="T14" fmla="*/ 0 w 6"/>
                    <a:gd name="T15" fmla="*/ 3 h 21"/>
                    <a:gd name="T16" fmla="*/ 0 w 6"/>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1">
                      <a:moveTo>
                        <a:pt x="0" y="18"/>
                      </a:moveTo>
                      <a:lnTo>
                        <a:pt x="3" y="21"/>
                      </a:lnTo>
                      <a:lnTo>
                        <a:pt x="6" y="18"/>
                      </a:lnTo>
                      <a:lnTo>
                        <a:pt x="6"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60" name="Oval 296"/>
                <p:cNvSpPr>
                  <a:spLocks noChangeArrowheads="1"/>
                </p:cNvSpPr>
                <p:nvPr/>
              </p:nvSpPr>
              <p:spPr bwMode="auto">
                <a:xfrm>
                  <a:off x="4107" y="1318"/>
                  <a:ext cx="60" cy="56"/>
                </a:xfrm>
                <a:prstGeom prst="ellipse">
                  <a:avLst/>
                </a:prstGeom>
                <a:solidFill>
                  <a:schemeClr val="tx1"/>
                </a:solidFill>
                <a:ln w="9525">
                  <a:solidFill>
                    <a:schemeClr val="tx1"/>
                  </a:solidFill>
                  <a:round/>
                  <a:headEnd/>
                  <a:tailEnd/>
                </a:ln>
              </p:spPr>
              <p:txBody>
                <a:bodyPr/>
                <a:lstStyle/>
                <a:p>
                  <a:endParaRPr lang="fr-FR"/>
                </a:p>
              </p:txBody>
            </p:sp>
            <p:sp>
              <p:nvSpPr>
                <p:cNvPr id="43161" name="Oval 297"/>
                <p:cNvSpPr>
                  <a:spLocks noChangeArrowheads="1"/>
                </p:cNvSpPr>
                <p:nvPr/>
              </p:nvSpPr>
              <p:spPr bwMode="auto">
                <a:xfrm>
                  <a:off x="4107" y="1174"/>
                  <a:ext cx="60" cy="56"/>
                </a:xfrm>
                <a:prstGeom prst="ellipse">
                  <a:avLst/>
                </a:prstGeom>
                <a:solidFill>
                  <a:schemeClr val="tx1"/>
                </a:solidFill>
                <a:ln w="9525">
                  <a:solidFill>
                    <a:schemeClr val="tx1"/>
                  </a:solidFill>
                  <a:round/>
                  <a:headEnd/>
                  <a:tailEnd/>
                </a:ln>
              </p:spPr>
              <p:txBody>
                <a:bodyPr/>
                <a:lstStyle/>
                <a:p>
                  <a:endParaRPr lang="fr-FR"/>
                </a:p>
              </p:txBody>
            </p:sp>
          </p:grpSp>
          <p:sp>
            <p:nvSpPr>
              <p:cNvPr id="43137" name="Rectangle 298"/>
              <p:cNvSpPr>
                <a:spLocks noChangeArrowheads="1"/>
              </p:cNvSpPr>
              <p:nvPr/>
            </p:nvSpPr>
            <p:spPr bwMode="auto">
              <a:xfrm>
                <a:off x="3861" y="2734"/>
                <a:ext cx="50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43138" name="Group 299"/>
              <p:cNvGrpSpPr>
                <a:grpSpLocks/>
              </p:cNvGrpSpPr>
              <p:nvPr/>
            </p:nvGrpSpPr>
            <p:grpSpPr bwMode="auto">
              <a:xfrm>
                <a:off x="3923" y="2784"/>
                <a:ext cx="364" cy="78"/>
                <a:chOff x="3923" y="2784"/>
                <a:chExt cx="364" cy="78"/>
              </a:xfrm>
            </p:grpSpPr>
            <p:sp>
              <p:nvSpPr>
                <p:cNvPr id="43148" name="Rectangle 300"/>
                <p:cNvSpPr>
                  <a:spLocks noChangeArrowheads="1"/>
                </p:cNvSpPr>
                <p:nvPr/>
              </p:nvSpPr>
              <p:spPr bwMode="auto">
                <a:xfrm>
                  <a:off x="3923" y="2784"/>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149" name="Line 301"/>
                <p:cNvSpPr>
                  <a:spLocks noChangeShapeType="1"/>
                </p:cNvSpPr>
                <p:nvPr/>
              </p:nvSpPr>
              <p:spPr bwMode="auto">
                <a:xfrm>
                  <a:off x="3999" y="2787"/>
                  <a:ext cx="28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150" name="Line 302"/>
                <p:cNvSpPr>
                  <a:spLocks noChangeShapeType="1"/>
                </p:cNvSpPr>
                <p:nvPr/>
              </p:nvSpPr>
              <p:spPr bwMode="auto">
                <a:xfrm flipH="1">
                  <a:off x="4217" y="2787"/>
                  <a:ext cx="70" cy="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151" name="Line 303"/>
                <p:cNvSpPr>
                  <a:spLocks noChangeShapeType="1"/>
                </p:cNvSpPr>
                <p:nvPr/>
              </p:nvSpPr>
              <p:spPr bwMode="auto">
                <a:xfrm flipH="1">
                  <a:off x="4143" y="2787"/>
                  <a:ext cx="74" cy="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152" name="Line 304"/>
                <p:cNvSpPr>
                  <a:spLocks noChangeShapeType="1"/>
                </p:cNvSpPr>
                <p:nvPr/>
              </p:nvSpPr>
              <p:spPr bwMode="auto">
                <a:xfrm flipH="1">
                  <a:off x="4073" y="2787"/>
                  <a:ext cx="70" cy="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153" name="Line 305"/>
                <p:cNvSpPr>
                  <a:spLocks noChangeShapeType="1"/>
                </p:cNvSpPr>
                <p:nvPr/>
              </p:nvSpPr>
              <p:spPr bwMode="auto">
                <a:xfrm flipH="1">
                  <a:off x="3999" y="2787"/>
                  <a:ext cx="74" cy="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154" name="Line 306"/>
                <p:cNvSpPr>
                  <a:spLocks noChangeShapeType="1"/>
                </p:cNvSpPr>
                <p:nvPr/>
              </p:nvSpPr>
              <p:spPr bwMode="auto">
                <a:xfrm flipH="1">
                  <a:off x="3928" y="2787"/>
                  <a:ext cx="71" cy="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3139" name="Rectangle 307"/>
              <p:cNvSpPr>
                <a:spLocks noChangeArrowheads="1"/>
              </p:cNvSpPr>
              <p:nvPr/>
            </p:nvSpPr>
            <p:spPr bwMode="auto">
              <a:xfrm>
                <a:off x="4297" y="2787"/>
                <a:ext cx="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140" name="Oval 308"/>
              <p:cNvSpPr>
                <a:spLocks noChangeArrowheads="1"/>
              </p:cNvSpPr>
              <p:nvPr/>
            </p:nvSpPr>
            <p:spPr bwMode="auto">
              <a:xfrm>
                <a:off x="3855" y="1907"/>
                <a:ext cx="45" cy="44"/>
              </a:xfrm>
              <a:prstGeom prst="ellipse">
                <a:avLst/>
              </a:prstGeom>
              <a:solidFill>
                <a:schemeClr val="tx1"/>
              </a:solidFill>
              <a:ln w="9525">
                <a:solidFill>
                  <a:schemeClr val="tx1"/>
                </a:solidFill>
                <a:round/>
                <a:headEnd/>
                <a:tailEnd/>
              </a:ln>
            </p:spPr>
            <p:txBody>
              <a:bodyPr/>
              <a:lstStyle/>
              <a:p>
                <a:endParaRPr lang="fr-FR"/>
              </a:p>
            </p:txBody>
          </p:sp>
          <p:sp>
            <p:nvSpPr>
              <p:cNvPr id="43141" name="Oval 309"/>
              <p:cNvSpPr>
                <a:spLocks noChangeArrowheads="1"/>
              </p:cNvSpPr>
              <p:nvPr/>
            </p:nvSpPr>
            <p:spPr bwMode="auto">
              <a:xfrm>
                <a:off x="3790" y="2045"/>
                <a:ext cx="42" cy="44"/>
              </a:xfrm>
              <a:prstGeom prst="ellipse">
                <a:avLst/>
              </a:prstGeom>
              <a:solidFill>
                <a:schemeClr val="tx1"/>
              </a:solidFill>
              <a:ln w="9525">
                <a:solidFill>
                  <a:schemeClr val="tx1"/>
                </a:solidFill>
                <a:round/>
                <a:headEnd/>
                <a:tailEnd/>
              </a:ln>
            </p:spPr>
            <p:txBody>
              <a:bodyPr/>
              <a:lstStyle/>
              <a:p>
                <a:endParaRPr lang="fr-FR"/>
              </a:p>
            </p:txBody>
          </p:sp>
          <p:sp>
            <p:nvSpPr>
              <p:cNvPr id="43142" name="Oval 310"/>
              <p:cNvSpPr>
                <a:spLocks noChangeArrowheads="1"/>
              </p:cNvSpPr>
              <p:nvPr/>
            </p:nvSpPr>
            <p:spPr bwMode="auto">
              <a:xfrm>
                <a:off x="4195" y="1465"/>
                <a:ext cx="43" cy="44"/>
              </a:xfrm>
              <a:prstGeom prst="ellipse">
                <a:avLst/>
              </a:prstGeom>
              <a:solidFill>
                <a:schemeClr val="tx1"/>
              </a:solidFill>
              <a:ln w="9525">
                <a:solidFill>
                  <a:schemeClr val="tx1"/>
                </a:solidFill>
                <a:round/>
                <a:headEnd/>
                <a:tailEnd/>
              </a:ln>
            </p:spPr>
            <p:txBody>
              <a:bodyPr/>
              <a:lstStyle/>
              <a:p>
                <a:endParaRPr lang="fr-FR"/>
              </a:p>
            </p:txBody>
          </p:sp>
          <p:sp>
            <p:nvSpPr>
              <p:cNvPr id="43143" name="Oval 311"/>
              <p:cNvSpPr>
                <a:spLocks noChangeArrowheads="1"/>
              </p:cNvSpPr>
              <p:nvPr/>
            </p:nvSpPr>
            <p:spPr bwMode="auto">
              <a:xfrm>
                <a:off x="4056" y="1615"/>
                <a:ext cx="43" cy="44"/>
              </a:xfrm>
              <a:prstGeom prst="ellipse">
                <a:avLst/>
              </a:prstGeom>
              <a:solidFill>
                <a:schemeClr val="tx1"/>
              </a:solidFill>
              <a:ln w="9525">
                <a:solidFill>
                  <a:schemeClr val="tx1"/>
                </a:solidFill>
                <a:round/>
                <a:headEnd/>
                <a:tailEnd/>
              </a:ln>
            </p:spPr>
            <p:txBody>
              <a:bodyPr/>
              <a:lstStyle/>
              <a:p>
                <a:endParaRPr lang="fr-FR"/>
              </a:p>
            </p:txBody>
          </p:sp>
          <p:sp>
            <p:nvSpPr>
              <p:cNvPr id="43144" name="Oval 312"/>
              <p:cNvSpPr>
                <a:spLocks noChangeArrowheads="1"/>
              </p:cNvSpPr>
              <p:nvPr/>
            </p:nvSpPr>
            <p:spPr bwMode="auto">
              <a:xfrm>
                <a:off x="3960" y="1754"/>
                <a:ext cx="42" cy="44"/>
              </a:xfrm>
              <a:prstGeom prst="ellipse">
                <a:avLst/>
              </a:prstGeom>
              <a:solidFill>
                <a:schemeClr val="tx1"/>
              </a:solidFill>
              <a:ln w="9525">
                <a:solidFill>
                  <a:schemeClr val="tx1"/>
                </a:solidFill>
                <a:round/>
                <a:headEnd/>
                <a:tailEnd/>
              </a:ln>
            </p:spPr>
            <p:txBody>
              <a:bodyPr/>
              <a:lstStyle/>
              <a:p>
                <a:endParaRPr lang="fr-FR"/>
              </a:p>
            </p:txBody>
          </p:sp>
          <p:sp>
            <p:nvSpPr>
              <p:cNvPr id="43145" name="Oval 313"/>
              <p:cNvSpPr>
                <a:spLocks noChangeArrowheads="1"/>
              </p:cNvSpPr>
              <p:nvPr/>
            </p:nvSpPr>
            <p:spPr bwMode="auto">
              <a:xfrm>
                <a:off x="3988" y="2613"/>
                <a:ext cx="43" cy="44"/>
              </a:xfrm>
              <a:prstGeom prst="ellipse">
                <a:avLst/>
              </a:prstGeom>
              <a:solidFill>
                <a:schemeClr val="tx1"/>
              </a:solidFill>
              <a:ln w="9525">
                <a:solidFill>
                  <a:schemeClr val="tx1"/>
                </a:solidFill>
                <a:round/>
                <a:headEnd/>
                <a:tailEnd/>
              </a:ln>
            </p:spPr>
            <p:txBody>
              <a:bodyPr/>
              <a:lstStyle/>
              <a:p>
                <a:endParaRPr lang="fr-FR"/>
              </a:p>
            </p:txBody>
          </p:sp>
          <p:sp>
            <p:nvSpPr>
              <p:cNvPr id="43146" name="Oval 314"/>
              <p:cNvSpPr>
                <a:spLocks noChangeArrowheads="1"/>
              </p:cNvSpPr>
              <p:nvPr/>
            </p:nvSpPr>
            <p:spPr bwMode="auto">
              <a:xfrm>
                <a:off x="3906" y="2481"/>
                <a:ext cx="43" cy="44"/>
              </a:xfrm>
              <a:prstGeom prst="ellipse">
                <a:avLst/>
              </a:prstGeom>
              <a:solidFill>
                <a:schemeClr val="tx1"/>
              </a:solidFill>
              <a:ln w="9525">
                <a:solidFill>
                  <a:schemeClr val="tx1"/>
                </a:solidFill>
                <a:round/>
                <a:headEnd/>
                <a:tailEnd/>
              </a:ln>
            </p:spPr>
            <p:txBody>
              <a:bodyPr/>
              <a:lstStyle/>
              <a:p>
                <a:endParaRPr lang="fr-FR"/>
              </a:p>
            </p:txBody>
          </p:sp>
          <p:sp>
            <p:nvSpPr>
              <p:cNvPr id="43147" name="Oval 315"/>
              <p:cNvSpPr>
                <a:spLocks noChangeArrowheads="1"/>
              </p:cNvSpPr>
              <p:nvPr/>
            </p:nvSpPr>
            <p:spPr bwMode="auto">
              <a:xfrm>
                <a:off x="3790" y="2198"/>
                <a:ext cx="42" cy="44"/>
              </a:xfrm>
              <a:prstGeom prst="ellipse">
                <a:avLst/>
              </a:prstGeom>
              <a:solidFill>
                <a:schemeClr val="tx1"/>
              </a:solidFill>
              <a:ln w="9525">
                <a:solidFill>
                  <a:schemeClr val="tx1"/>
                </a:solidFill>
                <a:round/>
                <a:headEnd/>
                <a:tailEnd/>
              </a:ln>
            </p:spPr>
            <p:txBody>
              <a:bodyPr/>
              <a:lstStyle/>
              <a:p>
                <a:endParaRPr lang="fr-FR"/>
              </a:p>
            </p:txBody>
          </p:sp>
        </p:grpSp>
      </p:grpSp>
      <p:grpSp>
        <p:nvGrpSpPr>
          <p:cNvPr id="105788" name="Group 316"/>
          <p:cNvGrpSpPr>
            <a:grpSpLocks/>
          </p:cNvGrpSpPr>
          <p:nvPr/>
        </p:nvGrpSpPr>
        <p:grpSpPr bwMode="auto">
          <a:xfrm>
            <a:off x="827088" y="1997075"/>
            <a:ext cx="1746250" cy="3808413"/>
            <a:chOff x="3957" y="981"/>
            <a:chExt cx="1100" cy="2399"/>
          </a:xfrm>
        </p:grpSpPr>
        <p:sp>
          <p:nvSpPr>
            <p:cNvPr id="43016" name="AutoShape 317"/>
            <p:cNvSpPr>
              <a:spLocks noChangeAspect="1" noChangeArrowheads="1" noTextEdit="1"/>
            </p:cNvSpPr>
            <p:nvPr/>
          </p:nvSpPr>
          <p:spPr bwMode="auto">
            <a:xfrm>
              <a:off x="3957" y="981"/>
              <a:ext cx="1100" cy="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endParaRPr lang="fr-FR"/>
            </a:p>
          </p:txBody>
        </p:sp>
        <p:sp>
          <p:nvSpPr>
            <p:cNvPr id="43017" name="Rectangle 318"/>
            <p:cNvSpPr>
              <a:spLocks noChangeArrowheads="1"/>
            </p:cNvSpPr>
            <p:nvPr/>
          </p:nvSpPr>
          <p:spPr bwMode="auto">
            <a:xfrm>
              <a:off x="3957" y="994"/>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018" name="Oval 319"/>
            <p:cNvSpPr>
              <a:spLocks noChangeArrowheads="1"/>
            </p:cNvSpPr>
            <p:nvPr/>
          </p:nvSpPr>
          <p:spPr bwMode="auto">
            <a:xfrm>
              <a:off x="4855" y="1211"/>
              <a:ext cx="56" cy="62"/>
            </a:xfrm>
            <a:prstGeom prst="ellipse">
              <a:avLst/>
            </a:prstGeom>
            <a:solidFill>
              <a:schemeClr val="tx1"/>
            </a:solidFill>
            <a:ln w="9525">
              <a:solidFill>
                <a:schemeClr val="tx1"/>
              </a:solidFill>
              <a:round/>
              <a:headEnd/>
              <a:tailEnd/>
            </a:ln>
          </p:spPr>
          <p:txBody>
            <a:bodyPr/>
            <a:lstStyle/>
            <a:p>
              <a:endParaRPr lang="fr-FR"/>
            </a:p>
          </p:txBody>
        </p:sp>
        <p:sp>
          <p:nvSpPr>
            <p:cNvPr id="43019" name="Oval 320"/>
            <p:cNvSpPr>
              <a:spLocks noChangeArrowheads="1"/>
            </p:cNvSpPr>
            <p:nvPr/>
          </p:nvSpPr>
          <p:spPr bwMode="auto">
            <a:xfrm>
              <a:off x="4657" y="1606"/>
              <a:ext cx="56" cy="61"/>
            </a:xfrm>
            <a:prstGeom prst="ellipse">
              <a:avLst/>
            </a:prstGeom>
            <a:solidFill>
              <a:schemeClr val="tx1"/>
            </a:solidFill>
            <a:ln w="9525">
              <a:solidFill>
                <a:schemeClr val="tx1"/>
              </a:solidFill>
              <a:round/>
              <a:headEnd/>
              <a:tailEnd/>
            </a:ln>
          </p:spPr>
          <p:txBody>
            <a:bodyPr/>
            <a:lstStyle/>
            <a:p>
              <a:endParaRPr lang="fr-FR"/>
            </a:p>
          </p:txBody>
        </p:sp>
        <p:sp>
          <p:nvSpPr>
            <p:cNvPr id="43020" name="Oval 321"/>
            <p:cNvSpPr>
              <a:spLocks noChangeArrowheads="1"/>
            </p:cNvSpPr>
            <p:nvPr/>
          </p:nvSpPr>
          <p:spPr bwMode="auto">
            <a:xfrm>
              <a:off x="4579" y="1815"/>
              <a:ext cx="56" cy="63"/>
            </a:xfrm>
            <a:prstGeom prst="ellipse">
              <a:avLst/>
            </a:prstGeom>
            <a:solidFill>
              <a:schemeClr val="tx1"/>
            </a:solidFill>
            <a:ln w="9525">
              <a:solidFill>
                <a:schemeClr val="tx1"/>
              </a:solidFill>
              <a:round/>
              <a:headEnd/>
              <a:tailEnd/>
            </a:ln>
          </p:spPr>
          <p:txBody>
            <a:bodyPr/>
            <a:lstStyle/>
            <a:p>
              <a:endParaRPr lang="fr-FR"/>
            </a:p>
          </p:txBody>
        </p:sp>
        <p:sp>
          <p:nvSpPr>
            <p:cNvPr id="43021" name="Oval 322"/>
            <p:cNvSpPr>
              <a:spLocks noChangeArrowheads="1"/>
            </p:cNvSpPr>
            <p:nvPr/>
          </p:nvSpPr>
          <p:spPr bwMode="auto">
            <a:xfrm>
              <a:off x="4474" y="2225"/>
              <a:ext cx="60" cy="62"/>
            </a:xfrm>
            <a:prstGeom prst="ellipse">
              <a:avLst/>
            </a:prstGeom>
            <a:solidFill>
              <a:schemeClr val="tx1"/>
            </a:solidFill>
            <a:ln w="9525">
              <a:solidFill>
                <a:schemeClr val="tx1"/>
              </a:solidFill>
              <a:round/>
              <a:headEnd/>
              <a:tailEnd/>
            </a:ln>
          </p:spPr>
          <p:txBody>
            <a:bodyPr/>
            <a:lstStyle/>
            <a:p>
              <a:endParaRPr lang="fr-FR"/>
            </a:p>
          </p:txBody>
        </p:sp>
        <p:sp>
          <p:nvSpPr>
            <p:cNvPr id="43022" name="Oval 323"/>
            <p:cNvSpPr>
              <a:spLocks noChangeArrowheads="1"/>
            </p:cNvSpPr>
            <p:nvPr/>
          </p:nvSpPr>
          <p:spPr bwMode="auto">
            <a:xfrm>
              <a:off x="4391" y="2613"/>
              <a:ext cx="56" cy="61"/>
            </a:xfrm>
            <a:prstGeom prst="ellipse">
              <a:avLst/>
            </a:prstGeom>
            <a:solidFill>
              <a:schemeClr val="tx1"/>
            </a:solidFill>
            <a:ln w="9525">
              <a:solidFill>
                <a:schemeClr val="tx1"/>
              </a:solidFill>
              <a:round/>
              <a:headEnd/>
              <a:tailEnd/>
            </a:ln>
          </p:spPr>
          <p:txBody>
            <a:bodyPr/>
            <a:lstStyle/>
            <a:p>
              <a:endParaRPr lang="fr-FR"/>
            </a:p>
          </p:txBody>
        </p:sp>
        <p:sp>
          <p:nvSpPr>
            <p:cNvPr id="43023" name="Oval 324"/>
            <p:cNvSpPr>
              <a:spLocks noChangeArrowheads="1"/>
            </p:cNvSpPr>
            <p:nvPr/>
          </p:nvSpPr>
          <p:spPr bwMode="auto">
            <a:xfrm>
              <a:off x="4361" y="2838"/>
              <a:ext cx="60" cy="62"/>
            </a:xfrm>
            <a:prstGeom prst="ellipse">
              <a:avLst/>
            </a:prstGeom>
            <a:solidFill>
              <a:schemeClr val="tx1"/>
            </a:solidFill>
            <a:ln w="9525">
              <a:solidFill>
                <a:schemeClr val="tx1"/>
              </a:solidFill>
              <a:round/>
              <a:headEnd/>
              <a:tailEnd/>
            </a:ln>
          </p:spPr>
          <p:txBody>
            <a:bodyPr/>
            <a:lstStyle/>
            <a:p>
              <a:endParaRPr lang="fr-FR"/>
            </a:p>
          </p:txBody>
        </p:sp>
        <p:sp>
          <p:nvSpPr>
            <p:cNvPr id="43024" name="Oval 325"/>
            <p:cNvSpPr>
              <a:spLocks noChangeArrowheads="1"/>
            </p:cNvSpPr>
            <p:nvPr/>
          </p:nvSpPr>
          <p:spPr bwMode="auto">
            <a:xfrm>
              <a:off x="4320" y="3031"/>
              <a:ext cx="59" cy="62"/>
            </a:xfrm>
            <a:prstGeom prst="ellipse">
              <a:avLst/>
            </a:prstGeom>
            <a:solidFill>
              <a:schemeClr val="tx1"/>
            </a:solidFill>
            <a:ln w="9525">
              <a:solidFill>
                <a:schemeClr val="tx1"/>
              </a:solidFill>
              <a:round/>
              <a:headEnd/>
              <a:tailEnd/>
            </a:ln>
          </p:spPr>
          <p:txBody>
            <a:bodyPr/>
            <a:lstStyle/>
            <a:p>
              <a:endParaRPr lang="fr-FR"/>
            </a:p>
          </p:txBody>
        </p:sp>
        <p:sp>
          <p:nvSpPr>
            <p:cNvPr id="43025" name="Oval 326"/>
            <p:cNvSpPr>
              <a:spLocks noChangeArrowheads="1"/>
            </p:cNvSpPr>
            <p:nvPr/>
          </p:nvSpPr>
          <p:spPr bwMode="auto">
            <a:xfrm>
              <a:off x="4758" y="1414"/>
              <a:ext cx="60" cy="60"/>
            </a:xfrm>
            <a:prstGeom prst="ellipse">
              <a:avLst/>
            </a:prstGeom>
            <a:solidFill>
              <a:schemeClr val="tx1"/>
            </a:solidFill>
            <a:ln w="9525">
              <a:solidFill>
                <a:schemeClr val="tx1"/>
              </a:solidFill>
              <a:round/>
              <a:headEnd/>
              <a:tailEnd/>
            </a:ln>
          </p:spPr>
          <p:txBody>
            <a:bodyPr/>
            <a:lstStyle/>
            <a:p>
              <a:endParaRPr lang="fr-FR"/>
            </a:p>
          </p:txBody>
        </p:sp>
        <p:sp>
          <p:nvSpPr>
            <p:cNvPr id="43026" name="Oval 327"/>
            <p:cNvSpPr>
              <a:spLocks noChangeArrowheads="1"/>
            </p:cNvSpPr>
            <p:nvPr/>
          </p:nvSpPr>
          <p:spPr bwMode="auto">
            <a:xfrm>
              <a:off x="4522" y="2016"/>
              <a:ext cx="57" cy="63"/>
            </a:xfrm>
            <a:prstGeom prst="ellipse">
              <a:avLst/>
            </a:prstGeom>
            <a:solidFill>
              <a:schemeClr val="tx1"/>
            </a:solidFill>
            <a:ln w="9525">
              <a:solidFill>
                <a:schemeClr val="tx1"/>
              </a:solidFill>
              <a:round/>
              <a:headEnd/>
              <a:tailEnd/>
            </a:ln>
          </p:spPr>
          <p:txBody>
            <a:bodyPr/>
            <a:lstStyle/>
            <a:p>
              <a:endParaRPr lang="fr-FR"/>
            </a:p>
          </p:txBody>
        </p:sp>
        <p:sp>
          <p:nvSpPr>
            <p:cNvPr id="43027" name="Oval 328"/>
            <p:cNvSpPr>
              <a:spLocks noChangeArrowheads="1"/>
            </p:cNvSpPr>
            <p:nvPr/>
          </p:nvSpPr>
          <p:spPr bwMode="auto">
            <a:xfrm>
              <a:off x="4997" y="986"/>
              <a:ext cx="60" cy="61"/>
            </a:xfrm>
            <a:prstGeom prst="ellipse">
              <a:avLst/>
            </a:prstGeom>
            <a:solidFill>
              <a:schemeClr val="tx1"/>
            </a:solidFill>
            <a:ln w="9525">
              <a:solidFill>
                <a:schemeClr val="tx1"/>
              </a:solidFill>
              <a:round/>
              <a:headEnd/>
              <a:tailEnd/>
            </a:ln>
          </p:spPr>
          <p:txBody>
            <a:bodyPr/>
            <a:lstStyle/>
            <a:p>
              <a:endParaRPr lang="fr-FR"/>
            </a:p>
          </p:txBody>
        </p:sp>
        <p:sp>
          <p:nvSpPr>
            <p:cNvPr id="43028" name="Oval 329"/>
            <p:cNvSpPr>
              <a:spLocks noChangeArrowheads="1"/>
            </p:cNvSpPr>
            <p:nvPr/>
          </p:nvSpPr>
          <p:spPr bwMode="auto">
            <a:xfrm>
              <a:off x="4433" y="2427"/>
              <a:ext cx="59" cy="61"/>
            </a:xfrm>
            <a:prstGeom prst="ellipse">
              <a:avLst/>
            </a:prstGeom>
            <a:solidFill>
              <a:schemeClr val="tx1"/>
            </a:solidFill>
            <a:ln w="9525">
              <a:solidFill>
                <a:schemeClr val="tx1"/>
              </a:solidFill>
              <a:round/>
              <a:headEnd/>
              <a:tailEnd/>
            </a:ln>
          </p:spPr>
          <p:txBody>
            <a:bodyPr/>
            <a:lstStyle/>
            <a:p>
              <a:endParaRPr lang="fr-FR"/>
            </a:p>
          </p:txBody>
        </p:sp>
        <p:sp>
          <p:nvSpPr>
            <p:cNvPr id="43029" name="Freeform 330"/>
            <p:cNvSpPr>
              <a:spLocks/>
            </p:cNvSpPr>
            <p:nvPr/>
          </p:nvSpPr>
          <p:spPr bwMode="auto">
            <a:xfrm>
              <a:off x="4320" y="1030"/>
              <a:ext cx="685" cy="2224"/>
            </a:xfrm>
            <a:custGeom>
              <a:avLst/>
              <a:gdLst>
                <a:gd name="T0" fmla="*/ 0 w 516"/>
                <a:gd name="T1" fmla="*/ 2224 h 1590"/>
                <a:gd name="T2" fmla="*/ 56 w 516"/>
                <a:gd name="T3" fmla="*/ 1858 h 1590"/>
                <a:gd name="T4" fmla="*/ 86 w 516"/>
                <a:gd name="T5" fmla="*/ 1677 h 1590"/>
                <a:gd name="T6" fmla="*/ 115 w 516"/>
                <a:gd name="T7" fmla="*/ 1501 h 1590"/>
                <a:gd name="T8" fmla="*/ 150 w 516"/>
                <a:gd name="T9" fmla="*/ 1332 h 1590"/>
                <a:gd name="T10" fmla="*/ 187 w 516"/>
                <a:gd name="T11" fmla="*/ 1172 h 1590"/>
                <a:gd name="T12" fmla="*/ 224 w 516"/>
                <a:gd name="T13" fmla="*/ 1015 h 1590"/>
                <a:gd name="T14" fmla="*/ 266 w 516"/>
                <a:gd name="T15" fmla="*/ 871 h 1590"/>
                <a:gd name="T16" fmla="*/ 315 w 516"/>
                <a:gd name="T17" fmla="*/ 736 h 1590"/>
                <a:gd name="T18" fmla="*/ 370 w 516"/>
                <a:gd name="T19" fmla="*/ 600 h 1590"/>
                <a:gd name="T20" fmla="*/ 430 w 516"/>
                <a:gd name="T21" fmla="*/ 473 h 1590"/>
                <a:gd name="T22" fmla="*/ 494 w 516"/>
                <a:gd name="T23" fmla="*/ 350 h 1590"/>
                <a:gd name="T24" fmla="*/ 554 w 516"/>
                <a:gd name="T25" fmla="*/ 243 h 1590"/>
                <a:gd name="T26" fmla="*/ 605 w 516"/>
                <a:gd name="T27" fmla="*/ 144 h 1590"/>
                <a:gd name="T28" fmla="*/ 632 w 516"/>
                <a:gd name="T29" fmla="*/ 104 h 1590"/>
                <a:gd name="T30" fmla="*/ 650 w 516"/>
                <a:gd name="T31" fmla="*/ 62 h 1590"/>
                <a:gd name="T32" fmla="*/ 669 w 516"/>
                <a:gd name="T33" fmla="*/ 29 h 1590"/>
                <a:gd name="T34" fmla="*/ 685 w 516"/>
                <a:gd name="T35" fmla="*/ 0 h 1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6" h="1590">
                  <a:moveTo>
                    <a:pt x="0" y="1590"/>
                  </a:moveTo>
                  <a:lnTo>
                    <a:pt x="42" y="1328"/>
                  </a:lnTo>
                  <a:lnTo>
                    <a:pt x="65" y="1199"/>
                  </a:lnTo>
                  <a:lnTo>
                    <a:pt x="87" y="1073"/>
                  </a:lnTo>
                  <a:lnTo>
                    <a:pt x="113" y="952"/>
                  </a:lnTo>
                  <a:lnTo>
                    <a:pt x="141" y="838"/>
                  </a:lnTo>
                  <a:lnTo>
                    <a:pt x="169" y="726"/>
                  </a:lnTo>
                  <a:lnTo>
                    <a:pt x="200" y="623"/>
                  </a:lnTo>
                  <a:lnTo>
                    <a:pt x="237" y="526"/>
                  </a:lnTo>
                  <a:lnTo>
                    <a:pt x="279" y="429"/>
                  </a:lnTo>
                  <a:lnTo>
                    <a:pt x="324" y="338"/>
                  </a:lnTo>
                  <a:lnTo>
                    <a:pt x="372" y="250"/>
                  </a:lnTo>
                  <a:lnTo>
                    <a:pt x="417" y="174"/>
                  </a:lnTo>
                  <a:lnTo>
                    <a:pt x="456" y="103"/>
                  </a:lnTo>
                  <a:lnTo>
                    <a:pt x="476" y="74"/>
                  </a:lnTo>
                  <a:lnTo>
                    <a:pt x="490" y="44"/>
                  </a:lnTo>
                  <a:lnTo>
                    <a:pt x="504" y="21"/>
                  </a:lnTo>
                  <a:lnTo>
                    <a:pt x="516"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030" name="Line 331"/>
            <p:cNvSpPr>
              <a:spLocks noChangeShapeType="1"/>
            </p:cNvSpPr>
            <p:nvPr/>
          </p:nvSpPr>
          <p:spPr bwMode="auto">
            <a:xfrm flipV="1">
              <a:off x="4313" y="3044"/>
              <a:ext cx="1" cy="2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43031" name="Group 332"/>
            <p:cNvGrpSpPr>
              <a:grpSpLocks/>
            </p:cNvGrpSpPr>
            <p:nvPr/>
          </p:nvGrpSpPr>
          <p:grpSpPr bwMode="auto">
            <a:xfrm>
              <a:off x="4278" y="2810"/>
              <a:ext cx="79" cy="278"/>
              <a:chOff x="4574" y="2742"/>
              <a:chExt cx="59" cy="199"/>
            </a:xfrm>
          </p:grpSpPr>
          <p:sp>
            <p:nvSpPr>
              <p:cNvPr id="43111" name="Freeform 333"/>
              <p:cNvSpPr>
                <a:spLocks/>
              </p:cNvSpPr>
              <p:nvPr/>
            </p:nvSpPr>
            <p:spPr bwMode="auto">
              <a:xfrm>
                <a:off x="4597" y="2883"/>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12" name="Freeform 334"/>
              <p:cNvSpPr>
                <a:spLocks/>
              </p:cNvSpPr>
              <p:nvPr/>
            </p:nvSpPr>
            <p:spPr bwMode="auto">
              <a:xfrm>
                <a:off x="4597" y="2859"/>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13" name="Freeform 335"/>
              <p:cNvSpPr>
                <a:spLocks/>
              </p:cNvSpPr>
              <p:nvPr/>
            </p:nvSpPr>
            <p:spPr bwMode="auto">
              <a:xfrm>
                <a:off x="4597" y="2818"/>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114" name="Freeform 336"/>
              <p:cNvSpPr>
                <a:spLocks/>
              </p:cNvSpPr>
              <p:nvPr/>
            </p:nvSpPr>
            <p:spPr bwMode="auto">
              <a:xfrm>
                <a:off x="4597" y="2794"/>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15" name="Freeform 337"/>
              <p:cNvSpPr>
                <a:spLocks/>
              </p:cNvSpPr>
              <p:nvPr/>
            </p:nvSpPr>
            <p:spPr bwMode="auto">
              <a:xfrm>
                <a:off x="4597" y="2762"/>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16" name="Oval 338"/>
              <p:cNvSpPr>
                <a:spLocks noChangeArrowheads="1"/>
              </p:cNvSpPr>
              <p:nvPr/>
            </p:nvSpPr>
            <p:spPr bwMode="auto">
              <a:xfrm>
                <a:off x="4574" y="2886"/>
                <a:ext cx="59" cy="55"/>
              </a:xfrm>
              <a:prstGeom prst="ellipse">
                <a:avLst/>
              </a:prstGeom>
              <a:solidFill>
                <a:schemeClr val="tx1"/>
              </a:solidFill>
              <a:ln w="9525">
                <a:solidFill>
                  <a:schemeClr val="tx1"/>
                </a:solidFill>
                <a:round/>
                <a:headEnd/>
                <a:tailEnd/>
              </a:ln>
            </p:spPr>
            <p:txBody>
              <a:bodyPr/>
              <a:lstStyle/>
              <a:p>
                <a:endParaRPr lang="fr-FR"/>
              </a:p>
            </p:txBody>
          </p:sp>
          <p:sp>
            <p:nvSpPr>
              <p:cNvPr id="43117" name="Oval 339"/>
              <p:cNvSpPr>
                <a:spLocks noChangeArrowheads="1"/>
              </p:cNvSpPr>
              <p:nvPr/>
            </p:nvSpPr>
            <p:spPr bwMode="auto">
              <a:xfrm>
                <a:off x="4574" y="2742"/>
                <a:ext cx="59"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032" name="Group 340"/>
            <p:cNvGrpSpPr>
              <a:grpSpLocks/>
            </p:cNvGrpSpPr>
            <p:nvPr/>
          </p:nvGrpSpPr>
          <p:grpSpPr bwMode="auto">
            <a:xfrm>
              <a:off x="4278" y="2609"/>
              <a:ext cx="79" cy="278"/>
              <a:chOff x="4574" y="2598"/>
              <a:chExt cx="59" cy="199"/>
            </a:xfrm>
          </p:grpSpPr>
          <p:sp>
            <p:nvSpPr>
              <p:cNvPr id="43104" name="Freeform 341"/>
              <p:cNvSpPr>
                <a:spLocks/>
              </p:cNvSpPr>
              <p:nvPr/>
            </p:nvSpPr>
            <p:spPr bwMode="auto">
              <a:xfrm>
                <a:off x="4597" y="2739"/>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05" name="Freeform 342"/>
              <p:cNvSpPr>
                <a:spLocks/>
              </p:cNvSpPr>
              <p:nvPr/>
            </p:nvSpPr>
            <p:spPr bwMode="auto">
              <a:xfrm>
                <a:off x="4597" y="2715"/>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06" name="Freeform 343"/>
              <p:cNvSpPr>
                <a:spLocks/>
              </p:cNvSpPr>
              <p:nvPr/>
            </p:nvSpPr>
            <p:spPr bwMode="auto">
              <a:xfrm>
                <a:off x="4597" y="2674"/>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107" name="Freeform 344"/>
              <p:cNvSpPr>
                <a:spLocks/>
              </p:cNvSpPr>
              <p:nvPr/>
            </p:nvSpPr>
            <p:spPr bwMode="auto">
              <a:xfrm>
                <a:off x="4597" y="2650"/>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08" name="Freeform 345"/>
              <p:cNvSpPr>
                <a:spLocks/>
              </p:cNvSpPr>
              <p:nvPr/>
            </p:nvSpPr>
            <p:spPr bwMode="auto">
              <a:xfrm>
                <a:off x="4597" y="2618"/>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09" name="Oval 346"/>
              <p:cNvSpPr>
                <a:spLocks noChangeArrowheads="1"/>
              </p:cNvSpPr>
              <p:nvPr/>
            </p:nvSpPr>
            <p:spPr bwMode="auto">
              <a:xfrm>
                <a:off x="4574" y="2742"/>
                <a:ext cx="59" cy="55"/>
              </a:xfrm>
              <a:prstGeom prst="ellipse">
                <a:avLst/>
              </a:prstGeom>
              <a:solidFill>
                <a:schemeClr val="tx1"/>
              </a:solidFill>
              <a:ln w="9525">
                <a:solidFill>
                  <a:schemeClr val="tx1"/>
                </a:solidFill>
                <a:round/>
                <a:headEnd/>
                <a:tailEnd/>
              </a:ln>
            </p:spPr>
            <p:txBody>
              <a:bodyPr/>
              <a:lstStyle/>
              <a:p>
                <a:endParaRPr lang="fr-FR"/>
              </a:p>
            </p:txBody>
          </p:sp>
          <p:sp>
            <p:nvSpPr>
              <p:cNvPr id="43110" name="Oval 347"/>
              <p:cNvSpPr>
                <a:spLocks noChangeArrowheads="1"/>
              </p:cNvSpPr>
              <p:nvPr/>
            </p:nvSpPr>
            <p:spPr bwMode="auto">
              <a:xfrm>
                <a:off x="4574" y="2598"/>
                <a:ext cx="59"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033" name="Group 348"/>
            <p:cNvGrpSpPr>
              <a:grpSpLocks/>
            </p:cNvGrpSpPr>
            <p:nvPr/>
          </p:nvGrpSpPr>
          <p:grpSpPr bwMode="auto">
            <a:xfrm>
              <a:off x="4278" y="2407"/>
              <a:ext cx="79" cy="279"/>
              <a:chOff x="4574" y="2454"/>
              <a:chExt cx="59" cy="199"/>
            </a:xfrm>
          </p:grpSpPr>
          <p:sp>
            <p:nvSpPr>
              <p:cNvPr id="43097" name="Freeform 349"/>
              <p:cNvSpPr>
                <a:spLocks/>
              </p:cNvSpPr>
              <p:nvPr/>
            </p:nvSpPr>
            <p:spPr bwMode="auto">
              <a:xfrm>
                <a:off x="4597" y="2595"/>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98" name="Freeform 350"/>
              <p:cNvSpPr>
                <a:spLocks/>
              </p:cNvSpPr>
              <p:nvPr/>
            </p:nvSpPr>
            <p:spPr bwMode="auto">
              <a:xfrm>
                <a:off x="4597" y="2571"/>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99" name="Freeform 351"/>
              <p:cNvSpPr>
                <a:spLocks/>
              </p:cNvSpPr>
              <p:nvPr/>
            </p:nvSpPr>
            <p:spPr bwMode="auto">
              <a:xfrm>
                <a:off x="4597" y="2530"/>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100" name="Freeform 352"/>
              <p:cNvSpPr>
                <a:spLocks/>
              </p:cNvSpPr>
              <p:nvPr/>
            </p:nvSpPr>
            <p:spPr bwMode="auto">
              <a:xfrm>
                <a:off x="4597" y="2507"/>
                <a:ext cx="5" cy="11"/>
              </a:xfrm>
              <a:custGeom>
                <a:avLst/>
                <a:gdLst>
                  <a:gd name="T0" fmla="*/ 0 w 5"/>
                  <a:gd name="T1" fmla="*/ 8 h 11"/>
                  <a:gd name="T2" fmla="*/ 3 w 5"/>
                  <a:gd name="T3" fmla="*/ 11 h 11"/>
                  <a:gd name="T4" fmla="*/ 3 w 5"/>
                  <a:gd name="T5" fmla="*/ 11 h 11"/>
                  <a:gd name="T6" fmla="*/ 5 w 5"/>
                  <a:gd name="T7" fmla="*/ 8 h 11"/>
                  <a:gd name="T8" fmla="*/ 5 w 5"/>
                  <a:gd name="T9" fmla="*/ 2 h 11"/>
                  <a:gd name="T10" fmla="*/ 3 w 5"/>
                  <a:gd name="T11" fmla="*/ 0 h 11"/>
                  <a:gd name="T12" fmla="*/ 3 w 5"/>
                  <a:gd name="T13" fmla="*/ 0 h 11"/>
                  <a:gd name="T14" fmla="*/ 0 w 5"/>
                  <a:gd name="T15" fmla="*/ 2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3" y="11"/>
                    </a:lnTo>
                    <a:lnTo>
                      <a:pt x="5" y="8"/>
                    </a:lnTo>
                    <a:lnTo>
                      <a:pt x="5" y="2"/>
                    </a:lnTo>
                    <a:lnTo>
                      <a:pt x="3" y="0"/>
                    </a:lnTo>
                    <a:lnTo>
                      <a:pt x="0"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01" name="Freeform 353"/>
              <p:cNvSpPr>
                <a:spLocks/>
              </p:cNvSpPr>
              <p:nvPr/>
            </p:nvSpPr>
            <p:spPr bwMode="auto">
              <a:xfrm>
                <a:off x="4597" y="2474"/>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02" name="Oval 354"/>
              <p:cNvSpPr>
                <a:spLocks noChangeArrowheads="1"/>
              </p:cNvSpPr>
              <p:nvPr/>
            </p:nvSpPr>
            <p:spPr bwMode="auto">
              <a:xfrm>
                <a:off x="4574" y="2598"/>
                <a:ext cx="59" cy="55"/>
              </a:xfrm>
              <a:prstGeom prst="ellipse">
                <a:avLst/>
              </a:prstGeom>
              <a:solidFill>
                <a:schemeClr val="tx1"/>
              </a:solidFill>
              <a:ln w="9525">
                <a:solidFill>
                  <a:schemeClr val="tx1"/>
                </a:solidFill>
                <a:round/>
                <a:headEnd/>
                <a:tailEnd/>
              </a:ln>
            </p:spPr>
            <p:txBody>
              <a:bodyPr/>
              <a:lstStyle/>
              <a:p>
                <a:endParaRPr lang="fr-FR"/>
              </a:p>
            </p:txBody>
          </p:sp>
          <p:sp>
            <p:nvSpPr>
              <p:cNvPr id="43103" name="Oval 355"/>
              <p:cNvSpPr>
                <a:spLocks noChangeArrowheads="1"/>
              </p:cNvSpPr>
              <p:nvPr/>
            </p:nvSpPr>
            <p:spPr bwMode="auto">
              <a:xfrm>
                <a:off x="4574" y="2454"/>
                <a:ext cx="59"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034" name="Group 356"/>
            <p:cNvGrpSpPr>
              <a:grpSpLocks/>
            </p:cNvGrpSpPr>
            <p:nvPr/>
          </p:nvGrpSpPr>
          <p:grpSpPr bwMode="auto">
            <a:xfrm>
              <a:off x="4278" y="2206"/>
              <a:ext cx="79" cy="279"/>
              <a:chOff x="4574" y="2310"/>
              <a:chExt cx="59" cy="199"/>
            </a:xfrm>
          </p:grpSpPr>
          <p:sp>
            <p:nvSpPr>
              <p:cNvPr id="43090" name="Freeform 357"/>
              <p:cNvSpPr>
                <a:spLocks/>
              </p:cNvSpPr>
              <p:nvPr/>
            </p:nvSpPr>
            <p:spPr bwMode="auto">
              <a:xfrm>
                <a:off x="4597" y="2451"/>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91" name="Freeform 358"/>
              <p:cNvSpPr>
                <a:spLocks/>
              </p:cNvSpPr>
              <p:nvPr/>
            </p:nvSpPr>
            <p:spPr bwMode="auto">
              <a:xfrm>
                <a:off x="4597" y="2427"/>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92" name="Freeform 359"/>
              <p:cNvSpPr>
                <a:spLocks/>
              </p:cNvSpPr>
              <p:nvPr/>
            </p:nvSpPr>
            <p:spPr bwMode="auto">
              <a:xfrm>
                <a:off x="4597" y="2386"/>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093" name="Freeform 360"/>
              <p:cNvSpPr>
                <a:spLocks/>
              </p:cNvSpPr>
              <p:nvPr/>
            </p:nvSpPr>
            <p:spPr bwMode="auto">
              <a:xfrm>
                <a:off x="4597" y="2363"/>
                <a:ext cx="5" cy="11"/>
              </a:xfrm>
              <a:custGeom>
                <a:avLst/>
                <a:gdLst>
                  <a:gd name="T0" fmla="*/ 0 w 5"/>
                  <a:gd name="T1" fmla="*/ 8 h 11"/>
                  <a:gd name="T2" fmla="*/ 3 w 5"/>
                  <a:gd name="T3" fmla="*/ 11 h 11"/>
                  <a:gd name="T4" fmla="*/ 3 w 5"/>
                  <a:gd name="T5" fmla="*/ 11 h 11"/>
                  <a:gd name="T6" fmla="*/ 5 w 5"/>
                  <a:gd name="T7" fmla="*/ 8 h 11"/>
                  <a:gd name="T8" fmla="*/ 5 w 5"/>
                  <a:gd name="T9" fmla="*/ 2 h 11"/>
                  <a:gd name="T10" fmla="*/ 3 w 5"/>
                  <a:gd name="T11" fmla="*/ 0 h 11"/>
                  <a:gd name="T12" fmla="*/ 3 w 5"/>
                  <a:gd name="T13" fmla="*/ 0 h 11"/>
                  <a:gd name="T14" fmla="*/ 0 w 5"/>
                  <a:gd name="T15" fmla="*/ 2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3" y="11"/>
                    </a:lnTo>
                    <a:lnTo>
                      <a:pt x="5" y="8"/>
                    </a:lnTo>
                    <a:lnTo>
                      <a:pt x="5" y="2"/>
                    </a:lnTo>
                    <a:lnTo>
                      <a:pt x="3" y="0"/>
                    </a:lnTo>
                    <a:lnTo>
                      <a:pt x="0"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94" name="Freeform 361"/>
              <p:cNvSpPr>
                <a:spLocks/>
              </p:cNvSpPr>
              <p:nvPr/>
            </p:nvSpPr>
            <p:spPr bwMode="auto">
              <a:xfrm>
                <a:off x="4597" y="2330"/>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95" name="Oval 362"/>
              <p:cNvSpPr>
                <a:spLocks noChangeArrowheads="1"/>
              </p:cNvSpPr>
              <p:nvPr/>
            </p:nvSpPr>
            <p:spPr bwMode="auto">
              <a:xfrm>
                <a:off x="4574" y="2454"/>
                <a:ext cx="59" cy="55"/>
              </a:xfrm>
              <a:prstGeom prst="ellipse">
                <a:avLst/>
              </a:prstGeom>
              <a:solidFill>
                <a:schemeClr val="tx1"/>
              </a:solidFill>
              <a:ln w="9525">
                <a:solidFill>
                  <a:schemeClr val="tx1"/>
                </a:solidFill>
                <a:round/>
                <a:headEnd/>
                <a:tailEnd/>
              </a:ln>
            </p:spPr>
            <p:txBody>
              <a:bodyPr/>
              <a:lstStyle/>
              <a:p>
                <a:endParaRPr lang="fr-FR"/>
              </a:p>
            </p:txBody>
          </p:sp>
          <p:sp>
            <p:nvSpPr>
              <p:cNvPr id="43096" name="Oval 363"/>
              <p:cNvSpPr>
                <a:spLocks noChangeArrowheads="1"/>
              </p:cNvSpPr>
              <p:nvPr/>
            </p:nvSpPr>
            <p:spPr bwMode="auto">
              <a:xfrm>
                <a:off x="4574" y="2310"/>
                <a:ext cx="59"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035" name="Group 364"/>
            <p:cNvGrpSpPr>
              <a:grpSpLocks/>
            </p:cNvGrpSpPr>
            <p:nvPr/>
          </p:nvGrpSpPr>
          <p:grpSpPr bwMode="auto">
            <a:xfrm>
              <a:off x="4278" y="2004"/>
              <a:ext cx="79" cy="278"/>
              <a:chOff x="4278" y="2198"/>
              <a:chExt cx="79" cy="239"/>
            </a:xfrm>
          </p:grpSpPr>
          <p:sp>
            <p:nvSpPr>
              <p:cNvPr id="43083" name="Freeform 365"/>
              <p:cNvSpPr>
                <a:spLocks/>
              </p:cNvSpPr>
              <p:nvPr/>
            </p:nvSpPr>
            <p:spPr bwMode="auto">
              <a:xfrm>
                <a:off x="4309" y="2367"/>
                <a:ext cx="6" cy="35"/>
              </a:xfrm>
              <a:custGeom>
                <a:avLst/>
                <a:gdLst>
                  <a:gd name="T0" fmla="*/ 0 w 5"/>
                  <a:gd name="T1" fmla="*/ 31 h 29"/>
                  <a:gd name="T2" fmla="*/ 4 w 5"/>
                  <a:gd name="T3" fmla="*/ 35 h 29"/>
                  <a:gd name="T4" fmla="*/ 4 w 5"/>
                  <a:gd name="T5" fmla="*/ 35 h 29"/>
                  <a:gd name="T6" fmla="*/ 6 w 5"/>
                  <a:gd name="T7" fmla="*/ 31 h 29"/>
                  <a:gd name="T8" fmla="*/ 6 w 5"/>
                  <a:gd name="T9" fmla="*/ 4 h 29"/>
                  <a:gd name="T10" fmla="*/ 4 w 5"/>
                  <a:gd name="T11" fmla="*/ 0 h 29"/>
                  <a:gd name="T12" fmla="*/ 4 w 5"/>
                  <a:gd name="T13" fmla="*/ 0 h 29"/>
                  <a:gd name="T14" fmla="*/ 0 w 5"/>
                  <a:gd name="T15" fmla="*/ 4 h 29"/>
                  <a:gd name="T16" fmla="*/ 0 w 5"/>
                  <a:gd name="T17" fmla="*/ 3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84" name="Freeform 366"/>
              <p:cNvSpPr>
                <a:spLocks/>
              </p:cNvSpPr>
              <p:nvPr/>
            </p:nvSpPr>
            <p:spPr bwMode="auto">
              <a:xfrm>
                <a:off x="4309" y="2339"/>
                <a:ext cx="6" cy="14"/>
              </a:xfrm>
              <a:custGeom>
                <a:avLst/>
                <a:gdLst>
                  <a:gd name="T0" fmla="*/ 0 w 5"/>
                  <a:gd name="T1" fmla="*/ 11 h 12"/>
                  <a:gd name="T2" fmla="*/ 4 w 5"/>
                  <a:gd name="T3" fmla="*/ 14 h 12"/>
                  <a:gd name="T4" fmla="*/ 4 w 5"/>
                  <a:gd name="T5" fmla="*/ 14 h 12"/>
                  <a:gd name="T6" fmla="*/ 6 w 5"/>
                  <a:gd name="T7" fmla="*/ 11 h 12"/>
                  <a:gd name="T8" fmla="*/ 6 w 5"/>
                  <a:gd name="T9" fmla="*/ 4 h 12"/>
                  <a:gd name="T10" fmla="*/ 4 w 5"/>
                  <a:gd name="T11" fmla="*/ 0 h 12"/>
                  <a:gd name="T12" fmla="*/ 4 w 5"/>
                  <a:gd name="T13" fmla="*/ 0 h 12"/>
                  <a:gd name="T14" fmla="*/ 0 w 5"/>
                  <a:gd name="T15" fmla="*/ 4 h 12"/>
                  <a:gd name="T16" fmla="*/ 0 w 5"/>
                  <a:gd name="T17" fmla="*/ 1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85" name="Freeform 367"/>
              <p:cNvSpPr>
                <a:spLocks/>
              </p:cNvSpPr>
              <p:nvPr/>
            </p:nvSpPr>
            <p:spPr bwMode="auto">
              <a:xfrm>
                <a:off x="4309" y="2289"/>
                <a:ext cx="6" cy="35"/>
              </a:xfrm>
              <a:custGeom>
                <a:avLst/>
                <a:gdLst>
                  <a:gd name="T0" fmla="*/ 0 w 5"/>
                  <a:gd name="T1" fmla="*/ 31 h 29"/>
                  <a:gd name="T2" fmla="*/ 4 w 5"/>
                  <a:gd name="T3" fmla="*/ 35 h 29"/>
                  <a:gd name="T4" fmla="*/ 4 w 5"/>
                  <a:gd name="T5" fmla="*/ 35 h 29"/>
                  <a:gd name="T6" fmla="*/ 6 w 5"/>
                  <a:gd name="T7" fmla="*/ 31 h 29"/>
                  <a:gd name="T8" fmla="*/ 6 w 5"/>
                  <a:gd name="T9" fmla="*/ 4 h 29"/>
                  <a:gd name="T10" fmla="*/ 4 w 5"/>
                  <a:gd name="T11" fmla="*/ 0 h 29"/>
                  <a:gd name="T12" fmla="*/ 4 w 5"/>
                  <a:gd name="T13" fmla="*/ 0 h 29"/>
                  <a:gd name="T14" fmla="*/ 0 w 5"/>
                  <a:gd name="T15" fmla="*/ 4 h 29"/>
                  <a:gd name="T16" fmla="*/ 0 w 5"/>
                  <a:gd name="T17" fmla="*/ 3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chemeClr val="tx1"/>
              </a:solidFill>
              <a:ln w="9525">
                <a:solidFill>
                  <a:schemeClr val="tx1"/>
                </a:solidFill>
                <a:round/>
                <a:headEnd/>
                <a:tailEnd/>
              </a:ln>
            </p:spPr>
            <p:txBody>
              <a:bodyPr/>
              <a:lstStyle/>
              <a:p>
                <a:endParaRPr lang="fr-FR"/>
              </a:p>
            </p:txBody>
          </p:sp>
          <p:sp>
            <p:nvSpPr>
              <p:cNvPr id="43086" name="Freeform 368"/>
              <p:cNvSpPr>
                <a:spLocks/>
              </p:cNvSpPr>
              <p:nvPr/>
            </p:nvSpPr>
            <p:spPr bwMode="auto">
              <a:xfrm>
                <a:off x="4309" y="2262"/>
                <a:ext cx="6" cy="13"/>
              </a:xfrm>
              <a:custGeom>
                <a:avLst/>
                <a:gdLst>
                  <a:gd name="T0" fmla="*/ 0 w 5"/>
                  <a:gd name="T1" fmla="*/ 9 h 11"/>
                  <a:gd name="T2" fmla="*/ 4 w 5"/>
                  <a:gd name="T3" fmla="*/ 13 h 11"/>
                  <a:gd name="T4" fmla="*/ 4 w 5"/>
                  <a:gd name="T5" fmla="*/ 13 h 11"/>
                  <a:gd name="T6" fmla="*/ 6 w 5"/>
                  <a:gd name="T7" fmla="*/ 9 h 11"/>
                  <a:gd name="T8" fmla="*/ 6 w 5"/>
                  <a:gd name="T9" fmla="*/ 2 h 11"/>
                  <a:gd name="T10" fmla="*/ 4 w 5"/>
                  <a:gd name="T11" fmla="*/ 0 h 11"/>
                  <a:gd name="T12" fmla="*/ 4 w 5"/>
                  <a:gd name="T13" fmla="*/ 0 h 11"/>
                  <a:gd name="T14" fmla="*/ 0 w 5"/>
                  <a:gd name="T15" fmla="*/ 2 h 11"/>
                  <a:gd name="T16" fmla="*/ 0 w 5"/>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3" y="11"/>
                    </a:lnTo>
                    <a:lnTo>
                      <a:pt x="5" y="8"/>
                    </a:lnTo>
                    <a:lnTo>
                      <a:pt x="5" y="2"/>
                    </a:lnTo>
                    <a:lnTo>
                      <a:pt x="3" y="0"/>
                    </a:lnTo>
                    <a:lnTo>
                      <a:pt x="0" y="2"/>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87" name="Freeform 369"/>
              <p:cNvSpPr>
                <a:spLocks/>
              </p:cNvSpPr>
              <p:nvPr/>
            </p:nvSpPr>
            <p:spPr bwMode="auto">
              <a:xfrm>
                <a:off x="4309" y="2222"/>
                <a:ext cx="6" cy="25"/>
              </a:xfrm>
              <a:custGeom>
                <a:avLst/>
                <a:gdLst>
                  <a:gd name="T0" fmla="*/ 0 w 5"/>
                  <a:gd name="T1" fmla="*/ 21 h 21"/>
                  <a:gd name="T2" fmla="*/ 4 w 5"/>
                  <a:gd name="T3" fmla="*/ 25 h 21"/>
                  <a:gd name="T4" fmla="*/ 4 w 5"/>
                  <a:gd name="T5" fmla="*/ 25 h 21"/>
                  <a:gd name="T6" fmla="*/ 6 w 5"/>
                  <a:gd name="T7" fmla="*/ 21 h 21"/>
                  <a:gd name="T8" fmla="*/ 6 w 5"/>
                  <a:gd name="T9" fmla="*/ 4 h 21"/>
                  <a:gd name="T10" fmla="*/ 4 w 5"/>
                  <a:gd name="T11" fmla="*/ 0 h 21"/>
                  <a:gd name="T12" fmla="*/ 4 w 5"/>
                  <a:gd name="T13" fmla="*/ 0 h 21"/>
                  <a:gd name="T14" fmla="*/ 0 w 5"/>
                  <a:gd name="T15" fmla="*/ 4 h 21"/>
                  <a:gd name="T16" fmla="*/ 0 w 5"/>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88" name="Oval 370"/>
              <p:cNvSpPr>
                <a:spLocks noChangeArrowheads="1"/>
              </p:cNvSpPr>
              <p:nvPr/>
            </p:nvSpPr>
            <p:spPr bwMode="auto">
              <a:xfrm>
                <a:off x="4278" y="2371"/>
                <a:ext cx="79" cy="66"/>
              </a:xfrm>
              <a:prstGeom prst="ellipse">
                <a:avLst/>
              </a:prstGeom>
              <a:solidFill>
                <a:schemeClr val="tx1"/>
              </a:solidFill>
              <a:ln w="9525">
                <a:solidFill>
                  <a:schemeClr val="tx1"/>
                </a:solidFill>
                <a:round/>
                <a:headEnd/>
                <a:tailEnd/>
              </a:ln>
            </p:spPr>
            <p:txBody>
              <a:bodyPr/>
              <a:lstStyle/>
              <a:p>
                <a:endParaRPr lang="fr-FR"/>
              </a:p>
            </p:txBody>
          </p:sp>
          <p:sp>
            <p:nvSpPr>
              <p:cNvPr id="43089" name="Oval 371"/>
              <p:cNvSpPr>
                <a:spLocks noChangeArrowheads="1"/>
              </p:cNvSpPr>
              <p:nvPr/>
            </p:nvSpPr>
            <p:spPr bwMode="auto">
              <a:xfrm>
                <a:off x="4278" y="2198"/>
                <a:ext cx="79" cy="6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036" name="Group 372"/>
            <p:cNvGrpSpPr>
              <a:grpSpLocks/>
            </p:cNvGrpSpPr>
            <p:nvPr/>
          </p:nvGrpSpPr>
          <p:grpSpPr bwMode="auto">
            <a:xfrm>
              <a:off x="4278" y="1803"/>
              <a:ext cx="79" cy="278"/>
              <a:chOff x="4574" y="2022"/>
              <a:chExt cx="59" cy="199"/>
            </a:xfrm>
          </p:grpSpPr>
          <p:sp>
            <p:nvSpPr>
              <p:cNvPr id="43076" name="Freeform 373"/>
              <p:cNvSpPr>
                <a:spLocks/>
              </p:cNvSpPr>
              <p:nvPr/>
            </p:nvSpPr>
            <p:spPr bwMode="auto">
              <a:xfrm>
                <a:off x="4597" y="2163"/>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77" name="Freeform 374"/>
              <p:cNvSpPr>
                <a:spLocks/>
              </p:cNvSpPr>
              <p:nvPr/>
            </p:nvSpPr>
            <p:spPr bwMode="auto">
              <a:xfrm>
                <a:off x="4597" y="2139"/>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78" name="Freeform 375"/>
              <p:cNvSpPr>
                <a:spLocks/>
              </p:cNvSpPr>
              <p:nvPr/>
            </p:nvSpPr>
            <p:spPr bwMode="auto">
              <a:xfrm>
                <a:off x="4597" y="2098"/>
                <a:ext cx="5" cy="29"/>
              </a:xfrm>
              <a:custGeom>
                <a:avLst/>
                <a:gdLst>
                  <a:gd name="T0" fmla="*/ 0 w 5"/>
                  <a:gd name="T1" fmla="*/ 27 h 29"/>
                  <a:gd name="T2" fmla="*/ 3 w 5"/>
                  <a:gd name="T3" fmla="*/ 29 h 29"/>
                  <a:gd name="T4" fmla="*/ 3 w 5"/>
                  <a:gd name="T5" fmla="*/ 29 h 29"/>
                  <a:gd name="T6" fmla="*/ 5 w 5"/>
                  <a:gd name="T7" fmla="*/ 27 h 29"/>
                  <a:gd name="T8" fmla="*/ 5 w 5"/>
                  <a:gd name="T9" fmla="*/ 3 h 29"/>
                  <a:gd name="T10" fmla="*/ 3 w 5"/>
                  <a:gd name="T11" fmla="*/ 0 h 29"/>
                  <a:gd name="T12" fmla="*/ 3 w 5"/>
                  <a:gd name="T13" fmla="*/ 0 h 29"/>
                  <a:gd name="T14" fmla="*/ 0 w 5"/>
                  <a:gd name="T15" fmla="*/ 3 h 29"/>
                  <a:gd name="T16" fmla="*/ 0 w 5"/>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7"/>
                    </a:moveTo>
                    <a:lnTo>
                      <a:pt x="3" y="29"/>
                    </a:lnTo>
                    <a:lnTo>
                      <a:pt x="5" y="27"/>
                    </a:lnTo>
                    <a:lnTo>
                      <a:pt x="5"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079" name="Freeform 376"/>
              <p:cNvSpPr>
                <a:spLocks/>
              </p:cNvSpPr>
              <p:nvPr/>
            </p:nvSpPr>
            <p:spPr bwMode="auto">
              <a:xfrm>
                <a:off x="4597" y="2075"/>
                <a:ext cx="5" cy="11"/>
              </a:xfrm>
              <a:custGeom>
                <a:avLst/>
                <a:gdLst>
                  <a:gd name="T0" fmla="*/ 0 w 5"/>
                  <a:gd name="T1" fmla="*/ 8 h 11"/>
                  <a:gd name="T2" fmla="*/ 3 w 5"/>
                  <a:gd name="T3" fmla="*/ 11 h 11"/>
                  <a:gd name="T4" fmla="*/ 3 w 5"/>
                  <a:gd name="T5" fmla="*/ 11 h 11"/>
                  <a:gd name="T6" fmla="*/ 5 w 5"/>
                  <a:gd name="T7" fmla="*/ 8 h 11"/>
                  <a:gd name="T8" fmla="*/ 5 w 5"/>
                  <a:gd name="T9" fmla="*/ 3 h 11"/>
                  <a:gd name="T10" fmla="*/ 3 w 5"/>
                  <a:gd name="T11" fmla="*/ 0 h 11"/>
                  <a:gd name="T12" fmla="*/ 3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3" y="11"/>
                    </a:lnTo>
                    <a:lnTo>
                      <a:pt x="5" y="8"/>
                    </a:lnTo>
                    <a:lnTo>
                      <a:pt x="5"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80" name="Freeform 377"/>
              <p:cNvSpPr>
                <a:spLocks/>
              </p:cNvSpPr>
              <p:nvPr/>
            </p:nvSpPr>
            <p:spPr bwMode="auto">
              <a:xfrm>
                <a:off x="4597" y="2042"/>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81" name="Oval 378"/>
              <p:cNvSpPr>
                <a:spLocks noChangeArrowheads="1"/>
              </p:cNvSpPr>
              <p:nvPr/>
            </p:nvSpPr>
            <p:spPr bwMode="auto">
              <a:xfrm>
                <a:off x="4574" y="2166"/>
                <a:ext cx="59" cy="55"/>
              </a:xfrm>
              <a:prstGeom prst="ellipse">
                <a:avLst/>
              </a:prstGeom>
              <a:solidFill>
                <a:schemeClr val="tx1"/>
              </a:solidFill>
              <a:ln w="9525">
                <a:solidFill>
                  <a:schemeClr val="tx1"/>
                </a:solidFill>
                <a:round/>
                <a:headEnd/>
                <a:tailEnd/>
              </a:ln>
            </p:spPr>
            <p:txBody>
              <a:bodyPr/>
              <a:lstStyle/>
              <a:p>
                <a:endParaRPr lang="fr-FR"/>
              </a:p>
            </p:txBody>
          </p:sp>
          <p:sp>
            <p:nvSpPr>
              <p:cNvPr id="43082" name="Oval 379"/>
              <p:cNvSpPr>
                <a:spLocks noChangeArrowheads="1"/>
              </p:cNvSpPr>
              <p:nvPr/>
            </p:nvSpPr>
            <p:spPr bwMode="auto">
              <a:xfrm>
                <a:off x="4574" y="2022"/>
                <a:ext cx="59"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037" name="Group 380"/>
            <p:cNvGrpSpPr>
              <a:grpSpLocks/>
            </p:cNvGrpSpPr>
            <p:nvPr/>
          </p:nvGrpSpPr>
          <p:grpSpPr bwMode="auto">
            <a:xfrm>
              <a:off x="4278" y="1602"/>
              <a:ext cx="79" cy="279"/>
              <a:chOff x="4574" y="1878"/>
              <a:chExt cx="59" cy="200"/>
            </a:xfrm>
          </p:grpSpPr>
          <p:sp>
            <p:nvSpPr>
              <p:cNvPr id="43069" name="Freeform 381"/>
              <p:cNvSpPr>
                <a:spLocks/>
              </p:cNvSpPr>
              <p:nvPr/>
            </p:nvSpPr>
            <p:spPr bwMode="auto">
              <a:xfrm>
                <a:off x="4597" y="2019"/>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70" name="Freeform 382"/>
              <p:cNvSpPr>
                <a:spLocks/>
              </p:cNvSpPr>
              <p:nvPr/>
            </p:nvSpPr>
            <p:spPr bwMode="auto">
              <a:xfrm>
                <a:off x="4597" y="1995"/>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71" name="Freeform 383"/>
              <p:cNvSpPr>
                <a:spLocks/>
              </p:cNvSpPr>
              <p:nvPr/>
            </p:nvSpPr>
            <p:spPr bwMode="auto">
              <a:xfrm>
                <a:off x="4597" y="1954"/>
                <a:ext cx="5" cy="29"/>
              </a:xfrm>
              <a:custGeom>
                <a:avLst/>
                <a:gdLst>
                  <a:gd name="T0" fmla="*/ 0 w 5"/>
                  <a:gd name="T1" fmla="*/ 27 h 29"/>
                  <a:gd name="T2" fmla="*/ 3 w 5"/>
                  <a:gd name="T3" fmla="*/ 29 h 29"/>
                  <a:gd name="T4" fmla="*/ 3 w 5"/>
                  <a:gd name="T5" fmla="*/ 29 h 29"/>
                  <a:gd name="T6" fmla="*/ 5 w 5"/>
                  <a:gd name="T7" fmla="*/ 27 h 29"/>
                  <a:gd name="T8" fmla="*/ 5 w 5"/>
                  <a:gd name="T9" fmla="*/ 3 h 29"/>
                  <a:gd name="T10" fmla="*/ 3 w 5"/>
                  <a:gd name="T11" fmla="*/ 0 h 29"/>
                  <a:gd name="T12" fmla="*/ 3 w 5"/>
                  <a:gd name="T13" fmla="*/ 0 h 29"/>
                  <a:gd name="T14" fmla="*/ 0 w 5"/>
                  <a:gd name="T15" fmla="*/ 3 h 29"/>
                  <a:gd name="T16" fmla="*/ 0 w 5"/>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7"/>
                    </a:moveTo>
                    <a:lnTo>
                      <a:pt x="3" y="29"/>
                    </a:lnTo>
                    <a:lnTo>
                      <a:pt x="5" y="27"/>
                    </a:lnTo>
                    <a:lnTo>
                      <a:pt x="5"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072" name="Freeform 384"/>
              <p:cNvSpPr>
                <a:spLocks/>
              </p:cNvSpPr>
              <p:nvPr/>
            </p:nvSpPr>
            <p:spPr bwMode="auto">
              <a:xfrm>
                <a:off x="4597" y="1931"/>
                <a:ext cx="5" cy="11"/>
              </a:xfrm>
              <a:custGeom>
                <a:avLst/>
                <a:gdLst>
                  <a:gd name="T0" fmla="*/ 0 w 5"/>
                  <a:gd name="T1" fmla="*/ 8 h 11"/>
                  <a:gd name="T2" fmla="*/ 3 w 5"/>
                  <a:gd name="T3" fmla="*/ 11 h 11"/>
                  <a:gd name="T4" fmla="*/ 3 w 5"/>
                  <a:gd name="T5" fmla="*/ 11 h 11"/>
                  <a:gd name="T6" fmla="*/ 5 w 5"/>
                  <a:gd name="T7" fmla="*/ 8 h 11"/>
                  <a:gd name="T8" fmla="*/ 5 w 5"/>
                  <a:gd name="T9" fmla="*/ 3 h 11"/>
                  <a:gd name="T10" fmla="*/ 3 w 5"/>
                  <a:gd name="T11" fmla="*/ 0 h 11"/>
                  <a:gd name="T12" fmla="*/ 3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3" y="11"/>
                    </a:lnTo>
                    <a:lnTo>
                      <a:pt x="5" y="8"/>
                    </a:lnTo>
                    <a:lnTo>
                      <a:pt x="5"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73" name="Freeform 385"/>
              <p:cNvSpPr>
                <a:spLocks/>
              </p:cNvSpPr>
              <p:nvPr/>
            </p:nvSpPr>
            <p:spPr bwMode="auto">
              <a:xfrm>
                <a:off x="4597" y="1898"/>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74" name="Oval 386"/>
              <p:cNvSpPr>
                <a:spLocks noChangeArrowheads="1"/>
              </p:cNvSpPr>
              <p:nvPr/>
            </p:nvSpPr>
            <p:spPr bwMode="auto">
              <a:xfrm>
                <a:off x="4574" y="2022"/>
                <a:ext cx="59" cy="56"/>
              </a:xfrm>
              <a:prstGeom prst="ellipse">
                <a:avLst/>
              </a:prstGeom>
              <a:solidFill>
                <a:schemeClr val="tx1"/>
              </a:solidFill>
              <a:ln w="9525">
                <a:solidFill>
                  <a:schemeClr val="tx1"/>
                </a:solidFill>
                <a:round/>
                <a:headEnd/>
                <a:tailEnd/>
              </a:ln>
            </p:spPr>
            <p:txBody>
              <a:bodyPr/>
              <a:lstStyle/>
              <a:p>
                <a:endParaRPr lang="fr-FR"/>
              </a:p>
            </p:txBody>
          </p:sp>
          <p:sp>
            <p:nvSpPr>
              <p:cNvPr id="43075" name="Oval 387"/>
              <p:cNvSpPr>
                <a:spLocks noChangeArrowheads="1"/>
              </p:cNvSpPr>
              <p:nvPr/>
            </p:nvSpPr>
            <p:spPr bwMode="auto">
              <a:xfrm>
                <a:off x="4574" y="1878"/>
                <a:ext cx="59" cy="56"/>
              </a:xfrm>
              <a:prstGeom prst="ellipse">
                <a:avLst/>
              </a:prstGeom>
              <a:solidFill>
                <a:schemeClr val="tx1"/>
              </a:solidFill>
              <a:ln w="9525">
                <a:solidFill>
                  <a:schemeClr val="tx1"/>
                </a:solidFill>
                <a:round/>
                <a:headEnd/>
                <a:tailEnd/>
              </a:ln>
            </p:spPr>
            <p:txBody>
              <a:bodyPr/>
              <a:lstStyle/>
              <a:p>
                <a:endParaRPr lang="fr-FR"/>
              </a:p>
            </p:txBody>
          </p:sp>
        </p:grpSp>
        <p:grpSp>
          <p:nvGrpSpPr>
            <p:cNvPr id="43038" name="Group 388"/>
            <p:cNvGrpSpPr>
              <a:grpSpLocks/>
            </p:cNvGrpSpPr>
            <p:nvPr/>
          </p:nvGrpSpPr>
          <p:grpSpPr bwMode="auto">
            <a:xfrm>
              <a:off x="4309" y="1429"/>
              <a:ext cx="7" cy="209"/>
              <a:chOff x="4597" y="1754"/>
              <a:chExt cx="5" cy="150"/>
            </a:xfrm>
          </p:grpSpPr>
          <p:sp>
            <p:nvSpPr>
              <p:cNvPr id="43064" name="Freeform 389"/>
              <p:cNvSpPr>
                <a:spLocks/>
              </p:cNvSpPr>
              <p:nvPr/>
            </p:nvSpPr>
            <p:spPr bwMode="auto">
              <a:xfrm>
                <a:off x="4597" y="1875"/>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65" name="Freeform 390"/>
              <p:cNvSpPr>
                <a:spLocks/>
              </p:cNvSpPr>
              <p:nvPr/>
            </p:nvSpPr>
            <p:spPr bwMode="auto">
              <a:xfrm>
                <a:off x="4597" y="1851"/>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66" name="Freeform 391"/>
              <p:cNvSpPr>
                <a:spLocks/>
              </p:cNvSpPr>
              <p:nvPr/>
            </p:nvSpPr>
            <p:spPr bwMode="auto">
              <a:xfrm>
                <a:off x="4597" y="1810"/>
                <a:ext cx="5" cy="29"/>
              </a:xfrm>
              <a:custGeom>
                <a:avLst/>
                <a:gdLst>
                  <a:gd name="T0" fmla="*/ 0 w 5"/>
                  <a:gd name="T1" fmla="*/ 27 h 29"/>
                  <a:gd name="T2" fmla="*/ 3 w 5"/>
                  <a:gd name="T3" fmla="*/ 29 h 29"/>
                  <a:gd name="T4" fmla="*/ 3 w 5"/>
                  <a:gd name="T5" fmla="*/ 29 h 29"/>
                  <a:gd name="T6" fmla="*/ 5 w 5"/>
                  <a:gd name="T7" fmla="*/ 27 h 29"/>
                  <a:gd name="T8" fmla="*/ 5 w 5"/>
                  <a:gd name="T9" fmla="*/ 3 h 29"/>
                  <a:gd name="T10" fmla="*/ 3 w 5"/>
                  <a:gd name="T11" fmla="*/ 0 h 29"/>
                  <a:gd name="T12" fmla="*/ 3 w 5"/>
                  <a:gd name="T13" fmla="*/ 0 h 29"/>
                  <a:gd name="T14" fmla="*/ 0 w 5"/>
                  <a:gd name="T15" fmla="*/ 3 h 29"/>
                  <a:gd name="T16" fmla="*/ 0 w 5"/>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7"/>
                    </a:moveTo>
                    <a:lnTo>
                      <a:pt x="3" y="29"/>
                    </a:lnTo>
                    <a:lnTo>
                      <a:pt x="5" y="27"/>
                    </a:lnTo>
                    <a:lnTo>
                      <a:pt x="5"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067" name="Freeform 392"/>
              <p:cNvSpPr>
                <a:spLocks/>
              </p:cNvSpPr>
              <p:nvPr/>
            </p:nvSpPr>
            <p:spPr bwMode="auto">
              <a:xfrm>
                <a:off x="4597" y="1787"/>
                <a:ext cx="5" cy="11"/>
              </a:xfrm>
              <a:custGeom>
                <a:avLst/>
                <a:gdLst>
                  <a:gd name="T0" fmla="*/ 0 w 5"/>
                  <a:gd name="T1" fmla="*/ 8 h 11"/>
                  <a:gd name="T2" fmla="*/ 3 w 5"/>
                  <a:gd name="T3" fmla="*/ 11 h 11"/>
                  <a:gd name="T4" fmla="*/ 3 w 5"/>
                  <a:gd name="T5" fmla="*/ 11 h 11"/>
                  <a:gd name="T6" fmla="*/ 5 w 5"/>
                  <a:gd name="T7" fmla="*/ 8 h 11"/>
                  <a:gd name="T8" fmla="*/ 5 w 5"/>
                  <a:gd name="T9" fmla="*/ 3 h 11"/>
                  <a:gd name="T10" fmla="*/ 3 w 5"/>
                  <a:gd name="T11" fmla="*/ 0 h 11"/>
                  <a:gd name="T12" fmla="*/ 3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3" y="11"/>
                    </a:lnTo>
                    <a:lnTo>
                      <a:pt x="5" y="8"/>
                    </a:lnTo>
                    <a:lnTo>
                      <a:pt x="5"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68" name="Freeform 393"/>
              <p:cNvSpPr>
                <a:spLocks/>
              </p:cNvSpPr>
              <p:nvPr/>
            </p:nvSpPr>
            <p:spPr bwMode="auto">
              <a:xfrm>
                <a:off x="4597" y="1754"/>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039" name="Group 394"/>
            <p:cNvGrpSpPr>
              <a:grpSpLocks/>
            </p:cNvGrpSpPr>
            <p:nvPr/>
          </p:nvGrpSpPr>
          <p:grpSpPr bwMode="auto">
            <a:xfrm>
              <a:off x="4278" y="1200"/>
              <a:ext cx="79" cy="279"/>
              <a:chOff x="4574" y="1590"/>
              <a:chExt cx="59" cy="200"/>
            </a:xfrm>
          </p:grpSpPr>
          <p:sp>
            <p:nvSpPr>
              <p:cNvPr id="43057" name="Freeform 395"/>
              <p:cNvSpPr>
                <a:spLocks/>
              </p:cNvSpPr>
              <p:nvPr/>
            </p:nvSpPr>
            <p:spPr bwMode="auto">
              <a:xfrm>
                <a:off x="4597" y="1731"/>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58" name="Freeform 396"/>
              <p:cNvSpPr>
                <a:spLocks/>
              </p:cNvSpPr>
              <p:nvPr/>
            </p:nvSpPr>
            <p:spPr bwMode="auto">
              <a:xfrm>
                <a:off x="4597" y="1707"/>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59" name="Freeform 397"/>
              <p:cNvSpPr>
                <a:spLocks/>
              </p:cNvSpPr>
              <p:nvPr/>
            </p:nvSpPr>
            <p:spPr bwMode="auto">
              <a:xfrm>
                <a:off x="4597" y="1666"/>
                <a:ext cx="5" cy="30"/>
              </a:xfrm>
              <a:custGeom>
                <a:avLst/>
                <a:gdLst>
                  <a:gd name="T0" fmla="*/ 0 w 5"/>
                  <a:gd name="T1" fmla="*/ 27 h 30"/>
                  <a:gd name="T2" fmla="*/ 3 w 5"/>
                  <a:gd name="T3" fmla="*/ 30 h 30"/>
                  <a:gd name="T4" fmla="*/ 3 w 5"/>
                  <a:gd name="T5" fmla="*/ 30 h 30"/>
                  <a:gd name="T6" fmla="*/ 5 w 5"/>
                  <a:gd name="T7" fmla="*/ 27 h 30"/>
                  <a:gd name="T8" fmla="*/ 5 w 5"/>
                  <a:gd name="T9" fmla="*/ 3 h 30"/>
                  <a:gd name="T10" fmla="*/ 3 w 5"/>
                  <a:gd name="T11" fmla="*/ 0 h 30"/>
                  <a:gd name="T12" fmla="*/ 3 w 5"/>
                  <a:gd name="T13" fmla="*/ 0 h 30"/>
                  <a:gd name="T14" fmla="*/ 0 w 5"/>
                  <a:gd name="T15" fmla="*/ 3 h 30"/>
                  <a:gd name="T16" fmla="*/ 0 w 5"/>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27"/>
                    </a:moveTo>
                    <a:lnTo>
                      <a:pt x="3" y="30"/>
                    </a:lnTo>
                    <a:lnTo>
                      <a:pt x="5" y="27"/>
                    </a:lnTo>
                    <a:lnTo>
                      <a:pt x="5"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060" name="Freeform 398"/>
              <p:cNvSpPr>
                <a:spLocks/>
              </p:cNvSpPr>
              <p:nvPr/>
            </p:nvSpPr>
            <p:spPr bwMode="auto">
              <a:xfrm>
                <a:off x="4597" y="1643"/>
                <a:ext cx="5" cy="11"/>
              </a:xfrm>
              <a:custGeom>
                <a:avLst/>
                <a:gdLst>
                  <a:gd name="T0" fmla="*/ 0 w 5"/>
                  <a:gd name="T1" fmla="*/ 8 h 11"/>
                  <a:gd name="T2" fmla="*/ 3 w 5"/>
                  <a:gd name="T3" fmla="*/ 11 h 11"/>
                  <a:gd name="T4" fmla="*/ 3 w 5"/>
                  <a:gd name="T5" fmla="*/ 11 h 11"/>
                  <a:gd name="T6" fmla="*/ 5 w 5"/>
                  <a:gd name="T7" fmla="*/ 8 h 11"/>
                  <a:gd name="T8" fmla="*/ 5 w 5"/>
                  <a:gd name="T9" fmla="*/ 3 h 11"/>
                  <a:gd name="T10" fmla="*/ 3 w 5"/>
                  <a:gd name="T11" fmla="*/ 0 h 11"/>
                  <a:gd name="T12" fmla="*/ 3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3" y="11"/>
                    </a:lnTo>
                    <a:lnTo>
                      <a:pt x="5" y="8"/>
                    </a:lnTo>
                    <a:lnTo>
                      <a:pt x="5"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61" name="Freeform 399"/>
              <p:cNvSpPr>
                <a:spLocks/>
              </p:cNvSpPr>
              <p:nvPr/>
            </p:nvSpPr>
            <p:spPr bwMode="auto">
              <a:xfrm>
                <a:off x="4597" y="1610"/>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62" name="Oval 400"/>
              <p:cNvSpPr>
                <a:spLocks noChangeArrowheads="1"/>
              </p:cNvSpPr>
              <p:nvPr/>
            </p:nvSpPr>
            <p:spPr bwMode="auto">
              <a:xfrm>
                <a:off x="4574" y="1734"/>
                <a:ext cx="59" cy="56"/>
              </a:xfrm>
              <a:prstGeom prst="ellipse">
                <a:avLst/>
              </a:prstGeom>
              <a:solidFill>
                <a:schemeClr val="tx1"/>
              </a:solidFill>
              <a:ln w="9525">
                <a:solidFill>
                  <a:schemeClr val="tx1"/>
                </a:solidFill>
                <a:round/>
                <a:headEnd/>
                <a:tailEnd/>
              </a:ln>
            </p:spPr>
            <p:txBody>
              <a:bodyPr/>
              <a:lstStyle/>
              <a:p>
                <a:endParaRPr lang="fr-FR"/>
              </a:p>
            </p:txBody>
          </p:sp>
          <p:sp>
            <p:nvSpPr>
              <p:cNvPr id="43063" name="Oval 401"/>
              <p:cNvSpPr>
                <a:spLocks noChangeArrowheads="1"/>
              </p:cNvSpPr>
              <p:nvPr/>
            </p:nvSpPr>
            <p:spPr bwMode="auto">
              <a:xfrm>
                <a:off x="4574" y="1590"/>
                <a:ext cx="59" cy="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3040" name="Group 402"/>
            <p:cNvGrpSpPr>
              <a:grpSpLocks/>
            </p:cNvGrpSpPr>
            <p:nvPr/>
          </p:nvGrpSpPr>
          <p:grpSpPr bwMode="auto">
            <a:xfrm>
              <a:off x="4278" y="997"/>
              <a:ext cx="79" cy="281"/>
              <a:chOff x="4574" y="1446"/>
              <a:chExt cx="59" cy="200"/>
            </a:xfrm>
          </p:grpSpPr>
          <p:sp>
            <p:nvSpPr>
              <p:cNvPr id="43050" name="Freeform 403"/>
              <p:cNvSpPr>
                <a:spLocks/>
              </p:cNvSpPr>
              <p:nvPr/>
            </p:nvSpPr>
            <p:spPr bwMode="auto">
              <a:xfrm>
                <a:off x="4597" y="1587"/>
                <a:ext cx="5" cy="29"/>
              </a:xfrm>
              <a:custGeom>
                <a:avLst/>
                <a:gdLst>
                  <a:gd name="T0" fmla="*/ 0 w 5"/>
                  <a:gd name="T1" fmla="*/ 26 h 29"/>
                  <a:gd name="T2" fmla="*/ 3 w 5"/>
                  <a:gd name="T3" fmla="*/ 29 h 29"/>
                  <a:gd name="T4" fmla="*/ 3 w 5"/>
                  <a:gd name="T5" fmla="*/ 29 h 29"/>
                  <a:gd name="T6" fmla="*/ 5 w 5"/>
                  <a:gd name="T7" fmla="*/ 26 h 29"/>
                  <a:gd name="T8" fmla="*/ 5 w 5"/>
                  <a:gd name="T9" fmla="*/ 3 h 29"/>
                  <a:gd name="T10" fmla="*/ 3 w 5"/>
                  <a:gd name="T11" fmla="*/ 0 h 29"/>
                  <a:gd name="T12" fmla="*/ 3 w 5"/>
                  <a:gd name="T13" fmla="*/ 0 h 29"/>
                  <a:gd name="T14" fmla="*/ 0 w 5"/>
                  <a:gd name="T15" fmla="*/ 3 h 29"/>
                  <a:gd name="T16" fmla="*/ 0 w 5"/>
                  <a:gd name="T17" fmla="*/ 2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26"/>
                    </a:moveTo>
                    <a:lnTo>
                      <a:pt x="3" y="29"/>
                    </a:lnTo>
                    <a:lnTo>
                      <a:pt x="5" y="26"/>
                    </a:lnTo>
                    <a:lnTo>
                      <a:pt x="5" y="3"/>
                    </a:lnTo>
                    <a:lnTo>
                      <a:pt x="3" y="0"/>
                    </a:lnTo>
                    <a:lnTo>
                      <a:pt x="0" y="3"/>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51" name="Freeform 404"/>
              <p:cNvSpPr>
                <a:spLocks/>
              </p:cNvSpPr>
              <p:nvPr/>
            </p:nvSpPr>
            <p:spPr bwMode="auto">
              <a:xfrm>
                <a:off x="4597" y="1563"/>
                <a:ext cx="5" cy="12"/>
              </a:xfrm>
              <a:custGeom>
                <a:avLst/>
                <a:gdLst>
                  <a:gd name="T0" fmla="*/ 0 w 5"/>
                  <a:gd name="T1" fmla="*/ 9 h 12"/>
                  <a:gd name="T2" fmla="*/ 3 w 5"/>
                  <a:gd name="T3" fmla="*/ 12 h 12"/>
                  <a:gd name="T4" fmla="*/ 3 w 5"/>
                  <a:gd name="T5" fmla="*/ 12 h 12"/>
                  <a:gd name="T6" fmla="*/ 5 w 5"/>
                  <a:gd name="T7" fmla="*/ 9 h 12"/>
                  <a:gd name="T8" fmla="*/ 5 w 5"/>
                  <a:gd name="T9" fmla="*/ 3 h 12"/>
                  <a:gd name="T10" fmla="*/ 3 w 5"/>
                  <a:gd name="T11" fmla="*/ 0 h 12"/>
                  <a:gd name="T12" fmla="*/ 3 w 5"/>
                  <a:gd name="T13" fmla="*/ 0 h 12"/>
                  <a:gd name="T14" fmla="*/ 0 w 5"/>
                  <a:gd name="T15" fmla="*/ 3 h 12"/>
                  <a:gd name="T16" fmla="*/ 0 w 5"/>
                  <a:gd name="T17" fmla="*/ 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2">
                    <a:moveTo>
                      <a:pt x="0" y="9"/>
                    </a:moveTo>
                    <a:lnTo>
                      <a:pt x="3" y="12"/>
                    </a:lnTo>
                    <a:lnTo>
                      <a:pt x="5" y="9"/>
                    </a:lnTo>
                    <a:lnTo>
                      <a:pt x="5" y="3"/>
                    </a:lnTo>
                    <a:lnTo>
                      <a:pt x="3" y="0"/>
                    </a:lnTo>
                    <a:lnTo>
                      <a:pt x="0" y="3"/>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52" name="Freeform 405"/>
              <p:cNvSpPr>
                <a:spLocks/>
              </p:cNvSpPr>
              <p:nvPr/>
            </p:nvSpPr>
            <p:spPr bwMode="auto">
              <a:xfrm>
                <a:off x="4597" y="1522"/>
                <a:ext cx="5" cy="30"/>
              </a:xfrm>
              <a:custGeom>
                <a:avLst/>
                <a:gdLst>
                  <a:gd name="T0" fmla="*/ 0 w 5"/>
                  <a:gd name="T1" fmla="*/ 27 h 30"/>
                  <a:gd name="T2" fmla="*/ 3 w 5"/>
                  <a:gd name="T3" fmla="*/ 30 h 30"/>
                  <a:gd name="T4" fmla="*/ 3 w 5"/>
                  <a:gd name="T5" fmla="*/ 30 h 30"/>
                  <a:gd name="T6" fmla="*/ 5 w 5"/>
                  <a:gd name="T7" fmla="*/ 27 h 30"/>
                  <a:gd name="T8" fmla="*/ 5 w 5"/>
                  <a:gd name="T9" fmla="*/ 3 h 30"/>
                  <a:gd name="T10" fmla="*/ 3 w 5"/>
                  <a:gd name="T11" fmla="*/ 0 h 30"/>
                  <a:gd name="T12" fmla="*/ 3 w 5"/>
                  <a:gd name="T13" fmla="*/ 0 h 30"/>
                  <a:gd name="T14" fmla="*/ 0 w 5"/>
                  <a:gd name="T15" fmla="*/ 3 h 30"/>
                  <a:gd name="T16" fmla="*/ 0 w 5"/>
                  <a:gd name="T17" fmla="*/ 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27"/>
                    </a:moveTo>
                    <a:lnTo>
                      <a:pt x="3" y="30"/>
                    </a:lnTo>
                    <a:lnTo>
                      <a:pt x="5" y="27"/>
                    </a:lnTo>
                    <a:lnTo>
                      <a:pt x="5" y="3"/>
                    </a:lnTo>
                    <a:lnTo>
                      <a:pt x="3" y="0"/>
                    </a:lnTo>
                    <a:lnTo>
                      <a:pt x="0" y="3"/>
                    </a:lnTo>
                    <a:lnTo>
                      <a:pt x="0" y="27"/>
                    </a:lnTo>
                    <a:close/>
                  </a:path>
                </a:pathLst>
              </a:custGeom>
              <a:solidFill>
                <a:schemeClr val="tx1"/>
              </a:solidFill>
              <a:ln w="9525">
                <a:solidFill>
                  <a:schemeClr val="tx1"/>
                </a:solidFill>
                <a:round/>
                <a:headEnd/>
                <a:tailEnd/>
              </a:ln>
            </p:spPr>
            <p:txBody>
              <a:bodyPr/>
              <a:lstStyle/>
              <a:p>
                <a:endParaRPr lang="fr-FR"/>
              </a:p>
            </p:txBody>
          </p:sp>
          <p:sp>
            <p:nvSpPr>
              <p:cNvPr id="43053" name="Freeform 406"/>
              <p:cNvSpPr>
                <a:spLocks/>
              </p:cNvSpPr>
              <p:nvPr/>
            </p:nvSpPr>
            <p:spPr bwMode="auto">
              <a:xfrm>
                <a:off x="4597" y="1499"/>
                <a:ext cx="5" cy="11"/>
              </a:xfrm>
              <a:custGeom>
                <a:avLst/>
                <a:gdLst>
                  <a:gd name="T0" fmla="*/ 0 w 5"/>
                  <a:gd name="T1" fmla="*/ 8 h 11"/>
                  <a:gd name="T2" fmla="*/ 3 w 5"/>
                  <a:gd name="T3" fmla="*/ 11 h 11"/>
                  <a:gd name="T4" fmla="*/ 3 w 5"/>
                  <a:gd name="T5" fmla="*/ 11 h 11"/>
                  <a:gd name="T6" fmla="*/ 5 w 5"/>
                  <a:gd name="T7" fmla="*/ 8 h 11"/>
                  <a:gd name="T8" fmla="*/ 5 w 5"/>
                  <a:gd name="T9" fmla="*/ 3 h 11"/>
                  <a:gd name="T10" fmla="*/ 3 w 5"/>
                  <a:gd name="T11" fmla="*/ 0 h 11"/>
                  <a:gd name="T12" fmla="*/ 3 w 5"/>
                  <a:gd name="T13" fmla="*/ 0 h 11"/>
                  <a:gd name="T14" fmla="*/ 0 w 5"/>
                  <a:gd name="T15" fmla="*/ 3 h 11"/>
                  <a:gd name="T16" fmla="*/ 0 w 5"/>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1">
                    <a:moveTo>
                      <a:pt x="0" y="8"/>
                    </a:moveTo>
                    <a:lnTo>
                      <a:pt x="3" y="11"/>
                    </a:lnTo>
                    <a:lnTo>
                      <a:pt x="5" y="8"/>
                    </a:lnTo>
                    <a:lnTo>
                      <a:pt x="5" y="3"/>
                    </a:lnTo>
                    <a:lnTo>
                      <a:pt x="3" y="0"/>
                    </a:lnTo>
                    <a:lnTo>
                      <a:pt x="0"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54" name="Freeform 407"/>
              <p:cNvSpPr>
                <a:spLocks/>
              </p:cNvSpPr>
              <p:nvPr/>
            </p:nvSpPr>
            <p:spPr bwMode="auto">
              <a:xfrm>
                <a:off x="4597" y="1466"/>
                <a:ext cx="5" cy="21"/>
              </a:xfrm>
              <a:custGeom>
                <a:avLst/>
                <a:gdLst>
                  <a:gd name="T0" fmla="*/ 0 w 5"/>
                  <a:gd name="T1" fmla="*/ 18 h 21"/>
                  <a:gd name="T2" fmla="*/ 3 w 5"/>
                  <a:gd name="T3" fmla="*/ 21 h 21"/>
                  <a:gd name="T4" fmla="*/ 3 w 5"/>
                  <a:gd name="T5" fmla="*/ 21 h 21"/>
                  <a:gd name="T6" fmla="*/ 5 w 5"/>
                  <a:gd name="T7" fmla="*/ 18 h 21"/>
                  <a:gd name="T8" fmla="*/ 5 w 5"/>
                  <a:gd name="T9" fmla="*/ 3 h 21"/>
                  <a:gd name="T10" fmla="*/ 3 w 5"/>
                  <a:gd name="T11" fmla="*/ 0 h 21"/>
                  <a:gd name="T12" fmla="*/ 3 w 5"/>
                  <a:gd name="T13" fmla="*/ 0 h 21"/>
                  <a:gd name="T14" fmla="*/ 0 w 5"/>
                  <a:gd name="T15" fmla="*/ 3 h 21"/>
                  <a:gd name="T16" fmla="*/ 0 w 5"/>
                  <a:gd name="T17" fmla="*/ 1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1">
                    <a:moveTo>
                      <a:pt x="0" y="18"/>
                    </a:moveTo>
                    <a:lnTo>
                      <a:pt x="3" y="21"/>
                    </a:lnTo>
                    <a:lnTo>
                      <a:pt x="5" y="18"/>
                    </a:lnTo>
                    <a:lnTo>
                      <a:pt x="5" y="3"/>
                    </a:lnTo>
                    <a:lnTo>
                      <a:pt x="3" y="0"/>
                    </a:lnTo>
                    <a:lnTo>
                      <a:pt x="0" y="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055" name="Oval 408"/>
              <p:cNvSpPr>
                <a:spLocks noChangeArrowheads="1"/>
              </p:cNvSpPr>
              <p:nvPr/>
            </p:nvSpPr>
            <p:spPr bwMode="auto">
              <a:xfrm>
                <a:off x="4574" y="1590"/>
                <a:ext cx="59" cy="56"/>
              </a:xfrm>
              <a:prstGeom prst="ellipse">
                <a:avLst/>
              </a:prstGeom>
              <a:solidFill>
                <a:schemeClr val="tx1"/>
              </a:solidFill>
              <a:ln w="9525">
                <a:solidFill>
                  <a:schemeClr val="tx1"/>
                </a:solidFill>
                <a:round/>
                <a:headEnd/>
                <a:tailEnd/>
              </a:ln>
            </p:spPr>
            <p:txBody>
              <a:bodyPr/>
              <a:lstStyle/>
              <a:p>
                <a:endParaRPr lang="fr-FR"/>
              </a:p>
            </p:txBody>
          </p:sp>
          <p:sp>
            <p:nvSpPr>
              <p:cNvPr id="43056" name="Oval 409"/>
              <p:cNvSpPr>
                <a:spLocks noChangeArrowheads="1"/>
              </p:cNvSpPr>
              <p:nvPr/>
            </p:nvSpPr>
            <p:spPr bwMode="auto">
              <a:xfrm>
                <a:off x="4574" y="1446"/>
                <a:ext cx="59" cy="56"/>
              </a:xfrm>
              <a:prstGeom prst="ellipse">
                <a:avLst/>
              </a:prstGeom>
              <a:solidFill>
                <a:schemeClr val="tx1"/>
              </a:solidFill>
              <a:ln w="9525">
                <a:solidFill>
                  <a:schemeClr val="tx1"/>
                </a:solidFill>
                <a:round/>
                <a:headEnd/>
                <a:tailEnd/>
              </a:ln>
            </p:spPr>
            <p:txBody>
              <a:bodyPr/>
              <a:lstStyle/>
              <a:p>
                <a:endParaRPr lang="fr-FR"/>
              </a:p>
            </p:txBody>
          </p:sp>
        </p:grpSp>
        <p:grpSp>
          <p:nvGrpSpPr>
            <p:cNvPr id="43041" name="Group 410"/>
            <p:cNvGrpSpPr>
              <a:grpSpLocks/>
            </p:cNvGrpSpPr>
            <p:nvPr/>
          </p:nvGrpSpPr>
          <p:grpSpPr bwMode="auto">
            <a:xfrm>
              <a:off x="4035" y="3237"/>
              <a:ext cx="485" cy="114"/>
              <a:chOff x="4391" y="3047"/>
              <a:chExt cx="365" cy="82"/>
            </a:xfrm>
          </p:grpSpPr>
          <p:sp>
            <p:nvSpPr>
              <p:cNvPr id="43043" name="Rectangle 411"/>
              <p:cNvSpPr>
                <a:spLocks noChangeArrowheads="1"/>
              </p:cNvSpPr>
              <p:nvPr/>
            </p:nvSpPr>
            <p:spPr bwMode="auto">
              <a:xfrm>
                <a:off x="4391" y="3047"/>
                <a:ext cx="1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sp>
            <p:nvSpPr>
              <p:cNvPr id="43044" name="Line 412"/>
              <p:cNvSpPr>
                <a:spLocks noChangeShapeType="1"/>
              </p:cNvSpPr>
              <p:nvPr/>
            </p:nvSpPr>
            <p:spPr bwMode="auto">
              <a:xfrm>
                <a:off x="4468" y="3050"/>
                <a:ext cx="28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045" name="Line 413"/>
              <p:cNvSpPr>
                <a:spLocks noChangeShapeType="1"/>
              </p:cNvSpPr>
              <p:nvPr/>
            </p:nvSpPr>
            <p:spPr bwMode="auto">
              <a:xfrm flipH="1">
                <a:off x="4685" y="3050"/>
                <a:ext cx="71"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046" name="Line 414"/>
              <p:cNvSpPr>
                <a:spLocks noChangeShapeType="1"/>
              </p:cNvSpPr>
              <p:nvPr/>
            </p:nvSpPr>
            <p:spPr bwMode="auto">
              <a:xfrm flipH="1">
                <a:off x="4612" y="3050"/>
                <a:ext cx="73"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047" name="Line 415"/>
              <p:cNvSpPr>
                <a:spLocks noChangeShapeType="1"/>
              </p:cNvSpPr>
              <p:nvPr/>
            </p:nvSpPr>
            <p:spPr bwMode="auto">
              <a:xfrm flipH="1">
                <a:off x="4541" y="3050"/>
                <a:ext cx="71"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048" name="Line 416"/>
              <p:cNvSpPr>
                <a:spLocks noChangeShapeType="1"/>
              </p:cNvSpPr>
              <p:nvPr/>
            </p:nvSpPr>
            <p:spPr bwMode="auto">
              <a:xfrm flipH="1">
                <a:off x="4468" y="3050"/>
                <a:ext cx="73"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049" name="Line 417"/>
              <p:cNvSpPr>
                <a:spLocks noChangeShapeType="1"/>
              </p:cNvSpPr>
              <p:nvPr/>
            </p:nvSpPr>
            <p:spPr bwMode="auto">
              <a:xfrm flipH="1">
                <a:off x="4397" y="3050"/>
                <a:ext cx="71"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3042" name="Rectangle 418"/>
            <p:cNvSpPr>
              <a:spLocks noChangeArrowheads="1"/>
            </p:cNvSpPr>
            <p:nvPr/>
          </p:nvSpPr>
          <p:spPr bwMode="auto">
            <a:xfrm>
              <a:off x="4534" y="3249"/>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cs typeface="Arial" charset="0"/>
                </a:rPr>
                <a:t> </a:t>
              </a:r>
              <a:endParaRPr lang="fr-FR" sz="1800">
                <a:latin typeface="Garamond" pitchFamily="18"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blinds(horizontal)">
                                      <p:cBhvr>
                                        <p:cTn id="7" dur="500"/>
                                        <p:tgtEl>
                                          <p:spTgt spid="105474">
                                            <p:txEl>
                                              <p:pRg st="0" end="0"/>
                                            </p:txEl>
                                          </p:spTgt>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05475"/>
                                        </p:tgtEl>
                                        <p:attrNameLst>
                                          <p:attrName>style.visibility</p:attrName>
                                        </p:attrNameLst>
                                      </p:cBhvr>
                                      <p:to>
                                        <p:strVal val="visible"/>
                                      </p:to>
                                    </p:set>
                                    <p:anim calcmode="lin" valueType="num">
                                      <p:cBhvr>
                                        <p:cTn id="10" dur="1000" fill="hold"/>
                                        <p:tgtEl>
                                          <p:spTgt spid="105475"/>
                                        </p:tgtEl>
                                        <p:attrNameLst>
                                          <p:attrName>ppt_w</p:attrName>
                                        </p:attrNameLst>
                                      </p:cBhvr>
                                      <p:tavLst>
                                        <p:tav tm="0">
                                          <p:val>
                                            <p:strVal val="#ppt_w+.3"/>
                                          </p:val>
                                        </p:tav>
                                        <p:tav tm="100000">
                                          <p:val>
                                            <p:strVal val="#ppt_w"/>
                                          </p:val>
                                        </p:tav>
                                      </p:tavLst>
                                    </p:anim>
                                    <p:anim calcmode="lin" valueType="num">
                                      <p:cBhvr>
                                        <p:cTn id="11" dur="1000" fill="hold"/>
                                        <p:tgtEl>
                                          <p:spTgt spid="105475"/>
                                        </p:tgtEl>
                                        <p:attrNameLst>
                                          <p:attrName>ppt_h</p:attrName>
                                        </p:attrNameLst>
                                      </p:cBhvr>
                                      <p:tavLst>
                                        <p:tav tm="0">
                                          <p:val>
                                            <p:strVal val="#ppt_h"/>
                                          </p:val>
                                        </p:tav>
                                        <p:tav tm="100000">
                                          <p:val>
                                            <p:strVal val="#ppt_h"/>
                                          </p:val>
                                        </p:tav>
                                      </p:tavLst>
                                    </p:anim>
                                    <p:animEffect transition="in" filter="fade">
                                      <p:cBhvr>
                                        <p:cTn id="12" dur="1000"/>
                                        <p:tgtEl>
                                          <p:spTgt spid="105475"/>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105579"/>
                                        </p:tgtEl>
                                        <p:attrNameLst>
                                          <p:attrName>style.visibility</p:attrName>
                                        </p:attrNameLst>
                                      </p:cBhvr>
                                      <p:to>
                                        <p:strVal val="visible"/>
                                      </p:to>
                                    </p:set>
                                    <p:anim calcmode="lin" valueType="num">
                                      <p:cBhvr>
                                        <p:cTn id="15" dur="1000" fill="hold"/>
                                        <p:tgtEl>
                                          <p:spTgt spid="105579"/>
                                        </p:tgtEl>
                                        <p:attrNameLst>
                                          <p:attrName>ppt_w</p:attrName>
                                        </p:attrNameLst>
                                      </p:cBhvr>
                                      <p:tavLst>
                                        <p:tav tm="0">
                                          <p:val>
                                            <p:strVal val="#ppt_w+.3"/>
                                          </p:val>
                                        </p:tav>
                                        <p:tav tm="100000">
                                          <p:val>
                                            <p:strVal val="#ppt_w"/>
                                          </p:val>
                                        </p:tav>
                                      </p:tavLst>
                                    </p:anim>
                                    <p:anim calcmode="lin" valueType="num">
                                      <p:cBhvr>
                                        <p:cTn id="16" dur="1000" fill="hold"/>
                                        <p:tgtEl>
                                          <p:spTgt spid="105579"/>
                                        </p:tgtEl>
                                        <p:attrNameLst>
                                          <p:attrName>ppt_h</p:attrName>
                                        </p:attrNameLst>
                                      </p:cBhvr>
                                      <p:tavLst>
                                        <p:tav tm="0">
                                          <p:val>
                                            <p:strVal val="#ppt_h"/>
                                          </p:val>
                                        </p:tav>
                                        <p:tav tm="100000">
                                          <p:val>
                                            <p:strVal val="#ppt_h"/>
                                          </p:val>
                                        </p:tav>
                                      </p:tavLst>
                                    </p:anim>
                                    <p:animEffect transition="in" filter="fade">
                                      <p:cBhvr>
                                        <p:cTn id="17" dur="1000"/>
                                        <p:tgtEl>
                                          <p:spTgt spid="105579"/>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05788"/>
                                        </p:tgtEl>
                                        <p:attrNameLst>
                                          <p:attrName>style.visibility</p:attrName>
                                        </p:attrNameLst>
                                      </p:cBhvr>
                                      <p:to>
                                        <p:strVal val="visible"/>
                                      </p:to>
                                    </p:set>
                                    <p:anim calcmode="lin" valueType="num">
                                      <p:cBhvr>
                                        <p:cTn id="20" dur="1000" fill="hold"/>
                                        <p:tgtEl>
                                          <p:spTgt spid="105788"/>
                                        </p:tgtEl>
                                        <p:attrNameLst>
                                          <p:attrName>ppt_w</p:attrName>
                                        </p:attrNameLst>
                                      </p:cBhvr>
                                      <p:tavLst>
                                        <p:tav tm="0">
                                          <p:val>
                                            <p:strVal val="#ppt_w+.3"/>
                                          </p:val>
                                        </p:tav>
                                        <p:tav tm="100000">
                                          <p:val>
                                            <p:strVal val="#ppt_w"/>
                                          </p:val>
                                        </p:tav>
                                      </p:tavLst>
                                    </p:anim>
                                    <p:anim calcmode="lin" valueType="num">
                                      <p:cBhvr>
                                        <p:cTn id="21" dur="1000" fill="hold"/>
                                        <p:tgtEl>
                                          <p:spTgt spid="105788"/>
                                        </p:tgtEl>
                                        <p:attrNameLst>
                                          <p:attrName>ppt_h</p:attrName>
                                        </p:attrNameLst>
                                      </p:cBhvr>
                                      <p:tavLst>
                                        <p:tav tm="0">
                                          <p:val>
                                            <p:strVal val="#ppt_h"/>
                                          </p:val>
                                        </p:tav>
                                        <p:tav tm="100000">
                                          <p:val>
                                            <p:strVal val="#ppt_h"/>
                                          </p:val>
                                        </p:tav>
                                      </p:tavLst>
                                    </p:anim>
                                    <p:animEffect transition="in" filter="fade">
                                      <p:cBhvr>
                                        <p:cTn id="22" dur="1000"/>
                                        <p:tgtEl>
                                          <p:spTgt spid="10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F1D2EA09-8E50-4608-A729-21253DBCE460}"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307F0D70-22B3-43DF-9E67-940229D04428}" type="slidenum">
              <a:rPr lang="fr-FR"/>
              <a:pPr>
                <a:defRPr/>
              </a:pPr>
              <a:t>41</a:t>
            </a:fld>
            <a:endParaRPr lang="fr-FR"/>
          </a:p>
        </p:txBody>
      </p:sp>
      <p:pic>
        <p:nvPicPr>
          <p:cNvPr id="10649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ChangeArrowheads="1"/>
          </p:cNvSpPr>
          <p:nvPr/>
        </p:nvSpPr>
        <p:spPr bwMode="auto">
          <a:xfrm>
            <a:off x="1619250" y="3163888"/>
            <a:ext cx="58324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fr-FR" sz="4400" b="1">
                <a:solidFill>
                  <a:schemeClr val="bg1"/>
                </a:solidFill>
                <a:cs typeface="Times New Roman" pitchFamily="18" charset="0"/>
              </a:rPr>
              <a:t>Étude sismique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decel="50000" fill="hold">
                                          <p:stCondLst>
                                            <p:cond delay="0"/>
                                          </p:stCondLst>
                                        </p:cTn>
                                        <p:tgtEl>
                                          <p:spTgt spid="1064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64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6498"/>
                                        </p:tgtEl>
                                        <p:attrNameLst>
                                          <p:attrName>ppt_w</p:attrName>
                                        </p:attrNameLst>
                                      </p:cBhvr>
                                      <p:tavLst>
                                        <p:tav tm="0">
                                          <p:val>
                                            <p:strVal val="#ppt_w*.05"/>
                                          </p:val>
                                        </p:tav>
                                        <p:tav tm="100000">
                                          <p:val>
                                            <p:strVal val="#ppt_w"/>
                                          </p:val>
                                        </p:tav>
                                      </p:tavLst>
                                    </p:anim>
                                    <p:anim calcmode="lin" valueType="num">
                                      <p:cBhvr>
                                        <p:cTn id="10" dur="1000" fill="hold"/>
                                        <p:tgtEl>
                                          <p:spTgt spid="1064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64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64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64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6498"/>
                                        </p:tgtEl>
                                      </p:cBhvr>
                                    </p:animEffect>
                                  </p:childTnLst>
                                </p:cTn>
                              </p:par>
                              <p:par>
                                <p:cTn id="15" presetID="17" presetClass="entr" presetSubtype="10" fill="hold" nodeType="withEffect">
                                  <p:stCondLst>
                                    <p:cond delay="0"/>
                                  </p:stCondLst>
                                  <p:childTnLst>
                                    <p:set>
                                      <p:cBhvr>
                                        <p:cTn id="16" dur="1" fill="hold">
                                          <p:stCondLst>
                                            <p:cond delay="0"/>
                                          </p:stCondLst>
                                        </p:cTn>
                                        <p:tgtEl>
                                          <p:spTgt spid="106499"/>
                                        </p:tgtEl>
                                        <p:attrNameLst>
                                          <p:attrName>style.visibility</p:attrName>
                                        </p:attrNameLst>
                                      </p:cBhvr>
                                      <p:to>
                                        <p:strVal val="visible"/>
                                      </p:to>
                                    </p:set>
                                    <p:anim calcmode="lin" valueType="num">
                                      <p:cBhvr>
                                        <p:cTn id="17" dur="500" fill="hold"/>
                                        <p:tgtEl>
                                          <p:spTgt spid="106499"/>
                                        </p:tgtEl>
                                        <p:attrNameLst>
                                          <p:attrName>ppt_w</p:attrName>
                                        </p:attrNameLst>
                                      </p:cBhvr>
                                      <p:tavLst>
                                        <p:tav tm="0">
                                          <p:val>
                                            <p:fltVal val="0"/>
                                          </p:val>
                                        </p:tav>
                                        <p:tav tm="100000">
                                          <p:val>
                                            <p:strVal val="#ppt_w"/>
                                          </p:val>
                                        </p:tav>
                                      </p:tavLst>
                                    </p:anim>
                                    <p:anim calcmode="lin" valueType="num">
                                      <p:cBhvr>
                                        <p:cTn id="18" dur="500" fill="hold"/>
                                        <p:tgtEl>
                                          <p:spTgt spid="106499"/>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000"/>
                            </p:stCondLst>
                            <p:childTnLst>
                              <p:par>
                                <p:cTn id="20" presetID="54" presetClass="entr" presetSubtype="0" accel="100000" fill="hold" grpId="0" nodeType="afterEffect">
                                  <p:stCondLst>
                                    <p:cond delay="0"/>
                                  </p:stCondLst>
                                  <p:childTnLst>
                                    <p:set>
                                      <p:cBhvr>
                                        <p:cTn id="21" dur="1" fill="hold">
                                          <p:stCondLst>
                                            <p:cond delay="0"/>
                                          </p:stCondLst>
                                        </p:cTn>
                                        <p:tgtEl>
                                          <p:spTgt spid="106500"/>
                                        </p:tgtEl>
                                        <p:attrNameLst>
                                          <p:attrName>style.visibility</p:attrName>
                                        </p:attrNameLst>
                                      </p:cBhvr>
                                      <p:to>
                                        <p:strVal val="visible"/>
                                      </p:to>
                                    </p:set>
                                    <p:anim calcmode="lin" valueType="num">
                                      <p:cBhvr>
                                        <p:cTn id="22" dur="500" fill="hold"/>
                                        <p:tgtEl>
                                          <p:spTgt spid="106500"/>
                                        </p:tgtEl>
                                        <p:attrNameLst>
                                          <p:attrName>ppt_w</p:attrName>
                                        </p:attrNameLst>
                                      </p:cBhvr>
                                      <p:tavLst>
                                        <p:tav tm="0">
                                          <p:val>
                                            <p:strVal val="#ppt_w*0.05"/>
                                          </p:val>
                                        </p:tav>
                                        <p:tav tm="100000">
                                          <p:val>
                                            <p:strVal val="#ppt_w"/>
                                          </p:val>
                                        </p:tav>
                                      </p:tavLst>
                                    </p:anim>
                                    <p:anim calcmode="lin" valueType="num">
                                      <p:cBhvr>
                                        <p:cTn id="23" dur="500" fill="hold"/>
                                        <p:tgtEl>
                                          <p:spTgt spid="106500"/>
                                        </p:tgtEl>
                                        <p:attrNameLst>
                                          <p:attrName>ppt_h</p:attrName>
                                        </p:attrNameLst>
                                      </p:cBhvr>
                                      <p:tavLst>
                                        <p:tav tm="0">
                                          <p:val>
                                            <p:strVal val="#ppt_h"/>
                                          </p:val>
                                        </p:tav>
                                        <p:tav tm="100000">
                                          <p:val>
                                            <p:strVal val="#ppt_h"/>
                                          </p:val>
                                        </p:tav>
                                      </p:tavLst>
                                    </p:anim>
                                    <p:anim calcmode="lin" valueType="num">
                                      <p:cBhvr>
                                        <p:cTn id="24" dur="500" fill="hold"/>
                                        <p:tgtEl>
                                          <p:spTgt spid="106500"/>
                                        </p:tgtEl>
                                        <p:attrNameLst>
                                          <p:attrName>ppt_x</p:attrName>
                                        </p:attrNameLst>
                                      </p:cBhvr>
                                      <p:tavLst>
                                        <p:tav tm="0">
                                          <p:val>
                                            <p:strVal val="#ppt_x-.2"/>
                                          </p:val>
                                        </p:tav>
                                        <p:tav tm="100000">
                                          <p:val>
                                            <p:strVal val="#ppt_x"/>
                                          </p:val>
                                        </p:tav>
                                      </p:tavLst>
                                    </p:anim>
                                    <p:anim calcmode="lin" valueType="num">
                                      <p:cBhvr>
                                        <p:cTn id="25" dur="500" fill="hold"/>
                                        <p:tgtEl>
                                          <p:spTgt spid="106500"/>
                                        </p:tgtEl>
                                        <p:attrNameLst>
                                          <p:attrName>ppt_y</p:attrName>
                                        </p:attrNameLst>
                                      </p:cBhvr>
                                      <p:tavLst>
                                        <p:tav tm="0">
                                          <p:val>
                                            <p:strVal val="#ppt_y"/>
                                          </p:val>
                                        </p:tav>
                                        <p:tav tm="100000">
                                          <p:val>
                                            <p:strVal val="#ppt_y"/>
                                          </p:val>
                                        </p:tav>
                                      </p:tavLst>
                                    </p:anim>
                                    <p:animEffect transition="in" filter="fade">
                                      <p:cBhvr>
                                        <p:cTn id="26"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quarter" idx="10"/>
          </p:nvPr>
        </p:nvSpPr>
        <p:spPr/>
        <p:txBody>
          <a:bodyPr/>
          <a:lstStyle/>
          <a:p>
            <a:pPr>
              <a:defRPr/>
            </a:pPr>
            <a:fld id="{2D386D53-8C51-4FD3-925E-77ACF5F81774}" type="datetime1">
              <a:rPr lang="fr-FR"/>
              <a:pPr>
                <a:defRPr/>
              </a:pPr>
              <a:t>25/10/2019</a:t>
            </a:fld>
            <a:endParaRPr lang="fr-FR"/>
          </a:p>
        </p:txBody>
      </p:sp>
      <p:sp>
        <p:nvSpPr>
          <p:cNvPr id="7" name="Espace réservé du numéro de diapositive 5"/>
          <p:cNvSpPr>
            <a:spLocks noGrp="1"/>
          </p:cNvSpPr>
          <p:nvPr>
            <p:ph type="sldNum" sz="quarter" idx="12"/>
          </p:nvPr>
        </p:nvSpPr>
        <p:spPr/>
        <p:txBody>
          <a:bodyPr/>
          <a:lstStyle/>
          <a:p>
            <a:pPr>
              <a:defRPr/>
            </a:pPr>
            <a:fld id="{A26A23BA-4073-41BE-9374-CA1F6FBF3D12}" type="slidenum">
              <a:rPr lang="fr-FR"/>
              <a:pPr>
                <a:defRPr/>
              </a:pPr>
              <a:t>42</a:t>
            </a:fld>
            <a:endParaRPr lang="fr-FR"/>
          </a:p>
        </p:txBody>
      </p:sp>
      <p:sp>
        <p:nvSpPr>
          <p:cNvPr id="107522" name="Rectangle 2"/>
          <p:cNvSpPr>
            <a:spLocks noGrp="1" noChangeArrowheads="1"/>
          </p:cNvSpPr>
          <p:nvPr>
            <p:ph type="body" idx="1"/>
          </p:nvPr>
        </p:nvSpPr>
        <p:spPr>
          <a:xfrm>
            <a:off x="250825" y="765175"/>
            <a:ext cx="8642350" cy="2289175"/>
          </a:xfrm>
          <a:noFill/>
        </p:spPr>
        <p:txBody>
          <a:bodyPr>
            <a:spAutoFit/>
          </a:bodyPr>
          <a:lstStyle/>
          <a:p>
            <a:pPr marL="609600" indent="-609600" eaLnBrk="1" hangingPunct="1">
              <a:buFontTx/>
              <a:buNone/>
            </a:pPr>
            <a:r>
              <a:rPr lang="fr-FR" sz="3600" smtClean="0">
                <a:latin typeface="Times New Roman" pitchFamily="18" charset="0"/>
                <a:cs typeface="Times New Roman" pitchFamily="18" charset="0"/>
              </a:rPr>
              <a:t>      Le but de cette étude est d’évaluer les forces horizontales extérieures engendrées par un séisme pour chaque niveau de la structure. </a:t>
            </a:r>
            <a:endParaRPr lang="fr-FR" sz="3600" b="1" smtClean="0">
              <a:latin typeface="Times New Roman" pitchFamily="18" charset="0"/>
              <a:cs typeface="Times New Roman" pitchFamily="18" charset="0"/>
            </a:endParaRPr>
          </a:p>
        </p:txBody>
      </p:sp>
      <p:sp>
        <p:nvSpPr>
          <p:cNvPr id="45061" name="Rectangle 3"/>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45062" name="Rectangle 4"/>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07525" name="Text Box 5"/>
          <p:cNvSpPr txBox="1">
            <a:spLocks noChangeArrowheads="1"/>
          </p:cNvSpPr>
          <p:nvPr/>
        </p:nvSpPr>
        <p:spPr bwMode="auto">
          <a:xfrm>
            <a:off x="250825" y="3284538"/>
            <a:ext cx="85693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sz="3600">
                <a:effectLst>
                  <a:outerShdw blurRad="38100" dist="38100" dir="2700000" algn="tl">
                    <a:srgbClr val="000000"/>
                  </a:outerShdw>
                </a:effectLst>
                <a:cs typeface="Arial" charset="0"/>
              </a:rPr>
              <a:t>Pour cela on utilisera deux méthodes:</a:t>
            </a:r>
          </a:p>
          <a:p>
            <a:pPr lvl="1">
              <a:buFont typeface="Wingdings" pitchFamily="2" charset="2"/>
              <a:buChar char="Ø"/>
              <a:defRPr/>
            </a:pPr>
            <a:r>
              <a:rPr lang="fr-FR" sz="3600">
                <a:effectLst>
                  <a:outerShdw blurRad="38100" dist="38100" dir="2700000" algn="tl">
                    <a:srgbClr val="000000"/>
                  </a:outerShdw>
                </a:effectLst>
                <a:cs typeface="Arial" charset="0"/>
              </a:rPr>
              <a:t> Méthode statique équivalente.</a:t>
            </a:r>
          </a:p>
          <a:p>
            <a:pPr lvl="1">
              <a:buFont typeface="Wingdings" pitchFamily="2" charset="2"/>
              <a:buChar char="Ø"/>
              <a:defRPr/>
            </a:pPr>
            <a:r>
              <a:rPr lang="fr-FR" sz="3600">
                <a:effectLst>
                  <a:outerShdw blurRad="38100" dist="38100" dir="2700000" algn="tl">
                    <a:srgbClr val="000000"/>
                  </a:outerShdw>
                </a:effectLst>
                <a:cs typeface="Arial" charset="0"/>
              </a:rPr>
              <a:t> Méthode d’analyse modale spectrale.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 calcmode="lin" valueType="num">
                                      <p:cBhvr>
                                        <p:cTn id="7" dur="500" fill="hold"/>
                                        <p:tgtEl>
                                          <p:spTgt spid="10752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0752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0752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0752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07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Espace réservé de la date 3"/>
          <p:cNvSpPr>
            <a:spLocks noGrp="1"/>
          </p:cNvSpPr>
          <p:nvPr>
            <p:ph type="dt" sz="quarter" idx="10"/>
          </p:nvPr>
        </p:nvSpPr>
        <p:spPr/>
        <p:txBody>
          <a:bodyPr/>
          <a:lstStyle/>
          <a:p>
            <a:pPr>
              <a:defRPr/>
            </a:pPr>
            <a:fld id="{DDF62FCC-7A28-4400-95EA-229DA2D2BD3F}" type="datetime1">
              <a:rPr lang="fr-FR"/>
              <a:pPr>
                <a:defRPr/>
              </a:pPr>
              <a:t>25/10/2019</a:t>
            </a:fld>
            <a:endParaRPr lang="fr-FR"/>
          </a:p>
        </p:txBody>
      </p:sp>
      <p:sp>
        <p:nvSpPr>
          <p:cNvPr id="106" name="Espace réservé du numéro de diapositive 5"/>
          <p:cNvSpPr>
            <a:spLocks noGrp="1"/>
          </p:cNvSpPr>
          <p:nvPr>
            <p:ph type="sldNum" sz="quarter" idx="12"/>
          </p:nvPr>
        </p:nvSpPr>
        <p:spPr/>
        <p:txBody>
          <a:bodyPr/>
          <a:lstStyle/>
          <a:p>
            <a:pPr>
              <a:defRPr/>
            </a:pPr>
            <a:fld id="{1EB7AEBB-28EB-4D2A-9EAE-71B05D14D82F}" type="slidenum">
              <a:rPr lang="fr-FR"/>
              <a:pPr>
                <a:defRPr/>
              </a:pPr>
              <a:t>43</a:t>
            </a:fld>
            <a:endParaRPr lang="fr-FR"/>
          </a:p>
        </p:txBody>
      </p:sp>
      <p:sp>
        <p:nvSpPr>
          <p:cNvPr id="108546" name="Rectangle 2"/>
          <p:cNvSpPr>
            <a:spLocks noGrp="1" noChangeArrowheads="1"/>
          </p:cNvSpPr>
          <p:nvPr>
            <p:ph type="title"/>
          </p:nvPr>
        </p:nvSpPr>
        <p:spPr>
          <a:noFill/>
        </p:spPr>
        <p:txBody>
          <a:bodyPr anchorCtr="1"/>
          <a:lstStyle/>
          <a:p>
            <a:pPr eaLnBrk="1" hangingPunct="1"/>
            <a:r>
              <a:rPr lang="fr-FR" sz="4000" b="1" u="sng" smtClean="0"/>
              <a:t>Méthode statique équivalente :</a:t>
            </a:r>
          </a:p>
        </p:txBody>
      </p:sp>
      <p:graphicFrame>
        <p:nvGraphicFramePr>
          <p:cNvPr id="108547" name="Group 3"/>
          <p:cNvGraphicFramePr>
            <a:graphicFrameLocks noGrp="1"/>
          </p:cNvGraphicFramePr>
          <p:nvPr>
            <p:ph type="tbl" idx="1"/>
          </p:nvPr>
        </p:nvGraphicFramePr>
        <p:xfrm>
          <a:off x="457200" y="1600200"/>
          <a:ext cx="8229600" cy="4719638"/>
        </p:xfrm>
        <a:graphic>
          <a:graphicData uri="http://schemas.openxmlformats.org/drawingml/2006/table">
            <a:tbl>
              <a:tblPr/>
              <a:tblGrid>
                <a:gridCol w="1106488"/>
                <a:gridCol w="1060450"/>
                <a:gridCol w="1217612"/>
                <a:gridCol w="1376363"/>
                <a:gridCol w="1019175"/>
                <a:gridCol w="1149350"/>
                <a:gridCol w="1300162"/>
              </a:tblGrid>
              <a:tr h="66525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800" b="0"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Sens longitudinal</a:t>
                      </a:r>
                      <a:endParaRPr kumimoji="0" lang="fr-FR" sz="24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Sens transversal</a:t>
                      </a:r>
                      <a:endParaRPr kumimoji="0" lang="fr-FR" sz="24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3962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Niveau</a:t>
                      </a:r>
                      <a:endParaRPr kumimoji="0" lang="fr-FR" sz="20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Fi (t)</a:t>
                      </a:r>
                      <a:endParaRPr kumimoji="0" lang="fr-FR" sz="20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Ti (t)</a:t>
                      </a:r>
                      <a:endParaRPr kumimoji="0" lang="fr-FR" sz="20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Mi (t, m)</a:t>
                      </a:r>
                      <a:endParaRPr kumimoji="0" lang="fr-FR" sz="20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Fi (t)</a:t>
                      </a:r>
                      <a:endParaRPr kumimoji="0" lang="fr-FR" sz="20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Ti (t)</a:t>
                      </a:r>
                      <a:endParaRPr kumimoji="0" lang="fr-FR" sz="20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Mi (t, m)</a:t>
                      </a:r>
                      <a:endParaRPr kumimoji="0" lang="fr-FR" sz="20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3,1267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189,418</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4218,3028</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3,2703</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195,636</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4336,1368</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6,2535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186,2913</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3638,6837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6,5406</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192,3657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3737,4907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9,3802</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180,0378</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3068,6325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9,8109</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185,8251</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3148,8516</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12,5070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170,6575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2517,7170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13,0812</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176,0143</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2580,2267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15,6337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158,1505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1995,5050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16,3515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162,9331</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2041,6231</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18,7605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142,5168</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1511,5645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19,6217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146,5816</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1543,0478</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21,8872</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123,7563</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1075,4632</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22,8920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126,9599</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1094,5080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25,0140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101,8690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696,7690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26,1623</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104,0679</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706,0107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27,8767</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76,8550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385,0499</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29,1565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77,9055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387,5630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27,7683</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48,9783</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149,8735</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29,0430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48,7490</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149,1721</a:t>
                      </a:r>
                      <a:endParaRPr kumimoji="0" lang="fr-FR" sz="1800" b="1" i="0" u="none" strike="noStrike" cap="none" normalizeH="0" baseline="0" smtClean="0">
                        <a:ln>
                          <a:noFill/>
                        </a:ln>
                        <a:solidFill>
                          <a:schemeClr val="tx1"/>
                        </a:solidFill>
                        <a:effectLst/>
                        <a:latin typeface="Arial"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p:cTn id="7" dur="1000" fill="hold"/>
                                        <p:tgtEl>
                                          <p:spTgt spid="10854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854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85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space réservé de la date 3"/>
          <p:cNvSpPr>
            <a:spLocks noGrp="1"/>
          </p:cNvSpPr>
          <p:nvPr>
            <p:ph type="dt" sz="quarter" idx="10"/>
          </p:nvPr>
        </p:nvSpPr>
        <p:spPr/>
        <p:txBody>
          <a:bodyPr/>
          <a:lstStyle/>
          <a:p>
            <a:pPr>
              <a:defRPr/>
            </a:pPr>
            <a:fld id="{B9E9A10F-F2BF-4A42-83DA-FB32C828FEC7}" type="datetime1">
              <a:rPr lang="fr-FR"/>
              <a:pPr>
                <a:defRPr/>
              </a:pPr>
              <a:t>25/10/2019</a:t>
            </a:fld>
            <a:endParaRPr lang="fr-FR"/>
          </a:p>
        </p:txBody>
      </p:sp>
      <p:sp>
        <p:nvSpPr>
          <p:cNvPr id="73" name="Espace réservé du numéro de diapositive 5"/>
          <p:cNvSpPr>
            <a:spLocks noGrp="1"/>
          </p:cNvSpPr>
          <p:nvPr>
            <p:ph type="sldNum" sz="quarter" idx="12"/>
          </p:nvPr>
        </p:nvSpPr>
        <p:spPr/>
        <p:txBody>
          <a:bodyPr/>
          <a:lstStyle/>
          <a:p>
            <a:pPr>
              <a:defRPr/>
            </a:pPr>
            <a:fld id="{F2FC7800-A0C1-4689-AE33-27EB12FCEEF1}" type="slidenum">
              <a:rPr lang="fr-FR"/>
              <a:pPr>
                <a:defRPr/>
              </a:pPr>
              <a:t>44</a:t>
            </a:fld>
            <a:endParaRPr lang="fr-FR"/>
          </a:p>
        </p:txBody>
      </p:sp>
      <p:sp>
        <p:nvSpPr>
          <p:cNvPr id="47108" name="Rectangle 2"/>
          <p:cNvSpPr>
            <a:spLocks noGrp="1" noChangeArrowheads="1"/>
          </p:cNvSpPr>
          <p:nvPr>
            <p:ph type="title"/>
          </p:nvPr>
        </p:nvSpPr>
        <p:spPr>
          <a:xfrm>
            <a:off x="457200" y="277813"/>
            <a:ext cx="8507413" cy="1139825"/>
          </a:xfrm>
          <a:noFill/>
          <a:extLst>
            <a:ext uri="{91240B29-F687-4F45-9708-019B960494DF}">
              <a14:hiddenLine xmlns:a14="http://schemas.microsoft.com/office/drawing/2010/main" w="9525">
                <a:solidFill>
                  <a:schemeClr val="tx1"/>
                </a:solidFill>
                <a:prstDash val="lgDashDot"/>
                <a:miter lim="800000"/>
                <a:headEnd/>
                <a:tailEnd/>
              </a14:hiddenLine>
            </a:ext>
          </a:extLst>
        </p:spPr>
        <p:txBody>
          <a:bodyPr anchorCtr="1"/>
          <a:lstStyle/>
          <a:p>
            <a:pPr eaLnBrk="1" hangingPunct="1">
              <a:spcBef>
                <a:spcPct val="20000"/>
              </a:spcBef>
              <a:buClr>
                <a:schemeClr val="hlink"/>
              </a:buClr>
              <a:buSzPct val="70000"/>
              <a:buFont typeface="Wingdings" pitchFamily="2" charset="2"/>
              <a:buNone/>
            </a:pPr>
            <a:r>
              <a:rPr lang="fr-FR" sz="4000" smtClean="0"/>
              <a:t>Méthode d’analyse modale spectrale</a:t>
            </a:r>
          </a:p>
        </p:txBody>
      </p:sp>
      <p:sp>
        <p:nvSpPr>
          <p:cNvPr id="109571" name="Text Box 3"/>
          <p:cNvSpPr txBox="1">
            <a:spLocks noChangeArrowheads="1"/>
          </p:cNvSpPr>
          <p:nvPr/>
        </p:nvSpPr>
        <p:spPr bwMode="auto">
          <a:xfrm>
            <a:off x="950913" y="1042988"/>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109572" name="Rectangle 4"/>
          <p:cNvSpPr>
            <a:spLocks noChangeArrowheads="1"/>
          </p:cNvSpPr>
          <p:nvPr/>
        </p:nvSpPr>
        <p:spPr bwMode="auto">
          <a:xfrm>
            <a:off x="900113" y="1196975"/>
            <a:ext cx="3343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 typeface="Wingdings" pitchFamily="2" charset="2"/>
              <a:buChar char=""/>
              <a:tabLst>
                <a:tab pos="4381500" algn="l"/>
              </a:tabLst>
            </a:pPr>
            <a:r>
              <a:rPr lang="fr-FR" sz="2800" b="1" i="1">
                <a:solidFill>
                  <a:srgbClr val="99CCFF"/>
                </a:solidFill>
                <a:cs typeface="Times New Roman" pitchFamily="18" charset="0"/>
              </a:rPr>
              <a:t> Sens longitudinal :</a:t>
            </a:r>
            <a:endParaRPr lang="fr-FR" sz="2800">
              <a:solidFill>
                <a:srgbClr val="99CCFF"/>
              </a:solidFill>
              <a:cs typeface="Arial" charset="0"/>
            </a:endParaRPr>
          </a:p>
          <a:p>
            <a:pPr eaLnBrk="0" hangingPunct="0">
              <a:tabLst>
                <a:tab pos="4381500" algn="l"/>
              </a:tabLst>
            </a:pPr>
            <a:endParaRPr lang="fr-FR" sz="2800">
              <a:cs typeface="Arial" charset="0"/>
            </a:endParaRPr>
          </a:p>
        </p:txBody>
      </p:sp>
      <p:graphicFrame>
        <p:nvGraphicFramePr>
          <p:cNvPr id="109573" name="Group 5"/>
          <p:cNvGraphicFramePr>
            <a:graphicFrameLocks noGrp="1"/>
          </p:cNvGraphicFramePr>
          <p:nvPr>
            <p:ph type="tbl" idx="1"/>
          </p:nvPr>
        </p:nvGraphicFramePr>
        <p:xfrm>
          <a:off x="457200" y="1773238"/>
          <a:ext cx="8229600" cy="4857750"/>
        </p:xfrm>
        <a:graphic>
          <a:graphicData uri="http://schemas.openxmlformats.org/drawingml/2006/table">
            <a:tbl>
              <a:tblPr/>
              <a:tblGrid>
                <a:gridCol w="2057400"/>
                <a:gridCol w="2057400"/>
                <a:gridCol w="2057400"/>
                <a:gridCol w="2057400"/>
              </a:tblGrid>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Niveau</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V</a:t>
                      </a:r>
                      <a:r>
                        <a:rPr kumimoji="0" lang="fr-FR" sz="2000" b="1" i="0" u="none" strike="noStrike" cap="none" normalizeH="0" baseline="-30000" smtClean="0">
                          <a:ln>
                            <a:noFill/>
                          </a:ln>
                          <a:solidFill>
                            <a:schemeClr val="tx1"/>
                          </a:solidFill>
                          <a:effectLst/>
                          <a:latin typeface="Arial" charset="0"/>
                          <a:cs typeface="Times New Roman" pitchFamily="18" charset="0"/>
                        </a:rPr>
                        <a:t>k</a:t>
                      </a:r>
                      <a:r>
                        <a:rPr kumimoji="0" lang="fr-FR" sz="2000" b="1" i="0" u="none" strike="noStrike" cap="none" normalizeH="0" baseline="0" smtClean="0">
                          <a:ln>
                            <a:noFill/>
                          </a:ln>
                          <a:solidFill>
                            <a:schemeClr val="tx1"/>
                          </a:solidFill>
                          <a:effectLst/>
                          <a:latin typeface="Arial" charset="0"/>
                          <a:cs typeface="Times New Roman" pitchFamily="18" charset="0"/>
                        </a:rPr>
                        <a:t> (t)</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M</a:t>
                      </a:r>
                      <a:r>
                        <a:rPr kumimoji="0" lang="fr-FR" sz="2000" b="1" i="0" u="none" strike="noStrike" cap="none" normalizeH="0" baseline="-30000" smtClean="0">
                          <a:ln>
                            <a:noFill/>
                          </a:ln>
                          <a:solidFill>
                            <a:schemeClr val="tx1"/>
                          </a:solidFill>
                          <a:effectLst/>
                          <a:latin typeface="Arial" charset="0"/>
                          <a:cs typeface="Times New Roman" pitchFamily="18" charset="0"/>
                        </a:rPr>
                        <a:t>k</a:t>
                      </a:r>
                      <a:r>
                        <a:rPr kumimoji="0" lang="fr-FR" sz="2000" b="1" i="0" u="none" strike="noStrike" cap="none" normalizeH="0" baseline="0" smtClean="0">
                          <a:ln>
                            <a:noFill/>
                          </a:ln>
                          <a:solidFill>
                            <a:schemeClr val="tx1"/>
                          </a:solidFill>
                          <a:effectLst/>
                          <a:latin typeface="Arial" charset="0"/>
                          <a:cs typeface="Times New Roman" pitchFamily="18" charset="0"/>
                        </a:rPr>
                        <a:t> (t)</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F</a:t>
                      </a:r>
                      <a:r>
                        <a:rPr kumimoji="0" lang="fr-FR" sz="2000" b="1" i="0" u="none" strike="noStrike" cap="none" normalizeH="0" baseline="-30000" smtClean="0">
                          <a:ln>
                            <a:noFill/>
                          </a:ln>
                          <a:solidFill>
                            <a:schemeClr val="tx1"/>
                          </a:solidFill>
                          <a:effectLst/>
                          <a:latin typeface="Arial" charset="0"/>
                          <a:cs typeface="Times New Roman" pitchFamily="18" charset="0"/>
                        </a:rPr>
                        <a:t>k </a:t>
                      </a:r>
                      <a:r>
                        <a:rPr kumimoji="0" lang="fr-FR" sz="2000" b="1" i="0" u="none" strike="noStrike" cap="none" normalizeH="0" baseline="0" smtClean="0">
                          <a:ln>
                            <a:noFill/>
                          </a:ln>
                          <a:solidFill>
                            <a:schemeClr val="tx1"/>
                          </a:solidFill>
                          <a:effectLst/>
                          <a:latin typeface="Arial" charset="0"/>
                          <a:cs typeface="Times New Roman" pitchFamily="18" charset="0"/>
                        </a:rPr>
                        <a:t>(t)</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10</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20,9901</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0</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20,9901</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9</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39,9989</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64,2297</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19,0088</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8</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55,3753</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186,4644</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15,3763</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7</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67,6890</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355,1965</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12,3138</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6</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77,5820</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560,5001</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9,8930</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5</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85,4340</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794,4810</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7,8520</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6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4</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91,3676</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1050,7453</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5,9336</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4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3</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95,3685</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1323,7749</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4,0009</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4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2</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97,4965</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1608,4862</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2,1281</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6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1</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98,1386</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1900,1909</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0,6420</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19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Base</a:t>
                      </a:r>
                      <a:endParaRPr kumimoji="0" lang="fr-FR" sz="2000" b="0" i="0" u="none" strike="noStrike" cap="none" normalizeH="0" baseline="0" smtClean="0">
                        <a:ln>
                          <a:noFill/>
                        </a:ln>
                        <a:solidFill>
                          <a:schemeClr val="tx1"/>
                        </a:solidFill>
                        <a:effectLst/>
                        <a:latin typeface="Arial" charset="0"/>
                        <a:cs typeface="Times New Roman" pitchFamily="18"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98,1386</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2195,1076</a:t>
                      </a: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000" b="0" i="0" u="none" strike="noStrike" cap="none" normalizeH="0" baseline="0" smtClean="0">
                        <a:ln>
                          <a:noFill/>
                        </a:ln>
                        <a:solidFill>
                          <a:schemeClr val="tx1"/>
                        </a:solidFill>
                        <a:effectLst/>
                        <a:latin typeface="Arial" charset="0"/>
                      </a:endParaRPr>
                    </a:p>
                  </a:txBody>
                  <a:tcPr marT="45717" marB="4571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 calcmode="lin" valueType="num">
                                      <p:cBhvr>
                                        <p:cTn id="7" dur="500" fill="hold"/>
                                        <p:tgtEl>
                                          <p:spTgt spid="10957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0957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0957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0957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095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Espace réservé de la date 5"/>
          <p:cNvSpPr>
            <a:spLocks noGrp="1"/>
          </p:cNvSpPr>
          <p:nvPr>
            <p:ph type="dt" sz="quarter" idx="10"/>
          </p:nvPr>
        </p:nvSpPr>
        <p:spPr/>
        <p:txBody>
          <a:bodyPr/>
          <a:lstStyle/>
          <a:p>
            <a:pPr>
              <a:defRPr/>
            </a:pPr>
            <a:fld id="{A2F739E7-B691-40FD-A16B-CAEA29ADE1C9}" type="datetime1">
              <a:rPr lang="fr-FR"/>
              <a:pPr>
                <a:defRPr/>
              </a:pPr>
              <a:t>25/10/2019</a:t>
            </a:fld>
            <a:endParaRPr lang="fr-FR"/>
          </a:p>
        </p:txBody>
      </p:sp>
      <p:sp>
        <p:nvSpPr>
          <p:cNvPr id="72" name="Espace réservé du numéro de diapositive 7"/>
          <p:cNvSpPr>
            <a:spLocks noGrp="1"/>
          </p:cNvSpPr>
          <p:nvPr>
            <p:ph type="sldNum" sz="quarter" idx="12"/>
          </p:nvPr>
        </p:nvSpPr>
        <p:spPr/>
        <p:txBody>
          <a:bodyPr/>
          <a:lstStyle/>
          <a:p>
            <a:pPr>
              <a:defRPr/>
            </a:pPr>
            <a:fld id="{A1C94761-FFB1-4F4C-892F-BCE245CE5B93}" type="slidenum">
              <a:rPr lang="fr-FR"/>
              <a:pPr>
                <a:defRPr/>
              </a:pPr>
              <a:t>45</a:t>
            </a:fld>
            <a:endParaRPr lang="fr-FR"/>
          </a:p>
        </p:txBody>
      </p:sp>
      <p:sp>
        <p:nvSpPr>
          <p:cNvPr id="110594" name="Rectangle 2"/>
          <p:cNvSpPr>
            <a:spLocks noGrp="1" noChangeArrowheads="1"/>
          </p:cNvSpPr>
          <p:nvPr>
            <p:ph type="title"/>
          </p:nvPr>
        </p:nvSpPr>
        <p:spPr>
          <a:xfrm>
            <a:off x="1001713" y="477838"/>
            <a:ext cx="4081462" cy="814387"/>
          </a:xfrm>
          <a:noFill/>
        </p:spPr>
        <p:txBody>
          <a:bodyPr anchorCtr="1"/>
          <a:lstStyle/>
          <a:p>
            <a:pPr eaLnBrk="1" hangingPunct="1">
              <a:buFont typeface="Wingdings" pitchFamily="2" charset="2"/>
              <a:buChar char=""/>
              <a:tabLst>
                <a:tab pos="4381500" algn="l"/>
              </a:tabLst>
            </a:pPr>
            <a:r>
              <a:rPr lang="fr-FR" smtClean="0">
                <a:solidFill>
                  <a:srgbClr val="99CCFF"/>
                </a:solidFill>
              </a:rPr>
              <a:t> </a:t>
            </a:r>
            <a:r>
              <a:rPr lang="fr-FR" sz="2800" b="1" i="1" smtClean="0">
                <a:solidFill>
                  <a:srgbClr val="99CCFF"/>
                </a:solidFill>
              </a:rPr>
              <a:t>Sens transversal :</a:t>
            </a:r>
            <a:r>
              <a:rPr lang="fr-FR" sz="2800" b="1" i="1" smtClean="0"/>
              <a:t/>
            </a:r>
            <a:br>
              <a:rPr lang="fr-FR" sz="2800" b="1" i="1" smtClean="0"/>
            </a:br>
            <a:endParaRPr lang="fr-FR" sz="2800" b="1" i="1" smtClean="0"/>
          </a:p>
        </p:txBody>
      </p:sp>
      <p:sp>
        <p:nvSpPr>
          <p:cNvPr id="110595" name="Rectangle 3"/>
          <p:cNvSpPr>
            <a:spLocks noGrp="1" noChangeArrowheads="1"/>
          </p:cNvSpPr>
          <p:nvPr>
            <p:ph type="body" sz="half" idx="1"/>
          </p:nvPr>
        </p:nvSpPr>
        <p:spPr>
          <a:xfrm>
            <a:off x="685800" y="1981200"/>
            <a:ext cx="3814763" cy="4114800"/>
          </a:xfrm>
          <a:noFill/>
        </p:spPr>
        <p:txBody>
          <a:bodyPr/>
          <a:lstStyle/>
          <a:p>
            <a:pPr eaLnBrk="1" hangingPunct="1">
              <a:buFont typeface="Wingdings" pitchFamily="2" charset="2"/>
              <a:buNone/>
              <a:tabLst>
                <a:tab pos="4381500" algn="l"/>
              </a:tabLst>
            </a:pPr>
            <a:r>
              <a:rPr lang="fr-FR" b="1" i="1" smtClean="0"/>
              <a:t/>
            </a:r>
            <a:br>
              <a:rPr lang="fr-FR" b="1" i="1" smtClean="0"/>
            </a:br>
            <a:endParaRPr lang="fr-FR" b="1" i="1" smtClean="0"/>
          </a:p>
        </p:txBody>
      </p:sp>
      <p:graphicFrame>
        <p:nvGraphicFramePr>
          <p:cNvPr id="110596" name="Group 4"/>
          <p:cNvGraphicFramePr>
            <a:graphicFrameLocks noGrp="1"/>
          </p:cNvGraphicFramePr>
          <p:nvPr>
            <p:ph sz="quarter" idx="3"/>
          </p:nvPr>
        </p:nvGraphicFramePr>
        <p:xfrm>
          <a:off x="539750" y="1052513"/>
          <a:ext cx="8208963" cy="5241925"/>
        </p:xfrm>
        <a:graphic>
          <a:graphicData uri="http://schemas.openxmlformats.org/drawingml/2006/table">
            <a:tbl>
              <a:tblPr/>
              <a:tblGrid>
                <a:gridCol w="2052638"/>
                <a:gridCol w="2052637"/>
                <a:gridCol w="2051050"/>
                <a:gridCol w="2052638"/>
              </a:tblGrid>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Niveau</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V</a:t>
                      </a:r>
                      <a:r>
                        <a:rPr kumimoji="0" lang="fr-FR" sz="2000" b="1" i="0" u="none" strike="noStrike" cap="none" normalizeH="0" baseline="-30000" smtClean="0">
                          <a:ln>
                            <a:noFill/>
                          </a:ln>
                          <a:solidFill>
                            <a:schemeClr val="tx1"/>
                          </a:solidFill>
                          <a:effectLst/>
                          <a:latin typeface="Arial" charset="0"/>
                          <a:cs typeface="Times New Roman" pitchFamily="18" charset="0"/>
                        </a:rPr>
                        <a:t>k </a:t>
                      </a:r>
                      <a:r>
                        <a:rPr kumimoji="0" lang="fr-FR" sz="2000" b="1" i="0" u="none" strike="noStrike" cap="none" normalizeH="0" baseline="0" smtClean="0">
                          <a:ln>
                            <a:noFill/>
                          </a:ln>
                          <a:solidFill>
                            <a:schemeClr val="tx1"/>
                          </a:solidFill>
                          <a:effectLst/>
                          <a:latin typeface="Arial" charset="0"/>
                          <a:cs typeface="Times New Roman" pitchFamily="18" charset="0"/>
                        </a:rPr>
                        <a:t>(t)</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M</a:t>
                      </a:r>
                      <a:r>
                        <a:rPr kumimoji="0" lang="fr-FR" sz="2000" b="1" i="0" u="none" strike="noStrike" cap="none" normalizeH="0" baseline="-30000" smtClean="0">
                          <a:ln>
                            <a:noFill/>
                          </a:ln>
                          <a:solidFill>
                            <a:schemeClr val="tx1"/>
                          </a:solidFill>
                          <a:effectLst/>
                          <a:latin typeface="Arial" charset="0"/>
                          <a:cs typeface="Times New Roman" pitchFamily="18" charset="0"/>
                        </a:rPr>
                        <a:t>k</a:t>
                      </a:r>
                      <a:r>
                        <a:rPr kumimoji="0" lang="fr-FR" sz="2000" b="1" i="0" u="none" strike="noStrike" cap="none" normalizeH="0" baseline="0" smtClean="0">
                          <a:ln>
                            <a:noFill/>
                          </a:ln>
                          <a:solidFill>
                            <a:schemeClr val="tx1"/>
                          </a:solidFill>
                          <a:effectLst/>
                          <a:latin typeface="Arial" charset="0"/>
                          <a:cs typeface="Times New Roman" pitchFamily="18" charset="0"/>
                        </a:rPr>
                        <a:t> (t)</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F</a:t>
                      </a:r>
                      <a:r>
                        <a:rPr kumimoji="0" lang="fr-FR" sz="2000" b="1" i="0" u="none" strike="noStrike" cap="none" normalizeH="0" baseline="-30000" smtClean="0">
                          <a:ln>
                            <a:noFill/>
                          </a:ln>
                          <a:solidFill>
                            <a:schemeClr val="tx1"/>
                          </a:solidFill>
                          <a:effectLst/>
                          <a:latin typeface="Arial" charset="0"/>
                          <a:cs typeface="Times New Roman" pitchFamily="18" charset="0"/>
                        </a:rPr>
                        <a:t>k</a:t>
                      </a:r>
                      <a:r>
                        <a:rPr kumimoji="0" lang="fr-FR" sz="2000" b="1" i="0" u="none" strike="noStrike" cap="none" normalizeH="0" baseline="0" smtClean="0">
                          <a:ln>
                            <a:noFill/>
                          </a:ln>
                          <a:solidFill>
                            <a:schemeClr val="tx1"/>
                          </a:solidFill>
                          <a:effectLst/>
                          <a:latin typeface="Arial" charset="0"/>
                          <a:cs typeface="Times New Roman" pitchFamily="18" charset="0"/>
                        </a:rPr>
                        <a:t> (t)</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10</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22,3741</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0</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22,3741</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9</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42,7897</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68,4649</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20,4156</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8</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59,4117</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199,2478</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16,6220</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7</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72,7566</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380,3723</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13,3449</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6</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83,4353</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601,2961</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10,6787</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5</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91,8268</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853,4149</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8,3916</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4</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98,0913</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1129,5913</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6,2645</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3</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102,2709</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1423,6273</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4,1796</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2</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104,4842</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1729,8968</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2,2133</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1</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105,1549</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2043,3513</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0,6707</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Times New Roman" pitchFamily="18" charset="0"/>
                        </a:rPr>
                        <a:t>Base</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105,1549</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2360,0088</a:t>
                      </a:r>
                      <a:endParaRPr kumimoji="0" lang="fr-FR"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strVal val="#ppt_w*0.05"/>
                                          </p:val>
                                        </p:tav>
                                        <p:tav tm="100000">
                                          <p:val>
                                            <p:strVal val="#ppt_w"/>
                                          </p:val>
                                        </p:tav>
                                      </p:tavLst>
                                    </p:anim>
                                    <p:anim calcmode="lin" valueType="num">
                                      <p:cBhvr>
                                        <p:cTn id="8" dur="500" fill="hold"/>
                                        <p:tgtEl>
                                          <p:spTgt spid="110594"/>
                                        </p:tgtEl>
                                        <p:attrNameLst>
                                          <p:attrName>ppt_h</p:attrName>
                                        </p:attrNameLst>
                                      </p:cBhvr>
                                      <p:tavLst>
                                        <p:tav tm="0">
                                          <p:val>
                                            <p:strVal val="#ppt_h"/>
                                          </p:val>
                                        </p:tav>
                                        <p:tav tm="100000">
                                          <p:val>
                                            <p:strVal val="#ppt_h"/>
                                          </p:val>
                                        </p:tav>
                                      </p:tavLst>
                                    </p:anim>
                                    <p:anim calcmode="lin" valueType="num">
                                      <p:cBhvr>
                                        <p:cTn id="9" dur="500" fill="hold"/>
                                        <p:tgtEl>
                                          <p:spTgt spid="110594"/>
                                        </p:tgtEl>
                                        <p:attrNameLst>
                                          <p:attrName>ppt_x</p:attrName>
                                        </p:attrNameLst>
                                      </p:cBhvr>
                                      <p:tavLst>
                                        <p:tav tm="0">
                                          <p:val>
                                            <p:strVal val="#ppt_x-.2"/>
                                          </p:val>
                                        </p:tav>
                                        <p:tav tm="100000">
                                          <p:val>
                                            <p:strVal val="#ppt_x"/>
                                          </p:val>
                                        </p:tav>
                                      </p:tavLst>
                                    </p:anim>
                                    <p:anim calcmode="lin" valueType="num">
                                      <p:cBhvr>
                                        <p:cTn id="10" dur="500" fill="hold"/>
                                        <p:tgtEl>
                                          <p:spTgt spid="110594"/>
                                        </p:tgtEl>
                                        <p:attrNameLst>
                                          <p:attrName>ppt_y</p:attrName>
                                        </p:attrNameLst>
                                      </p:cBhvr>
                                      <p:tavLst>
                                        <p:tav tm="0">
                                          <p:val>
                                            <p:strVal val="#ppt_y"/>
                                          </p:val>
                                        </p:tav>
                                        <p:tav tm="100000">
                                          <p:val>
                                            <p:strVal val="#ppt_y"/>
                                          </p:val>
                                        </p:tav>
                                      </p:tavLst>
                                    </p:anim>
                                    <p:animEffect transition="in" filter="fade">
                                      <p:cBhvr>
                                        <p:cTn id="11" dur="500"/>
                                        <p:tgtEl>
                                          <p:spTgt spid="110594"/>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110595"/>
                                        </p:tgtEl>
                                        <p:attrNameLst>
                                          <p:attrName>style.visibility</p:attrName>
                                        </p:attrNameLst>
                                      </p:cBhvr>
                                      <p:to>
                                        <p:strVal val="visible"/>
                                      </p:to>
                                    </p:set>
                                    <p:anim calcmode="lin" valueType="num">
                                      <p:cBhvr>
                                        <p:cTn id="15" dur="500" fill="hold"/>
                                        <p:tgtEl>
                                          <p:spTgt spid="110595"/>
                                        </p:tgtEl>
                                        <p:attrNameLst>
                                          <p:attrName>ppt_w</p:attrName>
                                        </p:attrNameLst>
                                      </p:cBhvr>
                                      <p:tavLst>
                                        <p:tav tm="0">
                                          <p:val>
                                            <p:strVal val="#ppt_w*0.05"/>
                                          </p:val>
                                        </p:tav>
                                        <p:tav tm="100000">
                                          <p:val>
                                            <p:strVal val="#ppt_w"/>
                                          </p:val>
                                        </p:tav>
                                      </p:tavLst>
                                    </p:anim>
                                    <p:anim calcmode="lin" valueType="num">
                                      <p:cBhvr>
                                        <p:cTn id="16" dur="500" fill="hold"/>
                                        <p:tgtEl>
                                          <p:spTgt spid="110595"/>
                                        </p:tgtEl>
                                        <p:attrNameLst>
                                          <p:attrName>ppt_h</p:attrName>
                                        </p:attrNameLst>
                                      </p:cBhvr>
                                      <p:tavLst>
                                        <p:tav tm="0">
                                          <p:val>
                                            <p:strVal val="#ppt_h"/>
                                          </p:val>
                                        </p:tav>
                                        <p:tav tm="100000">
                                          <p:val>
                                            <p:strVal val="#ppt_h"/>
                                          </p:val>
                                        </p:tav>
                                      </p:tavLst>
                                    </p:anim>
                                    <p:anim calcmode="lin" valueType="num">
                                      <p:cBhvr>
                                        <p:cTn id="17" dur="500" fill="hold"/>
                                        <p:tgtEl>
                                          <p:spTgt spid="110595"/>
                                        </p:tgtEl>
                                        <p:attrNameLst>
                                          <p:attrName>ppt_x</p:attrName>
                                        </p:attrNameLst>
                                      </p:cBhvr>
                                      <p:tavLst>
                                        <p:tav tm="0">
                                          <p:val>
                                            <p:strVal val="#ppt_x-.2"/>
                                          </p:val>
                                        </p:tav>
                                        <p:tav tm="100000">
                                          <p:val>
                                            <p:strVal val="#ppt_x"/>
                                          </p:val>
                                        </p:tav>
                                      </p:tavLst>
                                    </p:anim>
                                    <p:anim calcmode="lin" valueType="num">
                                      <p:cBhvr>
                                        <p:cTn id="18" dur="500" fill="hold"/>
                                        <p:tgtEl>
                                          <p:spTgt spid="110595"/>
                                        </p:tgtEl>
                                        <p:attrNameLst>
                                          <p:attrName>ppt_y</p:attrName>
                                        </p:attrNameLst>
                                      </p:cBhvr>
                                      <p:tavLst>
                                        <p:tav tm="0">
                                          <p:val>
                                            <p:strVal val="#ppt_y"/>
                                          </p:val>
                                        </p:tav>
                                        <p:tav tm="100000">
                                          <p:val>
                                            <p:strVal val="#ppt_y"/>
                                          </p:val>
                                        </p:tav>
                                      </p:tavLst>
                                    </p:anim>
                                    <p:animEffect transition="in" filter="fade">
                                      <p:cBhvr>
                                        <p:cTn id="19"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e la date 3"/>
          <p:cNvSpPr>
            <a:spLocks noGrp="1"/>
          </p:cNvSpPr>
          <p:nvPr>
            <p:ph type="dt" sz="quarter" idx="10"/>
          </p:nvPr>
        </p:nvSpPr>
        <p:spPr/>
        <p:txBody>
          <a:bodyPr/>
          <a:lstStyle/>
          <a:p>
            <a:pPr>
              <a:defRPr/>
            </a:pPr>
            <a:fld id="{3D6D509A-5D4A-4BB1-9A36-D45A4E928D9F}" type="datetime1">
              <a:rPr lang="fr-FR"/>
              <a:pPr>
                <a:defRPr/>
              </a:pPr>
              <a:t>25/10/2019</a:t>
            </a:fld>
            <a:endParaRPr lang="fr-FR"/>
          </a:p>
        </p:txBody>
      </p:sp>
      <p:sp>
        <p:nvSpPr>
          <p:cNvPr id="26" name="Espace réservé du numéro de diapositive 5"/>
          <p:cNvSpPr>
            <a:spLocks noGrp="1"/>
          </p:cNvSpPr>
          <p:nvPr>
            <p:ph type="sldNum" sz="quarter" idx="12"/>
          </p:nvPr>
        </p:nvSpPr>
        <p:spPr/>
        <p:txBody>
          <a:bodyPr/>
          <a:lstStyle/>
          <a:p>
            <a:pPr>
              <a:defRPr/>
            </a:pPr>
            <a:fld id="{36B06D4B-F719-4D8B-A905-E0AF014398B5}" type="slidenum">
              <a:rPr lang="fr-FR"/>
              <a:pPr>
                <a:defRPr/>
              </a:pPr>
              <a:t>46</a:t>
            </a:fld>
            <a:endParaRPr lang="fr-FR"/>
          </a:p>
        </p:txBody>
      </p:sp>
      <p:sp>
        <p:nvSpPr>
          <p:cNvPr id="49156" name="Rectangle 2"/>
          <p:cNvSpPr>
            <a:spLocks noGrp="1" noChangeArrowheads="1"/>
          </p:cNvSpPr>
          <p:nvPr>
            <p:ph type="title"/>
          </p:nvPr>
        </p:nvSpPr>
        <p:spPr>
          <a:xfrm>
            <a:off x="34925" y="354013"/>
            <a:ext cx="8893175" cy="3990975"/>
          </a:xfrm>
          <a:noFill/>
        </p:spPr>
        <p:txBody>
          <a:bodyPr/>
          <a:lstStyle/>
          <a:p>
            <a:pPr eaLnBrk="1" hangingPunct="1"/>
            <a:r>
              <a:rPr lang="fr-FR" sz="3200" smtClean="0">
                <a:solidFill>
                  <a:schemeClr val="tx1"/>
                </a:solidFill>
                <a:latin typeface="Times New Roman" pitchFamily="18" charset="0"/>
                <a:cs typeface="Times New Roman" pitchFamily="18" charset="0"/>
              </a:rPr>
              <a:t>L’article 4.3.6 du RPA 2003 préconise que la résultante des forces sismiques à la base V </a:t>
            </a:r>
            <a:r>
              <a:rPr lang="fr-FR" sz="3200" baseline="-25000" smtClean="0">
                <a:solidFill>
                  <a:schemeClr val="tx1"/>
                </a:solidFill>
                <a:latin typeface="Times New Roman" pitchFamily="18" charset="0"/>
                <a:cs typeface="Times New Roman" pitchFamily="18" charset="0"/>
              </a:rPr>
              <a:t>t</a:t>
            </a:r>
            <a:r>
              <a:rPr lang="fr-FR" sz="3200" smtClean="0">
                <a:solidFill>
                  <a:schemeClr val="tx1"/>
                </a:solidFill>
                <a:latin typeface="Times New Roman" pitchFamily="18" charset="0"/>
                <a:cs typeface="Times New Roman" pitchFamily="18" charset="0"/>
              </a:rPr>
              <a:t> obtenue par combinaison des valeurs modales ne doit pas être inférieure à 80% de la résultante des forces sismiques déterminée par la méthode statique équivalente V pour une valeur de la période fondamentale donnée par la formule empirique appropriée.</a:t>
            </a:r>
          </a:p>
        </p:txBody>
      </p:sp>
      <p:graphicFrame>
        <p:nvGraphicFramePr>
          <p:cNvPr id="111619" name="Group 3"/>
          <p:cNvGraphicFramePr>
            <a:graphicFrameLocks noGrp="1"/>
          </p:cNvGraphicFramePr>
          <p:nvPr>
            <p:ph idx="1"/>
          </p:nvPr>
        </p:nvGraphicFramePr>
        <p:xfrm>
          <a:off x="457200" y="4437063"/>
          <a:ext cx="8229600" cy="1741487"/>
        </p:xfrm>
        <a:graphic>
          <a:graphicData uri="http://schemas.openxmlformats.org/drawingml/2006/table">
            <a:tbl>
              <a:tblPr/>
              <a:tblGrid>
                <a:gridCol w="1763713"/>
                <a:gridCol w="1989137"/>
                <a:gridCol w="1987550"/>
                <a:gridCol w="2489200"/>
              </a:tblGrid>
              <a:tr h="674442">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spectrale</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statique</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pourcentage</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490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Vx</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1" u="none" strike="noStrike" cap="none" normalizeH="0" baseline="0" smtClean="0">
                          <a:ln>
                            <a:noFill/>
                          </a:ln>
                          <a:solidFill>
                            <a:schemeClr val="tx1"/>
                          </a:solidFill>
                          <a:effectLst/>
                          <a:latin typeface="Times New Roman" pitchFamily="18" charset="0"/>
                          <a:cs typeface="Times New Roman" pitchFamily="18" charset="0"/>
                        </a:rPr>
                        <a:t>151.5344</a:t>
                      </a: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1" u="none" strike="noStrike" cap="none" normalizeH="0" baseline="0" smtClean="0">
                          <a:ln>
                            <a:noFill/>
                          </a:ln>
                          <a:solidFill>
                            <a:schemeClr val="tx1"/>
                          </a:solidFill>
                          <a:effectLst/>
                          <a:latin typeface="Times New Roman" pitchFamily="18" charset="0"/>
                          <a:cs typeface="Times New Roman" pitchFamily="18" charset="0"/>
                        </a:rPr>
                        <a:t>189.418</a:t>
                      </a: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1" u="none" strike="noStrike" cap="none" normalizeH="0" baseline="0" smtClean="0">
                          <a:ln>
                            <a:noFill/>
                          </a:ln>
                          <a:solidFill>
                            <a:schemeClr val="tx1"/>
                          </a:solidFill>
                          <a:effectLst/>
                          <a:latin typeface="Times New Roman" pitchFamily="18" charset="0"/>
                          <a:cs typeface="Times New Roman" pitchFamily="18" charset="0"/>
                        </a:rPr>
                        <a:t>0.80</a:t>
                      </a: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1797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Vy</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1" u="none" strike="noStrike" cap="none" normalizeH="0" baseline="0" smtClean="0">
                          <a:ln>
                            <a:noFill/>
                          </a:ln>
                          <a:solidFill>
                            <a:schemeClr val="tx1"/>
                          </a:solidFill>
                          <a:effectLst/>
                          <a:latin typeface="Times New Roman" pitchFamily="18" charset="0"/>
                          <a:cs typeface="Times New Roman" pitchFamily="18" charset="0"/>
                        </a:rPr>
                        <a:t>156.5088</a:t>
                      </a: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1" u="none" strike="noStrike" cap="none" normalizeH="0" baseline="0" smtClean="0">
                          <a:ln>
                            <a:noFill/>
                          </a:ln>
                          <a:solidFill>
                            <a:schemeClr val="tx1"/>
                          </a:solidFill>
                          <a:effectLst/>
                          <a:latin typeface="Times New Roman" pitchFamily="18" charset="0"/>
                          <a:cs typeface="Times New Roman" pitchFamily="18" charset="0"/>
                        </a:rPr>
                        <a:t>195.636</a:t>
                      </a: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1" u="none" strike="noStrike" cap="none" normalizeH="0" baseline="0" smtClean="0">
                          <a:ln>
                            <a:noFill/>
                          </a:ln>
                          <a:solidFill>
                            <a:schemeClr val="tx1"/>
                          </a:solidFill>
                          <a:effectLst/>
                          <a:latin typeface="Times New Roman" pitchFamily="18" charset="0"/>
                          <a:cs typeface="Times New Roman" pitchFamily="18" charset="0"/>
                        </a:rPr>
                        <a:t>0.80</a:t>
                      </a:r>
                    </a:p>
                  </a:txBody>
                  <a:tcPr marT="45703" marB="4570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e la date 2"/>
          <p:cNvSpPr>
            <a:spLocks noGrp="1"/>
          </p:cNvSpPr>
          <p:nvPr>
            <p:ph type="dt" sz="quarter" idx="10"/>
          </p:nvPr>
        </p:nvSpPr>
        <p:spPr/>
        <p:txBody>
          <a:bodyPr/>
          <a:lstStyle/>
          <a:p>
            <a:pPr>
              <a:defRPr/>
            </a:pPr>
            <a:fld id="{2AC9ED3E-E0F5-4F27-AAEA-E3CE29145DA3}" type="datetime1">
              <a:rPr lang="fr-FR"/>
              <a:pPr>
                <a:defRPr/>
              </a:pPr>
              <a:t>25/10/2019</a:t>
            </a:fld>
            <a:endParaRPr lang="fr-FR"/>
          </a:p>
        </p:txBody>
      </p:sp>
      <p:sp>
        <p:nvSpPr>
          <p:cNvPr id="74" name="Espace réservé du numéro de diapositive 4"/>
          <p:cNvSpPr>
            <a:spLocks noGrp="1"/>
          </p:cNvSpPr>
          <p:nvPr>
            <p:ph type="sldNum" sz="quarter" idx="12"/>
          </p:nvPr>
        </p:nvSpPr>
        <p:spPr/>
        <p:txBody>
          <a:bodyPr/>
          <a:lstStyle/>
          <a:p>
            <a:pPr>
              <a:defRPr/>
            </a:pPr>
            <a:fld id="{1E2F83B9-C11F-42C5-879B-CFE044E43A5A}" type="slidenum">
              <a:rPr lang="fr-FR"/>
              <a:pPr>
                <a:defRPr/>
              </a:pPr>
              <a:t>47</a:t>
            </a:fld>
            <a:endParaRPr lang="fr-FR"/>
          </a:p>
        </p:txBody>
      </p:sp>
      <p:sp>
        <p:nvSpPr>
          <p:cNvPr id="112642" name="Rectangle 2"/>
          <p:cNvSpPr>
            <a:spLocks noChangeArrowheads="1"/>
          </p:cNvSpPr>
          <p:nvPr/>
        </p:nvSpPr>
        <p:spPr bwMode="auto">
          <a:xfrm>
            <a:off x="323850" y="395288"/>
            <a:ext cx="3343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 typeface="Wingdings" pitchFamily="2" charset="2"/>
              <a:buChar char=""/>
              <a:tabLst>
                <a:tab pos="4381500" algn="l"/>
              </a:tabLst>
            </a:pPr>
            <a:r>
              <a:rPr lang="fr-FR" sz="2800" b="1" i="1">
                <a:cs typeface="Times New Roman" pitchFamily="18" charset="0"/>
              </a:rPr>
              <a:t> Sens longitudinal :</a:t>
            </a:r>
            <a:endParaRPr lang="fr-FR" sz="2800">
              <a:cs typeface="Arial" charset="0"/>
            </a:endParaRPr>
          </a:p>
          <a:p>
            <a:pPr eaLnBrk="0" hangingPunct="0">
              <a:tabLst>
                <a:tab pos="4381500" algn="l"/>
              </a:tabLst>
            </a:pPr>
            <a:endParaRPr lang="fr-FR" sz="2800">
              <a:cs typeface="Arial" charset="0"/>
            </a:endParaRPr>
          </a:p>
        </p:txBody>
      </p:sp>
      <p:sp>
        <p:nvSpPr>
          <p:cNvPr id="50181" name="Rectangle 3"/>
          <p:cNvSpPr>
            <a:spLocks noChangeArrowheads="1"/>
          </p:cNvSpPr>
          <p:nvPr/>
        </p:nvSpPr>
        <p:spPr bwMode="auto">
          <a:xfrm>
            <a:off x="0" y="48275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381500" algn="l"/>
              </a:tabLst>
            </a:pPr>
            <a:endParaRPr lang="en-GB" sz="1800">
              <a:cs typeface="Arial" charset="0"/>
            </a:endParaRPr>
          </a:p>
        </p:txBody>
      </p:sp>
      <p:graphicFrame>
        <p:nvGraphicFramePr>
          <p:cNvPr id="112644" name="Group 4"/>
          <p:cNvGraphicFramePr>
            <a:graphicFrameLocks noGrp="1"/>
          </p:cNvGraphicFramePr>
          <p:nvPr>
            <p:ph/>
          </p:nvPr>
        </p:nvGraphicFramePr>
        <p:xfrm>
          <a:off x="468313" y="1195388"/>
          <a:ext cx="8064500" cy="5041900"/>
        </p:xfrm>
        <a:graphic>
          <a:graphicData uri="http://schemas.openxmlformats.org/drawingml/2006/table">
            <a:tbl>
              <a:tblPr/>
              <a:tblGrid>
                <a:gridCol w="1833562"/>
                <a:gridCol w="1957388"/>
                <a:gridCol w="2052637"/>
                <a:gridCol w="2220913"/>
              </a:tblGrid>
              <a:tr h="44608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Niveaux</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V</a:t>
                      </a:r>
                      <a:r>
                        <a:rPr kumimoji="0" lang="fr-FR" sz="2000" b="1" i="0" u="none" strike="noStrike" cap="none" normalizeH="0" baseline="-30000" smtClean="0">
                          <a:ln>
                            <a:noFill/>
                          </a:ln>
                          <a:solidFill>
                            <a:schemeClr val="tx1"/>
                          </a:solidFill>
                          <a:effectLst/>
                          <a:latin typeface="Times New Roman" pitchFamily="18" charset="0"/>
                          <a:cs typeface="Times New Roman" pitchFamily="18" charset="0"/>
                        </a:rPr>
                        <a:t>k </a:t>
                      </a: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(t)</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M</a:t>
                      </a:r>
                      <a:r>
                        <a:rPr kumimoji="0" lang="fr-FR" sz="2000" b="1" i="0" u="none" strike="noStrike" cap="none" normalizeH="0" baseline="-30000" smtClean="0">
                          <a:ln>
                            <a:noFill/>
                          </a:ln>
                          <a:solidFill>
                            <a:schemeClr val="tx1"/>
                          </a:solidFill>
                          <a:effectLst/>
                          <a:latin typeface="Times New Roman" pitchFamily="18" charset="0"/>
                          <a:cs typeface="Times New Roman" pitchFamily="18" charset="0"/>
                        </a:rPr>
                        <a:t>k  </a:t>
                      </a: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(t.m)</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F</a:t>
                      </a:r>
                      <a:r>
                        <a:rPr kumimoji="0" lang="fr-FR" sz="2000" b="1" i="0" u="none" strike="noStrike" cap="none" normalizeH="0" baseline="-30000" smtClean="0">
                          <a:ln>
                            <a:noFill/>
                          </a:ln>
                          <a:solidFill>
                            <a:schemeClr val="tx1"/>
                          </a:solidFill>
                          <a:effectLst/>
                          <a:latin typeface="Times New Roman" pitchFamily="18" charset="0"/>
                          <a:cs typeface="Times New Roman" pitchFamily="18" charset="0"/>
                        </a:rPr>
                        <a:t>k</a:t>
                      </a: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(t)</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32.4105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32.4105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61.7618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99.1762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29.3513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85.5042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288.1673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23.7424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104.5177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549.8101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19.0136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119.7933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869.6344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15.2756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131.9175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1236.2019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12.1241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141.0795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1639.8693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9.1620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147.2571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2071.5725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6.1777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150.5431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2522.1793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3.2859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151.5344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2982.8411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0.9913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Base</a:t>
                      </a:r>
                      <a:endParaRPr kumimoji="0" lang="fr-FR" sz="2000" b="0" i="0" u="none" strike="noStrike" cap="none" normalizeH="0" baseline="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151.5344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3446.5364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 calcmode="lin" valueType="num">
                                      <p:cBhvr>
                                        <p:cTn id="7" dur="500" fill="hold"/>
                                        <p:tgtEl>
                                          <p:spTgt spid="11264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1264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1264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1264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12642">
                                            <p:txEl>
                                              <p:pRg st="0" end="0"/>
                                            </p:txEl>
                                          </p:spTgt>
                                        </p:tgtEl>
                                      </p:cBhvr>
                                    </p:animEffec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112644"/>
                                        </p:tgtEl>
                                        <p:attrNameLst>
                                          <p:attrName>style.visibility</p:attrName>
                                        </p:attrNameLst>
                                      </p:cBhvr>
                                      <p:to>
                                        <p:strVal val="visible"/>
                                      </p:to>
                                    </p:set>
                                    <p:animEffect transition="in" filter="fade">
                                      <p:cBhvr>
                                        <p:cTn id="15"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Espace réservé de la date 3"/>
          <p:cNvSpPr>
            <a:spLocks noGrp="1"/>
          </p:cNvSpPr>
          <p:nvPr>
            <p:ph type="dt" sz="quarter" idx="10"/>
          </p:nvPr>
        </p:nvSpPr>
        <p:spPr/>
        <p:txBody>
          <a:bodyPr/>
          <a:lstStyle/>
          <a:p>
            <a:pPr>
              <a:defRPr/>
            </a:pPr>
            <a:fld id="{34C9276D-E17E-4399-92BE-89462D92138B}" type="datetime1">
              <a:rPr lang="fr-FR"/>
              <a:pPr>
                <a:defRPr/>
              </a:pPr>
              <a:t>25/10/2019</a:t>
            </a:fld>
            <a:endParaRPr lang="fr-FR"/>
          </a:p>
        </p:txBody>
      </p:sp>
      <p:sp>
        <p:nvSpPr>
          <p:cNvPr id="129" name="Espace réservé du numéro de diapositive 5"/>
          <p:cNvSpPr>
            <a:spLocks noGrp="1"/>
          </p:cNvSpPr>
          <p:nvPr>
            <p:ph type="sldNum" sz="quarter" idx="12"/>
          </p:nvPr>
        </p:nvSpPr>
        <p:spPr/>
        <p:txBody>
          <a:bodyPr/>
          <a:lstStyle/>
          <a:p>
            <a:pPr>
              <a:defRPr/>
            </a:pPr>
            <a:fld id="{3A1E228B-1FE1-450B-9E12-09773A09E57A}" type="slidenum">
              <a:rPr lang="fr-FR"/>
              <a:pPr>
                <a:defRPr/>
              </a:pPr>
              <a:t>48</a:t>
            </a:fld>
            <a:endParaRPr lang="fr-FR"/>
          </a:p>
        </p:txBody>
      </p:sp>
      <p:sp>
        <p:nvSpPr>
          <p:cNvPr id="113666" name="Rectangle 2"/>
          <p:cNvSpPr>
            <a:spLocks noGrp="1" noChangeArrowheads="1"/>
          </p:cNvSpPr>
          <p:nvPr>
            <p:ph type="title"/>
          </p:nvPr>
        </p:nvSpPr>
        <p:spPr>
          <a:noFill/>
        </p:spPr>
        <p:txBody>
          <a:bodyPr/>
          <a:lstStyle/>
          <a:p>
            <a:pPr eaLnBrk="1" hangingPunct="1">
              <a:buFont typeface="Wingdings" pitchFamily="2" charset="2"/>
              <a:buNone/>
              <a:tabLst>
                <a:tab pos="4381500" algn="l"/>
              </a:tabLst>
            </a:pPr>
            <a:r>
              <a:rPr lang="fr-FR" sz="3400" b="1" i="1" smtClean="0">
                <a:solidFill>
                  <a:srgbClr val="99CCFF"/>
                </a:solidFill>
                <a:latin typeface="Times New Roman" pitchFamily="18" charset="0"/>
                <a:cs typeface="Times New Roman" pitchFamily="18" charset="0"/>
              </a:rPr>
              <a:t>Diagrammes des efforts tranchants et des moments fléchissant</a:t>
            </a:r>
            <a:br>
              <a:rPr lang="fr-FR" sz="3400" b="1" i="1" smtClean="0">
                <a:solidFill>
                  <a:srgbClr val="99CCFF"/>
                </a:solidFill>
                <a:latin typeface="Times New Roman" pitchFamily="18" charset="0"/>
                <a:cs typeface="Times New Roman" pitchFamily="18" charset="0"/>
              </a:rPr>
            </a:br>
            <a:endParaRPr lang="fr-FR" sz="3000" b="1" i="1" smtClean="0">
              <a:solidFill>
                <a:srgbClr val="99CCFF"/>
              </a:solidFill>
              <a:latin typeface="Times New Roman" pitchFamily="18" charset="0"/>
              <a:cs typeface="Times New Roman" pitchFamily="18" charset="0"/>
            </a:endParaRPr>
          </a:p>
        </p:txBody>
      </p:sp>
      <p:grpSp>
        <p:nvGrpSpPr>
          <p:cNvPr id="51205" name="Group 3"/>
          <p:cNvGrpSpPr>
            <a:grpSpLocks/>
          </p:cNvGrpSpPr>
          <p:nvPr/>
        </p:nvGrpSpPr>
        <p:grpSpPr bwMode="auto">
          <a:xfrm>
            <a:off x="395288" y="2152650"/>
            <a:ext cx="8424862" cy="4300538"/>
            <a:chOff x="614" y="1356"/>
            <a:chExt cx="3908" cy="1791"/>
          </a:xfrm>
        </p:grpSpPr>
        <p:sp>
          <p:nvSpPr>
            <p:cNvPr id="51206" name="Object 4"/>
            <p:cNvSpPr>
              <a:spLocks noChangeAspect="1" noChangeArrowheads="1"/>
            </p:cNvSpPr>
            <p:nvPr/>
          </p:nvSpPr>
          <p:spPr bwMode="auto">
            <a:xfrm>
              <a:off x="1508" y="1617"/>
              <a:ext cx="72" cy="137"/>
            </a:xfrm>
            <a:prstGeom prst="rect">
              <a:avLst/>
            </a:prstGeom>
            <a:solidFill>
              <a:srgbClr val="99CCFF"/>
            </a:solidFill>
            <a:ln w="9525">
              <a:solidFill>
                <a:schemeClr val="tx1"/>
              </a:solidFill>
              <a:miter lim="800000"/>
              <a:headEnd/>
              <a:tailEnd/>
            </a:ln>
          </p:spPr>
          <p:txBody>
            <a:bodyPr/>
            <a:lstStyle/>
            <a:p>
              <a:endParaRPr lang="fr-FR"/>
            </a:p>
          </p:txBody>
        </p:sp>
        <p:sp>
          <p:nvSpPr>
            <p:cNvPr id="51207" name="Line 5"/>
            <p:cNvSpPr>
              <a:spLocks noChangeShapeType="1"/>
            </p:cNvSpPr>
            <p:nvPr/>
          </p:nvSpPr>
          <p:spPr bwMode="auto">
            <a:xfrm flipV="1">
              <a:off x="784" y="2731"/>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08" name="Line 6"/>
            <p:cNvSpPr>
              <a:spLocks noChangeShapeType="1"/>
            </p:cNvSpPr>
            <p:nvPr/>
          </p:nvSpPr>
          <p:spPr bwMode="auto">
            <a:xfrm flipV="1">
              <a:off x="784" y="2586"/>
              <a:ext cx="0" cy="145"/>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09" name="Line 7"/>
            <p:cNvSpPr>
              <a:spLocks noChangeShapeType="1"/>
            </p:cNvSpPr>
            <p:nvPr/>
          </p:nvSpPr>
          <p:spPr bwMode="auto">
            <a:xfrm flipV="1">
              <a:off x="784" y="2441"/>
              <a:ext cx="0" cy="145"/>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10" name="Line 8"/>
            <p:cNvSpPr>
              <a:spLocks noChangeShapeType="1"/>
            </p:cNvSpPr>
            <p:nvPr/>
          </p:nvSpPr>
          <p:spPr bwMode="auto">
            <a:xfrm flipV="1">
              <a:off x="784" y="2297"/>
              <a:ext cx="0" cy="144"/>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11" name="Line 9"/>
            <p:cNvSpPr>
              <a:spLocks noChangeShapeType="1"/>
            </p:cNvSpPr>
            <p:nvPr/>
          </p:nvSpPr>
          <p:spPr bwMode="auto">
            <a:xfrm flipV="1">
              <a:off x="784" y="2152"/>
              <a:ext cx="0" cy="145"/>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12" name="Line 10"/>
            <p:cNvSpPr>
              <a:spLocks noChangeShapeType="1"/>
            </p:cNvSpPr>
            <p:nvPr/>
          </p:nvSpPr>
          <p:spPr bwMode="auto">
            <a:xfrm flipV="1">
              <a:off x="784" y="2007"/>
              <a:ext cx="0" cy="145"/>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13" name="Line 11"/>
            <p:cNvSpPr>
              <a:spLocks noChangeShapeType="1"/>
            </p:cNvSpPr>
            <p:nvPr/>
          </p:nvSpPr>
          <p:spPr bwMode="auto">
            <a:xfrm flipV="1">
              <a:off x="784" y="1862"/>
              <a:ext cx="0" cy="145"/>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14" name="Line 12"/>
            <p:cNvSpPr>
              <a:spLocks noChangeShapeType="1"/>
            </p:cNvSpPr>
            <p:nvPr/>
          </p:nvSpPr>
          <p:spPr bwMode="auto">
            <a:xfrm flipV="1">
              <a:off x="784" y="1718"/>
              <a:ext cx="0" cy="144"/>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15" name="Line 13"/>
            <p:cNvSpPr>
              <a:spLocks noChangeShapeType="1"/>
            </p:cNvSpPr>
            <p:nvPr/>
          </p:nvSpPr>
          <p:spPr bwMode="auto">
            <a:xfrm flipV="1">
              <a:off x="784" y="1573"/>
              <a:ext cx="0" cy="145"/>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16" name="Line 14"/>
            <p:cNvSpPr>
              <a:spLocks noChangeShapeType="1"/>
            </p:cNvSpPr>
            <p:nvPr/>
          </p:nvSpPr>
          <p:spPr bwMode="auto">
            <a:xfrm flipV="1">
              <a:off x="784" y="1428"/>
              <a:ext cx="0" cy="145"/>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1217" name="Line 15"/>
            <p:cNvSpPr>
              <a:spLocks noChangeShapeType="1"/>
            </p:cNvSpPr>
            <p:nvPr/>
          </p:nvSpPr>
          <p:spPr bwMode="auto">
            <a:xfrm flipH="1">
              <a:off x="640" y="2875"/>
              <a:ext cx="2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18" name="Line 16"/>
            <p:cNvSpPr>
              <a:spLocks noChangeShapeType="1"/>
            </p:cNvSpPr>
            <p:nvPr/>
          </p:nvSpPr>
          <p:spPr bwMode="auto">
            <a:xfrm flipH="1">
              <a:off x="856"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19" name="Line 17"/>
            <p:cNvSpPr>
              <a:spLocks noChangeShapeType="1"/>
            </p:cNvSpPr>
            <p:nvPr/>
          </p:nvSpPr>
          <p:spPr bwMode="auto">
            <a:xfrm flipH="1">
              <a:off x="784"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20" name="Line 18"/>
            <p:cNvSpPr>
              <a:spLocks noChangeShapeType="1"/>
            </p:cNvSpPr>
            <p:nvPr/>
          </p:nvSpPr>
          <p:spPr bwMode="auto">
            <a:xfrm flipH="1">
              <a:off x="712"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21" name="Line 19"/>
            <p:cNvSpPr>
              <a:spLocks noChangeShapeType="1"/>
            </p:cNvSpPr>
            <p:nvPr/>
          </p:nvSpPr>
          <p:spPr bwMode="auto">
            <a:xfrm flipH="1">
              <a:off x="640"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22" name="Line 20"/>
            <p:cNvSpPr>
              <a:spLocks noChangeShapeType="1"/>
            </p:cNvSpPr>
            <p:nvPr/>
          </p:nvSpPr>
          <p:spPr bwMode="auto">
            <a:xfrm flipH="1">
              <a:off x="784" y="1428"/>
              <a:ext cx="724"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23" name="Line 21"/>
            <p:cNvSpPr>
              <a:spLocks noChangeShapeType="1"/>
            </p:cNvSpPr>
            <p:nvPr/>
          </p:nvSpPr>
          <p:spPr bwMode="auto">
            <a:xfrm flipH="1">
              <a:off x="784" y="1718"/>
              <a:ext cx="57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24" name="Line 22"/>
            <p:cNvSpPr>
              <a:spLocks noChangeShapeType="1"/>
            </p:cNvSpPr>
            <p:nvPr/>
          </p:nvSpPr>
          <p:spPr bwMode="auto">
            <a:xfrm flipH="1">
              <a:off x="784" y="2007"/>
              <a:ext cx="434"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25" name="Line 23"/>
            <p:cNvSpPr>
              <a:spLocks noChangeShapeType="1"/>
            </p:cNvSpPr>
            <p:nvPr/>
          </p:nvSpPr>
          <p:spPr bwMode="auto">
            <a:xfrm flipH="1">
              <a:off x="784" y="2297"/>
              <a:ext cx="29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26" name="Line 24"/>
            <p:cNvSpPr>
              <a:spLocks noChangeShapeType="1"/>
            </p:cNvSpPr>
            <p:nvPr/>
          </p:nvSpPr>
          <p:spPr bwMode="auto">
            <a:xfrm flipH="1">
              <a:off x="784" y="2441"/>
              <a:ext cx="21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27" name="Line 25"/>
            <p:cNvSpPr>
              <a:spLocks noChangeShapeType="1"/>
            </p:cNvSpPr>
            <p:nvPr/>
          </p:nvSpPr>
          <p:spPr bwMode="auto">
            <a:xfrm flipH="1">
              <a:off x="784" y="2586"/>
              <a:ext cx="14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28" name="Line 26"/>
            <p:cNvSpPr>
              <a:spLocks noChangeShapeType="1"/>
            </p:cNvSpPr>
            <p:nvPr/>
          </p:nvSpPr>
          <p:spPr bwMode="auto">
            <a:xfrm flipH="1">
              <a:off x="784" y="2731"/>
              <a:ext cx="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29" name="Line 27"/>
            <p:cNvSpPr>
              <a:spLocks noChangeShapeType="1"/>
            </p:cNvSpPr>
            <p:nvPr/>
          </p:nvSpPr>
          <p:spPr bwMode="auto">
            <a:xfrm flipH="1">
              <a:off x="784" y="1573"/>
              <a:ext cx="6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30" name="Line 28"/>
            <p:cNvSpPr>
              <a:spLocks noChangeShapeType="1"/>
            </p:cNvSpPr>
            <p:nvPr/>
          </p:nvSpPr>
          <p:spPr bwMode="auto">
            <a:xfrm flipH="1">
              <a:off x="784" y="1862"/>
              <a:ext cx="50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31" name="Line 29"/>
            <p:cNvSpPr>
              <a:spLocks noChangeShapeType="1"/>
            </p:cNvSpPr>
            <p:nvPr/>
          </p:nvSpPr>
          <p:spPr bwMode="auto">
            <a:xfrm flipH="1">
              <a:off x="784" y="2152"/>
              <a:ext cx="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32" name="Object 30"/>
            <p:cNvSpPr>
              <a:spLocks noChangeAspect="1" noChangeArrowheads="1"/>
            </p:cNvSpPr>
            <p:nvPr/>
          </p:nvSpPr>
          <p:spPr bwMode="auto">
            <a:xfrm>
              <a:off x="1508" y="1356"/>
              <a:ext cx="72" cy="136"/>
            </a:xfrm>
            <a:prstGeom prst="rect">
              <a:avLst/>
            </a:prstGeom>
            <a:solidFill>
              <a:srgbClr val="99CCFF"/>
            </a:solidFill>
            <a:ln w="9525">
              <a:solidFill>
                <a:schemeClr val="tx1"/>
              </a:solidFill>
              <a:miter lim="800000"/>
              <a:headEnd/>
              <a:tailEnd/>
            </a:ln>
          </p:spPr>
          <p:txBody>
            <a:bodyPr/>
            <a:lstStyle/>
            <a:p>
              <a:endParaRPr lang="fr-FR"/>
            </a:p>
          </p:txBody>
        </p:sp>
        <p:sp>
          <p:nvSpPr>
            <p:cNvPr id="51233" name="Object 31"/>
            <p:cNvSpPr>
              <a:spLocks noChangeAspect="1" noChangeArrowheads="1"/>
            </p:cNvSpPr>
            <p:nvPr/>
          </p:nvSpPr>
          <p:spPr bwMode="auto">
            <a:xfrm>
              <a:off x="1359" y="1635"/>
              <a:ext cx="298" cy="112"/>
            </a:xfrm>
            <a:prstGeom prst="rect">
              <a:avLst/>
            </a:prstGeom>
            <a:solidFill>
              <a:srgbClr val="99CCFF"/>
            </a:solidFill>
            <a:ln w="9525">
              <a:solidFill>
                <a:schemeClr val="tx1"/>
              </a:solidFill>
              <a:miter lim="800000"/>
              <a:headEnd/>
              <a:tailEnd/>
            </a:ln>
          </p:spPr>
          <p:txBody>
            <a:bodyPr/>
            <a:lstStyle/>
            <a:p>
              <a:endParaRPr lang="fr-FR"/>
            </a:p>
          </p:txBody>
        </p:sp>
        <p:sp>
          <p:nvSpPr>
            <p:cNvPr id="51234" name="Object 32"/>
            <p:cNvSpPr>
              <a:spLocks noChangeAspect="1" noChangeArrowheads="1"/>
            </p:cNvSpPr>
            <p:nvPr/>
          </p:nvSpPr>
          <p:spPr bwMode="auto">
            <a:xfrm>
              <a:off x="1281" y="1779"/>
              <a:ext cx="290" cy="112"/>
            </a:xfrm>
            <a:prstGeom prst="rect">
              <a:avLst/>
            </a:prstGeom>
            <a:solidFill>
              <a:srgbClr val="99CCFF"/>
            </a:solidFill>
            <a:ln w="9525">
              <a:solidFill>
                <a:schemeClr val="tx1"/>
              </a:solidFill>
              <a:miter lim="800000"/>
              <a:headEnd/>
              <a:tailEnd/>
            </a:ln>
          </p:spPr>
          <p:txBody>
            <a:bodyPr/>
            <a:lstStyle/>
            <a:p>
              <a:endParaRPr lang="fr-FR"/>
            </a:p>
          </p:txBody>
        </p:sp>
        <p:sp>
          <p:nvSpPr>
            <p:cNvPr id="51235" name="Object 33"/>
            <p:cNvSpPr>
              <a:spLocks noChangeAspect="1" noChangeArrowheads="1"/>
            </p:cNvSpPr>
            <p:nvPr/>
          </p:nvSpPr>
          <p:spPr bwMode="auto">
            <a:xfrm>
              <a:off x="1215" y="1923"/>
              <a:ext cx="298" cy="112"/>
            </a:xfrm>
            <a:prstGeom prst="rect">
              <a:avLst/>
            </a:prstGeom>
            <a:solidFill>
              <a:srgbClr val="99CCFF"/>
            </a:solidFill>
            <a:ln w="9525">
              <a:solidFill>
                <a:schemeClr val="tx1"/>
              </a:solidFill>
              <a:miter lim="800000"/>
              <a:headEnd/>
              <a:tailEnd/>
            </a:ln>
          </p:spPr>
          <p:txBody>
            <a:bodyPr/>
            <a:lstStyle/>
            <a:p>
              <a:endParaRPr lang="fr-FR"/>
            </a:p>
          </p:txBody>
        </p:sp>
        <p:sp>
          <p:nvSpPr>
            <p:cNvPr id="51236" name="Object 34"/>
            <p:cNvSpPr>
              <a:spLocks noChangeAspect="1" noChangeArrowheads="1"/>
            </p:cNvSpPr>
            <p:nvPr/>
          </p:nvSpPr>
          <p:spPr bwMode="auto">
            <a:xfrm>
              <a:off x="999" y="2355"/>
              <a:ext cx="298" cy="112"/>
            </a:xfrm>
            <a:prstGeom prst="rect">
              <a:avLst/>
            </a:prstGeom>
            <a:solidFill>
              <a:srgbClr val="99CCFF"/>
            </a:solidFill>
            <a:ln w="9525">
              <a:solidFill>
                <a:schemeClr val="tx1"/>
              </a:solidFill>
              <a:miter lim="800000"/>
              <a:headEnd/>
              <a:tailEnd/>
            </a:ln>
          </p:spPr>
          <p:txBody>
            <a:bodyPr/>
            <a:lstStyle/>
            <a:p>
              <a:endParaRPr lang="fr-FR"/>
            </a:p>
          </p:txBody>
        </p:sp>
        <p:sp>
          <p:nvSpPr>
            <p:cNvPr id="51237" name="Object 35"/>
            <p:cNvSpPr>
              <a:spLocks noChangeAspect="1" noChangeArrowheads="1"/>
            </p:cNvSpPr>
            <p:nvPr/>
          </p:nvSpPr>
          <p:spPr bwMode="auto">
            <a:xfrm>
              <a:off x="1071" y="2211"/>
              <a:ext cx="298" cy="112"/>
            </a:xfrm>
            <a:prstGeom prst="rect">
              <a:avLst/>
            </a:prstGeom>
            <a:solidFill>
              <a:srgbClr val="99CCFF"/>
            </a:solidFill>
            <a:ln w="9525">
              <a:solidFill>
                <a:schemeClr val="tx1"/>
              </a:solidFill>
              <a:miter lim="800000"/>
              <a:headEnd/>
              <a:tailEnd/>
            </a:ln>
          </p:spPr>
          <p:txBody>
            <a:bodyPr/>
            <a:lstStyle/>
            <a:p>
              <a:endParaRPr lang="fr-FR"/>
            </a:p>
          </p:txBody>
        </p:sp>
        <p:sp>
          <p:nvSpPr>
            <p:cNvPr id="51238" name="Object 36"/>
            <p:cNvSpPr>
              <a:spLocks noChangeAspect="1" noChangeArrowheads="1"/>
            </p:cNvSpPr>
            <p:nvPr/>
          </p:nvSpPr>
          <p:spPr bwMode="auto">
            <a:xfrm>
              <a:off x="1143" y="2067"/>
              <a:ext cx="298" cy="112"/>
            </a:xfrm>
            <a:prstGeom prst="rect">
              <a:avLst/>
            </a:prstGeom>
            <a:solidFill>
              <a:srgbClr val="99CCFF"/>
            </a:solidFill>
            <a:ln w="9525">
              <a:solidFill>
                <a:schemeClr val="tx1"/>
              </a:solidFill>
              <a:miter lim="800000"/>
              <a:headEnd/>
              <a:tailEnd/>
            </a:ln>
          </p:spPr>
          <p:txBody>
            <a:bodyPr/>
            <a:lstStyle/>
            <a:p>
              <a:endParaRPr lang="fr-FR"/>
            </a:p>
          </p:txBody>
        </p:sp>
        <p:sp>
          <p:nvSpPr>
            <p:cNvPr id="51239" name="Object 37"/>
            <p:cNvSpPr>
              <a:spLocks noChangeAspect="1" noChangeArrowheads="1"/>
            </p:cNvSpPr>
            <p:nvPr/>
          </p:nvSpPr>
          <p:spPr bwMode="auto">
            <a:xfrm>
              <a:off x="855" y="2673"/>
              <a:ext cx="290" cy="128"/>
            </a:xfrm>
            <a:prstGeom prst="rect">
              <a:avLst/>
            </a:prstGeom>
            <a:solidFill>
              <a:srgbClr val="99CCFF"/>
            </a:solidFill>
            <a:ln w="9525">
              <a:solidFill>
                <a:schemeClr val="tx1"/>
              </a:solidFill>
              <a:miter lim="800000"/>
              <a:headEnd/>
              <a:tailEnd/>
            </a:ln>
          </p:spPr>
          <p:txBody>
            <a:bodyPr/>
            <a:lstStyle/>
            <a:p>
              <a:endParaRPr lang="fr-FR"/>
            </a:p>
          </p:txBody>
        </p:sp>
        <p:sp>
          <p:nvSpPr>
            <p:cNvPr id="51240" name="Object 38"/>
            <p:cNvSpPr>
              <a:spLocks noChangeAspect="1" noChangeArrowheads="1"/>
            </p:cNvSpPr>
            <p:nvPr/>
          </p:nvSpPr>
          <p:spPr bwMode="auto">
            <a:xfrm>
              <a:off x="927" y="2517"/>
              <a:ext cx="290" cy="112"/>
            </a:xfrm>
            <a:prstGeom prst="rect">
              <a:avLst/>
            </a:prstGeom>
            <a:solidFill>
              <a:srgbClr val="99CCFF"/>
            </a:solidFill>
            <a:ln w="9525">
              <a:solidFill>
                <a:schemeClr val="tx1"/>
              </a:solidFill>
              <a:miter lim="800000"/>
              <a:headEnd/>
              <a:tailEnd/>
            </a:ln>
          </p:spPr>
          <p:txBody>
            <a:bodyPr/>
            <a:lstStyle/>
            <a:p>
              <a:endParaRPr lang="fr-FR"/>
            </a:p>
          </p:txBody>
        </p:sp>
        <p:sp>
          <p:nvSpPr>
            <p:cNvPr id="51241" name="Object 39"/>
            <p:cNvSpPr>
              <a:spLocks noChangeAspect="1" noChangeArrowheads="1"/>
            </p:cNvSpPr>
            <p:nvPr/>
          </p:nvSpPr>
          <p:spPr bwMode="auto">
            <a:xfrm>
              <a:off x="1508" y="1356"/>
              <a:ext cx="289" cy="112"/>
            </a:xfrm>
            <a:prstGeom prst="rect">
              <a:avLst/>
            </a:prstGeom>
            <a:solidFill>
              <a:srgbClr val="99CCFF"/>
            </a:solidFill>
            <a:ln w="9525">
              <a:solidFill>
                <a:schemeClr val="tx1"/>
              </a:solidFill>
              <a:miter lim="800000"/>
              <a:headEnd/>
              <a:tailEnd/>
            </a:ln>
          </p:spPr>
          <p:txBody>
            <a:bodyPr/>
            <a:lstStyle/>
            <a:p>
              <a:endParaRPr lang="fr-FR"/>
            </a:p>
          </p:txBody>
        </p:sp>
        <p:sp>
          <p:nvSpPr>
            <p:cNvPr id="51242" name="Line 40"/>
            <p:cNvSpPr>
              <a:spLocks noChangeShapeType="1"/>
            </p:cNvSpPr>
            <p:nvPr/>
          </p:nvSpPr>
          <p:spPr bwMode="auto">
            <a:xfrm flipV="1">
              <a:off x="2007" y="1419"/>
              <a:ext cx="0" cy="14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3" name="Line 41"/>
            <p:cNvSpPr>
              <a:spLocks noChangeShapeType="1"/>
            </p:cNvSpPr>
            <p:nvPr/>
          </p:nvSpPr>
          <p:spPr bwMode="auto">
            <a:xfrm>
              <a:off x="2007" y="14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4" name="Line 42"/>
            <p:cNvSpPr>
              <a:spLocks noChangeShapeType="1"/>
            </p:cNvSpPr>
            <p:nvPr/>
          </p:nvSpPr>
          <p:spPr bwMode="auto">
            <a:xfrm>
              <a:off x="2151" y="1428"/>
              <a:ext cx="0"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5" name="Line 43"/>
            <p:cNvSpPr>
              <a:spLocks noChangeShapeType="1"/>
            </p:cNvSpPr>
            <p:nvPr/>
          </p:nvSpPr>
          <p:spPr bwMode="auto">
            <a:xfrm>
              <a:off x="2007" y="1573"/>
              <a:ext cx="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6" name="Line 44"/>
            <p:cNvSpPr>
              <a:spLocks noChangeShapeType="1"/>
            </p:cNvSpPr>
            <p:nvPr/>
          </p:nvSpPr>
          <p:spPr bwMode="auto">
            <a:xfrm>
              <a:off x="2224" y="1573"/>
              <a:ext cx="0"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7" name="Line 45"/>
            <p:cNvSpPr>
              <a:spLocks noChangeShapeType="1"/>
            </p:cNvSpPr>
            <p:nvPr/>
          </p:nvSpPr>
          <p:spPr bwMode="auto">
            <a:xfrm>
              <a:off x="2007" y="1718"/>
              <a:ext cx="2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8" name="Line 46"/>
            <p:cNvSpPr>
              <a:spLocks noChangeShapeType="1"/>
            </p:cNvSpPr>
            <p:nvPr/>
          </p:nvSpPr>
          <p:spPr bwMode="auto">
            <a:xfrm>
              <a:off x="2296" y="171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9" name="Line 47"/>
            <p:cNvSpPr>
              <a:spLocks noChangeShapeType="1"/>
            </p:cNvSpPr>
            <p:nvPr/>
          </p:nvSpPr>
          <p:spPr bwMode="auto">
            <a:xfrm>
              <a:off x="2007" y="1862"/>
              <a:ext cx="36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0" name="Line 48"/>
            <p:cNvSpPr>
              <a:spLocks noChangeShapeType="1"/>
            </p:cNvSpPr>
            <p:nvPr/>
          </p:nvSpPr>
          <p:spPr bwMode="auto">
            <a:xfrm>
              <a:off x="2368" y="1862"/>
              <a:ext cx="0"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1" name="Line 49"/>
            <p:cNvSpPr>
              <a:spLocks noChangeShapeType="1"/>
            </p:cNvSpPr>
            <p:nvPr/>
          </p:nvSpPr>
          <p:spPr bwMode="auto">
            <a:xfrm>
              <a:off x="2007" y="2007"/>
              <a:ext cx="4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2" name="Line 50"/>
            <p:cNvSpPr>
              <a:spLocks noChangeShapeType="1"/>
            </p:cNvSpPr>
            <p:nvPr/>
          </p:nvSpPr>
          <p:spPr bwMode="auto">
            <a:xfrm>
              <a:off x="2441" y="2007"/>
              <a:ext cx="0"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3" name="Line 51"/>
            <p:cNvSpPr>
              <a:spLocks noChangeShapeType="1"/>
            </p:cNvSpPr>
            <p:nvPr/>
          </p:nvSpPr>
          <p:spPr bwMode="auto">
            <a:xfrm>
              <a:off x="2007" y="2152"/>
              <a:ext cx="5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4" name="Line 52"/>
            <p:cNvSpPr>
              <a:spLocks noChangeShapeType="1"/>
            </p:cNvSpPr>
            <p:nvPr/>
          </p:nvSpPr>
          <p:spPr bwMode="auto">
            <a:xfrm>
              <a:off x="2513" y="2152"/>
              <a:ext cx="0"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5" name="Line 53"/>
            <p:cNvSpPr>
              <a:spLocks noChangeShapeType="1"/>
            </p:cNvSpPr>
            <p:nvPr/>
          </p:nvSpPr>
          <p:spPr bwMode="auto">
            <a:xfrm>
              <a:off x="2007" y="2297"/>
              <a:ext cx="57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6" name="Line 54"/>
            <p:cNvSpPr>
              <a:spLocks noChangeShapeType="1"/>
            </p:cNvSpPr>
            <p:nvPr/>
          </p:nvSpPr>
          <p:spPr bwMode="auto">
            <a:xfrm>
              <a:off x="2585" y="2297"/>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7" name="Line 55"/>
            <p:cNvSpPr>
              <a:spLocks noChangeShapeType="1"/>
            </p:cNvSpPr>
            <p:nvPr/>
          </p:nvSpPr>
          <p:spPr bwMode="auto">
            <a:xfrm>
              <a:off x="2007" y="2441"/>
              <a:ext cx="6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8" name="Line 56"/>
            <p:cNvSpPr>
              <a:spLocks noChangeShapeType="1"/>
            </p:cNvSpPr>
            <p:nvPr/>
          </p:nvSpPr>
          <p:spPr bwMode="auto">
            <a:xfrm>
              <a:off x="2658" y="2441"/>
              <a:ext cx="0"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59" name="Line 57"/>
            <p:cNvSpPr>
              <a:spLocks noChangeShapeType="1"/>
            </p:cNvSpPr>
            <p:nvPr/>
          </p:nvSpPr>
          <p:spPr bwMode="auto">
            <a:xfrm>
              <a:off x="2007" y="2586"/>
              <a:ext cx="7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0" name="Line 58"/>
            <p:cNvSpPr>
              <a:spLocks noChangeShapeType="1"/>
            </p:cNvSpPr>
            <p:nvPr/>
          </p:nvSpPr>
          <p:spPr bwMode="auto">
            <a:xfrm>
              <a:off x="2730" y="2586"/>
              <a:ext cx="0"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1" name="Line 59"/>
            <p:cNvSpPr>
              <a:spLocks noChangeShapeType="1"/>
            </p:cNvSpPr>
            <p:nvPr/>
          </p:nvSpPr>
          <p:spPr bwMode="auto">
            <a:xfrm>
              <a:off x="2007" y="2731"/>
              <a:ext cx="7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2" name="Line 60"/>
            <p:cNvSpPr>
              <a:spLocks noChangeShapeType="1"/>
            </p:cNvSpPr>
            <p:nvPr/>
          </p:nvSpPr>
          <p:spPr bwMode="auto">
            <a:xfrm>
              <a:off x="2802" y="2731"/>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3" name="Line 61"/>
            <p:cNvSpPr>
              <a:spLocks noChangeShapeType="1"/>
            </p:cNvSpPr>
            <p:nvPr/>
          </p:nvSpPr>
          <p:spPr bwMode="auto">
            <a:xfrm>
              <a:off x="1934" y="2875"/>
              <a:ext cx="94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4" name="Line 62"/>
            <p:cNvSpPr>
              <a:spLocks noChangeShapeType="1"/>
            </p:cNvSpPr>
            <p:nvPr/>
          </p:nvSpPr>
          <p:spPr bwMode="auto">
            <a:xfrm flipH="1">
              <a:off x="2802"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5" name="Line 63"/>
            <p:cNvSpPr>
              <a:spLocks noChangeShapeType="1"/>
            </p:cNvSpPr>
            <p:nvPr/>
          </p:nvSpPr>
          <p:spPr bwMode="auto">
            <a:xfrm flipH="1">
              <a:off x="2730"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6" name="Line 64"/>
            <p:cNvSpPr>
              <a:spLocks noChangeShapeType="1"/>
            </p:cNvSpPr>
            <p:nvPr/>
          </p:nvSpPr>
          <p:spPr bwMode="auto">
            <a:xfrm flipH="1">
              <a:off x="2658"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7" name="Line 65"/>
            <p:cNvSpPr>
              <a:spLocks noChangeShapeType="1"/>
            </p:cNvSpPr>
            <p:nvPr/>
          </p:nvSpPr>
          <p:spPr bwMode="auto">
            <a:xfrm flipH="1">
              <a:off x="2585"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8" name="Line 66"/>
            <p:cNvSpPr>
              <a:spLocks noChangeShapeType="1"/>
            </p:cNvSpPr>
            <p:nvPr/>
          </p:nvSpPr>
          <p:spPr bwMode="auto">
            <a:xfrm flipH="1">
              <a:off x="2513"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69" name="Line 67"/>
            <p:cNvSpPr>
              <a:spLocks noChangeShapeType="1"/>
            </p:cNvSpPr>
            <p:nvPr/>
          </p:nvSpPr>
          <p:spPr bwMode="auto">
            <a:xfrm flipH="1">
              <a:off x="2441"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0" name="Line 68"/>
            <p:cNvSpPr>
              <a:spLocks noChangeShapeType="1"/>
            </p:cNvSpPr>
            <p:nvPr/>
          </p:nvSpPr>
          <p:spPr bwMode="auto">
            <a:xfrm flipH="1">
              <a:off x="2368"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1" name="Line 69"/>
            <p:cNvSpPr>
              <a:spLocks noChangeShapeType="1"/>
            </p:cNvSpPr>
            <p:nvPr/>
          </p:nvSpPr>
          <p:spPr bwMode="auto">
            <a:xfrm flipH="1">
              <a:off x="2296"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2" name="Line 70"/>
            <p:cNvSpPr>
              <a:spLocks noChangeShapeType="1"/>
            </p:cNvSpPr>
            <p:nvPr/>
          </p:nvSpPr>
          <p:spPr bwMode="auto">
            <a:xfrm flipH="1">
              <a:off x="2224"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3" name="Line 71"/>
            <p:cNvSpPr>
              <a:spLocks noChangeShapeType="1"/>
            </p:cNvSpPr>
            <p:nvPr/>
          </p:nvSpPr>
          <p:spPr bwMode="auto">
            <a:xfrm flipH="1">
              <a:off x="2151"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4" name="Line 72"/>
            <p:cNvSpPr>
              <a:spLocks noChangeShapeType="1"/>
            </p:cNvSpPr>
            <p:nvPr/>
          </p:nvSpPr>
          <p:spPr bwMode="auto">
            <a:xfrm flipH="1">
              <a:off x="2079"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5" name="Line 73"/>
            <p:cNvSpPr>
              <a:spLocks noChangeShapeType="1"/>
            </p:cNvSpPr>
            <p:nvPr/>
          </p:nvSpPr>
          <p:spPr bwMode="auto">
            <a:xfrm flipH="1">
              <a:off x="2007"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6" name="Line 74"/>
            <p:cNvSpPr>
              <a:spLocks noChangeShapeType="1"/>
            </p:cNvSpPr>
            <p:nvPr/>
          </p:nvSpPr>
          <p:spPr bwMode="auto">
            <a:xfrm flipH="1">
              <a:off x="1934"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7" name="Line 75"/>
            <p:cNvSpPr>
              <a:spLocks noChangeShapeType="1"/>
            </p:cNvSpPr>
            <p:nvPr/>
          </p:nvSpPr>
          <p:spPr bwMode="auto">
            <a:xfrm flipH="1">
              <a:off x="1862"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78" name="Object 76"/>
            <p:cNvSpPr>
              <a:spLocks noChangeAspect="1" noChangeArrowheads="1"/>
            </p:cNvSpPr>
            <p:nvPr/>
          </p:nvSpPr>
          <p:spPr bwMode="auto">
            <a:xfrm>
              <a:off x="2169" y="1428"/>
              <a:ext cx="249" cy="112"/>
            </a:xfrm>
            <a:prstGeom prst="rect">
              <a:avLst/>
            </a:prstGeom>
            <a:solidFill>
              <a:srgbClr val="99CCFF"/>
            </a:solidFill>
            <a:ln w="9525">
              <a:solidFill>
                <a:schemeClr val="tx1"/>
              </a:solidFill>
              <a:miter lim="800000"/>
              <a:headEnd/>
              <a:tailEnd/>
            </a:ln>
          </p:spPr>
          <p:txBody>
            <a:bodyPr/>
            <a:lstStyle/>
            <a:p>
              <a:endParaRPr lang="fr-FR"/>
            </a:p>
          </p:txBody>
        </p:sp>
        <p:sp>
          <p:nvSpPr>
            <p:cNvPr id="51279" name="Object 77"/>
            <p:cNvSpPr>
              <a:spLocks noChangeAspect="1" noChangeArrowheads="1"/>
            </p:cNvSpPr>
            <p:nvPr/>
          </p:nvSpPr>
          <p:spPr bwMode="auto">
            <a:xfrm>
              <a:off x="2248" y="1573"/>
              <a:ext cx="249" cy="112"/>
            </a:xfrm>
            <a:prstGeom prst="rect">
              <a:avLst/>
            </a:prstGeom>
            <a:solidFill>
              <a:srgbClr val="99CCFF"/>
            </a:solidFill>
            <a:ln w="9525">
              <a:solidFill>
                <a:schemeClr val="tx1"/>
              </a:solidFill>
              <a:miter lim="800000"/>
              <a:headEnd/>
              <a:tailEnd/>
            </a:ln>
          </p:spPr>
          <p:txBody>
            <a:bodyPr/>
            <a:lstStyle/>
            <a:p>
              <a:endParaRPr lang="fr-FR"/>
            </a:p>
          </p:txBody>
        </p:sp>
        <p:sp>
          <p:nvSpPr>
            <p:cNvPr id="51280" name="Object 78"/>
            <p:cNvSpPr>
              <a:spLocks noChangeAspect="1" noChangeArrowheads="1"/>
            </p:cNvSpPr>
            <p:nvPr/>
          </p:nvSpPr>
          <p:spPr bwMode="auto">
            <a:xfrm>
              <a:off x="2308" y="1718"/>
              <a:ext cx="241" cy="112"/>
            </a:xfrm>
            <a:prstGeom prst="rect">
              <a:avLst/>
            </a:prstGeom>
            <a:solidFill>
              <a:srgbClr val="99CCFF"/>
            </a:solidFill>
            <a:ln w="9525">
              <a:solidFill>
                <a:schemeClr val="tx1"/>
              </a:solidFill>
              <a:miter lim="800000"/>
              <a:headEnd/>
              <a:tailEnd/>
            </a:ln>
          </p:spPr>
          <p:txBody>
            <a:bodyPr/>
            <a:lstStyle/>
            <a:p>
              <a:endParaRPr lang="fr-FR"/>
            </a:p>
          </p:txBody>
        </p:sp>
        <p:sp>
          <p:nvSpPr>
            <p:cNvPr id="51281" name="Object 79"/>
            <p:cNvSpPr>
              <a:spLocks noChangeAspect="1" noChangeArrowheads="1"/>
            </p:cNvSpPr>
            <p:nvPr/>
          </p:nvSpPr>
          <p:spPr bwMode="auto">
            <a:xfrm>
              <a:off x="2386" y="1862"/>
              <a:ext cx="234" cy="113"/>
            </a:xfrm>
            <a:prstGeom prst="rect">
              <a:avLst/>
            </a:prstGeom>
            <a:solidFill>
              <a:srgbClr val="99CCFF"/>
            </a:solidFill>
            <a:ln w="9525">
              <a:solidFill>
                <a:schemeClr val="tx1"/>
              </a:solidFill>
              <a:miter lim="800000"/>
              <a:headEnd/>
              <a:tailEnd/>
            </a:ln>
          </p:spPr>
          <p:txBody>
            <a:bodyPr/>
            <a:lstStyle/>
            <a:p>
              <a:endParaRPr lang="fr-FR"/>
            </a:p>
          </p:txBody>
        </p:sp>
        <p:sp>
          <p:nvSpPr>
            <p:cNvPr id="51282" name="Object 80"/>
            <p:cNvSpPr>
              <a:spLocks noChangeAspect="1" noChangeArrowheads="1"/>
            </p:cNvSpPr>
            <p:nvPr/>
          </p:nvSpPr>
          <p:spPr bwMode="auto">
            <a:xfrm>
              <a:off x="2471" y="2007"/>
              <a:ext cx="241" cy="113"/>
            </a:xfrm>
            <a:prstGeom prst="rect">
              <a:avLst/>
            </a:prstGeom>
            <a:solidFill>
              <a:srgbClr val="99CCFF"/>
            </a:solidFill>
            <a:ln w="9525">
              <a:solidFill>
                <a:schemeClr val="tx1"/>
              </a:solidFill>
              <a:miter lim="800000"/>
              <a:headEnd/>
              <a:tailEnd/>
            </a:ln>
          </p:spPr>
          <p:txBody>
            <a:bodyPr/>
            <a:lstStyle/>
            <a:p>
              <a:endParaRPr lang="fr-FR"/>
            </a:p>
          </p:txBody>
        </p:sp>
        <p:sp>
          <p:nvSpPr>
            <p:cNvPr id="51283" name="Object 81"/>
            <p:cNvSpPr>
              <a:spLocks noChangeAspect="1" noChangeArrowheads="1"/>
            </p:cNvSpPr>
            <p:nvPr/>
          </p:nvSpPr>
          <p:spPr bwMode="auto">
            <a:xfrm>
              <a:off x="2537" y="2152"/>
              <a:ext cx="233" cy="112"/>
            </a:xfrm>
            <a:prstGeom prst="rect">
              <a:avLst/>
            </a:prstGeom>
            <a:solidFill>
              <a:srgbClr val="99CCFF"/>
            </a:solidFill>
            <a:ln w="9525">
              <a:solidFill>
                <a:schemeClr val="tx1"/>
              </a:solidFill>
              <a:miter lim="800000"/>
              <a:headEnd/>
              <a:tailEnd/>
            </a:ln>
          </p:spPr>
          <p:txBody>
            <a:bodyPr/>
            <a:lstStyle/>
            <a:p>
              <a:endParaRPr lang="fr-FR"/>
            </a:p>
          </p:txBody>
        </p:sp>
        <p:sp>
          <p:nvSpPr>
            <p:cNvPr id="51284" name="Object 82"/>
            <p:cNvSpPr>
              <a:spLocks noChangeAspect="1" noChangeArrowheads="1"/>
            </p:cNvSpPr>
            <p:nvPr/>
          </p:nvSpPr>
          <p:spPr bwMode="auto">
            <a:xfrm>
              <a:off x="2603" y="2297"/>
              <a:ext cx="225" cy="112"/>
            </a:xfrm>
            <a:prstGeom prst="rect">
              <a:avLst/>
            </a:prstGeom>
            <a:solidFill>
              <a:srgbClr val="99CCFF"/>
            </a:solidFill>
            <a:ln w="9525">
              <a:solidFill>
                <a:schemeClr val="tx1"/>
              </a:solidFill>
              <a:miter lim="800000"/>
              <a:headEnd/>
              <a:tailEnd/>
            </a:ln>
          </p:spPr>
          <p:txBody>
            <a:bodyPr/>
            <a:lstStyle/>
            <a:p>
              <a:endParaRPr lang="fr-FR"/>
            </a:p>
          </p:txBody>
        </p:sp>
        <p:sp>
          <p:nvSpPr>
            <p:cNvPr id="51285" name="Object 83"/>
            <p:cNvSpPr>
              <a:spLocks noChangeAspect="1" noChangeArrowheads="1"/>
            </p:cNvSpPr>
            <p:nvPr/>
          </p:nvSpPr>
          <p:spPr bwMode="auto">
            <a:xfrm>
              <a:off x="2676" y="2441"/>
              <a:ext cx="233" cy="112"/>
            </a:xfrm>
            <a:prstGeom prst="rect">
              <a:avLst/>
            </a:prstGeom>
            <a:solidFill>
              <a:srgbClr val="99CCFF"/>
            </a:solidFill>
            <a:ln w="9525">
              <a:solidFill>
                <a:schemeClr val="tx1"/>
              </a:solidFill>
              <a:miter lim="800000"/>
              <a:headEnd/>
              <a:tailEnd/>
            </a:ln>
          </p:spPr>
          <p:txBody>
            <a:bodyPr/>
            <a:lstStyle/>
            <a:p>
              <a:endParaRPr lang="fr-FR"/>
            </a:p>
          </p:txBody>
        </p:sp>
        <p:sp>
          <p:nvSpPr>
            <p:cNvPr id="51286" name="Object 84"/>
            <p:cNvSpPr>
              <a:spLocks noChangeAspect="1" noChangeArrowheads="1"/>
            </p:cNvSpPr>
            <p:nvPr/>
          </p:nvSpPr>
          <p:spPr bwMode="auto">
            <a:xfrm>
              <a:off x="2754" y="2586"/>
              <a:ext cx="233" cy="112"/>
            </a:xfrm>
            <a:prstGeom prst="rect">
              <a:avLst/>
            </a:prstGeom>
            <a:solidFill>
              <a:srgbClr val="99CCFF"/>
            </a:solidFill>
            <a:ln w="9525">
              <a:solidFill>
                <a:schemeClr val="tx1"/>
              </a:solidFill>
              <a:miter lim="800000"/>
              <a:headEnd/>
              <a:tailEnd/>
            </a:ln>
          </p:spPr>
          <p:txBody>
            <a:bodyPr/>
            <a:lstStyle/>
            <a:p>
              <a:endParaRPr lang="fr-FR"/>
            </a:p>
          </p:txBody>
        </p:sp>
        <p:sp>
          <p:nvSpPr>
            <p:cNvPr id="51287" name="Object 85"/>
            <p:cNvSpPr>
              <a:spLocks noChangeAspect="1" noChangeArrowheads="1"/>
            </p:cNvSpPr>
            <p:nvPr/>
          </p:nvSpPr>
          <p:spPr bwMode="auto">
            <a:xfrm>
              <a:off x="2832" y="2731"/>
              <a:ext cx="233" cy="112"/>
            </a:xfrm>
            <a:prstGeom prst="rect">
              <a:avLst/>
            </a:prstGeom>
            <a:solidFill>
              <a:srgbClr val="99CCFF"/>
            </a:solidFill>
            <a:ln w="9525">
              <a:solidFill>
                <a:schemeClr val="tx1"/>
              </a:solidFill>
              <a:miter lim="800000"/>
              <a:headEnd/>
              <a:tailEnd/>
            </a:ln>
          </p:spPr>
          <p:txBody>
            <a:bodyPr/>
            <a:lstStyle/>
            <a:p>
              <a:endParaRPr lang="fr-FR"/>
            </a:p>
          </p:txBody>
        </p:sp>
        <p:sp>
          <p:nvSpPr>
            <p:cNvPr id="51288" name="Line 86"/>
            <p:cNvSpPr>
              <a:spLocks noChangeShapeType="1"/>
            </p:cNvSpPr>
            <p:nvPr/>
          </p:nvSpPr>
          <p:spPr bwMode="auto">
            <a:xfrm flipV="1">
              <a:off x="3158" y="1419"/>
              <a:ext cx="1" cy="14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89" name="Line 87"/>
            <p:cNvSpPr>
              <a:spLocks noChangeShapeType="1"/>
            </p:cNvSpPr>
            <p:nvPr/>
          </p:nvSpPr>
          <p:spPr bwMode="auto">
            <a:xfrm>
              <a:off x="3085" y="2875"/>
              <a:ext cx="11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0" name="Line 88"/>
            <p:cNvSpPr>
              <a:spLocks noChangeShapeType="1"/>
            </p:cNvSpPr>
            <p:nvPr/>
          </p:nvSpPr>
          <p:spPr bwMode="auto">
            <a:xfrm flipH="1">
              <a:off x="4171"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1" name="Line 89"/>
            <p:cNvSpPr>
              <a:spLocks noChangeShapeType="1"/>
            </p:cNvSpPr>
            <p:nvPr/>
          </p:nvSpPr>
          <p:spPr bwMode="auto">
            <a:xfrm flipH="1">
              <a:off x="4098"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2" name="Line 90"/>
            <p:cNvSpPr>
              <a:spLocks noChangeShapeType="1"/>
            </p:cNvSpPr>
            <p:nvPr/>
          </p:nvSpPr>
          <p:spPr bwMode="auto">
            <a:xfrm flipH="1">
              <a:off x="4026"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3" name="Line 91"/>
            <p:cNvSpPr>
              <a:spLocks noChangeShapeType="1"/>
            </p:cNvSpPr>
            <p:nvPr/>
          </p:nvSpPr>
          <p:spPr bwMode="auto">
            <a:xfrm flipH="1">
              <a:off x="3954"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4" name="Line 92"/>
            <p:cNvSpPr>
              <a:spLocks noChangeShapeType="1"/>
            </p:cNvSpPr>
            <p:nvPr/>
          </p:nvSpPr>
          <p:spPr bwMode="auto">
            <a:xfrm flipH="1">
              <a:off x="3881"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5" name="Line 93"/>
            <p:cNvSpPr>
              <a:spLocks noChangeShapeType="1"/>
            </p:cNvSpPr>
            <p:nvPr/>
          </p:nvSpPr>
          <p:spPr bwMode="auto">
            <a:xfrm flipH="1">
              <a:off x="3809"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6" name="Line 94"/>
            <p:cNvSpPr>
              <a:spLocks noChangeShapeType="1"/>
            </p:cNvSpPr>
            <p:nvPr/>
          </p:nvSpPr>
          <p:spPr bwMode="auto">
            <a:xfrm flipH="1">
              <a:off x="3737"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7" name="Line 95"/>
            <p:cNvSpPr>
              <a:spLocks noChangeShapeType="1"/>
            </p:cNvSpPr>
            <p:nvPr/>
          </p:nvSpPr>
          <p:spPr bwMode="auto">
            <a:xfrm flipH="1">
              <a:off x="3664"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8" name="Line 96"/>
            <p:cNvSpPr>
              <a:spLocks noChangeShapeType="1"/>
            </p:cNvSpPr>
            <p:nvPr/>
          </p:nvSpPr>
          <p:spPr bwMode="auto">
            <a:xfrm flipH="1">
              <a:off x="3592"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99" name="Line 97"/>
            <p:cNvSpPr>
              <a:spLocks noChangeShapeType="1"/>
            </p:cNvSpPr>
            <p:nvPr/>
          </p:nvSpPr>
          <p:spPr bwMode="auto">
            <a:xfrm flipH="1">
              <a:off x="3520"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0" name="Line 98"/>
            <p:cNvSpPr>
              <a:spLocks noChangeShapeType="1"/>
            </p:cNvSpPr>
            <p:nvPr/>
          </p:nvSpPr>
          <p:spPr bwMode="auto">
            <a:xfrm flipH="1">
              <a:off x="3447"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1" name="Line 99"/>
            <p:cNvSpPr>
              <a:spLocks noChangeShapeType="1"/>
            </p:cNvSpPr>
            <p:nvPr/>
          </p:nvSpPr>
          <p:spPr bwMode="auto">
            <a:xfrm flipH="1">
              <a:off x="3375"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2" name="Line 100"/>
            <p:cNvSpPr>
              <a:spLocks noChangeShapeType="1"/>
            </p:cNvSpPr>
            <p:nvPr/>
          </p:nvSpPr>
          <p:spPr bwMode="auto">
            <a:xfrm flipH="1">
              <a:off x="3303"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3" name="Line 101"/>
            <p:cNvSpPr>
              <a:spLocks noChangeShapeType="1"/>
            </p:cNvSpPr>
            <p:nvPr/>
          </p:nvSpPr>
          <p:spPr bwMode="auto">
            <a:xfrm flipH="1">
              <a:off x="3230"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4" name="Line 102"/>
            <p:cNvSpPr>
              <a:spLocks noChangeShapeType="1"/>
            </p:cNvSpPr>
            <p:nvPr/>
          </p:nvSpPr>
          <p:spPr bwMode="auto">
            <a:xfrm flipH="1">
              <a:off x="3158" y="2875"/>
              <a:ext cx="72"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5" name="Line 103"/>
            <p:cNvSpPr>
              <a:spLocks noChangeShapeType="1"/>
            </p:cNvSpPr>
            <p:nvPr/>
          </p:nvSpPr>
          <p:spPr bwMode="auto">
            <a:xfrm flipH="1">
              <a:off x="3085" y="2875"/>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6" name="Arc 104"/>
            <p:cNvSpPr>
              <a:spLocks/>
            </p:cNvSpPr>
            <p:nvPr/>
          </p:nvSpPr>
          <p:spPr bwMode="auto">
            <a:xfrm flipH="1" flipV="1">
              <a:off x="3165" y="1431"/>
              <a:ext cx="894" cy="1441"/>
            </a:xfrm>
            <a:custGeom>
              <a:avLst/>
              <a:gdLst>
                <a:gd name="T0" fmla="*/ 12 w 21599"/>
                <a:gd name="T1" fmla="*/ 0 h 21598"/>
                <a:gd name="T2" fmla="*/ 894 w 21599"/>
                <a:gd name="T3" fmla="*/ 1427 h 21598"/>
                <a:gd name="T4" fmla="*/ 0 w 21599"/>
                <a:gd name="T5" fmla="*/ 1441 h 21598"/>
                <a:gd name="T6" fmla="*/ 0 60000 65536"/>
                <a:gd name="T7" fmla="*/ 0 60000 65536"/>
                <a:gd name="T8" fmla="*/ 0 60000 65536"/>
              </a:gdLst>
              <a:ahLst/>
              <a:cxnLst>
                <a:cxn ang="T6">
                  <a:pos x="T0" y="T1"/>
                </a:cxn>
                <a:cxn ang="T7">
                  <a:pos x="T2" y="T3"/>
                </a:cxn>
                <a:cxn ang="T8">
                  <a:pos x="T4" y="T5"/>
                </a:cxn>
              </a:cxnLst>
              <a:rect l="0" t="0" r="r" b="b"/>
              <a:pathLst>
                <a:path w="21599" h="21598" fill="none" extrusionOk="0">
                  <a:moveTo>
                    <a:pt x="292" y="-1"/>
                  </a:moveTo>
                  <a:cubicBezTo>
                    <a:pt x="12025" y="158"/>
                    <a:pt x="21485" y="9655"/>
                    <a:pt x="21598" y="21389"/>
                  </a:cubicBezTo>
                </a:path>
                <a:path w="21599" h="21598" stroke="0" extrusionOk="0">
                  <a:moveTo>
                    <a:pt x="292" y="-1"/>
                  </a:moveTo>
                  <a:cubicBezTo>
                    <a:pt x="12025" y="158"/>
                    <a:pt x="21485" y="9655"/>
                    <a:pt x="21598" y="21389"/>
                  </a:cubicBezTo>
                  <a:lnTo>
                    <a:pt x="0" y="21598"/>
                  </a:lnTo>
                  <a:lnTo>
                    <a:pt x="292" y="-1"/>
                  </a:lnTo>
                  <a:close/>
                </a:path>
              </a:pathLst>
            </a:custGeom>
            <a:noFill/>
            <a:ln w="9525">
              <a:solidFill>
                <a:schemeClr val="tx1"/>
              </a:solidFill>
              <a:round/>
              <a:headEnd/>
              <a:tailEnd/>
            </a:ln>
            <a:extLst>
              <a:ext uri="{909E8E84-426E-40DD-AFC4-6F175D3DCCD1}">
                <a14:hiddenFill xmlns:a14="http://schemas.microsoft.com/office/drawing/2010/main">
                  <a:solidFill>
                    <a:srgbClr val="99CCFF"/>
                  </a:solidFill>
                </a14:hiddenFill>
              </a:ext>
            </a:extLst>
          </p:spPr>
          <p:txBody>
            <a:bodyPr/>
            <a:lstStyle/>
            <a:p>
              <a:endParaRPr lang="fr-FR"/>
            </a:p>
          </p:txBody>
        </p:sp>
        <p:sp>
          <p:nvSpPr>
            <p:cNvPr id="51307" name="Line 105"/>
            <p:cNvSpPr>
              <a:spLocks noChangeShapeType="1"/>
            </p:cNvSpPr>
            <p:nvPr/>
          </p:nvSpPr>
          <p:spPr bwMode="auto">
            <a:xfrm>
              <a:off x="3158" y="157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8" name="Line 106"/>
            <p:cNvSpPr>
              <a:spLocks noChangeShapeType="1"/>
            </p:cNvSpPr>
            <p:nvPr/>
          </p:nvSpPr>
          <p:spPr bwMode="auto">
            <a:xfrm>
              <a:off x="3158" y="2731"/>
              <a:ext cx="5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09" name="Line 107"/>
            <p:cNvSpPr>
              <a:spLocks noChangeShapeType="1"/>
            </p:cNvSpPr>
            <p:nvPr/>
          </p:nvSpPr>
          <p:spPr bwMode="auto">
            <a:xfrm>
              <a:off x="3157" y="2586"/>
              <a:ext cx="4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10" name="Line 108"/>
            <p:cNvSpPr>
              <a:spLocks noChangeShapeType="1"/>
            </p:cNvSpPr>
            <p:nvPr/>
          </p:nvSpPr>
          <p:spPr bwMode="auto">
            <a:xfrm>
              <a:off x="3157" y="2441"/>
              <a:ext cx="29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11" name="Line 109"/>
            <p:cNvSpPr>
              <a:spLocks noChangeShapeType="1"/>
            </p:cNvSpPr>
            <p:nvPr/>
          </p:nvSpPr>
          <p:spPr bwMode="auto">
            <a:xfrm>
              <a:off x="3157" y="2297"/>
              <a:ext cx="2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12" name="Line 110"/>
            <p:cNvSpPr>
              <a:spLocks noChangeShapeType="1"/>
            </p:cNvSpPr>
            <p:nvPr/>
          </p:nvSpPr>
          <p:spPr bwMode="auto">
            <a:xfrm>
              <a:off x="3157" y="2152"/>
              <a:ext cx="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13" name="Line 111"/>
            <p:cNvSpPr>
              <a:spLocks noChangeShapeType="1"/>
            </p:cNvSpPr>
            <p:nvPr/>
          </p:nvSpPr>
          <p:spPr bwMode="auto">
            <a:xfrm>
              <a:off x="3157" y="2007"/>
              <a:ext cx="99"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14" name="Line 112"/>
            <p:cNvSpPr>
              <a:spLocks noChangeShapeType="1"/>
            </p:cNvSpPr>
            <p:nvPr/>
          </p:nvSpPr>
          <p:spPr bwMode="auto">
            <a:xfrm>
              <a:off x="3157" y="1862"/>
              <a:ext cx="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15" name="Line 113"/>
            <p:cNvSpPr>
              <a:spLocks noChangeShapeType="1"/>
            </p:cNvSpPr>
            <p:nvPr/>
          </p:nvSpPr>
          <p:spPr bwMode="auto">
            <a:xfrm>
              <a:off x="3157" y="1718"/>
              <a:ext cx="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316" name="Object 114"/>
            <p:cNvSpPr>
              <a:spLocks noChangeAspect="1" noChangeArrowheads="1"/>
            </p:cNvSpPr>
            <p:nvPr/>
          </p:nvSpPr>
          <p:spPr bwMode="auto">
            <a:xfrm>
              <a:off x="4232" y="2787"/>
              <a:ext cx="290" cy="112"/>
            </a:xfrm>
            <a:prstGeom prst="rect">
              <a:avLst/>
            </a:prstGeom>
            <a:solidFill>
              <a:srgbClr val="99CCFF"/>
            </a:solidFill>
            <a:ln w="9525">
              <a:solidFill>
                <a:schemeClr val="tx1"/>
              </a:solidFill>
              <a:miter lim="800000"/>
              <a:headEnd/>
              <a:tailEnd/>
            </a:ln>
          </p:spPr>
          <p:txBody>
            <a:bodyPr/>
            <a:lstStyle/>
            <a:p>
              <a:endParaRPr lang="fr-FR"/>
            </a:p>
          </p:txBody>
        </p:sp>
        <p:sp>
          <p:nvSpPr>
            <p:cNvPr id="51317" name="Object 115"/>
            <p:cNvSpPr>
              <a:spLocks noChangeAspect="1" noChangeArrowheads="1"/>
            </p:cNvSpPr>
            <p:nvPr/>
          </p:nvSpPr>
          <p:spPr bwMode="auto">
            <a:xfrm>
              <a:off x="3165" y="1491"/>
              <a:ext cx="241" cy="112"/>
            </a:xfrm>
            <a:prstGeom prst="rect">
              <a:avLst/>
            </a:prstGeom>
            <a:solidFill>
              <a:srgbClr val="99CCFF"/>
            </a:solidFill>
            <a:ln w="9525">
              <a:solidFill>
                <a:schemeClr val="tx1"/>
              </a:solidFill>
              <a:miter lim="800000"/>
              <a:headEnd/>
              <a:tailEnd/>
            </a:ln>
          </p:spPr>
          <p:txBody>
            <a:bodyPr/>
            <a:lstStyle/>
            <a:p>
              <a:endParaRPr lang="fr-FR"/>
            </a:p>
          </p:txBody>
        </p:sp>
        <p:sp>
          <p:nvSpPr>
            <p:cNvPr id="51318" name="Object 116"/>
            <p:cNvSpPr>
              <a:spLocks noChangeAspect="1" noChangeArrowheads="1"/>
            </p:cNvSpPr>
            <p:nvPr/>
          </p:nvSpPr>
          <p:spPr bwMode="auto">
            <a:xfrm>
              <a:off x="3231" y="1779"/>
              <a:ext cx="241" cy="112"/>
            </a:xfrm>
            <a:prstGeom prst="rect">
              <a:avLst/>
            </a:prstGeom>
            <a:solidFill>
              <a:srgbClr val="99CCFF"/>
            </a:solidFill>
            <a:ln w="9525">
              <a:solidFill>
                <a:schemeClr val="tx1"/>
              </a:solidFill>
              <a:miter lim="800000"/>
              <a:headEnd/>
              <a:tailEnd/>
            </a:ln>
          </p:spPr>
          <p:txBody>
            <a:bodyPr/>
            <a:lstStyle/>
            <a:p>
              <a:endParaRPr lang="fr-FR"/>
            </a:p>
          </p:txBody>
        </p:sp>
        <p:sp>
          <p:nvSpPr>
            <p:cNvPr id="51319" name="Object 117"/>
            <p:cNvSpPr>
              <a:spLocks noChangeAspect="1" noChangeArrowheads="1"/>
            </p:cNvSpPr>
            <p:nvPr/>
          </p:nvSpPr>
          <p:spPr bwMode="auto">
            <a:xfrm>
              <a:off x="3205" y="1635"/>
              <a:ext cx="242" cy="112"/>
            </a:xfrm>
            <a:prstGeom prst="rect">
              <a:avLst/>
            </a:prstGeom>
            <a:solidFill>
              <a:srgbClr val="99CCFF"/>
            </a:solidFill>
            <a:ln w="9525">
              <a:solidFill>
                <a:schemeClr val="tx1"/>
              </a:solidFill>
              <a:miter lim="800000"/>
              <a:headEnd/>
              <a:tailEnd/>
            </a:ln>
          </p:spPr>
          <p:txBody>
            <a:bodyPr/>
            <a:lstStyle/>
            <a:p>
              <a:endParaRPr lang="fr-FR"/>
            </a:p>
          </p:txBody>
        </p:sp>
        <p:sp>
          <p:nvSpPr>
            <p:cNvPr id="51320" name="Object 118"/>
            <p:cNvSpPr>
              <a:spLocks noChangeAspect="1" noChangeArrowheads="1"/>
            </p:cNvSpPr>
            <p:nvPr/>
          </p:nvSpPr>
          <p:spPr bwMode="auto">
            <a:xfrm>
              <a:off x="3567" y="2499"/>
              <a:ext cx="289" cy="112"/>
            </a:xfrm>
            <a:prstGeom prst="rect">
              <a:avLst/>
            </a:prstGeom>
            <a:solidFill>
              <a:srgbClr val="99CCFF"/>
            </a:solidFill>
            <a:ln w="9525">
              <a:solidFill>
                <a:schemeClr val="tx1"/>
              </a:solidFill>
              <a:miter lim="800000"/>
              <a:headEnd/>
              <a:tailEnd/>
            </a:ln>
          </p:spPr>
          <p:txBody>
            <a:bodyPr/>
            <a:lstStyle/>
            <a:p>
              <a:endParaRPr lang="fr-FR"/>
            </a:p>
          </p:txBody>
        </p:sp>
        <p:sp>
          <p:nvSpPr>
            <p:cNvPr id="51321" name="Object 119"/>
            <p:cNvSpPr>
              <a:spLocks noChangeAspect="1" noChangeArrowheads="1"/>
            </p:cNvSpPr>
            <p:nvPr/>
          </p:nvSpPr>
          <p:spPr bwMode="auto">
            <a:xfrm>
              <a:off x="3465" y="2355"/>
              <a:ext cx="297" cy="112"/>
            </a:xfrm>
            <a:prstGeom prst="rect">
              <a:avLst/>
            </a:prstGeom>
            <a:solidFill>
              <a:srgbClr val="99CCFF"/>
            </a:solidFill>
            <a:ln w="9525">
              <a:solidFill>
                <a:schemeClr val="tx1"/>
              </a:solidFill>
              <a:miter lim="800000"/>
              <a:headEnd/>
              <a:tailEnd/>
            </a:ln>
          </p:spPr>
          <p:txBody>
            <a:bodyPr/>
            <a:lstStyle/>
            <a:p>
              <a:endParaRPr lang="fr-FR"/>
            </a:p>
          </p:txBody>
        </p:sp>
        <p:sp>
          <p:nvSpPr>
            <p:cNvPr id="51322" name="Object 120"/>
            <p:cNvSpPr>
              <a:spLocks noChangeAspect="1" noChangeArrowheads="1"/>
            </p:cNvSpPr>
            <p:nvPr/>
          </p:nvSpPr>
          <p:spPr bwMode="auto">
            <a:xfrm>
              <a:off x="3375" y="2211"/>
              <a:ext cx="281" cy="112"/>
            </a:xfrm>
            <a:prstGeom prst="rect">
              <a:avLst/>
            </a:prstGeom>
            <a:solidFill>
              <a:srgbClr val="99CCFF"/>
            </a:solidFill>
            <a:ln w="9525">
              <a:solidFill>
                <a:schemeClr val="tx1"/>
              </a:solidFill>
              <a:miter lim="800000"/>
              <a:headEnd/>
              <a:tailEnd/>
            </a:ln>
          </p:spPr>
          <p:txBody>
            <a:bodyPr/>
            <a:lstStyle/>
            <a:p>
              <a:endParaRPr lang="fr-FR"/>
            </a:p>
          </p:txBody>
        </p:sp>
        <p:sp>
          <p:nvSpPr>
            <p:cNvPr id="51323" name="Object 121"/>
            <p:cNvSpPr>
              <a:spLocks noChangeAspect="1" noChangeArrowheads="1"/>
            </p:cNvSpPr>
            <p:nvPr/>
          </p:nvSpPr>
          <p:spPr bwMode="auto">
            <a:xfrm>
              <a:off x="3321" y="2067"/>
              <a:ext cx="281" cy="112"/>
            </a:xfrm>
            <a:prstGeom prst="rect">
              <a:avLst/>
            </a:prstGeom>
            <a:solidFill>
              <a:srgbClr val="99CCFF"/>
            </a:solidFill>
            <a:ln w="9525">
              <a:solidFill>
                <a:schemeClr val="tx1"/>
              </a:solidFill>
              <a:miter lim="800000"/>
              <a:headEnd/>
              <a:tailEnd/>
            </a:ln>
          </p:spPr>
          <p:txBody>
            <a:bodyPr/>
            <a:lstStyle/>
            <a:p>
              <a:endParaRPr lang="fr-FR"/>
            </a:p>
          </p:txBody>
        </p:sp>
        <p:sp>
          <p:nvSpPr>
            <p:cNvPr id="51324" name="Object 122"/>
            <p:cNvSpPr>
              <a:spLocks noChangeAspect="1" noChangeArrowheads="1"/>
            </p:cNvSpPr>
            <p:nvPr/>
          </p:nvSpPr>
          <p:spPr bwMode="auto">
            <a:xfrm>
              <a:off x="3277" y="1923"/>
              <a:ext cx="242" cy="112"/>
            </a:xfrm>
            <a:prstGeom prst="rect">
              <a:avLst/>
            </a:prstGeom>
            <a:solidFill>
              <a:srgbClr val="99CCFF"/>
            </a:solidFill>
            <a:ln w="9525">
              <a:solidFill>
                <a:schemeClr val="tx1"/>
              </a:solidFill>
              <a:miter lim="800000"/>
              <a:headEnd/>
              <a:tailEnd/>
            </a:ln>
          </p:spPr>
          <p:txBody>
            <a:bodyPr/>
            <a:lstStyle/>
            <a:p>
              <a:endParaRPr lang="fr-FR"/>
            </a:p>
          </p:txBody>
        </p:sp>
        <p:sp>
          <p:nvSpPr>
            <p:cNvPr id="51325" name="Object 123"/>
            <p:cNvSpPr>
              <a:spLocks noChangeAspect="1" noChangeArrowheads="1"/>
            </p:cNvSpPr>
            <p:nvPr/>
          </p:nvSpPr>
          <p:spPr bwMode="auto">
            <a:xfrm>
              <a:off x="3741" y="2643"/>
              <a:ext cx="297" cy="112"/>
            </a:xfrm>
            <a:prstGeom prst="rect">
              <a:avLst/>
            </a:prstGeom>
            <a:solidFill>
              <a:srgbClr val="99CCFF"/>
            </a:solidFill>
            <a:ln w="9525">
              <a:solidFill>
                <a:schemeClr val="tx1"/>
              </a:solidFill>
              <a:miter lim="800000"/>
              <a:headEnd/>
              <a:tailEnd/>
            </a:ln>
          </p:spPr>
          <p:txBody>
            <a:bodyPr/>
            <a:lstStyle/>
            <a:p>
              <a:endParaRPr lang="fr-FR"/>
            </a:p>
          </p:txBody>
        </p:sp>
        <p:sp>
          <p:nvSpPr>
            <p:cNvPr id="51326" name="Object 124"/>
            <p:cNvSpPr>
              <a:spLocks noChangeAspect="1" noChangeArrowheads="1"/>
            </p:cNvSpPr>
            <p:nvPr/>
          </p:nvSpPr>
          <p:spPr bwMode="auto">
            <a:xfrm>
              <a:off x="614" y="3011"/>
              <a:ext cx="312" cy="136"/>
            </a:xfrm>
            <a:prstGeom prst="rect">
              <a:avLst/>
            </a:prstGeom>
            <a:solidFill>
              <a:srgbClr val="99CCFF"/>
            </a:solidFill>
            <a:ln w="9525">
              <a:solidFill>
                <a:schemeClr val="tx1"/>
              </a:solidFill>
              <a:miter lim="800000"/>
              <a:headEnd/>
              <a:tailEnd/>
            </a:ln>
          </p:spPr>
          <p:txBody>
            <a:bodyPr/>
            <a:lstStyle/>
            <a:p>
              <a:endParaRPr lang="fr-FR"/>
            </a:p>
          </p:txBody>
        </p:sp>
        <p:sp>
          <p:nvSpPr>
            <p:cNvPr id="51327" name="Object 125"/>
            <p:cNvSpPr>
              <a:spLocks noChangeAspect="1" noChangeArrowheads="1"/>
            </p:cNvSpPr>
            <p:nvPr/>
          </p:nvSpPr>
          <p:spPr bwMode="auto">
            <a:xfrm>
              <a:off x="2222" y="3011"/>
              <a:ext cx="304" cy="136"/>
            </a:xfrm>
            <a:prstGeom prst="rect">
              <a:avLst/>
            </a:prstGeom>
            <a:solidFill>
              <a:srgbClr val="99CCFF"/>
            </a:solidFill>
            <a:ln w="9525">
              <a:solidFill>
                <a:schemeClr val="tx1"/>
              </a:solidFill>
              <a:miter lim="800000"/>
              <a:headEnd/>
              <a:tailEnd/>
            </a:ln>
          </p:spPr>
          <p:txBody>
            <a:bodyPr/>
            <a:lstStyle/>
            <a:p>
              <a:endParaRPr lang="fr-FR"/>
            </a:p>
          </p:txBody>
        </p:sp>
        <p:sp>
          <p:nvSpPr>
            <p:cNvPr id="51328" name="Object 126"/>
            <p:cNvSpPr>
              <a:spLocks noChangeAspect="1" noChangeArrowheads="1"/>
            </p:cNvSpPr>
            <p:nvPr/>
          </p:nvSpPr>
          <p:spPr bwMode="auto">
            <a:xfrm>
              <a:off x="3445" y="3011"/>
              <a:ext cx="424" cy="136"/>
            </a:xfrm>
            <a:prstGeom prst="rect">
              <a:avLst/>
            </a:prstGeom>
            <a:solidFill>
              <a:srgbClr val="99CCFF"/>
            </a:solidFill>
            <a:ln w="9525">
              <a:solidFill>
                <a:schemeClr val="tx1"/>
              </a:solidFill>
              <a:miter lim="800000"/>
              <a:headEnd/>
              <a:tailEnd/>
            </a:ln>
          </p:spPr>
          <p:txBody>
            <a:bodyPr/>
            <a:lstStyle/>
            <a:p>
              <a:endParaRPr lang="fr-FR"/>
            </a:p>
          </p:txBody>
        </p:sp>
        <p:sp>
          <p:nvSpPr>
            <p:cNvPr id="51329" name="Object 127"/>
            <p:cNvSpPr>
              <a:spLocks noChangeAspect="1" noChangeArrowheads="1"/>
            </p:cNvSpPr>
            <p:nvPr/>
          </p:nvSpPr>
          <p:spPr bwMode="auto">
            <a:xfrm>
              <a:off x="1437" y="1491"/>
              <a:ext cx="290" cy="112"/>
            </a:xfrm>
            <a:prstGeom prst="rect">
              <a:avLst/>
            </a:prstGeom>
            <a:solidFill>
              <a:srgbClr val="99CCFF"/>
            </a:solidFill>
            <a:ln w="9525">
              <a:solidFill>
                <a:schemeClr val="tx1"/>
              </a:solidFill>
              <a:miter lim="800000"/>
              <a:headEnd/>
              <a:tailEn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500" fill="hold"/>
                                        <p:tgtEl>
                                          <p:spTgt spid="113666"/>
                                        </p:tgtEl>
                                        <p:attrNameLst>
                                          <p:attrName>ppt_w</p:attrName>
                                        </p:attrNameLst>
                                      </p:cBhvr>
                                      <p:tavLst>
                                        <p:tav tm="0">
                                          <p:val>
                                            <p:strVal val="#ppt_w*0.05"/>
                                          </p:val>
                                        </p:tav>
                                        <p:tav tm="100000">
                                          <p:val>
                                            <p:strVal val="#ppt_w"/>
                                          </p:val>
                                        </p:tav>
                                      </p:tavLst>
                                    </p:anim>
                                    <p:anim calcmode="lin" valueType="num">
                                      <p:cBhvr>
                                        <p:cTn id="8" dur="500" fill="hold"/>
                                        <p:tgtEl>
                                          <p:spTgt spid="113666"/>
                                        </p:tgtEl>
                                        <p:attrNameLst>
                                          <p:attrName>ppt_h</p:attrName>
                                        </p:attrNameLst>
                                      </p:cBhvr>
                                      <p:tavLst>
                                        <p:tav tm="0">
                                          <p:val>
                                            <p:strVal val="#ppt_h"/>
                                          </p:val>
                                        </p:tav>
                                        <p:tav tm="100000">
                                          <p:val>
                                            <p:strVal val="#ppt_h"/>
                                          </p:val>
                                        </p:tav>
                                      </p:tavLst>
                                    </p:anim>
                                    <p:anim calcmode="lin" valueType="num">
                                      <p:cBhvr>
                                        <p:cTn id="9" dur="500" fill="hold"/>
                                        <p:tgtEl>
                                          <p:spTgt spid="113666"/>
                                        </p:tgtEl>
                                        <p:attrNameLst>
                                          <p:attrName>ppt_x</p:attrName>
                                        </p:attrNameLst>
                                      </p:cBhvr>
                                      <p:tavLst>
                                        <p:tav tm="0">
                                          <p:val>
                                            <p:strVal val="#ppt_x-.2"/>
                                          </p:val>
                                        </p:tav>
                                        <p:tav tm="100000">
                                          <p:val>
                                            <p:strVal val="#ppt_x"/>
                                          </p:val>
                                        </p:tav>
                                      </p:tavLst>
                                    </p:anim>
                                    <p:anim calcmode="lin" valueType="num">
                                      <p:cBhvr>
                                        <p:cTn id="10" dur="500" fill="hold"/>
                                        <p:tgtEl>
                                          <p:spTgt spid="113666"/>
                                        </p:tgtEl>
                                        <p:attrNameLst>
                                          <p:attrName>ppt_y</p:attrName>
                                        </p:attrNameLst>
                                      </p:cBhvr>
                                      <p:tavLst>
                                        <p:tav tm="0">
                                          <p:val>
                                            <p:strVal val="#ppt_y"/>
                                          </p:val>
                                        </p:tav>
                                        <p:tav tm="100000">
                                          <p:val>
                                            <p:strVal val="#ppt_y"/>
                                          </p:val>
                                        </p:tav>
                                      </p:tavLst>
                                    </p:anim>
                                    <p:animEffect transition="in" filter="fade">
                                      <p:cBhvr>
                                        <p:cTn id="11" dur="5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space réservé de la date 3"/>
          <p:cNvSpPr>
            <a:spLocks noGrp="1"/>
          </p:cNvSpPr>
          <p:nvPr>
            <p:ph type="dt" sz="quarter" idx="10"/>
          </p:nvPr>
        </p:nvSpPr>
        <p:spPr/>
        <p:txBody>
          <a:bodyPr/>
          <a:lstStyle/>
          <a:p>
            <a:pPr>
              <a:defRPr/>
            </a:pPr>
            <a:fld id="{3AE15545-9D4D-4EBC-9CB1-DBBCB09289C9}" type="datetime1">
              <a:rPr lang="fr-FR"/>
              <a:pPr>
                <a:defRPr/>
              </a:pPr>
              <a:t>25/10/2019</a:t>
            </a:fld>
            <a:endParaRPr lang="fr-FR"/>
          </a:p>
        </p:txBody>
      </p:sp>
      <p:sp>
        <p:nvSpPr>
          <p:cNvPr id="73" name="Espace réservé du numéro de diapositive 5"/>
          <p:cNvSpPr>
            <a:spLocks noGrp="1"/>
          </p:cNvSpPr>
          <p:nvPr>
            <p:ph type="sldNum" sz="quarter" idx="12"/>
          </p:nvPr>
        </p:nvSpPr>
        <p:spPr/>
        <p:txBody>
          <a:bodyPr/>
          <a:lstStyle/>
          <a:p>
            <a:pPr>
              <a:defRPr/>
            </a:pPr>
            <a:fld id="{1F8F0B96-684C-4E2D-921D-EC7BEDA18EB8}" type="slidenum">
              <a:rPr lang="fr-FR"/>
              <a:pPr>
                <a:defRPr/>
              </a:pPr>
              <a:t>49</a:t>
            </a:fld>
            <a:endParaRPr lang="fr-FR"/>
          </a:p>
        </p:txBody>
      </p:sp>
      <p:sp>
        <p:nvSpPr>
          <p:cNvPr id="114690" name="Rectangle 2"/>
          <p:cNvSpPr>
            <a:spLocks noGrp="1" noChangeArrowheads="1"/>
          </p:cNvSpPr>
          <p:nvPr>
            <p:ph type="title"/>
          </p:nvPr>
        </p:nvSpPr>
        <p:spPr>
          <a:xfrm>
            <a:off x="323850" y="277813"/>
            <a:ext cx="8229600" cy="1139825"/>
          </a:xfrm>
          <a:noFill/>
        </p:spPr>
        <p:txBody>
          <a:bodyPr/>
          <a:lstStyle/>
          <a:p>
            <a:pPr eaLnBrk="1" hangingPunct="1">
              <a:buFont typeface="Wingdings" pitchFamily="2" charset="2"/>
              <a:buChar char=""/>
              <a:tabLst>
                <a:tab pos="4381500" algn="l"/>
              </a:tabLst>
            </a:pPr>
            <a:r>
              <a:rPr lang="fr-FR" sz="4000" smtClean="0">
                <a:solidFill>
                  <a:schemeClr val="tx1"/>
                </a:solidFill>
              </a:rPr>
              <a:t> </a:t>
            </a:r>
            <a:r>
              <a:rPr lang="fr-FR" sz="2800" b="1" i="1" smtClean="0">
                <a:solidFill>
                  <a:schemeClr val="tx1"/>
                </a:solidFill>
                <a:latin typeface="Times New Roman" pitchFamily="18" charset="0"/>
                <a:cs typeface="Times New Roman" pitchFamily="18" charset="0"/>
              </a:rPr>
              <a:t>Sens transversal :</a:t>
            </a:r>
            <a:br>
              <a:rPr lang="fr-FR" sz="2800" b="1" i="1" smtClean="0">
                <a:solidFill>
                  <a:schemeClr val="tx1"/>
                </a:solidFill>
                <a:latin typeface="Times New Roman" pitchFamily="18" charset="0"/>
                <a:cs typeface="Times New Roman" pitchFamily="18" charset="0"/>
              </a:rPr>
            </a:br>
            <a:endParaRPr lang="fr-FR" sz="2800" b="1" i="1" smtClean="0">
              <a:solidFill>
                <a:schemeClr val="tx1"/>
              </a:solidFill>
              <a:latin typeface="Times New Roman" pitchFamily="18" charset="0"/>
              <a:cs typeface="Times New Roman" pitchFamily="18" charset="0"/>
            </a:endParaRPr>
          </a:p>
        </p:txBody>
      </p:sp>
      <p:graphicFrame>
        <p:nvGraphicFramePr>
          <p:cNvPr id="114691" name="Group 3"/>
          <p:cNvGraphicFramePr>
            <a:graphicFrameLocks noGrp="1"/>
          </p:cNvGraphicFramePr>
          <p:nvPr>
            <p:ph idx="1"/>
          </p:nvPr>
        </p:nvGraphicFramePr>
        <p:xfrm>
          <a:off x="323850" y="1268413"/>
          <a:ext cx="8496300" cy="4895850"/>
        </p:xfrm>
        <a:graphic>
          <a:graphicData uri="http://schemas.openxmlformats.org/drawingml/2006/table">
            <a:tbl>
              <a:tblPr/>
              <a:tblGrid>
                <a:gridCol w="1931988"/>
                <a:gridCol w="2062162"/>
                <a:gridCol w="2162175"/>
                <a:gridCol w="2339975"/>
              </a:tblGrid>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Niveaux</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V</a:t>
                      </a:r>
                      <a:r>
                        <a:rPr kumimoji="0" lang="fr-FR" sz="2000" b="1" i="0" u="none" strike="noStrike" cap="none" normalizeH="0" baseline="-30000" smtClean="0">
                          <a:ln>
                            <a:noFill/>
                          </a:ln>
                          <a:solidFill>
                            <a:schemeClr val="tx1"/>
                          </a:solidFill>
                          <a:effectLst/>
                          <a:latin typeface="Times New Roman" pitchFamily="18" charset="0"/>
                          <a:cs typeface="Times New Roman" pitchFamily="18" charset="0"/>
                        </a:rPr>
                        <a:t>k </a:t>
                      </a: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(t)</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M</a:t>
                      </a:r>
                      <a:r>
                        <a:rPr kumimoji="0" lang="fr-FR" sz="2000" b="1" i="0" u="none" strike="noStrike" cap="none" normalizeH="0" baseline="-30000" smtClean="0">
                          <a:ln>
                            <a:noFill/>
                          </a:ln>
                          <a:solidFill>
                            <a:schemeClr val="tx1"/>
                          </a:solidFill>
                          <a:effectLst/>
                          <a:latin typeface="Times New Roman" pitchFamily="18" charset="0"/>
                          <a:cs typeface="Times New Roman" pitchFamily="18" charset="0"/>
                        </a:rPr>
                        <a:t>k  </a:t>
                      </a: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(t.m)</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F</a:t>
                      </a:r>
                      <a:r>
                        <a:rPr kumimoji="0" lang="fr-FR" sz="2000" b="1" i="0" u="none" strike="noStrike" cap="none" normalizeH="0" baseline="-30000" smtClean="0">
                          <a:ln>
                            <a:noFill/>
                          </a:ln>
                          <a:solidFill>
                            <a:schemeClr val="tx1"/>
                          </a:solidFill>
                          <a:effectLst/>
                          <a:latin typeface="Times New Roman" pitchFamily="18" charset="0"/>
                          <a:cs typeface="Times New Roman" pitchFamily="18" charset="0"/>
                        </a:rPr>
                        <a:t>k</a:t>
                      </a: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(t)</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33.3009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33.3009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63.6867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101.9007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30.3858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88.4263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296.7820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24.7396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108.2883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567.3664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19.8620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124.1821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898.7286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15.8938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136.6718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1278.7258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12.4897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145.9956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1696.9415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9.3238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152.2164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2143.6880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6.2208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155.5106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2609.4702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3.2942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156.5088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3085.3325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0.9982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Base</a:t>
                      </a:r>
                      <a:endParaRPr kumimoji="0" lang="fr-F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156.5088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fr-FR" sz="2000" b="0" i="0" u="none" strike="noStrike" cap="none" normalizeH="0" baseline="0" smtClean="0">
                          <a:ln>
                            <a:noFill/>
                          </a:ln>
                          <a:solidFill>
                            <a:schemeClr val="tx1"/>
                          </a:solidFill>
                          <a:effectLst/>
                          <a:latin typeface="Arial" charset="0"/>
                          <a:cs typeface="Times New Roman" pitchFamily="18" charset="0"/>
                        </a:rPr>
                        <a:t>3564.2495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ppt_w</p:attrName>
                                        </p:attrNameLst>
                                      </p:cBhvr>
                                      <p:tavLst>
                                        <p:tav tm="0">
                                          <p:val>
                                            <p:strVal val="#ppt_w*0.05"/>
                                          </p:val>
                                        </p:tav>
                                        <p:tav tm="100000">
                                          <p:val>
                                            <p:strVal val="#ppt_w"/>
                                          </p:val>
                                        </p:tav>
                                      </p:tavLst>
                                    </p:anim>
                                    <p:anim calcmode="lin" valueType="num">
                                      <p:cBhvr>
                                        <p:cTn id="8" dur="500" fill="hold"/>
                                        <p:tgtEl>
                                          <p:spTgt spid="114690"/>
                                        </p:tgtEl>
                                        <p:attrNameLst>
                                          <p:attrName>ppt_h</p:attrName>
                                        </p:attrNameLst>
                                      </p:cBhvr>
                                      <p:tavLst>
                                        <p:tav tm="0">
                                          <p:val>
                                            <p:strVal val="#ppt_h"/>
                                          </p:val>
                                        </p:tav>
                                        <p:tav tm="100000">
                                          <p:val>
                                            <p:strVal val="#ppt_h"/>
                                          </p:val>
                                        </p:tav>
                                      </p:tavLst>
                                    </p:anim>
                                    <p:anim calcmode="lin" valueType="num">
                                      <p:cBhvr>
                                        <p:cTn id="9" dur="500" fill="hold"/>
                                        <p:tgtEl>
                                          <p:spTgt spid="114690"/>
                                        </p:tgtEl>
                                        <p:attrNameLst>
                                          <p:attrName>ppt_x</p:attrName>
                                        </p:attrNameLst>
                                      </p:cBhvr>
                                      <p:tavLst>
                                        <p:tav tm="0">
                                          <p:val>
                                            <p:strVal val="#ppt_x-.2"/>
                                          </p:val>
                                        </p:tav>
                                        <p:tav tm="100000">
                                          <p:val>
                                            <p:strVal val="#ppt_x"/>
                                          </p:val>
                                        </p:tav>
                                      </p:tavLst>
                                    </p:anim>
                                    <p:anim calcmode="lin" valueType="num">
                                      <p:cBhvr>
                                        <p:cTn id="10" dur="500" fill="hold"/>
                                        <p:tgtEl>
                                          <p:spTgt spid="114690"/>
                                        </p:tgtEl>
                                        <p:attrNameLst>
                                          <p:attrName>ppt_y</p:attrName>
                                        </p:attrNameLst>
                                      </p:cBhvr>
                                      <p:tavLst>
                                        <p:tav tm="0">
                                          <p:val>
                                            <p:strVal val="#ppt_y"/>
                                          </p:val>
                                        </p:tav>
                                        <p:tav tm="100000">
                                          <p:val>
                                            <p:strVal val="#ppt_y"/>
                                          </p:val>
                                        </p:tav>
                                      </p:tavLst>
                                    </p:anim>
                                    <p:animEffect transition="in" filter="fade">
                                      <p:cBhvr>
                                        <p:cTn id="11" dur="500"/>
                                        <p:tgtEl>
                                          <p:spTgt spid="114690"/>
                                        </p:tgtEl>
                                      </p:cBhvr>
                                    </p:animEffec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114691"/>
                                        </p:tgtEl>
                                        <p:attrNameLst>
                                          <p:attrName>style.visibility</p:attrName>
                                        </p:attrNameLst>
                                      </p:cBhvr>
                                      <p:to>
                                        <p:strVal val="visible"/>
                                      </p:to>
                                    </p:set>
                                    <p:animEffect transition="in" filter="fade">
                                      <p:cBhvr>
                                        <p:cTn id="15" dur="500"/>
                                        <p:tgtEl>
                                          <p:spTgt spid="11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BB1884C2-D0C2-4381-952C-215D6DD1229D}"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0314FCF4-1154-4D26-AC17-13702088C165}" type="slidenum">
              <a:rPr lang="fr-FR"/>
              <a:pPr>
                <a:defRPr/>
              </a:pPr>
              <a:t>5</a:t>
            </a:fld>
            <a:endParaRPr lang="fr-FR"/>
          </a:p>
        </p:txBody>
      </p:sp>
      <p:pic>
        <p:nvPicPr>
          <p:cNvPr id="69634"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446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971550" y="3198813"/>
            <a:ext cx="8172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fr-FR" sz="5400" b="1">
                <a:solidFill>
                  <a:schemeClr val="bg1"/>
                </a:solidFill>
                <a:effectLst>
                  <a:outerShdw blurRad="38100" dist="38100" dir="2700000" algn="tl">
                    <a:srgbClr val="000000"/>
                  </a:outerShdw>
                </a:effectLst>
                <a:cs typeface="Times New Roman" pitchFamily="18" charset="0"/>
              </a:rPr>
              <a:t>Présentation de l’ouvrage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decel="50000" fill="hold">
                                          <p:stCondLst>
                                            <p:cond delay="0"/>
                                          </p:stCondLst>
                                        </p:cTn>
                                        <p:tgtEl>
                                          <p:spTgt spid="696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96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9634"/>
                                        </p:tgtEl>
                                        <p:attrNameLst>
                                          <p:attrName>ppt_w</p:attrName>
                                        </p:attrNameLst>
                                      </p:cBhvr>
                                      <p:tavLst>
                                        <p:tav tm="0">
                                          <p:val>
                                            <p:strVal val="#ppt_w*.05"/>
                                          </p:val>
                                        </p:tav>
                                        <p:tav tm="100000">
                                          <p:val>
                                            <p:strVal val="#ppt_w"/>
                                          </p:val>
                                        </p:tav>
                                      </p:tavLst>
                                    </p:anim>
                                    <p:anim calcmode="lin" valueType="num">
                                      <p:cBhvr>
                                        <p:cTn id="10" dur="1000" fill="hold"/>
                                        <p:tgtEl>
                                          <p:spTgt spid="696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96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96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96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9634"/>
                                        </p:tgtEl>
                                      </p:cBhvr>
                                    </p:animEffect>
                                  </p:childTnLst>
                                </p:cTn>
                              </p:par>
                              <p:par>
                                <p:cTn id="15" presetID="17" presetClass="entr" presetSubtype="10" fill="hold" nodeType="withEffect">
                                  <p:stCondLst>
                                    <p:cond delay="0"/>
                                  </p:stCondLst>
                                  <p:childTnLst>
                                    <p:set>
                                      <p:cBhvr>
                                        <p:cTn id="16" dur="1" fill="hold">
                                          <p:stCondLst>
                                            <p:cond delay="0"/>
                                          </p:stCondLst>
                                        </p:cTn>
                                        <p:tgtEl>
                                          <p:spTgt spid="69635"/>
                                        </p:tgtEl>
                                        <p:attrNameLst>
                                          <p:attrName>style.visibility</p:attrName>
                                        </p:attrNameLst>
                                      </p:cBhvr>
                                      <p:to>
                                        <p:strVal val="visible"/>
                                      </p:to>
                                    </p:set>
                                    <p:anim calcmode="lin" valueType="num">
                                      <p:cBhvr>
                                        <p:cTn id="17" dur="500" fill="hold"/>
                                        <p:tgtEl>
                                          <p:spTgt spid="69635"/>
                                        </p:tgtEl>
                                        <p:attrNameLst>
                                          <p:attrName>ppt_w</p:attrName>
                                        </p:attrNameLst>
                                      </p:cBhvr>
                                      <p:tavLst>
                                        <p:tav tm="0">
                                          <p:val>
                                            <p:fltVal val="0"/>
                                          </p:val>
                                        </p:tav>
                                        <p:tav tm="100000">
                                          <p:val>
                                            <p:strVal val="#ppt_w"/>
                                          </p:val>
                                        </p:tav>
                                      </p:tavLst>
                                    </p:anim>
                                    <p:anim calcmode="lin" valueType="num">
                                      <p:cBhvr>
                                        <p:cTn id="18" dur="500" fill="hold"/>
                                        <p:tgtEl>
                                          <p:spTgt spid="69635"/>
                                        </p:tgtEl>
                                        <p:attrNameLst>
                                          <p:attrName>ppt_h</p:attrName>
                                        </p:attrNameLst>
                                      </p:cBhvr>
                                      <p:tavLst>
                                        <p:tav tm="0">
                                          <p:val>
                                            <p:strVal val="#ppt_h"/>
                                          </p:val>
                                        </p:tav>
                                        <p:tav tm="100000">
                                          <p:val>
                                            <p:strVal val="#ppt_h"/>
                                          </p:val>
                                        </p:tav>
                                      </p:tavLst>
                                    </p:anim>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69636"/>
                                        </p:tgtEl>
                                        <p:attrNameLst>
                                          <p:attrName>style.visibility</p:attrName>
                                        </p:attrNameLst>
                                      </p:cBhvr>
                                      <p:to>
                                        <p:strVal val="visible"/>
                                      </p:to>
                                    </p:set>
                                    <p:anim calcmode="lin" valueType="num">
                                      <p:cBhvr>
                                        <p:cTn id="21" dur="500" fill="hold"/>
                                        <p:tgtEl>
                                          <p:spTgt spid="6963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9636"/>
                                        </p:tgtEl>
                                        <p:attrNameLst>
                                          <p:attrName>ppt_y</p:attrName>
                                        </p:attrNameLst>
                                      </p:cBhvr>
                                      <p:tavLst>
                                        <p:tav tm="0">
                                          <p:val>
                                            <p:strVal val="#ppt_y"/>
                                          </p:val>
                                        </p:tav>
                                        <p:tav tm="100000">
                                          <p:val>
                                            <p:strVal val="#ppt_y"/>
                                          </p:val>
                                        </p:tav>
                                      </p:tavLst>
                                    </p:anim>
                                    <p:anim calcmode="lin" valueType="num">
                                      <p:cBhvr>
                                        <p:cTn id="23" dur="500" fill="hold"/>
                                        <p:tgtEl>
                                          <p:spTgt spid="6963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963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Espace réservé de la date 3"/>
          <p:cNvSpPr>
            <a:spLocks noGrp="1"/>
          </p:cNvSpPr>
          <p:nvPr>
            <p:ph type="dt" sz="quarter" idx="10"/>
          </p:nvPr>
        </p:nvSpPr>
        <p:spPr/>
        <p:txBody>
          <a:bodyPr/>
          <a:lstStyle/>
          <a:p>
            <a:pPr>
              <a:defRPr/>
            </a:pPr>
            <a:fld id="{5DDA9197-266D-4DD5-97C2-BF7224686501}" type="datetime1">
              <a:rPr lang="fr-FR"/>
              <a:pPr>
                <a:defRPr/>
              </a:pPr>
              <a:t>25/10/2019</a:t>
            </a:fld>
            <a:endParaRPr lang="fr-FR"/>
          </a:p>
        </p:txBody>
      </p:sp>
      <p:sp>
        <p:nvSpPr>
          <p:cNvPr id="127" name="Espace réservé du numéro de diapositive 5"/>
          <p:cNvSpPr>
            <a:spLocks noGrp="1"/>
          </p:cNvSpPr>
          <p:nvPr>
            <p:ph type="sldNum" sz="quarter" idx="12"/>
          </p:nvPr>
        </p:nvSpPr>
        <p:spPr/>
        <p:txBody>
          <a:bodyPr/>
          <a:lstStyle/>
          <a:p>
            <a:pPr>
              <a:defRPr/>
            </a:pPr>
            <a:fld id="{1F76FBCD-5AFB-4CC3-BA45-2AE0D259A917}" type="slidenum">
              <a:rPr lang="fr-FR"/>
              <a:pPr>
                <a:defRPr/>
              </a:pPr>
              <a:t>50</a:t>
            </a:fld>
            <a:endParaRPr lang="fr-FR"/>
          </a:p>
        </p:txBody>
      </p:sp>
      <p:sp>
        <p:nvSpPr>
          <p:cNvPr id="115714" name="Rectangle 2"/>
          <p:cNvSpPr>
            <a:spLocks noGrp="1" noChangeArrowheads="1"/>
          </p:cNvSpPr>
          <p:nvPr>
            <p:ph type="title"/>
          </p:nvPr>
        </p:nvSpPr>
        <p:spPr>
          <a:noFill/>
        </p:spPr>
        <p:txBody>
          <a:bodyPr/>
          <a:lstStyle/>
          <a:p>
            <a:pPr eaLnBrk="1" hangingPunct="1">
              <a:buFont typeface="Wingdings" pitchFamily="2" charset="2"/>
              <a:buNone/>
              <a:tabLst>
                <a:tab pos="4381500" algn="l"/>
              </a:tabLst>
            </a:pPr>
            <a:r>
              <a:rPr lang="fr-FR" sz="3000" b="1" i="1" smtClean="0">
                <a:solidFill>
                  <a:srgbClr val="99CCFF"/>
                </a:solidFill>
                <a:latin typeface="Times New Roman" pitchFamily="18" charset="0"/>
                <a:cs typeface="Times New Roman" pitchFamily="18" charset="0"/>
              </a:rPr>
              <a:t>Diagrammes des efforts tranchants et des moments fléchissant</a:t>
            </a:r>
            <a:br>
              <a:rPr lang="fr-FR" sz="3000" b="1" i="1" smtClean="0">
                <a:solidFill>
                  <a:srgbClr val="99CCFF"/>
                </a:solidFill>
                <a:latin typeface="Times New Roman" pitchFamily="18" charset="0"/>
                <a:cs typeface="Times New Roman" pitchFamily="18" charset="0"/>
              </a:rPr>
            </a:br>
            <a:endParaRPr lang="fr-FR" sz="3000" b="1" i="1" smtClean="0">
              <a:solidFill>
                <a:srgbClr val="99CCFF"/>
              </a:solidFill>
              <a:latin typeface="Times New Roman" pitchFamily="18" charset="0"/>
              <a:cs typeface="Times New Roman" pitchFamily="18" charset="0"/>
            </a:endParaRPr>
          </a:p>
        </p:txBody>
      </p:sp>
      <p:sp>
        <p:nvSpPr>
          <p:cNvPr id="53253" name="Object 3"/>
          <p:cNvSpPr>
            <a:spLocks noChangeAspect="1" noChangeArrowheads="1"/>
          </p:cNvSpPr>
          <p:nvPr/>
        </p:nvSpPr>
        <p:spPr bwMode="auto">
          <a:xfrm>
            <a:off x="2368550" y="2454275"/>
            <a:ext cx="147638" cy="271463"/>
          </a:xfrm>
          <a:prstGeom prst="rect">
            <a:avLst/>
          </a:prstGeom>
          <a:solidFill>
            <a:schemeClr val="folHlink"/>
          </a:solidFill>
          <a:ln w="9525">
            <a:solidFill>
              <a:srgbClr val="99CCFF"/>
            </a:solidFill>
            <a:miter lim="800000"/>
            <a:headEnd/>
            <a:tailEnd/>
          </a:ln>
        </p:spPr>
        <p:txBody>
          <a:bodyPr/>
          <a:lstStyle/>
          <a:p>
            <a:endParaRPr lang="fr-FR"/>
          </a:p>
        </p:txBody>
      </p:sp>
      <p:sp>
        <p:nvSpPr>
          <p:cNvPr id="53254" name="Line 4"/>
          <p:cNvSpPr>
            <a:spLocks noChangeShapeType="1"/>
          </p:cNvSpPr>
          <p:nvPr/>
        </p:nvSpPr>
        <p:spPr bwMode="auto">
          <a:xfrm flipV="1">
            <a:off x="887413" y="4668838"/>
            <a:ext cx="0" cy="287337"/>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55" name="Line 5"/>
          <p:cNvSpPr>
            <a:spLocks noChangeShapeType="1"/>
          </p:cNvSpPr>
          <p:nvPr/>
        </p:nvSpPr>
        <p:spPr bwMode="auto">
          <a:xfrm flipV="1">
            <a:off x="887413" y="4379913"/>
            <a:ext cx="0" cy="288925"/>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256" name="Line 6"/>
          <p:cNvSpPr>
            <a:spLocks noChangeShapeType="1"/>
          </p:cNvSpPr>
          <p:nvPr/>
        </p:nvSpPr>
        <p:spPr bwMode="auto">
          <a:xfrm flipV="1">
            <a:off x="887413" y="4094163"/>
            <a:ext cx="0" cy="285750"/>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257" name="Line 7"/>
          <p:cNvSpPr>
            <a:spLocks noChangeShapeType="1"/>
          </p:cNvSpPr>
          <p:nvPr/>
        </p:nvSpPr>
        <p:spPr bwMode="auto">
          <a:xfrm flipV="1">
            <a:off x="887413" y="3805238"/>
            <a:ext cx="0" cy="288925"/>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258" name="Line 8"/>
          <p:cNvSpPr>
            <a:spLocks noChangeShapeType="1"/>
          </p:cNvSpPr>
          <p:nvPr/>
        </p:nvSpPr>
        <p:spPr bwMode="auto">
          <a:xfrm flipV="1">
            <a:off x="887413" y="3517900"/>
            <a:ext cx="0" cy="287338"/>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259" name="Line 9"/>
          <p:cNvSpPr>
            <a:spLocks noChangeShapeType="1"/>
          </p:cNvSpPr>
          <p:nvPr/>
        </p:nvSpPr>
        <p:spPr bwMode="auto">
          <a:xfrm flipV="1">
            <a:off x="887413" y="3230563"/>
            <a:ext cx="0" cy="287337"/>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260" name="Line 10"/>
          <p:cNvSpPr>
            <a:spLocks noChangeShapeType="1"/>
          </p:cNvSpPr>
          <p:nvPr/>
        </p:nvSpPr>
        <p:spPr bwMode="auto">
          <a:xfrm flipV="1">
            <a:off x="887413" y="2943225"/>
            <a:ext cx="0" cy="287338"/>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261" name="Line 11"/>
          <p:cNvSpPr>
            <a:spLocks noChangeShapeType="1"/>
          </p:cNvSpPr>
          <p:nvPr/>
        </p:nvSpPr>
        <p:spPr bwMode="auto">
          <a:xfrm flipV="1">
            <a:off x="887413" y="2654300"/>
            <a:ext cx="0" cy="288925"/>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262" name="Line 12"/>
          <p:cNvSpPr>
            <a:spLocks noChangeShapeType="1"/>
          </p:cNvSpPr>
          <p:nvPr/>
        </p:nvSpPr>
        <p:spPr bwMode="auto">
          <a:xfrm flipV="1">
            <a:off x="887413" y="2366963"/>
            <a:ext cx="0" cy="287337"/>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263" name="Line 13"/>
          <p:cNvSpPr>
            <a:spLocks noChangeShapeType="1"/>
          </p:cNvSpPr>
          <p:nvPr/>
        </p:nvSpPr>
        <p:spPr bwMode="auto">
          <a:xfrm flipH="1">
            <a:off x="592138" y="4956175"/>
            <a:ext cx="590550" cy="0"/>
          </a:xfrm>
          <a:prstGeom prst="line">
            <a:avLst/>
          </a:prstGeom>
          <a:noFill/>
          <a:ln w="1905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64" name="Line 14"/>
          <p:cNvSpPr>
            <a:spLocks noChangeShapeType="1"/>
          </p:cNvSpPr>
          <p:nvPr/>
        </p:nvSpPr>
        <p:spPr bwMode="auto">
          <a:xfrm flipH="1">
            <a:off x="1035050"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65" name="Line 15"/>
          <p:cNvSpPr>
            <a:spLocks noChangeShapeType="1"/>
          </p:cNvSpPr>
          <p:nvPr/>
        </p:nvSpPr>
        <p:spPr bwMode="auto">
          <a:xfrm flipH="1">
            <a:off x="887413"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66" name="Line 16"/>
          <p:cNvSpPr>
            <a:spLocks noChangeShapeType="1"/>
          </p:cNvSpPr>
          <p:nvPr/>
        </p:nvSpPr>
        <p:spPr bwMode="auto">
          <a:xfrm flipH="1">
            <a:off x="739775"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67" name="Line 17"/>
          <p:cNvSpPr>
            <a:spLocks noChangeShapeType="1"/>
          </p:cNvSpPr>
          <p:nvPr/>
        </p:nvSpPr>
        <p:spPr bwMode="auto">
          <a:xfrm flipH="1">
            <a:off x="592138"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68" name="Line 18"/>
          <p:cNvSpPr>
            <a:spLocks noChangeShapeType="1"/>
          </p:cNvSpPr>
          <p:nvPr/>
        </p:nvSpPr>
        <p:spPr bwMode="auto">
          <a:xfrm flipH="1">
            <a:off x="887413" y="2654300"/>
            <a:ext cx="1184275" cy="1588"/>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69" name="Line 19"/>
          <p:cNvSpPr>
            <a:spLocks noChangeShapeType="1"/>
          </p:cNvSpPr>
          <p:nvPr/>
        </p:nvSpPr>
        <p:spPr bwMode="auto">
          <a:xfrm flipH="1">
            <a:off x="887413" y="3230563"/>
            <a:ext cx="889000" cy="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70" name="Line 20"/>
          <p:cNvSpPr>
            <a:spLocks noChangeShapeType="1"/>
          </p:cNvSpPr>
          <p:nvPr/>
        </p:nvSpPr>
        <p:spPr bwMode="auto">
          <a:xfrm flipH="1">
            <a:off x="887413" y="3805238"/>
            <a:ext cx="592137" cy="1587"/>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71" name="Line 21"/>
          <p:cNvSpPr>
            <a:spLocks noChangeShapeType="1"/>
          </p:cNvSpPr>
          <p:nvPr/>
        </p:nvSpPr>
        <p:spPr bwMode="auto">
          <a:xfrm flipH="1">
            <a:off x="887413" y="4094163"/>
            <a:ext cx="444500" cy="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72" name="Line 22"/>
          <p:cNvSpPr>
            <a:spLocks noChangeShapeType="1"/>
          </p:cNvSpPr>
          <p:nvPr/>
        </p:nvSpPr>
        <p:spPr bwMode="auto">
          <a:xfrm flipH="1">
            <a:off x="887413" y="4379913"/>
            <a:ext cx="295275" cy="1587"/>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73" name="Line 23"/>
          <p:cNvSpPr>
            <a:spLocks noChangeShapeType="1"/>
          </p:cNvSpPr>
          <p:nvPr/>
        </p:nvSpPr>
        <p:spPr bwMode="auto">
          <a:xfrm flipH="1">
            <a:off x="887413" y="4668838"/>
            <a:ext cx="147637" cy="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74" name="Line 24"/>
          <p:cNvSpPr>
            <a:spLocks noChangeShapeType="1"/>
          </p:cNvSpPr>
          <p:nvPr/>
        </p:nvSpPr>
        <p:spPr bwMode="auto">
          <a:xfrm flipH="1">
            <a:off x="887413" y="2366963"/>
            <a:ext cx="1331912" cy="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75" name="Line 25"/>
          <p:cNvSpPr>
            <a:spLocks noChangeShapeType="1"/>
          </p:cNvSpPr>
          <p:nvPr/>
        </p:nvSpPr>
        <p:spPr bwMode="auto">
          <a:xfrm flipH="1">
            <a:off x="887413" y="2943225"/>
            <a:ext cx="1036637" cy="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76" name="Line 26"/>
          <p:cNvSpPr>
            <a:spLocks noChangeShapeType="1"/>
          </p:cNvSpPr>
          <p:nvPr/>
        </p:nvSpPr>
        <p:spPr bwMode="auto">
          <a:xfrm flipH="1">
            <a:off x="887413" y="3517900"/>
            <a:ext cx="739775" cy="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277" name="Object 27"/>
          <p:cNvSpPr>
            <a:spLocks noChangeAspect="1" noChangeArrowheads="1"/>
          </p:cNvSpPr>
          <p:nvPr/>
        </p:nvSpPr>
        <p:spPr bwMode="auto">
          <a:xfrm>
            <a:off x="2063750" y="2490788"/>
            <a:ext cx="592138"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278" name="Object 28"/>
          <p:cNvSpPr>
            <a:spLocks noChangeAspect="1" noChangeArrowheads="1"/>
          </p:cNvSpPr>
          <p:nvPr/>
        </p:nvSpPr>
        <p:spPr bwMode="auto">
          <a:xfrm>
            <a:off x="1903413" y="2776538"/>
            <a:ext cx="609600" cy="223837"/>
          </a:xfrm>
          <a:prstGeom prst="rect">
            <a:avLst/>
          </a:prstGeom>
          <a:solidFill>
            <a:schemeClr val="folHlink"/>
          </a:solidFill>
          <a:ln w="9525">
            <a:solidFill>
              <a:srgbClr val="99CCFF"/>
            </a:solidFill>
            <a:miter lim="800000"/>
            <a:headEnd/>
            <a:tailEnd/>
          </a:ln>
        </p:spPr>
        <p:txBody>
          <a:bodyPr/>
          <a:lstStyle/>
          <a:p>
            <a:endParaRPr lang="fr-FR"/>
          </a:p>
        </p:txBody>
      </p:sp>
      <p:sp>
        <p:nvSpPr>
          <p:cNvPr id="53279" name="Object 29"/>
          <p:cNvSpPr>
            <a:spLocks noChangeAspect="1" noChangeArrowheads="1"/>
          </p:cNvSpPr>
          <p:nvPr/>
        </p:nvSpPr>
        <p:spPr bwMode="auto">
          <a:xfrm>
            <a:off x="1768475" y="3062288"/>
            <a:ext cx="609600" cy="223837"/>
          </a:xfrm>
          <a:prstGeom prst="rect">
            <a:avLst/>
          </a:prstGeom>
          <a:solidFill>
            <a:schemeClr val="folHlink"/>
          </a:solidFill>
          <a:ln w="9525">
            <a:solidFill>
              <a:srgbClr val="99CCFF"/>
            </a:solidFill>
            <a:miter lim="800000"/>
            <a:headEnd/>
            <a:tailEnd/>
          </a:ln>
        </p:spPr>
        <p:txBody>
          <a:bodyPr/>
          <a:lstStyle/>
          <a:p>
            <a:endParaRPr lang="fr-FR"/>
          </a:p>
        </p:txBody>
      </p:sp>
      <p:sp>
        <p:nvSpPr>
          <p:cNvPr id="53280" name="Object 30"/>
          <p:cNvSpPr>
            <a:spLocks noChangeAspect="1" noChangeArrowheads="1"/>
          </p:cNvSpPr>
          <p:nvPr/>
        </p:nvSpPr>
        <p:spPr bwMode="auto">
          <a:xfrm>
            <a:off x="1327150" y="3921125"/>
            <a:ext cx="609600"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281" name="Object 31"/>
          <p:cNvSpPr>
            <a:spLocks noChangeAspect="1" noChangeArrowheads="1"/>
          </p:cNvSpPr>
          <p:nvPr/>
        </p:nvSpPr>
        <p:spPr bwMode="auto">
          <a:xfrm>
            <a:off x="1474788" y="3635375"/>
            <a:ext cx="608012"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282" name="Object 32"/>
          <p:cNvSpPr>
            <a:spLocks noChangeAspect="1" noChangeArrowheads="1"/>
          </p:cNvSpPr>
          <p:nvPr/>
        </p:nvSpPr>
        <p:spPr bwMode="auto">
          <a:xfrm>
            <a:off x="1622425" y="3348038"/>
            <a:ext cx="608013" cy="223837"/>
          </a:xfrm>
          <a:prstGeom prst="rect">
            <a:avLst/>
          </a:prstGeom>
          <a:solidFill>
            <a:schemeClr val="folHlink"/>
          </a:solidFill>
          <a:ln w="9525">
            <a:solidFill>
              <a:srgbClr val="99CCFF"/>
            </a:solidFill>
            <a:miter lim="800000"/>
            <a:headEnd/>
            <a:tailEnd/>
          </a:ln>
        </p:spPr>
        <p:txBody>
          <a:bodyPr/>
          <a:lstStyle/>
          <a:p>
            <a:endParaRPr lang="fr-FR"/>
          </a:p>
        </p:txBody>
      </p:sp>
      <p:sp>
        <p:nvSpPr>
          <p:cNvPr id="53283" name="Object 33"/>
          <p:cNvSpPr>
            <a:spLocks noChangeAspect="1" noChangeArrowheads="1"/>
          </p:cNvSpPr>
          <p:nvPr/>
        </p:nvSpPr>
        <p:spPr bwMode="auto">
          <a:xfrm>
            <a:off x="1033463" y="4552950"/>
            <a:ext cx="592137" cy="255588"/>
          </a:xfrm>
          <a:prstGeom prst="rect">
            <a:avLst/>
          </a:prstGeom>
          <a:solidFill>
            <a:schemeClr val="folHlink"/>
          </a:solidFill>
          <a:ln w="9525">
            <a:solidFill>
              <a:srgbClr val="99CCFF"/>
            </a:solidFill>
            <a:miter lim="800000"/>
            <a:headEnd/>
            <a:tailEnd/>
          </a:ln>
        </p:spPr>
        <p:txBody>
          <a:bodyPr/>
          <a:lstStyle/>
          <a:p>
            <a:endParaRPr lang="fr-FR"/>
          </a:p>
        </p:txBody>
      </p:sp>
      <p:sp>
        <p:nvSpPr>
          <p:cNvPr id="53284" name="Object 34"/>
          <p:cNvSpPr>
            <a:spLocks noChangeAspect="1" noChangeArrowheads="1"/>
          </p:cNvSpPr>
          <p:nvPr/>
        </p:nvSpPr>
        <p:spPr bwMode="auto">
          <a:xfrm>
            <a:off x="1179513" y="4243388"/>
            <a:ext cx="609600"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285" name="Line 35"/>
          <p:cNvSpPr>
            <a:spLocks noChangeShapeType="1"/>
          </p:cNvSpPr>
          <p:nvPr/>
        </p:nvSpPr>
        <p:spPr bwMode="auto">
          <a:xfrm>
            <a:off x="3387725" y="2366963"/>
            <a:ext cx="44450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86" name="Line 36"/>
          <p:cNvSpPr>
            <a:spLocks noChangeShapeType="1"/>
          </p:cNvSpPr>
          <p:nvPr/>
        </p:nvSpPr>
        <p:spPr bwMode="auto">
          <a:xfrm>
            <a:off x="3832225" y="2366963"/>
            <a:ext cx="0" cy="287337"/>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87" name="Line 37"/>
          <p:cNvSpPr>
            <a:spLocks noChangeShapeType="1"/>
          </p:cNvSpPr>
          <p:nvPr/>
        </p:nvSpPr>
        <p:spPr bwMode="auto">
          <a:xfrm>
            <a:off x="3387725" y="2654300"/>
            <a:ext cx="592138"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88" name="Line 38"/>
          <p:cNvSpPr>
            <a:spLocks noChangeShapeType="1"/>
          </p:cNvSpPr>
          <p:nvPr/>
        </p:nvSpPr>
        <p:spPr bwMode="auto">
          <a:xfrm>
            <a:off x="3979863" y="2654300"/>
            <a:ext cx="0" cy="288925"/>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89" name="Line 39"/>
          <p:cNvSpPr>
            <a:spLocks noChangeShapeType="1"/>
          </p:cNvSpPr>
          <p:nvPr/>
        </p:nvSpPr>
        <p:spPr bwMode="auto">
          <a:xfrm>
            <a:off x="3387725" y="2943225"/>
            <a:ext cx="739775"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0" name="Line 40"/>
          <p:cNvSpPr>
            <a:spLocks noChangeShapeType="1"/>
          </p:cNvSpPr>
          <p:nvPr/>
        </p:nvSpPr>
        <p:spPr bwMode="auto">
          <a:xfrm>
            <a:off x="4127500" y="2943225"/>
            <a:ext cx="0" cy="287338"/>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1" name="Line 41"/>
          <p:cNvSpPr>
            <a:spLocks noChangeShapeType="1"/>
          </p:cNvSpPr>
          <p:nvPr/>
        </p:nvSpPr>
        <p:spPr bwMode="auto">
          <a:xfrm>
            <a:off x="3387725" y="3230563"/>
            <a:ext cx="88900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2" name="Line 42"/>
          <p:cNvSpPr>
            <a:spLocks noChangeShapeType="1"/>
          </p:cNvSpPr>
          <p:nvPr/>
        </p:nvSpPr>
        <p:spPr bwMode="auto">
          <a:xfrm>
            <a:off x="4276725" y="3230563"/>
            <a:ext cx="0" cy="287337"/>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3" name="Line 43"/>
          <p:cNvSpPr>
            <a:spLocks noChangeShapeType="1"/>
          </p:cNvSpPr>
          <p:nvPr/>
        </p:nvSpPr>
        <p:spPr bwMode="auto">
          <a:xfrm>
            <a:off x="3387725" y="3517900"/>
            <a:ext cx="103505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4" name="Line 44"/>
          <p:cNvSpPr>
            <a:spLocks noChangeShapeType="1"/>
          </p:cNvSpPr>
          <p:nvPr/>
        </p:nvSpPr>
        <p:spPr bwMode="auto">
          <a:xfrm>
            <a:off x="4422775" y="3517900"/>
            <a:ext cx="0" cy="287338"/>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5" name="Line 45"/>
          <p:cNvSpPr>
            <a:spLocks noChangeShapeType="1"/>
          </p:cNvSpPr>
          <p:nvPr/>
        </p:nvSpPr>
        <p:spPr bwMode="auto">
          <a:xfrm>
            <a:off x="3387725" y="3805238"/>
            <a:ext cx="1184275"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6" name="Line 46"/>
          <p:cNvSpPr>
            <a:spLocks noChangeShapeType="1"/>
          </p:cNvSpPr>
          <p:nvPr/>
        </p:nvSpPr>
        <p:spPr bwMode="auto">
          <a:xfrm>
            <a:off x="4572000" y="3805238"/>
            <a:ext cx="0" cy="288925"/>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7" name="Line 47"/>
          <p:cNvSpPr>
            <a:spLocks noChangeShapeType="1"/>
          </p:cNvSpPr>
          <p:nvPr/>
        </p:nvSpPr>
        <p:spPr bwMode="auto">
          <a:xfrm>
            <a:off x="3387725" y="4094163"/>
            <a:ext cx="1331913"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8" name="Line 48"/>
          <p:cNvSpPr>
            <a:spLocks noChangeShapeType="1"/>
          </p:cNvSpPr>
          <p:nvPr/>
        </p:nvSpPr>
        <p:spPr bwMode="auto">
          <a:xfrm>
            <a:off x="4719638" y="4094163"/>
            <a:ext cx="0" cy="28575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99" name="Line 49"/>
          <p:cNvSpPr>
            <a:spLocks noChangeShapeType="1"/>
          </p:cNvSpPr>
          <p:nvPr/>
        </p:nvSpPr>
        <p:spPr bwMode="auto">
          <a:xfrm>
            <a:off x="3387725" y="4379913"/>
            <a:ext cx="147955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0" name="Line 50"/>
          <p:cNvSpPr>
            <a:spLocks noChangeShapeType="1"/>
          </p:cNvSpPr>
          <p:nvPr/>
        </p:nvSpPr>
        <p:spPr bwMode="auto">
          <a:xfrm>
            <a:off x="4867275" y="4379913"/>
            <a:ext cx="0" cy="288925"/>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1" name="Line 51"/>
          <p:cNvSpPr>
            <a:spLocks noChangeShapeType="1"/>
          </p:cNvSpPr>
          <p:nvPr/>
        </p:nvSpPr>
        <p:spPr bwMode="auto">
          <a:xfrm>
            <a:off x="3387725" y="4668838"/>
            <a:ext cx="1627188"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2" name="Line 52"/>
          <p:cNvSpPr>
            <a:spLocks noChangeShapeType="1"/>
          </p:cNvSpPr>
          <p:nvPr/>
        </p:nvSpPr>
        <p:spPr bwMode="auto">
          <a:xfrm>
            <a:off x="5014913" y="4668838"/>
            <a:ext cx="0" cy="287337"/>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3" name="Line 53"/>
          <p:cNvSpPr>
            <a:spLocks noChangeShapeType="1"/>
          </p:cNvSpPr>
          <p:nvPr/>
        </p:nvSpPr>
        <p:spPr bwMode="auto">
          <a:xfrm>
            <a:off x="3240088" y="4956175"/>
            <a:ext cx="1924050" cy="0"/>
          </a:xfrm>
          <a:prstGeom prst="line">
            <a:avLst/>
          </a:prstGeom>
          <a:noFill/>
          <a:ln w="1905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4" name="Line 54"/>
          <p:cNvSpPr>
            <a:spLocks noChangeShapeType="1"/>
          </p:cNvSpPr>
          <p:nvPr/>
        </p:nvSpPr>
        <p:spPr bwMode="auto">
          <a:xfrm flipH="1">
            <a:off x="5014913" y="4956175"/>
            <a:ext cx="149225"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5" name="Line 55"/>
          <p:cNvSpPr>
            <a:spLocks noChangeShapeType="1"/>
          </p:cNvSpPr>
          <p:nvPr/>
        </p:nvSpPr>
        <p:spPr bwMode="auto">
          <a:xfrm flipH="1">
            <a:off x="4867275"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6" name="Line 56"/>
          <p:cNvSpPr>
            <a:spLocks noChangeShapeType="1"/>
          </p:cNvSpPr>
          <p:nvPr/>
        </p:nvSpPr>
        <p:spPr bwMode="auto">
          <a:xfrm flipH="1">
            <a:off x="4719638"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7" name="Line 57"/>
          <p:cNvSpPr>
            <a:spLocks noChangeShapeType="1"/>
          </p:cNvSpPr>
          <p:nvPr/>
        </p:nvSpPr>
        <p:spPr bwMode="auto">
          <a:xfrm flipH="1">
            <a:off x="4572000"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8" name="Line 58"/>
          <p:cNvSpPr>
            <a:spLocks noChangeShapeType="1"/>
          </p:cNvSpPr>
          <p:nvPr/>
        </p:nvSpPr>
        <p:spPr bwMode="auto">
          <a:xfrm flipH="1">
            <a:off x="4422775" y="4956175"/>
            <a:ext cx="149225"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09" name="Line 59"/>
          <p:cNvSpPr>
            <a:spLocks noChangeShapeType="1"/>
          </p:cNvSpPr>
          <p:nvPr/>
        </p:nvSpPr>
        <p:spPr bwMode="auto">
          <a:xfrm flipH="1">
            <a:off x="4276725" y="4956175"/>
            <a:ext cx="146050"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0" name="Line 60"/>
          <p:cNvSpPr>
            <a:spLocks noChangeShapeType="1"/>
          </p:cNvSpPr>
          <p:nvPr/>
        </p:nvSpPr>
        <p:spPr bwMode="auto">
          <a:xfrm flipH="1">
            <a:off x="4127500" y="4956175"/>
            <a:ext cx="149225"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1" name="Line 61"/>
          <p:cNvSpPr>
            <a:spLocks noChangeShapeType="1"/>
          </p:cNvSpPr>
          <p:nvPr/>
        </p:nvSpPr>
        <p:spPr bwMode="auto">
          <a:xfrm flipH="1">
            <a:off x="3979863"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2" name="Line 62"/>
          <p:cNvSpPr>
            <a:spLocks noChangeShapeType="1"/>
          </p:cNvSpPr>
          <p:nvPr/>
        </p:nvSpPr>
        <p:spPr bwMode="auto">
          <a:xfrm flipH="1">
            <a:off x="3832225"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3" name="Line 63"/>
          <p:cNvSpPr>
            <a:spLocks noChangeShapeType="1"/>
          </p:cNvSpPr>
          <p:nvPr/>
        </p:nvSpPr>
        <p:spPr bwMode="auto">
          <a:xfrm flipH="1">
            <a:off x="3684588"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4" name="Line 64"/>
          <p:cNvSpPr>
            <a:spLocks noChangeShapeType="1"/>
          </p:cNvSpPr>
          <p:nvPr/>
        </p:nvSpPr>
        <p:spPr bwMode="auto">
          <a:xfrm flipH="1">
            <a:off x="3535363" y="4956175"/>
            <a:ext cx="149225"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5" name="Line 65"/>
          <p:cNvSpPr>
            <a:spLocks noChangeShapeType="1"/>
          </p:cNvSpPr>
          <p:nvPr/>
        </p:nvSpPr>
        <p:spPr bwMode="auto">
          <a:xfrm flipH="1">
            <a:off x="3387725"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6" name="Line 66"/>
          <p:cNvSpPr>
            <a:spLocks noChangeShapeType="1"/>
          </p:cNvSpPr>
          <p:nvPr/>
        </p:nvSpPr>
        <p:spPr bwMode="auto">
          <a:xfrm flipH="1">
            <a:off x="3240088"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7" name="Line 67"/>
          <p:cNvSpPr>
            <a:spLocks noChangeShapeType="1"/>
          </p:cNvSpPr>
          <p:nvPr/>
        </p:nvSpPr>
        <p:spPr bwMode="auto">
          <a:xfrm flipH="1">
            <a:off x="3092450"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18" name="Object 68"/>
          <p:cNvSpPr>
            <a:spLocks noChangeAspect="1" noChangeArrowheads="1"/>
          </p:cNvSpPr>
          <p:nvPr/>
        </p:nvSpPr>
        <p:spPr bwMode="auto">
          <a:xfrm>
            <a:off x="3903663" y="2381250"/>
            <a:ext cx="509587" cy="223838"/>
          </a:xfrm>
          <a:prstGeom prst="rect">
            <a:avLst/>
          </a:prstGeom>
          <a:solidFill>
            <a:schemeClr val="folHlink"/>
          </a:solidFill>
          <a:ln w="9525">
            <a:solidFill>
              <a:srgbClr val="99CCFF"/>
            </a:solidFill>
            <a:miter lim="800000"/>
            <a:headEnd/>
            <a:tailEnd/>
          </a:ln>
        </p:spPr>
        <p:txBody>
          <a:bodyPr/>
          <a:lstStyle/>
          <a:p>
            <a:endParaRPr lang="fr-FR"/>
          </a:p>
        </p:txBody>
      </p:sp>
      <p:sp>
        <p:nvSpPr>
          <p:cNvPr id="53319" name="Object 69"/>
          <p:cNvSpPr>
            <a:spLocks noChangeAspect="1" noChangeArrowheads="1"/>
          </p:cNvSpPr>
          <p:nvPr/>
        </p:nvSpPr>
        <p:spPr bwMode="auto">
          <a:xfrm>
            <a:off x="4029075" y="2654300"/>
            <a:ext cx="509588" cy="223838"/>
          </a:xfrm>
          <a:prstGeom prst="rect">
            <a:avLst/>
          </a:prstGeom>
          <a:solidFill>
            <a:schemeClr val="folHlink"/>
          </a:solidFill>
          <a:ln w="9525">
            <a:solidFill>
              <a:srgbClr val="99CCFF"/>
            </a:solidFill>
            <a:miter lim="800000"/>
            <a:headEnd/>
            <a:tailEnd/>
          </a:ln>
        </p:spPr>
        <p:txBody>
          <a:bodyPr/>
          <a:lstStyle/>
          <a:p>
            <a:endParaRPr lang="fr-FR"/>
          </a:p>
        </p:txBody>
      </p:sp>
      <p:sp>
        <p:nvSpPr>
          <p:cNvPr id="53320" name="Object 70"/>
          <p:cNvSpPr>
            <a:spLocks noChangeAspect="1" noChangeArrowheads="1"/>
          </p:cNvSpPr>
          <p:nvPr/>
        </p:nvSpPr>
        <p:spPr bwMode="auto">
          <a:xfrm>
            <a:off x="4165600" y="2943225"/>
            <a:ext cx="476250"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21" name="Object 71"/>
          <p:cNvSpPr>
            <a:spLocks noChangeAspect="1" noChangeArrowheads="1"/>
          </p:cNvSpPr>
          <p:nvPr/>
        </p:nvSpPr>
        <p:spPr bwMode="auto">
          <a:xfrm>
            <a:off x="4313238" y="3230563"/>
            <a:ext cx="460375" cy="223837"/>
          </a:xfrm>
          <a:prstGeom prst="rect">
            <a:avLst/>
          </a:prstGeom>
          <a:solidFill>
            <a:schemeClr val="folHlink"/>
          </a:solidFill>
          <a:ln w="9525">
            <a:solidFill>
              <a:srgbClr val="99CCFF"/>
            </a:solidFill>
            <a:miter lim="800000"/>
            <a:headEnd/>
            <a:tailEnd/>
          </a:ln>
        </p:spPr>
        <p:txBody>
          <a:bodyPr/>
          <a:lstStyle/>
          <a:p>
            <a:endParaRPr lang="fr-FR"/>
          </a:p>
        </p:txBody>
      </p:sp>
      <p:sp>
        <p:nvSpPr>
          <p:cNvPr id="53322" name="Object 72"/>
          <p:cNvSpPr>
            <a:spLocks noChangeAspect="1" noChangeArrowheads="1"/>
          </p:cNvSpPr>
          <p:nvPr/>
        </p:nvSpPr>
        <p:spPr bwMode="auto">
          <a:xfrm>
            <a:off x="4460875" y="3517900"/>
            <a:ext cx="492125" cy="223838"/>
          </a:xfrm>
          <a:prstGeom prst="rect">
            <a:avLst/>
          </a:prstGeom>
          <a:solidFill>
            <a:schemeClr val="folHlink"/>
          </a:solidFill>
          <a:ln w="9525">
            <a:solidFill>
              <a:srgbClr val="99CCFF"/>
            </a:solidFill>
            <a:miter lim="800000"/>
            <a:headEnd/>
            <a:tailEnd/>
          </a:ln>
        </p:spPr>
        <p:txBody>
          <a:bodyPr/>
          <a:lstStyle/>
          <a:p>
            <a:endParaRPr lang="fr-FR"/>
          </a:p>
        </p:txBody>
      </p:sp>
      <p:sp>
        <p:nvSpPr>
          <p:cNvPr id="53323" name="Object 73"/>
          <p:cNvSpPr>
            <a:spLocks noChangeAspect="1" noChangeArrowheads="1"/>
          </p:cNvSpPr>
          <p:nvPr/>
        </p:nvSpPr>
        <p:spPr bwMode="auto">
          <a:xfrm>
            <a:off x="4608513" y="3805238"/>
            <a:ext cx="476250" cy="223837"/>
          </a:xfrm>
          <a:prstGeom prst="rect">
            <a:avLst/>
          </a:prstGeom>
          <a:solidFill>
            <a:schemeClr val="folHlink"/>
          </a:solidFill>
          <a:ln w="9525">
            <a:solidFill>
              <a:srgbClr val="99CCFF"/>
            </a:solidFill>
            <a:miter lim="800000"/>
            <a:headEnd/>
            <a:tailEnd/>
          </a:ln>
        </p:spPr>
        <p:txBody>
          <a:bodyPr/>
          <a:lstStyle/>
          <a:p>
            <a:endParaRPr lang="fr-FR"/>
          </a:p>
        </p:txBody>
      </p:sp>
      <p:sp>
        <p:nvSpPr>
          <p:cNvPr id="53324" name="Object 74"/>
          <p:cNvSpPr>
            <a:spLocks noChangeAspect="1" noChangeArrowheads="1"/>
          </p:cNvSpPr>
          <p:nvPr/>
        </p:nvSpPr>
        <p:spPr bwMode="auto">
          <a:xfrm>
            <a:off x="4743450" y="4094163"/>
            <a:ext cx="477838"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25" name="Object 75"/>
          <p:cNvSpPr>
            <a:spLocks noChangeAspect="1" noChangeArrowheads="1"/>
          </p:cNvSpPr>
          <p:nvPr/>
        </p:nvSpPr>
        <p:spPr bwMode="auto">
          <a:xfrm>
            <a:off x="4903788" y="4379913"/>
            <a:ext cx="477837" cy="223837"/>
          </a:xfrm>
          <a:prstGeom prst="rect">
            <a:avLst/>
          </a:prstGeom>
          <a:solidFill>
            <a:schemeClr val="folHlink"/>
          </a:solidFill>
          <a:ln w="9525">
            <a:solidFill>
              <a:srgbClr val="99CCFF"/>
            </a:solidFill>
            <a:miter lim="800000"/>
            <a:headEnd/>
            <a:tailEnd/>
          </a:ln>
        </p:spPr>
        <p:txBody>
          <a:bodyPr/>
          <a:lstStyle/>
          <a:p>
            <a:endParaRPr lang="fr-FR"/>
          </a:p>
        </p:txBody>
      </p:sp>
      <p:sp>
        <p:nvSpPr>
          <p:cNvPr id="53326" name="Object 76"/>
          <p:cNvSpPr>
            <a:spLocks noChangeAspect="1" noChangeArrowheads="1"/>
          </p:cNvSpPr>
          <p:nvPr/>
        </p:nvSpPr>
        <p:spPr bwMode="auto">
          <a:xfrm>
            <a:off x="5068888" y="4718050"/>
            <a:ext cx="477837" cy="223838"/>
          </a:xfrm>
          <a:prstGeom prst="rect">
            <a:avLst/>
          </a:prstGeom>
          <a:solidFill>
            <a:schemeClr val="folHlink"/>
          </a:solidFill>
          <a:ln w="9525">
            <a:solidFill>
              <a:srgbClr val="99CCFF"/>
            </a:solidFill>
            <a:miter lim="800000"/>
            <a:headEnd/>
            <a:tailEnd/>
          </a:ln>
        </p:spPr>
        <p:txBody>
          <a:bodyPr/>
          <a:lstStyle/>
          <a:p>
            <a:endParaRPr lang="fr-FR"/>
          </a:p>
        </p:txBody>
      </p:sp>
      <p:sp>
        <p:nvSpPr>
          <p:cNvPr id="53327" name="Line 77"/>
          <p:cNvSpPr>
            <a:spLocks noChangeShapeType="1"/>
          </p:cNvSpPr>
          <p:nvPr/>
        </p:nvSpPr>
        <p:spPr bwMode="auto">
          <a:xfrm>
            <a:off x="5594350" y="4956175"/>
            <a:ext cx="2368550" cy="0"/>
          </a:xfrm>
          <a:prstGeom prst="line">
            <a:avLst/>
          </a:prstGeom>
          <a:noFill/>
          <a:ln w="1905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28" name="Line 78"/>
          <p:cNvSpPr>
            <a:spLocks noChangeShapeType="1"/>
          </p:cNvSpPr>
          <p:nvPr/>
        </p:nvSpPr>
        <p:spPr bwMode="auto">
          <a:xfrm flipH="1">
            <a:off x="7815263"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29" name="Line 79"/>
          <p:cNvSpPr>
            <a:spLocks noChangeShapeType="1"/>
          </p:cNvSpPr>
          <p:nvPr/>
        </p:nvSpPr>
        <p:spPr bwMode="auto">
          <a:xfrm flipH="1">
            <a:off x="7666038" y="4956175"/>
            <a:ext cx="149225"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0" name="Line 80"/>
          <p:cNvSpPr>
            <a:spLocks noChangeShapeType="1"/>
          </p:cNvSpPr>
          <p:nvPr/>
        </p:nvSpPr>
        <p:spPr bwMode="auto">
          <a:xfrm flipH="1">
            <a:off x="7518400"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1" name="Line 81"/>
          <p:cNvSpPr>
            <a:spLocks noChangeShapeType="1"/>
          </p:cNvSpPr>
          <p:nvPr/>
        </p:nvSpPr>
        <p:spPr bwMode="auto">
          <a:xfrm flipH="1">
            <a:off x="7370763"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2" name="Line 82"/>
          <p:cNvSpPr>
            <a:spLocks noChangeShapeType="1"/>
          </p:cNvSpPr>
          <p:nvPr/>
        </p:nvSpPr>
        <p:spPr bwMode="auto">
          <a:xfrm flipH="1">
            <a:off x="7223125"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3" name="Line 83"/>
          <p:cNvSpPr>
            <a:spLocks noChangeShapeType="1"/>
          </p:cNvSpPr>
          <p:nvPr/>
        </p:nvSpPr>
        <p:spPr bwMode="auto">
          <a:xfrm flipH="1">
            <a:off x="7073900" y="4956175"/>
            <a:ext cx="149225"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4" name="Line 84"/>
          <p:cNvSpPr>
            <a:spLocks noChangeShapeType="1"/>
          </p:cNvSpPr>
          <p:nvPr/>
        </p:nvSpPr>
        <p:spPr bwMode="auto">
          <a:xfrm flipH="1">
            <a:off x="6926263"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5" name="Line 85"/>
          <p:cNvSpPr>
            <a:spLocks noChangeShapeType="1"/>
          </p:cNvSpPr>
          <p:nvPr/>
        </p:nvSpPr>
        <p:spPr bwMode="auto">
          <a:xfrm flipH="1">
            <a:off x="6778625"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6" name="Line 86"/>
          <p:cNvSpPr>
            <a:spLocks noChangeShapeType="1"/>
          </p:cNvSpPr>
          <p:nvPr/>
        </p:nvSpPr>
        <p:spPr bwMode="auto">
          <a:xfrm flipH="1">
            <a:off x="6630988"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7" name="Line 87"/>
          <p:cNvSpPr>
            <a:spLocks noChangeShapeType="1"/>
          </p:cNvSpPr>
          <p:nvPr/>
        </p:nvSpPr>
        <p:spPr bwMode="auto">
          <a:xfrm flipH="1">
            <a:off x="6483350"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8" name="Line 88"/>
          <p:cNvSpPr>
            <a:spLocks noChangeShapeType="1"/>
          </p:cNvSpPr>
          <p:nvPr/>
        </p:nvSpPr>
        <p:spPr bwMode="auto">
          <a:xfrm flipH="1">
            <a:off x="6335713"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39" name="Line 89"/>
          <p:cNvSpPr>
            <a:spLocks noChangeShapeType="1"/>
          </p:cNvSpPr>
          <p:nvPr/>
        </p:nvSpPr>
        <p:spPr bwMode="auto">
          <a:xfrm flipH="1">
            <a:off x="6186488" y="4956175"/>
            <a:ext cx="149225"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0" name="Line 90"/>
          <p:cNvSpPr>
            <a:spLocks noChangeShapeType="1"/>
          </p:cNvSpPr>
          <p:nvPr/>
        </p:nvSpPr>
        <p:spPr bwMode="auto">
          <a:xfrm flipH="1">
            <a:off x="6038850"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1" name="Line 91"/>
          <p:cNvSpPr>
            <a:spLocks noChangeShapeType="1"/>
          </p:cNvSpPr>
          <p:nvPr/>
        </p:nvSpPr>
        <p:spPr bwMode="auto">
          <a:xfrm flipH="1">
            <a:off x="5891213" y="4956175"/>
            <a:ext cx="147637"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2" name="Line 92"/>
          <p:cNvSpPr>
            <a:spLocks noChangeShapeType="1"/>
          </p:cNvSpPr>
          <p:nvPr/>
        </p:nvSpPr>
        <p:spPr bwMode="auto">
          <a:xfrm flipH="1">
            <a:off x="5741988" y="4956175"/>
            <a:ext cx="149225"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3" name="Line 93"/>
          <p:cNvSpPr>
            <a:spLocks noChangeShapeType="1"/>
          </p:cNvSpPr>
          <p:nvPr/>
        </p:nvSpPr>
        <p:spPr bwMode="auto">
          <a:xfrm flipH="1">
            <a:off x="5594350" y="4956175"/>
            <a:ext cx="147638" cy="144463"/>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4" name="Line 94"/>
          <p:cNvSpPr>
            <a:spLocks noChangeShapeType="1"/>
          </p:cNvSpPr>
          <p:nvPr/>
        </p:nvSpPr>
        <p:spPr bwMode="auto">
          <a:xfrm>
            <a:off x="5741988" y="2366963"/>
            <a:ext cx="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5" name="Line 95"/>
          <p:cNvSpPr>
            <a:spLocks noChangeShapeType="1"/>
          </p:cNvSpPr>
          <p:nvPr/>
        </p:nvSpPr>
        <p:spPr bwMode="auto">
          <a:xfrm>
            <a:off x="5741988" y="4668838"/>
            <a:ext cx="1184275"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6" name="Line 96"/>
          <p:cNvSpPr>
            <a:spLocks noChangeShapeType="1"/>
          </p:cNvSpPr>
          <p:nvPr/>
        </p:nvSpPr>
        <p:spPr bwMode="auto">
          <a:xfrm>
            <a:off x="5740400" y="4379913"/>
            <a:ext cx="839788"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7" name="Line 97"/>
          <p:cNvSpPr>
            <a:spLocks noChangeShapeType="1"/>
          </p:cNvSpPr>
          <p:nvPr/>
        </p:nvSpPr>
        <p:spPr bwMode="auto">
          <a:xfrm>
            <a:off x="5740400" y="4094163"/>
            <a:ext cx="608013"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8" name="Line 98"/>
          <p:cNvSpPr>
            <a:spLocks noChangeShapeType="1"/>
          </p:cNvSpPr>
          <p:nvPr/>
        </p:nvSpPr>
        <p:spPr bwMode="auto">
          <a:xfrm>
            <a:off x="5740400" y="3805238"/>
            <a:ext cx="441325" cy="1587"/>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49" name="Line 99"/>
          <p:cNvSpPr>
            <a:spLocks noChangeShapeType="1"/>
          </p:cNvSpPr>
          <p:nvPr/>
        </p:nvSpPr>
        <p:spPr bwMode="auto">
          <a:xfrm>
            <a:off x="5740400" y="3517900"/>
            <a:ext cx="296863" cy="1588"/>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50" name="Line 100"/>
          <p:cNvSpPr>
            <a:spLocks noChangeShapeType="1"/>
          </p:cNvSpPr>
          <p:nvPr/>
        </p:nvSpPr>
        <p:spPr bwMode="auto">
          <a:xfrm>
            <a:off x="5740400" y="3230563"/>
            <a:ext cx="20320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51" name="Line 101"/>
          <p:cNvSpPr>
            <a:spLocks noChangeShapeType="1"/>
          </p:cNvSpPr>
          <p:nvPr/>
        </p:nvSpPr>
        <p:spPr bwMode="auto">
          <a:xfrm>
            <a:off x="5740400" y="2943225"/>
            <a:ext cx="101600"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52" name="Line 102"/>
          <p:cNvSpPr>
            <a:spLocks noChangeShapeType="1"/>
          </p:cNvSpPr>
          <p:nvPr/>
        </p:nvSpPr>
        <p:spPr bwMode="auto">
          <a:xfrm>
            <a:off x="5740400" y="2654300"/>
            <a:ext cx="55563" cy="1588"/>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53" name="Object 103"/>
          <p:cNvSpPr>
            <a:spLocks noChangeAspect="1" noChangeArrowheads="1"/>
          </p:cNvSpPr>
          <p:nvPr/>
        </p:nvSpPr>
        <p:spPr bwMode="auto">
          <a:xfrm>
            <a:off x="7940675" y="4779963"/>
            <a:ext cx="592138"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54" name="Object 104"/>
          <p:cNvSpPr>
            <a:spLocks noChangeAspect="1" noChangeArrowheads="1"/>
          </p:cNvSpPr>
          <p:nvPr/>
        </p:nvSpPr>
        <p:spPr bwMode="auto">
          <a:xfrm>
            <a:off x="5891213" y="2776538"/>
            <a:ext cx="493712"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55" name="Object 105"/>
          <p:cNvSpPr>
            <a:spLocks noChangeAspect="1" noChangeArrowheads="1"/>
          </p:cNvSpPr>
          <p:nvPr/>
        </p:nvSpPr>
        <p:spPr bwMode="auto">
          <a:xfrm>
            <a:off x="5891213" y="2490788"/>
            <a:ext cx="509587"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56" name="Object 106"/>
          <p:cNvSpPr>
            <a:spLocks noChangeAspect="1" noChangeArrowheads="1"/>
          </p:cNvSpPr>
          <p:nvPr/>
        </p:nvSpPr>
        <p:spPr bwMode="auto">
          <a:xfrm>
            <a:off x="6627813" y="4206875"/>
            <a:ext cx="608012"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57" name="Object 107"/>
          <p:cNvSpPr>
            <a:spLocks noChangeAspect="1" noChangeArrowheads="1"/>
          </p:cNvSpPr>
          <p:nvPr/>
        </p:nvSpPr>
        <p:spPr bwMode="auto">
          <a:xfrm>
            <a:off x="6357938" y="3921125"/>
            <a:ext cx="608012"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58" name="Object 108"/>
          <p:cNvSpPr>
            <a:spLocks noChangeAspect="1" noChangeArrowheads="1"/>
          </p:cNvSpPr>
          <p:nvPr/>
        </p:nvSpPr>
        <p:spPr bwMode="auto">
          <a:xfrm>
            <a:off x="6186488" y="3635375"/>
            <a:ext cx="574675"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59" name="Object 109"/>
          <p:cNvSpPr>
            <a:spLocks noChangeAspect="1" noChangeArrowheads="1"/>
          </p:cNvSpPr>
          <p:nvPr/>
        </p:nvSpPr>
        <p:spPr bwMode="auto">
          <a:xfrm>
            <a:off x="6075363" y="3348038"/>
            <a:ext cx="592137" cy="223837"/>
          </a:xfrm>
          <a:prstGeom prst="rect">
            <a:avLst/>
          </a:prstGeom>
          <a:solidFill>
            <a:schemeClr val="folHlink"/>
          </a:solidFill>
          <a:ln w="9525">
            <a:solidFill>
              <a:srgbClr val="99CCFF"/>
            </a:solidFill>
            <a:miter lim="800000"/>
            <a:headEnd/>
            <a:tailEnd/>
          </a:ln>
        </p:spPr>
        <p:txBody>
          <a:bodyPr/>
          <a:lstStyle/>
          <a:p>
            <a:endParaRPr lang="fr-FR"/>
          </a:p>
        </p:txBody>
      </p:sp>
      <p:sp>
        <p:nvSpPr>
          <p:cNvPr id="53360" name="Object 110"/>
          <p:cNvSpPr>
            <a:spLocks noChangeAspect="1" noChangeArrowheads="1"/>
          </p:cNvSpPr>
          <p:nvPr/>
        </p:nvSpPr>
        <p:spPr bwMode="auto">
          <a:xfrm>
            <a:off x="5989638" y="3062288"/>
            <a:ext cx="493712"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61" name="Object 111"/>
          <p:cNvSpPr>
            <a:spLocks noChangeAspect="1" noChangeArrowheads="1"/>
          </p:cNvSpPr>
          <p:nvPr/>
        </p:nvSpPr>
        <p:spPr bwMode="auto">
          <a:xfrm>
            <a:off x="6959600" y="4494213"/>
            <a:ext cx="592138"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62" name="Object 112"/>
          <p:cNvSpPr>
            <a:spLocks noChangeAspect="1" noChangeArrowheads="1"/>
          </p:cNvSpPr>
          <p:nvPr/>
        </p:nvSpPr>
        <p:spPr bwMode="auto">
          <a:xfrm>
            <a:off x="539750" y="5226050"/>
            <a:ext cx="638175" cy="269875"/>
          </a:xfrm>
          <a:prstGeom prst="rect">
            <a:avLst/>
          </a:prstGeom>
          <a:solidFill>
            <a:schemeClr val="folHlink"/>
          </a:solidFill>
          <a:ln w="9525">
            <a:solidFill>
              <a:srgbClr val="99CCFF"/>
            </a:solidFill>
            <a:miter lim="800000"/>
            <a:headEnd/>
            <a:tailEnd/>
          </a:ln>
        </p:spPr>
        <p:txBody>
          <a:bodyPr/>
          <a:lstStyle/>
          <a:p>
            <a:endParaRPr lang="fr-FR"/>
          </a:p>
        </p:txBody>
      </p:sp>
      <p:sp>
        <p:nvSpPr>
          <p:cNvPr id="53363" name="Object 113"/>
          <p:cNvSpPr>
            <a:spLocks noChangeAspect="1" noChangeArrowheads="1"/>
          </p:cNvSpPr>
          <p:nvPr/>
        </p:nvSpPr>
        <p:spPr bwMode="auto">
          <a:xfrm>
            <a:off x="3827463" y="5226050"/>
            <a:ext cx="622300" cy="269875"/>
          </a:xfrm>
          <a:prstGeom prst="rect">
            <a:avLst/>
          </a:prstGeom>
          <a:solidFill>
            <a:schemeClr val="folHlink"/>
          </a:solidFill>
          <a:ln w="9525">
            <a:solidFill>
              <a:srgbClr val="99CCFF"/>
            </a:solidFill>
            <a:miter lim="800000"/>
            <a:headEnd/>
            <a:tailEnd/>
          </a:ln>
        </p:spPr>
        <p:txBody>
          <a:bodyPr/>
          <a:lstStyle/>
          <a:p>
            <a:endParaRPr lang="fr-FR"/>
          </a:p>
        </p:txBody>
      </p:sp>
      <p:sp>
        <p:nvSpPr>
          <p:cNvPr id="53364" name="Object 114"/>
          <p:cNvSpPr>
            <a:spLocks noChangeAspect="1" noChangeArrowheads="1"/>
          </p:cNvSpPr>
          <p:nvPr/>
        </p:nvSpPr>
        <p:spPr bwMode="auto">
          <a:xfrm>
            <a:off x="6330950" y="5226050"/>
            <a:ext cx="866775" cy="269875"/>
          </a:xfrm>
          <a:prstGeom prst="rect">
            <a:avLst/>
          </a:prstGeom>
          <a:solidFill>
            <a:schemeClr val="folHlink"/>
          </a:solidFill>
          <a:ln w="9525">
            <a:solidFill>
              <a:srgbClr val="99CCFF"/>
            </a:solidFill>
            <a:miter lim="800000"/>
            <a:headEnd/>
            <a:tailEnd/>
          </a:ln>
        </p:spPr>
        <p:txBody>
          <a:bodyPr/>
          <a:lstStyle/>
          <a:p>
            <a:endParaRPr lang="fr-FR"/>
          </a:p>
        </p:txBody>
      </p:sp>
      <p:sp>
        <p:nvSpPr>
          <p:cNvPr id="53365" name="Line 115"/>
          <p:cNvSpPr>
            <a:spLocks noChangeShapeType="1"/>
          </p:cNvSpPr>
          <p:nvPr/>
        </p:nvSpPr>
        <p:spPr bwMode="auto">
          <a:xfrm flipV="1">
            <a:off x="3389313" y="2047875"/>
            <a:ext cx="0" cy="2894013"/>
          </a:xfrm>
          <a:prstGeom prst="line">
            <a:avLst/>
          </a:prstGeom>
          <a:noFill/>
          <a:ln w="1905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66" name="Line 116"/>
          <p:cNvSpPr>
            <a:spLocks noChangeShapeType="1"/>
          </p:cNvSpPr>
          <p:nvPr/>
        </p:nvSpPr>
        <p:spPr bwMode="auto">
          <a:xfrm flipV="1">
            <a:off x="5745163" y="2047875"/>
            <a:ext cx="0" cy="2894013"/>
          </a:xfrm>
          <a:prstGeom prst="line">
            <a:avLst/>
          </a:prstGeom>
          <a:noFill/>
          <a:ln w="1905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67" name="Line 117"/>
          <p:cNvSpPr>
            <a:spLocks noChangeShapeType="1"/>
          </p:cNvSpPr>
          <p:nvPr/>
        </p:nvSpPr>
        <p:spPr bwMode="auto">
          <a:xfrm flipV="1">
            <a:off x="885825" y="2058988"/>
            <a:ext cx="0" cy="287337"/>
          </a:xfrm>
          <a:prstGeom prst="line">
            <a:avLst/>
          </a:prstGeom>
          <a:noFill/>
          <a:ln w="9525">
            <a:solidFill>
              <a:srgbClr val="99CC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3368" name="Line 118"/>
          <p:cNvSpPr>
            <a:spLocks noChangeShapeType="1"/>
          </p:cNvSpPr>
          <p:nvPr/>
        </p:nvSpPr>
        <p:spPr bwMode="auto">
          <a:xfrm flipH="1">
            <a:off x="898525" y="2071688"/>
            <a:ext cx="1479550" cy="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3369" name="Line 119"/>
          <p:cNvSpPr>
            <a:spLocks noChangeShapeType="1"/>
          </p:cNvSpPr>
          <p:nvPr/>
        </p:nvSpPr>
        <p:spPr bwMode="auto">
          <a:xfrm>
            <a:off x="3389313" y="2058988"/>
            <a:ext cx="295275" cy="0"/>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70" name="Line 120"/>
          <p:cNvSpPr>
            <a:spLocks noChangeShapeType="1"/>
          </p:cNvSpPr>
          <p:nvPr/>
        </p:nvSpPr>
        <p:spPr bwMode="auto">
          <a:xfrm>
            <a:off x="3695700" y="2070100"/>
            <a:ext cx="0" cy="287338"/>
          </a:xfrm>
          <a:prstGeom prst="line">
            <a:avLst/>
          </a:prstGeom>
          <a:noFill/>
          <a:ln w="9525">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371" name="Arc 121"/>
          <p:cNvSpPr>
            <a:spLocks/>
          </p:cNvSpPr>
          <p:nvPr/>
        </p:nvSpPr>
        <p:spPr bwMode="auto">
          <a:xfrm flipH="1" flipV="1">
            <a:off x="5745163" y="2071688"/>
            <a:ext cx="2060575" cy="2863850"/>
          </a:xfrm>
          <a:custGeom>
            <a:avLst/>
            <a:gdLst>
              <a:gd name="T0" fmla="*/ 27857 w 21599"/>
              <a:gd name="T1" fmla="*/ 0 h 21598"/>
              <a:gd name="T2" fmla="*/ 2060575 w 21599"/>
              <a:gd name="T3" fmla="*/ 2836137 h 21598"/>
              <a:gd name="T4" fmla="*/ 0 w 21599"/>
              <a:gd name="T5" fmla="*/ 2863850 h 21598"/>
              <a:gd name="T6" fmla="*/ 0 60000 65536"/>
              <a:gd name="T7" fmla="*/ 0 60000 65536"/>
              <a:gd name="T8" fmla="*/ 0 60000 65536"/>
            </a:gdLst>
            <a:ahLst/>
            <a:cxnLst>
              <a:cxn ang="T6">
                <a:pos x="T0" y="T1"/>
              </a:cxn>
              <a:cxn ang="T7">
                <a:pos x="T2" y="T3"/>
              </a:cxn>
              <a:cxn ang="T8">
                <a:pos x="T4" y="T5"/>
              </a:cxn>
            </a:cxnLst>
            <a:rect l="0" t="0" r="r" b="b"/>
            <a:pathLst>
              <a:path w="21599" h="21598" fill="none" extrusionOk="0">
                <a:moveTo>
                  <a:pt x="292" y="-1"/>
                </a:moveTo>
                <a:cubicBezTo>
                  <a:pt x="12025" y="158"/>
                  <a:pt x="21485" y="9655"/>
                  <a:pt x="21598" y="21389"/>
                </a:cubicBezTo>
              </a:path>
              <a:path w="21599" h="21598" stroke="0" extrusionOk="0">
                <a:moveTo>
                  <a:pt x="292" y="-1"/>
                </a:moveTo>
                <a:cubicBezTo>
                  <a:pt x="12025" y="158"/>
                  <a:pt x="21485" y="9655"/>
                  <a:pt x="21598" y="21389"/>
                </a:cubicBezTo>
                <a:lnTo>
                  <a:pt x="0" y="21598"/>
                </a:lnTo>
                <a:lnTo>
                  <a:pt x="292"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372" name="Object 122"/>
          <p:cNvSpPr>
            <a:spLocks noChangeAspect="1" noChangeArrowheads="1"/>
          </p:cNvSpPr>
          <p:nvPr/>
        </p:nvSpPr>
        <p:spPr bwMode="auto">
          <a:xfrm>
            <a:off x="3732213" y="2082800"/>
            <a:ext cx="493712" cy="223838"/>
          </a:xfrm>
          <a:prstGeom prst="rect">
            <a:avLst/>
          </a:prstGeom>
          <a:solidFill>
            <a:schemeClr val="folHlink"/>
          </a:solidFill>
          <a:ln w="9525">
            <a:solidFill>
              <a:srgbClr val="99CCFF"/>
            </a:solidFill>
            <a:miter lim="800000"/>
            <a:headEnd/>
            <a:tailEnd/>
          </a:ln>
        </p:spPr>
        <p:txBody>
          <a:bodyPr/>
          <a:lstStyle/>
          <a:p>
            <a:endParaRPr lang="fr-FR"/>
          </a:p>
        </p:txBody>
      </p:sp>
      <p:sp>
        <p:nvSpPr>
          <p:cNvPr id="53373" name="Object 123"/>
          <p:cNvSpPr>
            <a:spLocks noChangeAspect="1" noChangeArrowheads="1"/>
          </p:cNvSpPr>
          <p:nvPr/>
        </p:nvSpPr>
        <p:spPr bwMode="auto">
          <a:xfrm>
            <a:off x="5805488" y="2201863"/>
            <a:ext cx="477837" cy="222250"/>
          </a:xfrm>
          <a:prstGeom prst="rect">
            <a:avLst/>
          </a:prstGeom>
          <a:solidFill>
            <a:schemeClr val="folHlink"/>
          </a:solidFill>
          <a:ln w="9525">
            <a:solidFill>
              <a:srgbClr val="99CCFF"/>
            </a:solidFill>
            <a:miter lim="800000"/>
            <a:headEnd/>
            <a:tailEnd/>
          </a:ln>
        </p:spPr>
        <p:txBody>
          <a:bodyPr/>
          <a:lstStyle/>
          <a:p>
            <a:endParaRPr lang="fr-FR"/>
          </a:p>
        </p:txBody>
      </p:sp>
      <p:sp>
        <p:nvSpPr>
          <p:cNvPr id="53374" name="Object 124"/>
          <p:cNvSpPr>
            <a:spLocks noChangeAspect="1" noChangeArrowheads="1"/>
          </p:cNvSpPr>
          <p:nvPr/>
        </p:nvSpPr>
        <p:spPr bwMode="auto">
          <a:xfrm>
            <a:off x="2211388" y="2214563"/>
            <a:ext cx="592137" cy="223837"/>
          </a:xfrm>
          <a:prstGeom prst="rect">
            <a:avLst/>
          </a:prstGeom>
          <a:solidFill>
            <a:schemeClr val="folHlink"/>
          </a:solidFill>
          <a:ln w="9525">
            <a:solidFill>
              <a:srgbClr val="99CCFF"/>
            </a:solidFill>
            <a:miter lim="800000"/>
            <a:headEnd/>
            <a:tailEnd/>
          </a:ln>
        </p:spPr>
        <p:txBody>
          <a:bodyPr/>
          <a:lstStyle/>
          <a:p>
            <a:endParaRPr lang="fr-FR"/>
          </a:p>
        </p:txBody>
      </p:sp>
      <p:sp>
        <p:nvSpPr>
          <p:cNvPr id="53375" name="Object 125"/>
          <p:cNvSpPr>
            <a:spLocks noChangeAspect="1" noChangeArrowheads="1"/>
          </p:cNvSpPr>
          <p:nvPr/>
        </p:nvSpPr>
        <p:spPr bwMode="auto">
          <a:xfrm>
            <a:off x="2357438" y="1916113"/>
            <a:ext cx="495300" cy="223837"/>
          </a:xfrm>
          <a:prstGeom prst="rect">
            <a:avLst/>
          </a:prstGeom>
          <a:solidFill>
            <a:schemeClr val="folHlink"/>
          </a:solidFill>
          <a:ln w="9525">
            <a:solidFill>
              <a:srgbClr val="99CCFF"/>
            </a:solidFill>
            <a:miter lim="800000"/>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ppt_w</p:attrName>
                                        </p:attrNameLst>
                                      </p:cBhvr>
                                      <p:tavLst>
                                        <p:tav tm="0">
                                          <p:val>
                                            <p:strVal val="#ppt_w*0.05"/>
                                          </p:val>
                                        </p:tav>
                                        <p:tav tm="100000">
                                          <p:val>
                                            <p:strVal val="#ppt_w"/>
                                          </p:val>
                                        </p:tav>
                                      </p:tavLst>
                                    </p:anim>
                                    <p:anim calcmode="lin" valueType="num">
                                      <p:cBhvr>
                                        <p:cTn id="8" dur="500" fill="hold"/>
                                        <p:tgtEl>
                                          <p:spTgt spid="115714"/>
                                        </p:tgtEl>
                                        <p:attrNameLst>
                                          <p:attrName>ppt_h</p:attrName>
                                        </p:attrNameLst>
                                      </p:cBhvr>
                                      <p:tavLst>
                                        <p:tav tm="0">
                                          <p:val>
                                            <p:strVal val="#ppt_h"/>
                                          </p:val>
                                        </p:tav>
                                        <p:tav tm="100000">
                                          <p:val>
                                            <p:strVal val="#ppt_h"/>
                                          </p:val>
                                        </p:tav>
                                      </p:tavLst>
                                    </p:anim>
                                    <p:anim calcmode="lin" valueType="num">
                                      <p:cBhvr>
                                        <p:cTn id="9" dur="500" fill="hold"/>
                                        <p:tgtEl>
                                          <p:spTgt spid="115714"/>
                                        </p:tgtEl>
                                        <p:attrNameLst>
                                          <p:attrName>ppt_x</p:attrName>
                                        </p:attrNameLst>
                                      </p:cBhvr>
                                      <p:tavLst>
                                        <p:tav tm="0">
                                          <p:val>
                                            <p:strVal val="#ppt_x-.2"/>
                                          </p:val>
                                        </p:tav>
                                        <p:tav tm="100000">
                                          <p:val>
                                            <p:strVal val="#ppt_x"/>
                                          </p:val>
                                        </p:tav>
                                      </p:tavLst>
                                    </p:anim>
                                    <p:anim calcmode="lin" valueType="num">
                                      <p:cBhvr>
                                        <p:cTn id="10" dur="500" fill="hold"/>
                                        <p:tgtEl>
                                          <p:spTgt spid="115714"/>
                                        </p:tgtEl>
                                        <p:attrNameLst>
                                          <p:attrName>ppt_y</p:attrName>
                                        </p:attrNameLst>
                                      </p:cBhvr>
                                      <p:tavLst>
                                        <p:tav tm="0">
                                          <p:val>
                                            <p:strVal val="#ppt_y"/>
                                          </p:val>
                                        </p:tav>
                                        <p:tav tm="100000">
                                          <p:val>
                                            <p:strVal val="#ppt_y"/>
                                          </p:val>
                                        </p:tav>
                                      </p:tavLst>
                                    </p:anim>
                                    <p:animEffect transition="in" filter="fade">
                                      <p:cBhvr>
                                        <p:cTn id="11"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3C76EE7C-D69A-4A23-9C78-375B437855B4}"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06883349-8CD1-49C0-AEEC-5123958DF292}" type="slidenum">
              <a:rPr lang="fr-FR"/>
              <a:pPr>
                <a:defRPr/>
              </a:pPr>
              <a:t>51</a:t>
            </a:fld>
            <a:endParaRPr lang="fr-FR"/>
          </a:p>
        </p:txBody>
      </p:sp>
      <p:pic>
        <p:nvPicPr>
          <p:cNvPr id="11673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4"/>
          <p:cNvSpPr>
            <a:spLocks noChangeArrowheads="1"/>
          </p:cNvSpPr>
          <p:nvPr/>
        </p:nvSpPr>
        <p:spPr bwMode="auto">
          <a:xfrm>
            <a:off x="1619250" y="3163888"/>
            <a:ext cx="58324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fr-FR" sz="4400" b="1">
                <a:solidFill>
                  <a:schemeClr val="bg1"/>
                </a:solidFill>
                <a:cs typeface="Times New Roman" pitchFamily="18" charset="0"/>
              </a:rPr>
              <a:t>Étude au vent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p:cTn id="7" dur="500" decel="50000" fill="hold">
                                          <p:stCondLst>
                                            <p:cond delay="0"/>
                                          </p:stCondLst>
                                        </p:cTn>
                                        <p:tgtEl>
                                          <p:spTgt spid="116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6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6738"/>
                                        </p:tgtEl>
                                        <p:attrNameLst>
                                          <p:attrName>ppt_w</p:attrName>
                                        </p:attrNameLst>
                                      </p:cBhvr>
                                      <p:tavLst>
                                        <p:tav tm="0">
                                          <p:val>
                                            <p:strVal val="#ppt_w*.05"/>
                                          </p:val>
                                        </p:tav>
                                        <p:tav tm="100000">
                                          <p:val>
                                            <p:strVal val="#ppt_w"/>
                                          </p:val>
                                        </p:tav>
                                      </p:tavLst>
                                    </p:anim>
                                    <p:anim calcmode="lin" valueType="num">
                                      <p:cBhvr>
                                        <p:cTn id="10" dur="1000" fill="hold"/>
                                        <p:tgtEl>
                                          <p:spTgt spid="116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6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6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6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6738"/>
                                        </p:tgtEl>
                                      </p:cBhvr>
                                    </p:animEffect>
                                  </p:childTnLst>
                                </p:cTn>
                              </p:par>
                              <p:par>
                                <p:cTn id="15" presetID="17" presetClass="entr" presetSubtype="10" fill="hold" nodeType="withEffect">
                                  <p:stCondLst>
                                    <p:cond delay="0"/>
                                  </p:stCondLst>
                                  <p:childTnLst>
                                    <p:set>
                                      <p:cBhvr>
                                        <p:cTn id="16" dur="1" fill="hold">
                                          <p:stCondLst>
                                            <p:cond delay="0"/>
                                          </p:stCondLst>
                                        </p:cTn>
                                        <p:tgtEl>
                                          <p:spTgt spid="116739"/>
                                        </p:tgtEl>
                                        <p:attrNameLst>
                                          <p:attrName>style.visibility</p:attrName>
                                        </p:attrNameLst>
                                      </p:cBhvr>
                                      <p:to>
                                        <p:strVal val="visible"/>
                                      </p:to>
                                    </p:set>
                                    <p:anim calcmode="lin" valueType="num">
                                      <p:cBhvr>
                                        <p:cTn id="17" dur="500" fill="hold"/>
                                        <p:tgtEl>
                                          <p:spTgt spid="116739"/>
                                        </p:tgtEl>
                                        <p:attrNameLst>
                                          <p:attrName>ppt_w</p:attrName>
                                        </p:attrNameLst>
                                      </p:cBhvr>
                                      <p:tavLst>
                                        <p:tav tm="0">
                                          <p:val>
                                            <p:fltVal val="0"/>
                                          </p:val>
                                        </p:tav>
                                        <p:tav tm="100000">
                                          <p:val>
                                            <p:strVal val="#ppt_w"/>
                                          </p:val>
                                        </p:tav>
                                      </p:tavLst>
                                    </p:anim>
                                    <p:anim calcmode="lin" valueType="num">
                                      <p:cBhvr>
                                        <p:cTn id="18" dur="500" fill="hold"/>
                                        <p:tgtEl>
                                          <p:spTgt spid="116739"/>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000"/>
                            </p:stCondLst>
                            <p:childTnLst>
                              <p:par>
                                <p:cTn id="20" presetID="54" presetClass="entr" presetSubtype="0" accel="100000" fill="hold" grpId="0" nodeType="afterEffect">
                                  <p:stCondLst>
                                    <p:cond delay="0"/>
                                  </p:stCondLst>
                                  <p:childTnLst>
                                    <p:set>
                                      <p:cBhvr>
                                        <p:cTn id="21" dur="1" fill="hold">
                                          <p:stCondLst>
                                            <p:cond delay="0"/>
                                          </p:stCondLst>
                                        </p:cTn>
                                        <p:tgtEl>
                                          <p:spTgt spid="116740"/>
                                        </p:tgtEl>
                                        <p:attrNameLst>
                                          <p:attrName>style.visibility</p:attrName>
                                        </p:attrNameLst>
                                      </p:cBhvr>
                                      <p:to>
                                        <p:strVal val="visible"/>
                                      </p:to>
                                    </p:set>
                                    <p:anim calcmode="lin" valueType="num">
                                      <p:cBhvr>
                                        <p:cTn id="22" dur="500" fill="hold"/>
                                        <p:tgtEl>
                                          <p:spTgt spid="116740"/>
                                        </p:tgtEl>
                                        <p:attrNameLst>
                                          <p:attrName>ppt_w</p:attrName>
                                        </p:attrNameLst>
                                      </p:cBhvr>
                                      <p:tavLst>
                                        <p:tav tm="0">
                                          <p:val>
                                            <p:strVal val="#ppt_w*0.05"/>
                                          </p:val>
                                        </p:tav>
                                        <p:tav tm="100000">
                                          <p:val>
                                            <p:strVal val="#ppt_w"/>
                                          </p:val>
                                        </p:tav>
                                      </p:tavLst>
                                    </p:anim>
                                    <p:anim calcmode="lin" valueType="num">
                                      <p:cBhvr>
                                        <p:cTn id="23" dur="500" fill="hold"/>
                                        <p:tgtEl>
                                          <p:spTgt spid="116740"/>
                                        </p:tgtEl>
                                        <p:attrNameLst>
                                          <p:attrName>ppt_h</p:attrName>
                                        </p:attrNameLst>
                                      </p:cBhvr>
                                      <p:tavLst>
                                        <p:tav tm="0">
                                          <p:val>
                                            <p:strVal val="#ppt_h"/>
                                          </p:val>
                                        </p:tav>
                                        <p:tav tm="100000">
                                          <p:val>
                                            <p:strVal val="#ppt_h"/>
                                          </p:val>
                                        </p:tav>
                                      </p:tavLst>
                                    </p:anim>
                                    <p:anim calcmode="lin" valueType="num">
                                      <p:cBhvr>
                                        <p:cTn id="24" dur="500" fill="hold"/>
                                        <p:tgtEl>
                                          <p:spTgt spid="116740"/>
                                        </p:tgtEl>
                                        <p:attrNameLst>
                                          <p:attrName>ppt_x</p:attrName>
                                        </p:attrNameLst>
                                      </p:cBhvr>
                                      <p:tavLst>
                                        <p:tav tm="0">
                                          <p:val>
                                            <p:strVal val="#ppt_x-.2"/>
                                          </p:val>
                                        </p:tav>
                                        <p:tav tm="100000">
                                          <p:val>
                                            <p:strVal val="#ppt_x"/>
                                          </p:val>
                                        </p:tav>
                                      </p:tavLst>
                                    </p:anim>
                                    <p:anim calcmode="lin" valueType="num">
                                      <p:cBhvr>
                                        <p:cTn id="25" dur="500" fill="hold"/>
                                        <p:tgtEl>
                                          <p:spTgt spid="116740"/>
                                        </p:tgtEl>
                                        <p:attrNameLst>
                                          <p:attrName>ppt_y</p:attrName>
                                        </p:attrNameLst>
                                      </p:cBhvr>
                                      <p:tavLst>
                                        <p:tav tm="0">
                                          <p:val>
                                            <p:strVal val="#ppt_y"/>
                                          </p:val>
                                        </p:tav>
                                        <p:tav tm="100000">
                                          <p:val>
                                            <p:strVal val="#ppt_y"/>
                                          </p:val>
                                        </p:tav>
                                      </p:tavLst>
                                    </p:anim>
                                    <p:animEffect transition="in" filter="fade">
                                      <p:cBhvr>
                                        <p:cTn id="26"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5"/>
          <p:cNvSpPr>
            <a:spLocks noGrp="1" noChangeArrowheads="1"/>
          </p:cNvSpPr>
          <p:nvPr>
            <p:ph type="dt" sz="quarter" idx="10"/>
          </p:nvPr>
        </p:nvSpPr>
        <p:spPr/>
        <p:txBody>
          <a:bodyPr/>
          <a:lstStyle/>
          <a:p>
            <a:pPr>
              <a:defRPr/>
            </a:pPr>
            <a:fld id="{44CA91C7-E266-4234-88D0-B8CDB559F976}" type="datetime1">
              <a:rPr lang="fr-FR"/>
              <a:pPr>
                <a:defRPr/>
              </a:pPr>
              <a:t>25/10/2019</a:t>
            </a:fld>
            <a:endParaRPr lang="fr-FR"/>
          </a:p>
        </p:txBody>
      </p:sp>
      <p:sp>
        <p:nvSpPr>
          <p:cNvPr id="6" name="Rectangle 37"/>
          <p:cNvSpPr>
            <a:spLocks noGrp="1" noChangeArrowheads="1"/>
          </p:cNvSpPr>
          <p:nvPr>
            <p:ph type="sldNum" sz="quarter" idx="12"/>
          </p:nvPr>
        </p:nvSpPr>
        <p:spPr/>
        <p:txBody>
          <a:bodyPr/>
          <a:lstStyle/>
          <a:p>
            <a:pPr>
              <a:defRPr/>
            </a:pPr>
            <a:fld id="{FDDCB5C3-2CE9-45B1-B07E-B1B6E8263876}" type="slidenum">
              <a:rPr lang="fr-FR"/>
              <a:pPr>
                <a:defRPr/>
              </a:pPr>
              <a:t>52</a:t>
            </a:fld>
            <a:endParaRPr lang="fr-FR"/>
          </a:p>
        </p:txBody>
      </p:sp>
      <p:sp>
        <p:nvSpPr>
          <p:cNvPr id="117762" name="Rectangle 2"/>
          <p:cNvSpPr>
            <a:spLocks noGrp="1" noChangeArrowheads="1"/>
          </p:cNvSpPr>
          <p:nvPr>
            <p:ph type="subTitle" idx="1"/>
          </p:nvPr>
        </p:nvSpPr>
        <p:spPr>
          <a:xfrm>
            <a:off x="215900" y="1944688"/>
            <a:ext cx="8893175" cy="5445125"/>
          </a:xfrm>
        </p:spPr>
        <p:txBody>
          <a:bodyPr/>
          <a:lstStyle/>
          <a:p>
            <a:pPr algn="l" eaLnBrk="1" hangingPunct="1"/>
            <a:r>
              <a:rPr lang="fr-FR" smtClean="0">
                <a:latin typeface="Times New Roman" pitchFamily="18" charset="0"/>
              </a:rPr>
              <a:t>    </a:t>
            </a:r>
          </a:p>
        </p:txBody>
      </p:sp>
      <p:sp>
        <p:nvSpPr>
          <p:cNvPr id="117763" name="Rectangle 3"/>
          <p:cNvSpPr>
            <a:spLocks noChangeArrowheads="1"/>
          </p:cNvSpPr>
          <p:nvPr/>
        </p:nvSpPr>
        <p:spPr bwMode="auto">
          <a:xfrm>
            <a:off x="414338" y="908050"/>
            <a:ext cx="8748712"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70000"/>
              </a:lnSpc>
              <a:defRPr/>
            </a:pPr>
            <a:r>
              <a:rPr lang="fr-FR" sz="4400">
                <a:effectLst>
                  <a:outerShdw blurRad="38100" dist="38100" dir="2700000" algn="tl">
                    <a:srgbClr val="000000"/>
                  </a:outerShdw>
                </a:effectLst>
                <a:cs typeface="Times New Roman" pitchFamily="18" charset="0"/>
              </a:rPr>
              <a:t>Le Calcul  des forces due au vent est fait suivant les règles RNV 99.          </a:t>
            </a:r>
          </a:p>
          <a:p>
            <a:pPr>
              <a:lnSpc>
                <a:spcPct val="170000"/>
              </a:lnSpc>
              <a:defRPr/>
            </a:pPr>
            <a:r>
              <a:rPr lang="fr-FR" sz="4400">
                <a:effectLst>
                  <a:outerShdw blurRad="38100" dist="38100" dir="2700000" algn="tl">
                    <a:srgbClr val="000000"/>
                  </a:outerShdw>
                </a:effectLst>
                <a:cs typeface="Times New Roman" pitchFamily="18" charset="0"/>
              </a:rPr>
              <a:t>Les résultats obtenus  sont: </a:t>
            </a:r>
          </a:p>
        </p:txBody>
      </p:sp>
      <p:sp>
        <p:nvSpPr>
          <p:cNvPr id="117764" name="Text Box 4"/>
          <p:cNvSpPr txBox="1">
            <a:spLocks noChangeArrowheads="1"/>
          </p:cNvSpPr>
          <p:nvPr/>
        </p:nvSpPr>
        <p:spPr bwMode="auto">
          <a:xfrm>
            <a:off x="971550" y="4724400"/>
            <a:ext cx="669607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defRPr/>
            </a:pPr>
            <a:r>
              <a:rPr lang="fr-FR" sz="3600">
                <a:effectLst>
                  <a:outerShdw blurRad="38100" dist="38100" dir="2700000" algn="tl">
                    <a:srgbClr val="000000"/>
                  </a:outerShdw>
                </a:effectLst>
                <a:cs typeface="Times New Roman" pitchFamily="18" charset="0"/>
              </a:rPr>
              <a:t>F</a:t>
            </a:r>
            <a:r>
              <a:rPr lang="fr-FR" sz="3600" baseline="-25000">
                <a:effectLst>
                  <a:outerShdw blurRad="38100" dist="38100" dir="2700000" algn="tl">
                    <a:srgbClr val="000000"/>
                  </a:outerShdw>
                </a:effectLst>
                <a:cs typeface="Times New Roman" pitchFamily="18" charset="0"/>
              </a:rPr>
              <a:t>X</a:t>
            </a:r>
            <a:r>
              <a:rPr lang="fr-FR" sz="3600">
                <a:effectLst>
                  <a:outerShdw blurRad="38100" dist="38100" dir="2700000" algn="tl">
                    <a:srgbClr val="000000"/>
                  </a:outerShdw>
                </a:effectLst>
                <a:cs typeface="Times New Roman" pitchFamily="18" charset="0"/>
              </a:rPr>
              <a:t> =29,02t               F</a:t>
            </a:r>
            <a:r>
              <a:rPr lang="fr-FR" sz="3600" baseline="-25000">
                <a:effectLst>
                  <a:outerShdw blurRad="38100" dist="38100" dir="2700000" algn="tl">
                    <a:srgbClr val="000000"/>
                  </a:outerShdw>
                </a:effectLst>
                <a:cs typeface="Times New Roman" pitchFamily="18" charset="0"/>
              </a:rPr>
              <a:t>Y</a:t>
            </a:r>
            <a:r>
              <a:rPr lang="fr-FR" sz="3600">
                <a:effectLst>
                  <a:outerShdw blurRad="38100" dist="38100" dir="2700000" algn="tl">
                    <a:srgbClr val="000000"/>
                  </a:outerShdw>
                </a:effectLst>
                <a:cs typeface="Times New Roman" pitchFamily="18" charset="0"/>
              </a:rPr>
              <a:t> = 61,12 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 calcmode="lin" valueType="num">
                                      <p:cBhvr>
                                        <p:cTn id="7" dur="1000" fill="hold"/>
                                        <p:tgtEl>
                                          <p:spTgt spid="11776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776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7762">
                                            <p:txEl>
                                              <p:pRg st="0" end="0"/>
                                            </p:txEl>
                                          </p:spTgt>
                                        </p:tgtEl>
                                      </p:cBhvr>
                                    </p:animEffect>
                                  </p:childTnLst>
                                </p:cTn>
                              </p:par>
                              <p:par>
                                <p:cTn id="10" presetID="21" presetClass="entr" presetSubtype="4" fill="hold" grpId="0" nodeType="withEffect">
                                  <p:stCondLst>
                                    <p:cond delay="0"/>
                                  </p:stCondLst>
                                  <p:childTnLst>
                                    <p:set>
                                      <p:cBhvr>
                                        <p:cTn id="11" dur="1" fill="hold">
                                          <p:stCondLst>
                                            <p:cond delay="0"/>
                                          </p:stCondLst>
                                        </p:cTn>
                                        <p:tgtEl>
                                          <p:spTgt spid="117763"/>
                                        </p:tgtEl>
                                        <p:attrNameLst>
                                          <p:attrName>style.visibility</p:attrName>
                                        </p:attrNameLst>
                                      </p:cBhvr>
                                      <p:to>
                                        <p:strVal val="visible"/>
                                      </p:to>
                                    </p:set>
                                    <p:animEffect transition="in" filter="wheel(4)">
                                      <p:cBhvr>
                                        <p:cTn id="12" dur="500"/>
                                        <p:tgtEl>
                                          <p:spTgt spid="117763"/>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117764"/>
                                        </p:tgtEl>
                                        <p:attrNameLst>
                                          <p:attrName>style.visibility</p:attrName>
                                        </p:attrNameLst>
                                      </p:cBhvr>
                                      <p:to>
                                        <p:strVal val="visible"/>
                                      </p:to>
                                    </p:set>
                                    <p:anim calcmode="lin" valueType="num">
                                      <p:cBhvr>
                                        <p:cTn id="15" dur="500" fill="hold"/>
                                        <p:tgtEl>
                                          <p:spTgt spid="11776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7764"/>
                                        </p:tgtEl>
                                        <p:attrNameLst>
                                          <p:attrName>ppt_y</p:attrName>
                                        </p:attrNameLst>
                                      </p:cBhvr>
                                      <p:tavLst>
                                        <p:tav tm="0">
                                          <p:val>
                                            <p:strVal val="#ppt_y"/>
                                          </p:val>
                                        </p:tav>
                                        <p:tav tm="100000">
                                          <p:val>
                                            <p:strVal val="#ppt_y"/>
                                          </p:val>
                                        </p:tav>
                                      </p:tavLst>
                                    </p:anim>
                                    <p:anim calcmode="lin" valueType="num">
                                      <p:cBhvr>
                                        <p:cTn id="17" dur="500" fill="hold"/>
                                        <p:tgtEl>
                                          <p:spTgt spid="11776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776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7764"/>
                                        </p:tgtEl>
                                      </p:cBhvr>
                                    </p:animEffect>
                                  </p:childTnLst>
                                </p:cTn>
                              </p:par>
                              <p:par>
                                <p:cTn id="20" presetID="27" presetClass="entr" presetSubtype="0" fill="hold" grpId="1" nodeType="withEffect">
                                  <p:stCondLst>
                                    <p:cond delay="0"/>
                                  </p:stCondLst>
                                  <p:iterate type="lt">
                                    <p:tmPct val="50000"/>
                                  </p:iterate>
                                  <p:childTnLst>
                                    <p:set>
                                      <p:cBhvr>
                                        <p:cTn id="21" dur="1" fill="hold">
                                          <p:stCondLst>
                                            <p:cond delay="0"/>
                                          </p:stCondLst>
                                        </p:cTn>
                                        <p:tgtEl>
                                          <p:spTgt spid="117764"/>
                                        </p:tgtEl>
                                        <p:attrNameLst>
                                          <p:attrName>style.visibility</p:attrName>
                                        </p:attrNameLst>
                                      </p:cBhvr>
                                      <p:to>
                                        <p:strVal val="visible"/>
                                      </p:to>
                                    </p:set>
                                    <p:anim calcmode="discrete" valueType="clr">
                                      <p:cBhvr override="childStyle">
                                        <p:cTn id="22" dur="80"/>
                                        <p:tgtEl>
                                          <p:spTgt spid="11776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7764"/>
                                        </p:tgtEl>
                                        <p:attrNameLst>
                                          <p:attrName>fillcolor</p:attrName>
                                        </p:attrNameLst>
                                      </p:cBhvr>
                                      <p:tavLst>
                                        <p:tav tm="0">
                                          <p:val>
                                            <p:clrVal>
                                              <a:schemeClr val="accent2"/>
                                            </p:clrVal>
                                          </p:val>
                                        </p:tav>
                                        <p:tav tm="50000">
                                          <p:val>
                                            <p:clrVal>
                                              <a:schemeClr val="hlink"/>
                                            </p:clrVal>
                                          </p:val>
                                        </p:tav>
                                      </p:tavLst>
                                    </p:anim>
                                    <p:set>
                                      <p:cBhvr>
                                        <p:cTn id="24" dur="80"/>
                                        <p:tgtEl>
                                          <p:spTgt spid="1177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p:bldP spid="117763" grpId="0"/>
      <p:bldP spid="117764" grpId="0"/>
      <p:bldP spid="117764" grpId="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e la date 2"/>
          <p:cNvSpPr>
            <a:spLocks noGrp="1"/>
          </p:cNvSpPr>
          <p:nvPr>
            <p:ph type="dt" sz="quarter" idx="10"/>
          </p:nvPr>
        </p:nvSpPr>
        <p:spPr/>
        <p:txBody>
          <a:bodyPr/>
          <a:lstStyle/>
          <a:p>
            <a:pPr>
              <a:defRPr/>
            </a:pPr>
            <a:fld id="{9B071837-2306-453D-957C-89BFEE3AC8A6}" type="datetime1">
              <a:rPr lang="fr-FR"/>
              <a:pPr>
                <a:defRPr/>
              </a:pPr>
              <a:t>25/10/2019</a:t>
            </a:fld>
            <a:endParaRPr lang="fr-FR"/>
          </a:p>
        </p:txBody>
      </p:sp>
      <p:sp>
        <p:nvSpPr>
          <p:cNvPr id="6" name="Espace réservé du numéro de diapositive 4"/>
          <p:cNvSpPr>
            <a:spLocks noGrp="1"/>
          </p:cNvSpPr>
          <p:nvPr>
            <p:ph type="sldNum" sz="quarter" idx="12"/>
          </p:nvPr>
        </p:nvSpPr>
        <p:spPr/>
        <p:txBody>
          <a:bodyPr/>
          <a:lstStyle/>
          <a:p>
            <a:pPr>
              <a:defRPr/>
            </a:pPr>
            <a:fld id="{D0C679DB-A2E6-4B18-872D-C65C9186AAEB}" type="slidenum">
              <a:rPr lang="fr-FR"/>
              <a:pPr>
                <a:defRPr/>
              </a:pPr>
              <a:t>53</a:t>
            </a:fld>
            <a:endParaRPr lang="fr-FR"/>
          </a:p>
        </p:txBody>
      </p:sp>
      <p:sp>
        <p:nvSpPr>
          <p:cNvPr id="118786" name="Rectangle 2"/>
          <p:cNvSpPr>
            <a:spLocks noChangeArrowheads="1"/>
          </p:cNvSpPr>
          <p:nvPr/>
        </p:nvSpPr>
        <p:spPr bwMode="auto">
          <a:xfrm>
            <a:off x="111125" y="133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sz="1800" b="1" i="1">
              <a:cs typeface="Arial" charset="0"/>
            </a:endParaRPr>
          </a:p>
        </p:txBody>
      </p:sp>
      <p:sp>
        <p:nvSpPr>
          <p:cNvPr id="118787" name="Text Box 3"/>
          <p:cNvSpPr txBox="1">
            <a:spLocks noChangeArrowheads="1"/>
          </p:cNvSpPr>
          <p:nvPr/>
        </p:nvSpPr>
        <p:spPr bwMode="auto">
          <a:xfrm>
            <a:off x="179388" y="404813"/>
            <a:ext cx="8642350"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spcBef>
                <a:spcPct val="50000"/>
              </a:spcBef>
              <a:defRPr/>
            </a:pPr>
            <a:r>
              <a:rPr lang="fr-FR" sz="3600">
                <a:effectLst>
                  <a:outerShdw blurRad="38100" dist="38100" dir="2700000" algn="tl">
                    <a:srgbClr val="000000"/>
                  </a:outerShdw>
                </a:effectLst>
                <a:cs typeface="Times New Roman" pitchFamily="18" charset="0"/>
              </a:rPr>
              <a:t>V</a:t>
            </a:r>
            <a:r>
              <a:rPr lang="fr-FR" sz="3600" baseline="-25000">
                <a:effectLst>
                  <a:outerShdw blurRad="38100" dist="38100" dir="2700000" algn="tl">
                    <a:srgbClr val="000000"/>
                  </a:outerShdw>
                </a:effectLst>
                <a:cs typeface="Times New Roman" pitchFamily="18" charset="0"/>
              </a:rPr>
              <a:t>X</a:t>
            </a:r>
            <a:r>
              <a:rPr lang="fr-FR" sz="3600">
                <a:effectLst>
                  <a:outerShdw blurRad="38100" dist="38100" dir="2700000" algn="tl">
                    <a:srgbClr val="000000"/>
                  </a:outerShdw>
                </a:effectLst>
                <a:cs typeface="Times New Roman" pitchFamily="18" charset="0"/>
              </a:rPr>
              <a:t>(séisme)  &gt; F</a:t>
            </a:r>
            <a:r>
              <a:rPr lang="fr-FR" sz="3600" baseline="-25000">
                <a:effectLst>
                  <a:outerShdw blurRad="38100" dist="38100" dir="2700000" algn="tl">
                    <a:srgbClr val="000000"/>
                  </a:outerShdw>
                </a:effectLst>
                <a:cs typeface="Times New Roman" pitchFamily="18" charset="0"/>
              </a:rPr>
              <a:t>X</a:t>
            </a:r>
            <a:r>
              <a:rPr lang="fr-FR" sz="3600">
                <a:effectLst>
                  <a:outerShdw blurRad="38100" dist="38100" dir="2700000" algn="tl">
                    <a:srgbClr val="000000"/>
                  </a:outerShdw>
                </a:effectLst>
                <a:cs typeface="Times New Roman" pitchFamily="18" charset="0"/>
              </a:rPr>
              <a:t> (vent)</a:t>
            </a:r>
          </a:p>
          <a:p>
            <a:pPr algn="ctr">
              <a:lnSpc>
                <a:spcPct val="120000"/>
              </a:lnSpc>
              <a:spcBef>
                <a:spcPct val="50000"/>
              </a:spcBef>
              <a:defRPr/>
            </a:pPr>
            <a:r>
              <a:rPr lang="fr-FR" sz="3600">
                <a:effectLst>
                  <a:outerShdw blurRad="38100" dist="38100" dir="2700000" algn="tl">
                    <a:srgbClr val="000000"/>
                  </a:outerShdw>
                </a:effectLst>
                <a:cs typeface="Times New Roman" pitchFamily="18" charset="0"/>
              </a:rPr>
              <a:t>V</a:t>
            </a:r>
            <a:r>
              <a:rPr lang="fr-FR" sz="3600" baseline="-25000">
                <a:effectLst>
                  <a:outerShdw blurRad="38100" dist="38100" dir="2700000" algn="tl">
                    <a:srgbClr val="000000"/>
                  </a:outerShdw>
                </a:effectLst>
                <a:cs typeface="Times New Roman" pitchFamily="18" charset="0"/>
              </a:rPr>
              <a:t>Y</a:t>
            </a:r>
            <a:r>
              <a:rPr lang="fr-FR" sz="3600">
                <a:effectLst>
                  <a:outerShdw blurRad="38100" dist="38100" dir="2700000" algn="tl">
                    <a:srgbClr val="000000"/>
                  </a:outerShdw>
                </a:effectLst>
                <a:cs typeface="Times New Roman" pitchFamily="18" charset="0"/>
              </a:rPr>
              <a:t>(séisme) &gt;F</a:t>
            </a:r>
            <a:r>
              <a:rPr lang="fr-FR" sz="3600" baseline="-25000">
                <a:effectLst>
                  <a:outerShdw blurRad="38100" dist="38100" dir="2700000" algn="tl">
                    <a:srgbClr val="000000"/>
                  </a:outerShdw>
                </a:effectLst>
                <a:cs typeface="Times New Roman" pitchFamily="18" charset="0"/>
              </a:rPr>
              <a:t>Y</a:t>
            </a:r>
            <a:r>
              <a:rPr lang="fr-FR" sz="3600">
                <a:effectLst>
                  <a:outerShdw blurRad="38100" dist="38100" dir="2700000" algn="tl">
                    <a:srgbClr val="000000"/>
                  </a:outerShdw>
                </a:effectLst>
                <a:cs typeface="Times New Roman" pitchFamily="18" charset="0"/>
              </a:rPr>
              <a:t> (vent) .</a:t>
            </a:r>
          </a:p>
        </p:txBody>
      </p:sp>
      <p:sp>
        <p:nvSpPr>
          <p:cNvPr id="118788" name="Text Box 4"/>
          <p:cNvSpPr txBox="1">
            <a:spLocks noChangeArrowheads="1"/>
          </p:cNvSpPr>
          <p:nvPr/>
        </p:nvSpPr>
        <p:spPr bwMode="auto">
          <a:xfrm>
            <a:off x="122238" y="2349500"/>
            <a:ext cx="87137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spcBef>
                <a:spcPct val="20000"/>
              </a:spcBef>
              <a:buClr>
                <a:schemeClr val="hlink"/>
              </a:buClr>
              <a:buSzPct val="80000"/>
              <a:buFont typeface="Wingdings" pitchFamily="2" charset="2"/>
              <a:buNone/>
              <a:defRPr/>
            </a:pPr>
            <a:r>
              <a:rPr lang="fr-FR" sz="3600">
                <a:effectLst>
                  <a:outerShdw blurRad="38100" dist="38100" dir="2700000" algn="tl">
                    <a:srgbClr val="000000"/>
                  </a:outerShdw>
                </a:effectLst>
                <a:cs typeface="Times New Roman" pitchFamily="18" charset="0"/>
              </a:rPr>
              <a:t>la suite de l'étude se fera en tenant compte uniquement des actions sismiques.</a:t>
            </a:r>
          </a:p>
          <a:p>
            <a:pPr algn="ctr">
              <a:lnSpc>
                <a:spcPct val="150000"/>
              </a:lnSpc>
              <a:spcBef>
                <a:spcPct val="20000"/>
              </a:spcBef>
              <a:buClr>
                <a:schemeClr val="hlink"/>
              </a:buClr>
              <a:buSzPct val="80000"/>
              <a:buFont typeface="Wingdings" pitchFamily="2" charset="2"/>
              <a:buNone/>
              <a:defRPr/>
            </a:pPr>
            <a:r>
              <a:rPr lang="fr-FR" sz="3600">
                <a:effectLst>
                  <a:outerShdw blurRad="38100" dist="38100" dir="2700000" algn="tl">
                    <a:srgbClr val="000000"/>
                  </a:outerShdw>
                </a:effectLst>
                <a:cs typeface="Times New Roman" pitchFamily="18" charset="0"/>
              </a:rPr>
              <a:t>Les efforts horizontaux et verticaux sont repris par les éléments de contreventement afin d’assurer la stabilité du bâtiment.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nodePh="1">
                                  <p:stCondLst>
                                    <p:cond delay="0"/>
                                  </p:stCondLst>
                                  <p:endCondLst>
                                    <p:cond evt="begin" delay="0">
                                      <p:tn val="5"/>
                                    </p:cond>
                                  </p:end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strVal val="#ppt_w*0.05"/>
                                          </p:val>
                                        </p:tav>
                                        <p:tav tm="100000">
                                          <p:val>
                                            <p:strVal val="#ppt_w"/>
                                          </p:val>
                                        </p:tav>
                                      </p:tavLst>
                                    </p:anim>
                                    <p:anim calcmode="lin" valueType="num">
                                      <p:cBhvr>
                                        <p:cTn id="8" dur="500" fill="hold"/>
                                        <p:tgtEl>
                                          <p:spTgt spid="118786"/>
                                        </p:tgtEl>
                                        <p:attrNameLst>
                                          <p:attrName>ppt_h</p:attrName>
                                        </p:attrNameLst>
                                      </p:cBhvr>
                                      <p:tavLst>
                                        <p:tav tm="0">
                                          <p:val>
                                            <p:strVal val="#ppt_h"/>
                                          </p:val>
                                        </p:tav>
                                        <p:tav tm="100000">
                                          <p:val>
                                            <p:strVal val="#ppt_h"/>
                                          </p:val>
                                        </p:tav>
                                      </p:tavLst>
                                    </p:anim>
                                    <p:anim calcmode="lin" valueType="num">
                                      <p:cBhvr>
                                        <p:cTn id="9" dur="500" fill="hold"/>
                                        <p:tgtEl>
                                          <p:spTgt spid="118786"/>
                                        </p:tgtEl>
                                        <p:attrNameLst>
                                          <p:attrName>ppt_x</p:attrName>
                                        </p:attrNameLst>
                                      </p:cBhvr>
                                      <p:tavLst>
                                        <p:tav tm="0">
                                          <p:val>
                                            <p:strVal val="#ppt_x-.2"/>
                                          </p:val>
                                        </p:tav>
                                        <p:tav tm="100000">
                                          <p:val>
                                            <p:strVal val="#ppt_x"/>
                                          </p:val>
                                        </p:tav>
                                      </p:tavLst>
                                    </p:anim>
                                    <p:anim calcmode="lin" valueType="num">
                                      <p:cBhvr>
                                        <p:cTn id="10" dur="500" fill="hold"/>
                                        <p:tgtEl>
                                          <p:spTgt spid="118786"/>
                                        </p:tgtEl>
                                        <p:attrNameLst>
                                          <p:attrName>ppt_y</p:attrName>
                                        </p:attrNameLst>
                                      </p:cBhvr>
                                      <p:tavLst>
                                        <p:tav tm="0">
                                          <p:val>
                                            <p:strVal val="#ppt_y"/>
                                          </p:val>
                                        </p:tav>
                                        <p:tav tm="100000">
                                          <p:val>
                                            <p:strVal val="#ppt_y"/>
                                          </p:val>
                                        </p:tav>
                                      </p:tavLst>
                                    </p:anim>
                                    <p:animEffect transition="in" filter="fade">
                                      <p:cBhvr>
                                        <p:cTn id="11" dur="500"/>
                                        <p:tgtEl>
                                          <p:spTgt spid="11878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8787"/>
                                        </p:tgtEl>
                                        <p:attrNameLst>
                                          <p:attrName>style.visibility</p:attrName>
                                        </p:attrNameLst>
                                      </p:cBhvr>
                                      <p:to>
                                        <p:strVal val="visible"/>
                                      </p:to>
                                    </p:set>
                                    <p:animEffect transition="in" filter="fade">
                                      <p:cBhvr>
                                        <p:cTn id="14" dur="500"/>
                                        <p:tgtEl>
                                          <p:spTgt spid="11878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8788"/>
                                        </p:tgtEl>
                                        <p:attrNameLst>
                                          <p:attrName>style.visibility</p:attrName>
                                        </p:attrNameLst>
                                      </p:cBhvr>
                                      <p:to>
                                        <p:strVal val="visible"/>
                                      </p:to>
                                    </p:set>
                                    <p:animEffect transition="in" filter="fade">
                                      <p:cBhvr>
                                        <p:cTn id="17"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P spid="118787" grpId="0"/>
      <p:bldP spid="11878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A2FF4A09-D2BC-4604-9256-8E509E03D925}"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D6B62EFF-4FDA-448E-897C-B1BB907B24FA}" type="slidenum">
              <a:rPr lang="fr-FR"/>
              <a:pPr>
                <a:defRPr/>
              </a:pPr>
              <a:t>54</a:t>
            </a:fld>
            <a:endParaRPr lang="fr-FR"/>
          </a:p>
        </p:txBody>
      </p:sp>
      <p:pic>
        <p:nvPicPr>
          <p:cNvPr id="119810"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4"/>
          <p:cNvSpPr>
            <a:spLocks noGrp="1" noChangeArrowheads="1"/>
          </p:cNvSpPr>
          <p:nvPr>
            <p:ph type="title"/>
          </p:nvPr>
        </p:nvSpPr>
        <p:spPr>
          <a:xfrm>
            <a:off x="250825" y="3141663"/>
            <a:ext cx="8229600" cy="630237"/>
          </a:xfrm>
          <a:noFill/>
          <a:extLst>
            <a:ext uri="{91240B29-F687-4F45-9708-019B960494DF}">
              <a14:hiddenLine xmlns:a14="http://schemas.microsoft.com/office/drawing/2010/main" w="9525">
                <a:solidFill>
                  <a:schemeClr val="tx1"/>
                </a:solidFill>
                <a:prstDash val="lgDashDot"/>
                <a:miter lim="800000"/>
                <a:headEnd/>
                <a:tailEnd/>
              </a14:hiddenLine>
            </a:ext>
          </a:extLst>
        </p:spPr>
        <p:txBody>
          <a:bodyPr anchorCtr="1"/>
          <a:lstStyle/>
          <a:p>
            <a:r>
              <a:rPr lang="fr-FR" sz="6000" b="1" smtClean="0">
                <a:solidFill>
                  <a:schemeClr val="bg1"/>
                </a:solidFill>
                <a:latin typeface="Times New Roman" pitchFamily="18" charset="0"/>
                <a:cs typeface="Times New Roman" pitchFamily="18" charset="0"/>
              </a:rPr>
              <a:t>Interaction</a:t>
            </a:r>
            <a:r>
              <a:rPr lang="fr-FR" sz="60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decel="50000" fill="hold">
                                          <p:stCondLst>
                                            <p:cond delay="0"/>
                                          </p:stCondLst>
                                        </p:cTn>
                                        <p:tgtEl>
                                          <p:spTgt spid="1198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98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9810"/>
                                        </p:tgtEl>
                                        <p:attrNameLst>
                                          <p:attrName>ppt_w</p:attrName>
                                        </p:attrNameLst>
                                      </p:cBhvr>
                                      <p:tavLst>
                                        <p:tav tm="0">
                                          <p:val>
                                            <p:strVal val="#ppt_w*.05"/>
                                          </p:val>
                                        </p:tav>
                                        <p:tav tm="100000">
                                          <p:val>
                                            <p:strVal val="#ppt_w"/>
                                          </p:val>
                                        </p:tav>
                                      </p:tavLst>
                                    </p:anim>
                                    <p:anim calcmode="lin" valueType="num">
                                      <p:cBhvr>
                                        <p:cTn id="10" dur="1000" fill="hold"/>
                                        <p:tgtEl>
                                          <p:spTgt spid="1198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98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98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98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9810"/>
                                        </p:tgtEl>
                                      </p:cBhvr>
                                    </p:animEffect>
                                  </p:childTnLst>
                                </p:cTn>
                              </p:par>
                              <p:par>
                                <p:cTn id="15" presetID="17" presetClass="entr" presetSubtype="10" fill="hold" nodeType="withEffect">
                                  <p:stCondLst>
                                    <p:cond delay="0"/>
                                  </p:stCondLst>
                                  <p:childTnLst>
                                    <p:set>
                                      <p:cBhvr>
                                        <p:cTn id="16" dur="1" fill="hold">
                                          <p:stCondLst>
                                            <p:cond delay="0"/>
                                          </p:stCondLst>
                                        </p:cTn>
                                        <p:tgtEl>
                                          <p:spTgt spid="119811"/>
                                        </p:tgtEl>
                                        <p:attrNameLst>
                                          <p:attrName>style.visibility</p:attrName>
                                        </p:attrNameLst>
                                      </p:cBhvr>
                                      <p:to>
                                        <p:strVal val="visible"/>
                                      </p:to>
                                    </p:set>
                                    <p:anim calcmode="lin" valueType="num">
                                      <p:cBhvr>
                                        <p:cTn id="17" dur="500" fill="hold"/>
                                        <p:tgtEl>
                                          <p:spTgt spid="119811"/>
                                        </p:tgtEl>
                                        <p:attrNameLst>
                                          <p:attrName>ppt_w</p:attrName>
                                        </p:attrNameLst>
                                      </p:cBhvr>
                                      <p:tavLst>
                                        <p:tav tm="0">
                                          <p:val>
                                            <p:fltVal val="0"/>
                                          </p:val>
                                        </p:tav>
                                        <p:tav tm="100000">
                                          <p:val>
                                            <p:strVal val="#ppt_w"/>
                                          </p:val>
                                        </p:tav>
                                      </p:tavLst>
                                    </p:anim>
                                    <p:anim calcmode="lin" valueType="num">
                                      <p:cBhvr>
                                        <p:cTn id="18" dur="500" fill="hold"/>
                                        <p:tgtEl>
                                          <p:spTgt spid="1198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space réservé de la date 3"/>
          <p:cNvSpPr>
            <a:spLocks noGrp="1"/>
          </p:cNvSpPr>
          <p:nvPr>
            <p:ph type="dt" sz="quarter" idx="10"/>
          </p:nvPr>
        </p:nvSpPr>
        <p:spPr/>
        <p:txBody>
          <a:bodyPr/>
          <a:lstStyle/>
          <a:p>
            <a:pPr>
              <a:defRPr/>
            </a:pPr>
            <a:fld id="{E434C0F3-FB45-4DCA-B0F1-B4F14A70039E}" type="datetime1">
              <a:rPr lang="fr-FR"/>
              <a:pPr>
                <a:defRPr/>
              </a:pPr>
              <a:t>25/10/2019</a:t>
            </a:fld>
            <a:endParaRPr lang="fr-FR"/>
          </a:p>
        </p:txBody>
      </p:sp>
      <p:sp>
        <p:nvSpPr>
          <p:cNvPr id="77" name="Espace réservé du numéro de diapositive 5"/>
          <p:cNvSpPr>
            <a:spLocks noGrp="1"/>
          </p:cNvSpPr>
          <p:nvPr>
            <p:ph type="sldNum" sz="quarter" idx="12"/>
          </p:nvPr>
        </p:nvSpPr>
        <p:spPr/>
        <p:txBody>
          <a:bodyPr/>
          <a:lstStyle/>
          <a:p>
            <a:pPr>
              <a:defRPr/>
            </a:pPr>
            <a:fld id="{37D173EA-13F4-4E66-A0A9-736D39411267}" type="slidenum">
              <a:rPr lang="fr-FR"/>
              <a:pPr>
                <a:defRPr/>
              </a:pPr>
              <a:t>55</a:t>
            </a:fld>
            <a:endParaRPr lang="fr-FR"/>
          </a:p>
        </p:txBody>
      </p:sp>
      <p:sp>
        <p:nvSpPr>
          <p:cNvPr id="120834" name="Text Box 2"/>
          <p:cNvSpPr>
            <a:spLocks noGrp="1" noChangeArrowheads="1"/>
          </p:cNvSpPr>
          <p:nvPr>
            <p:ph type="body" idx="1"/>
          </p:nvPr>
        </p:nvSpPr>
        <p:spPr>
          <a:xfrm>
            <a:off x="157163" y="260350"/>
            <a:ext cx="8878887" cy="4105275"/>
          </a:xfrm>
          <a:noFill/>
        </p:spPr>
        <p:txBody>
          <a:bodyPr>
            <a:spAutoFit/>
          </a:bodyPr>
          <a:lstStyle/>
          <a:p>
            <a:pPr eaLnBrk="1" hangingPunct="1">
              <a:lnSpc>
                <a:spcPct val="90000"/>
              </a:lnSpc>
              <a:buFontTx/>
              <a:buNone/>
            </a:pPr>
            <a:r>
              <a:rPr lang="fr-FR" sz="2800" smtClean="0">
                <a:latin typeface="Times New Roman" pitchFamily="18" charset="0"/>
                <a:cs typeface="Times New Roman" pitchFamily="18" charset="0"/>
              </a:rPr>
              <a:t>      Les portiques seuls sont utilisés comme contreventement dans les bâtiment de faible hauteur.          </a:t>
            </a:r>
          </a:p>
          <a:p>
            <a:pPr eaLnBrk="1" hangingPunct="1">
              <a:lnSpc>
                <a:spcPct val="90000"/>
              </a:lnSpc>
              <a:buFontTx/>
              <a:buNone/>
            </a:pPr>
            <a:r>
              <a:rPr lang="fr-FR" sz="2800" smtClean="0">
                <a:latin typeface="Times New Roman" pitchFamily="18" charset="0"/>
                <a:cs typeface="Times New Roman" pitchFamily="18" charset="0"/>
              </a:rPr>
              <a:t>      Dans les bâtiments de moyenne hauteur ou de grande hauteur, ils ne constituent pas un système susceptible de résister efficacement aux forces horizontales tant qu’ils ne sont pas associés à des murs de contreventement.</a:t>
            </a:r>
          </a:p>
          <a:p>
            <a:pPr eaLnBrk="1" hangingPunct="1">
              <a:lnSpc>
                <a:spcPct val="90000"/>
              </a:lnSpc>
              <a:buFontTx/>
              <a:buNone/>
            </a:pPr>
            <a:r>
              <a:rPr lang="fr-FR" sz="2800" smtClean="0">
                <a:latin typeface="Times New Roman" pitchFamily="18" charset="0"/>
                <a:cs typeface="Times New Roman" pitchFamily="18" charset="0"/>
              </a:rPr>
              <a:t>      L’interaction entre deux types de structures ainsi que la redistribution des efforts offrent un intérêt particulier en raison des déformations différentes qui interviennent dans ces éléments.</a:t>
            </a:r>
          </a:p>
        </p:txBody>
      </p:sp>
      <p:grpSp>
        <p:nvGrpSpPr>
          <p:cNvPr id="58373" name="Group 3"/>
          <p:cNvGrpSpPr>
            <a:grpSpLocks/>
          </p:cNvGrpSpPr>
          <p:nvPr/>
        </p:nvGrpSpPr>
        <p:grpSpPr bwMode="auto">
          <a:xfrm>
            <a:off x="2771775" y="4292600"/>
            <a:ext cx="3927475" cy="2520950"/>
            <a:chOff x="1721" y="2839"/>
            <a:chExt cx="1949" cy="1292"/>
          </a:xfrm>
        </p:grpSpPr>
        <p:sp>
          <p:nvSpPr>
            <p:cNvPr id="58374" name="Rectangle 4"/>
            <p:cNvSpPr>
              <a:spLocks noChangeArrowheads="1"/>
            </p:cNvSpPr>
            <p:nvPr/>
          </p:nvSpPr>
          <p:spPr bwMode="auto">
            <a:xfrm>
              <a:off x="1807" y="3982"/>
              <a:ext cx="33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r>
                <a:rPr lang="fr-FR" sz="1600">
                  <a:cs typeface="Arial" charset="0"/>
                </a:rPr>
                <a:t>portique</a:t>
              </a:r>
              <a:endParaRPr lang="fr-FR" sz="1600">
                <a:latin typeface="Arial" charset="0"/>
                <a:cs typeface="Arial" charset="0"/>
              </a:endParaRPr>
            </a:p>
          </p:txBody>
        </p:sp>
        <p:sp>
          <p:nvSpPr>
            <p:cNvPr id="58375" name="Rectangle 5"/>
            <p:cNvSpPr>
              <a:spLocks noChangeArrowheads="1"/>
            </p:cNvSpPr>
            <p:nvPr/>
          </p:nvSpPr>
          <p:spPr bwMode="auto">
            <a:xfrm>
              <a:off x="2128" y="3982"/>
              <a:ext cx="1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r>
                <a:rPr lang="fr-FR" sz="1200">
                  <a:solidFill>
                    <a:srgbClr val="000000"/>
                  </a:solidFill>
                  <a:cs typeface="Arial" charset="0"/>
                </a:rPr>
                <a:t> </a:t>
              </a:r>
              <a:endParaRPr lang="fr-FR" sz="1800">
                <a:latin typeface="Arial" charset="0"/>
                <a:cs typeface="Arial" charset="0"/>
              </a:endParaRPr>
            </a:p>
          </p:txBody>
        </p:sp>
        <p:sp>
          <p:nvSpPr>
            <p:cNvPr id="58376" name="Rectangle 6"/>
            <p:cNvSpPr>
              <a:spLocks noChangeArrowheads="1"/>
            </p:cNvSpPr>
            <p:nvPr/>
          </p:nvSpPr>
          <p:spPr bwMode="auto">
            <a:xfrm>
              <a:off x="2727" y="3953"/>
              <a:ext cx="94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fr-FR"/>
            </a:p>
          </p:txBody>
        </p:sp>
        <p:sp>
          <p:nvSpPr>
            <p:cNvPr id="58377" name="Rectangle 7"/>
            <p:cNvSpPr>
              <a:spLocks noChangeArrowheads="1"/>
            </p:cNvSpPr>
            <p:nvPr/>
          </p:nvSpPr>
          <p:spPr bwMode="auto">
            <a:xfrm>
              <a:off x="2787" y="3982"/>
              <a:ext cx="6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r>
                <a:rPr lang="fr-FR" sz="1600">
                  <a:cs typeface="Arial" charset="0"/>
                </a:rPr>
                <a:t>portique</a:t>
              </a:r>
              <a:r>
                <a:rPr lang="fr-FR" sz="1200">
                  <a:cs typeface="Arial" charset="0"/>
                </a:rPr>
                <a:t> +console</a:t>
              </a:r>
              <a:endParaRPr lang="fr-FR" sz="1800">
                <a:latin typeface="Arial" charset="0"/>
                <a:cs typeface="Arial" charset="0"/>
              </a:endParaRPr>
            </a:p>
          </p:txBody>
        </p:sp>
        <p:sp>
          <p:nvSpPr>
            <p:cNvPr id="58378" name="Rectangle 8"/>
            <p:cNvSpPr>
              <a:spLocks noChangeArrowheads="1"/>
            </p:cNvSpPr>
            <p:nvPr/>
          </p:nvSpPr>
          <p:spPr bwMode="auto">
            <a:xfrm>
              <a:off x="2182" y="3959"/>
              <a:ext cx="5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fr-FR"/>
            </a:p>
          </p:txBody>
        </p:sp>
        <p:sp>
          <p:nvSpPr>
            <p:cNvPr id="58379" name="Rectangle 9"/>
            <p:cNvSpPr>
              <a:spLocks noChangeArrowheads="1"/>
            </p:cNvSpPr>
            <p:nvPr/>
          </p:nvSpPr>
          <p:spPr bwMode="auto">
            <a:xfrm>
              <a:off x="2243" y="3988"/>
              <a:ext cx="30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r>
                <a:rPr lang="fr-FR" sz="1600">
                  <a:cs typeface="Arial" charset="0"/>
                </a:rPr>
                <a:t>console</a:t>
              </a:r>
              <a:endParaRPr lang="fr-FR" sz="1600">
                <a:latin typeface="Arial" charset="0"/>
                <a:cs typeface="Arial" charset="0"/>
              </a:endParaRPr>
            </a:p>
          </p:txBody>
        </p:sp>
        <p:grpSp>
          <p:nvGrpSpPr>
            <p:cNvPr id="58380" name="Group 10"/>
            <p:cNvGrpSpPr>
              <a:grpSpLocks/>
            </p:cNvGrpSpPr>
            <p:nvPr/>
          </p:nvGrpSpPr>
          <p:grpSpPr bwMode="auto">
            <a:xfrm>
              <a:off x="1904" y="2862"/>
              <a:ext cx="310" cy="1051"/>
              <a:chOff x="1904" y="2862"/>
              <a:chExt cx="310" cy="1051"/>
            </a:xfrm>
          </p:grpSpPr>
          <p:sp>
            <p:nvSpPr>
              <p:cNvPr id="58443" name="Freeform 11"/>
              <p:cNvSpPr>
                <a:spLocks/>
              </p:cNvSpPr>
              <p:nvPr/>
            </p:nvSpPr>
            <p:spPr bwMode="auto">
              <a:xfrm>
                <a:off x="1904" y="2862"/>
                <a:ext cx="170" cy="1051"/>
              </a:xfrm>
              <a:custGeom>
                <a:avLst/>
                <a:gdLst>
                  <a:gd name="T0" fmla="*/ 0 w 170"/>
                  <a:gd name="T1" fmla="*/ 1051 h 1051"/>
                  <a:gd name="T2" fmla="*/ 9 w 170"/>
                  <a:gd name="T3" fmla="*/ 954 h 1051"/>
                  <a:gd name="T4" fmla="*/ 18 w 170"/>
                  <a:gd name="T5" fmla="*/ 856 h 1051"/>
                  <a:gd name="T6" fmla="*/ 29 w 170"/>
                  <a:gd name="T7" fmla="*/ 753 h 1051"/>
                  <a:gd name="T8" fmla="*/ 43 w 170"/>
                  <a:gd name="T9" fmla="*/ 647 h 1051"/>
                  <a:gd name="T10" fmla="*/ 52 w 170"/>
                  <a:gd name="T11" fmla="*/ 590 h 1051"/>
                  <a:gd name="T12" fmla="*/ 64 w 170"/>
                  <a:gd name="T13" fmla="*/ 530 h 1051"/>
                  <a:gd name="T14" fmla="*/ 89 w 170"/>
                  <a:gd name="T15" fmla="*/ 401 h 1051"/>
                  <a:gd name="T16" fmla="*/ 104 w 170"/>
                  <a:gd name="T17" fmla="*/ 338 h 1051"/>
                  <a:gd name="T18" fmla="*/ 115 w 170"/>
                  <a:gd name="T19" fmla="*/ 280 h 1051"/>
                  <a:gd name="T20" fmla="*/ 127 w 170"/>
                  <a:gd name="T21" fmla="*/ 226 h 1051"/>
                  <a:gd name="T22" fmla="*/ 135 w 170"/>
                  <a:gd name="T23" fmla="*/ 180 h 1051"/>
                  <a:gd name="T24" fmla="*/ 141 w 170"/>
                  <a:gd name="T25" fmla="*/ 143 h 1051"/>
                  <a:gd name="T26" fmla="*/ 150 w 170"/>
                  <a:gd name="T27" fmla="*/ 111 h 1051"/>
                  <a:gd name="T28" fmla="*/ 152 w 170"/>
                  <a:gd name="T29" fmla="*/ 86 h 1051"/>
                  <a:gd name="T30" fmla="*/ 158 w 170"/>
                  <a:gd name="T31" fmla="*/ 63 h 1051"/>
                  <a:gd name="T32" fmla="*/ 161 w 170"/>
                  <a:gd name="T33" fmla="*/ 43 h 1051"/>
                  <a:gd name="T34" fmla="*/ 164 w 170"/>
                  <a:gd name="T35" fmla="*/ 28 h 1051"/>
                  <a:gd name="T36" fmla="*/ 170 w 170"/>
                  <a:gd name="T37" fmla="*/ 0 h 10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0" h="1051">
                    <a:moveTo>
                      <a:pt x="0" y="1051"/>
                    </a:moveTo>
                    <a:lnTo>
                      <a:pt x="9" y="954"/>
                    </a:lnTo>
                    <a:lnTo>
                      <a:pt x="18" y="856"/>
                    </a:lnTo>
                    <a:lnTo>
                      <a:pt x="29" y="753"/>
                    </a:lnTo>
                    <a:lnTo>
                      <a:pt x="43" y="647"/>
                    </a:lnTo>
                    <a:lnTo>
                      <a:pt x="52" y="590"/>
                    </a:lnTo>
                    <a:lnTo>
                      <a:pt x="64" y="530"/>
                    </a:lnTo>
                    <a:lnTo>
                      <a:pt x="89" y="401"/>
                    </a:lnTo>
                    <a:lnTo>
                      <a:pt x="104" y="338"/>
                    </a:lnTo>
                    <a:lnTo>
                      <a:pt x="115" y="280"/>
                    </a:lnTo>
                    <a:lnTo>
                      <a:pt x="127" y="226"/>
                    </a:lnTo>
                    <a:lnTo>
                      <a:pt x="135" y="180"/>
                    </a:lnTo>
                    <a:lnTo>
                      <a:pt x="141" y="143"/>
                    </a:lnTo>
                    <a:lnTo>
                      <a:pt x="150" y="111"/>
                    </a:lnTo>
                    <a:lnTo>
                      <a:pt x="152" y="86"/>
                    </a:lnTo>
                    <a:lnTo>
                      <a:pt x="158" y="63"/>
                    </a:lnTo>
                    <a:lnTo>
                      <a:pt x="161" y="43"/>
                    </a:lnTo>
                    <a:lnTo>
                      <a:pt x="164" y="28"/>
                    </a:lnTo>
                    <a:lnTo>
                      <a:pt x="170"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444" name="Freeform 12"/>
              <p:cNvSpPr>
                <a:spLocks/>
              </p:cNvSpPr>
              <p:nvPr/>
            </p:nvSpPr>
            <p:spPr bwMode="auto">
              <a:xfrm>
                <a:off x="2045" y="2862"/>
                <a:ext cx="169" cy="1051"/>
              </a:xfrm>
              <a:custGeom>
                <a:avLst/>
                <a:gdLst>
                  <a:gd name="T0" fmla="*/ 0 w 169"/>
                  <a:gd name="T1" fmla="*/ 1051 h 1051"/>
                  <a:gd name="T2" fmla="*/ 9 w 169"/>
                  <a:gd name="T3" fmla="*/ 954 h 1051"/>
                  <a:gd name="T4" fmla="*/ 17 w 169"/>
                  <a:gd name="T5" fmla="*/ 856 h 1051"/>
                  <a:gd name="T6" fmla="*/ 29 w 169"/>
                  <a:gd name="T7" fmla="*/ 753 h 1051"/>
                  <a:gd name="T8" fmla="*/ 43 w 169"/>
                  <a:gd name="T9" fmla="*/ 647 h 1051"/>
                  <a:gd name="T10" fmla="*/ 51 w 169"/>
                  <a:gd name="T11" fmla="*/ 590 h 1051"/>
                  <a:gd name="T12" fmla="*/ 63 w 169"/>
                  <a:gd name="T13" fmla="*/ 530 h 1051"/>
                  <a:gd name="T14" fmla="*/ 89 w 169"/>
                  <a:gd name="T15" fmla="*/ 401 h 1051"/>
                  <a:gd name="T16" fmla="*/ 103 w 169"/>
                  <a:gd name="T17" fmla="*/ 338 h 1051"/>
                  <a:gd name="T18" fmla="*/ 115 w 169"/>
                  <a:gd name="T19" fmla="*/ 280 h 1051"/>
                  <a:gd name="T20" fmla="*/ 126 w 169"/>
                  <a:gd name="T21" fmla="*/ 226 h 1051"/>
                  <a:gd name="T22" fmla="*/ 135 w 169"/>
                  <a:gd name="T23" fmla="*/ 180 h 1051"/>
                  <a:gd name="T24" fmla="*/ 140 w 169"/>
                  <a:gd name="T25" fmla="*/ 143 h 1051"/>
                  <a:gd name="T26" fmla="*/ 149 w 169"/>
                  <a:gd name="T27" fmla="*/ 111 h 1051"/>
                  <a:gd name="T28" fmla="*/ 152 w 169"/>
                  <a:gd name="T29" fmla="*/ 86 h 1051"/>
                  <a:gd name="T30" fmla="*/ 158 w 169"/>
                  <a:gd name="T31" fmla="*/ 63 h 1051"/>
                  <a:gd name="T32" fmla="*/ 160 w 169"/>
                  <a:gd name="T33" fmla="*/ 43 h 1051"/>
                  <a:gd name="T34" fmla="*/ 163 w 169"/>
                  <a:gd name="T35" fmla="*/ 28 h 1051"/>
                  <a:gd name="T36" fmla="*/ 169 w 169"/>
                  <a:gd name="T37" fmla="*/ 0 h 10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 h="1051">
                    <a:moveTo>
                      <a:pt x="0" y="1051"/>
                    </a:moveTo>
                    <a:lnTo>
                      <a:pt x="9" y="954"/>
                    </a:lnTo>
                    <a:lnTo>
                      <a:pt x="17" y="856"/>
                    </a:lnTo>
                    <a:lnTo>
                      <a:pt x="29" y="753"/>
                    </a:lnTo>
                    <a:lnTo>
                      <a:pt x="43" y="647"/>
                    </a:lnTo>
                    <a:lnTo>
                      <a:pt x="51" y="590"/>
                    </a:lnTo>
                    <a:lnTo>
                      <a:pt x="63" y="530"/>
                    </a:lnTo>
                    <a:lnTo>
                      <a:pt x="89" y="401"/>
                    </a:lnTo>
                    <a:lnTo>
                      <a:pt x="103" y="338"/>
                    </a:lnTo>
                    <a:lnTo>
                      <a:pt x="115" y="280"/>
                    </a:lnTo>
                    <a:lnTo>
                      <a:pt x="126" y="226"/>
                    </a:lnTo>
                    <a:lnTo>
                      <a:pt x="135" y="180"/>
                    </a:lnTo>
                    <a:lnTo>
                      <a:pt x="140" y="143"/>
                    </a:lnTo>
                    <a:lnTo>
                      <a:pt x="149" y="111"/>
                    </a:lnTo>
                    <a:lnTo>
                      <a:pt x="152" y="86"/>
                    </a:lnTo>
                    <a:lnTo>
                      <a:pt x="158" y="63"/>
                    </a:lnTo>
                    <a:lnTo>
                      <a:pt x="160" y="43"/>
                    </a:lnTo>
                    <a:lnTo>
                      <a:pt x="163" y="28"/>
                    </a:lnTo>
                    <a:lnTo>
                      <a:pt x="169"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445" name="Line 13"/>
              <p:cNvSpPr>
                <a:spLocks noChangeShapeType="1"/>
              </p:cNvSpPr>
              <p:nvPr/>
            </p:nvSpPr>
            <p:spPr bwMode="auto">
              <a:xfrm>
                <a:off x="2071" y="2865"/>
                <a:ext cx="14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8381" name="Line 14"/>
            <p:cNvSpPr>
              <a:spLocks noChangeShapeType="1"/>
            </p:cNvSpPr>
            <p:nvPr/>
          </p:nvSpPr>
          <p:spPr bwMode="auto">
            <a:xfrm>
              <a:off x="2678" y="2859"/>
              <a:ext cx="12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382" name="Freeform 15"/>
            <p:cNvSpPr>
              <a:spLocks/>
            </p:cNvSpPr>
            <p:nvPr/>
          </p:nvSpPr>
          <p:spPr bwMode="auto">
            <a:xfrm>
              <a:off x="2297" y="2840"/>
              <a:ext cx="492" cy="1067"/>
            </a:xfrm>
            <a:custGeom>
              <a:avLst/>
              <a:gdLst>
                <a:gd name="T0" fmla="*/ 10 w 671"/>
                <a:gd name="T1" fmla="*/ 1067 h 1117"/>
                <a:gd name="T2" fmla="*/ 4 w 671"/>
                <a:gd name="T3" fmla="*/ 969 h 1117"/>
                <a:gd name="T4" fmla="*/ 0 w 671"/>
                <a:gd name="T5" fmla="*/ 917 h 1117"/>
                <a:gd name="T6" fmla="*/ 0 w 671"/>
                <a:gd name="T7" fmla="*/ 864 h 1117"/>
                <a:gd name="T8" fmla="*/ 2 w 671"/>
                <a:gd name="T9" fmla="*/ 813 h 1117"/>
                <a:gd name="T10" fmla="*/ 7 w 671"/>
                <a:gd name="T11" fmla="*/ 758 h 1117"/>
                <a:gd name="T12" fmla="*/ 15 w 671"/>
                <a:gd name="T13" fmla="*/ 701 h 1117"/>
                <a:gd name="T14" fmla="*/ 27 w 671"/>
                <a:gd name="T15" fmla="*/ 640 h 1117"/>
                <a:gd name="T16" fmla="*/ 44 w 671"/>
                <a:gd name="T17" fmla="*/ 575 h 1117"/>
                <a:gd name="T18" fmla="*/ 67 w 671"/>
                <a:gd name="T19" fmla="*/ 501 h 1117"/>
                <a:gd name="T20" fmla="*/ 92 w 671"/>
                <a:gd name="T21" fmla="*/ 421 h 1117"/>
                <a:gd name="T22" fmla="*/ 122 w 671"/>
                <a:gd name="T23" fmla="*/ 345 h 1117"/>
                <a:gd name="T24" fmla="*/ 153 w 671"/>
                <a:gd name="T25" fmla="*/ 268 h 1117"/>
                <a:gd name="T26" fmla="*/ 185 w 671"/>
                <a:gd name="T27" fmla="*/ 197 h 1117"/>
                <a:gd name="T28" fmla="*/ 199 w 671"/>
                <a:gd name="T29" fmla="*/ 167 h 1117"/>
                <a:gd name="T30" fmla="*/ 216 w 671"/>
                <a:gd name="T31" fmla="*/ 137 h 1117"/>
                <a:gd name="T32" fmla="*/ 231 w 671"/>
                <a:gd name="T33" fmla="*/ 113 h 1117"/>
                <a:gd name="T34" fmla="*/ 246 w 671"/>
                <a:gd name="T35" fmla="*/ 91 h 1117"/>
                <a:gd name="T36" fmla="*/ 260 w 671"/>
                <a:gd name="T37" fmla="*/ 72 h 1117"/>
                <a:gd name="T38" fmla="*/ 277 w 671"/>
                <a:gd name="T39" fmla="*/ 57 h 1117"/>
                <a:gd name="T40" fmla="*/ 311 w 671"/>
                <a:gd name="T41" fmla="*/ 32 h 1117"/>
                <a:gd name="T42" fmla="*/ 347 w 671"/>
                <a:gd name="T43" fmla="*/ 19 h 1117"/>
                <a:gd name="T44" fmla="*/ 383 w 671"/>
                <a:gd name="T45" fmla="*/ 11 h 1117"/>
                <a:gd name="T46" fmla="*/ 416 w 671"/>
                <a:gd name="T47" fmla="*/ 9 h 1117"/>
                <a:gd name="T48" fmla="*/ 448 w 671"/>
                <a:gd name="T49" fmla="*/ 6 h 1117"/>
                <a:gd name="T50" fmla="*/ 473 w 671"/>
                <a:gd name="T51" fmla="*/ 6 h 1117"/>
                <a:gd name="T52" fmla="*/ 492 w 671"/>
                <a:gd name="T53" fmla="*/ 0 h 1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71" h="1117">
                  <a:moveTo>
                    <a:pt x="14" y="1117"/>
                  </a:moveTo>
                  <a:lnTo>
                    <a:pt x="6" y="1014"/>
                  </a:lnTo>
                  <a:lnTo>
                    <a:pt x="0" y="960"/>
                  </a:lnTo>
                  <a:lnTo>
                    <a:pt x="0" y="905"/>
                  </a:lnTo>
                  <a:lnTo>
                    <a:pt x="3" y="851"/>
                  </a:lnTo>
                  <a:lnTo>
                    <a:pt x="9" y="794"/>
                  </a:lnTo>
                  <a:lnTo>
                    <a:pt x="20" y="734"/>
                  </a:lnTo>
                  <a:lnTo>
                    <a:pt x="37" y="670"/>
                  </a:lnTo>
                  <a:lnTo>
                    <a:pt x="60" y="602"/>
                  </a:lnTo>
                  <a:lnTo>
                    <a:pt x="92" y="524"/>
                  </a:lnTo>
                  <a:lnTo>
                    <a:pt x="126" y="441"/>
                  </a:lnTo>
                  <a:lnTo>
                    <a:pt x="166" y="361"/>
                  </a:lnTo>
                  <a:lnTo>
                    <a:pt x="209" y="281"/>
                  </a:lnTo>
                  <a:lnTo>
                    <a:pt x="252" y="206"/>
                  </a:lnTo>
                  <a:lnTo>
                    <a:pt x="272" y="175"/>
                  </a:lnTo>
                  <a:lnTo>
                    <a:pt x="295" y="143"/>
                  </a:lnTo>
                  <a:lnTo>
                    <a:pt x="315" y="118"/>
                  </a:lnTo>
                  <a:lnTo>
                    <a:pt x="335" y="95"/>
                  </a:lnTo>
                  <a:lnTo>
                    <a:pt x="355" y="75"/>
                  </a:lnTo>
                  <a:lnTo>
                    <a:pt x="378" y="60"/>
                  </a:lnTo>
                  <a:lnTo>
                    <a:pt x="424" y="34"/>
                  </a:lnTo>
                  <a:lnTo>
                    <a:pt x="473" y="20"/>
                  </a:lnTo>
                  <a:lnTo>
                    <a:pt x="522" y="12"/>
                  </a:lnTo>
                  <a:lnTo>
                    <a:pt x="568" y="9"/>
                  </a:lnTo>
                  <a:lnTo>
                    <a:pt x="611" y="6"/>
                  </a:lnTo>
                  <a:lnTo>
                    <a:pt x="645" y="6"/>
                  </a:lnTo>
                  <a:lnTo>
                    <a:pt x="671"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383" name="Freeform 16"/>
            <p:cNvSpPr>
              <a:spLocks/>
            </p:cNvSpPr>
            <p:nvPr/>
          </p:nvSpPr>
          <p:spPr bwMode="auto">
            <a:xfrm>
              <a:off x="2472" y="2840"/>
              <a:ext cx="544" cy="1072"/>
            </a:xfrm>
            <a:custGeom>
              <a:avLst/>
              <a:gdLst>
                <a:gd name="T0" fmla="*/ 12 w 668"/>
                <a:gd name="T1" fmla="*/ 1072 h 1117"/>
                <a:gd name="T2" fmla="*/ 2 w 668"/>
                <a:gd name="T3" fmla="*/ 970 h 1117"/>
                <a:gd name="T4" fmla="*/ 0 w 668"/>
                <a:gd name="T5" fmla="*/ 921 h 1117"/>
                <a:gd name="T6" fmla="*/ 0 w 668"/>
                <a:gd name="T7" fmla="*/ 869 h 1117"/>
                <a:gd name="T8" fmla="*/ 0 w 668"/>
                <a:gd name="T9" fmla="*/ 814 h 1117"/>
                <a:gd name="T10" fmla="*/ 7 w 668"/>
                <a:gd name="T11" fmla="*/ 759 h 1117"/>
                <a:gd name="T12" fmla="*/ 14 w 668"/>
                <a:gd name="T13" fmla="*/ 703 h 1117"/>
                <a:gd name="T14" fmla="*/ 29 w 668"/>
                <a:gd name="T15" fmla="*/ 643 h 1117"/>
                <a:gd name="T16" fmla="*/ 37 w 668"/>
                <a:gd name="T17" fmla="*/ 610 h 1117"/>
                <a:gd name="T18" fmla="*/ 47 w 668"/>
                <a:gd name="T19" fmla="*/ 577 h 1117"/>
                <a:gd name="T20" fmla="*/ 72 w 668"/>
                <a:gd name="T21" fmla="*/ 503 h 1117"/>
                <a:gd name="T22" fmla="*/ 103 w 668"/>
                <a:gd name="T23" fmla="*/ 423 h 1117"/>
                <a:gd name="T24" fmla="*/ 135 w 668"/>
                <a:gd name="T25" fmla="*/ 344 h 1117"/>
                <a:gd name="T26" fmla="*/ 169 w 668"/>
                <a:gd name="T27" fmla="*/ 267 h 1117"/>
                <a:gd name="T28" fmla="*/ 204 w 668"/>
                <a:gd name="T29" fmla="*/ 198 h 1117"/>
                <a:gd name="T30" fmla="*/ 222 w 668"/>
                <a:gd name="T31" fmla="*/ 165 h 1117"/>
                <a:gd name="T32" fmla="*/ 239 w 668"/>
                <a:gd name="T33" fmla="*/ 134 h 1117"/>
                <a:gd name="T34" fmla="*/ 255 w 668"/>
                <a:gd name="T35" fmla="*/ 109 h 1117"/>
                <a:gd name="T36" fmla="*/ 271 w 668"/>
                <a:gd name="T37" fmla="*/ 88 h 1117"/>
                <a:gd name="T38" fmla="*/ 287 w 668"/>
                <a:gd name="T39" fmla="*/ 68 h 1117"/>
                <a:gd name="T40" fmla="*/ 306 w 668"/>
                <a:gd name="T41" fmla="*/ 55 h 1117"/>
                <a:gd name="T42" fmla="*/ 344 w 668"/>
                <a:gd name="T43" fmla="*/ 30 h 1117"/>
                <a:gd name="T44" fmla="*/ 383 w 668"/>
                <a:gd name="T45" fmla="*/ 16 h 1117"/>
                <a:gd name="T46" fmla="*/ 423 w 668"/>
                <a:gd name="T47" fmla="*/ 8 h 1117"/>
                <a:gd name="T48" fmla="*/ 460 w 668"/>
                <a:gd name="T49" fmla="*/ 6 h 1117"/>
                <a:gd name="T50" fmla="*/ 495 w 668"/>
                <a:gd name="T51" fmla="*/ 6 h 1117"/>
                <a:gd name="T52" fmla="*/ 523 w 668"/>
                <a:gd name="T53" fmla="*/ 3 h 1117"/>
                <a:gd name="T54" fmla="*/ 544 w 668"/>
                <a:gd name="T55" fmla="*/ 0 h 1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68" h="1117">
                  <a:moveTo>
                    <a:pt x="15" y="1117"/>
                  </a:moveTo>
                  <a:lnTo>
                    <a:pt x="3" y="1011"/>
                  </a:lnTo>
                  <a:lnTo>
                    <a:pt x="0" y="960"/>
                  </a:lnTo>
                  <a:lnTo>
                    <a:pt x="0" y="905"/>
                  </a:lnTo>
                  <a:lnTo>
                    <a:pt x="0" y="848"/>
                  </a:lnTo>
                  <a:lnTo>
                    <a:pt x="9" y="791"/>
                  </a:lnTo>
                  <a:lnTo>
                    <a:pt x="17" y="733"/>
                  </a:lnTo>
                  <a:lnTo>
                    <a:pt x="35" y="670"/>
                  </a:lnTo>
                  <a:lnTo>
                    <a:pt x="46" y="636"/>
                  </a:lnTo>
                  <a:lnTo>
                    <a:pt x="58" y="601"/>
                  </a:lnTo>
                  <a:lnTo>
                    <a:pt x="89" y="524"/>
                  </a:lnTo>
                  <a:lnTo>
                    <a:pt x="126" y="441"/>
                  </a:lnTo>
                  <a:lnTo>
                    <a:pt x="166" y="358"/>
                  </a:lnTo>
                  <a:lnTo>
                    <a:pt x="207" y="278"/>
                  </a:lnTo>
                  <a:lnTo>
                    <a:pt x="250" y="206"/>
                  </a:lnTo>
                  <a:lnTo>
                    <a:pt x="273" y="172"/>
                  </a:lnTo>
                  <a:lnTo>
                    <a:pt x="293" y="140"/>
                  </a:lnTo>
                  <a:lnTo>
                    <a:pt x="313" y="114"/>
                  </a:lnTo>
                  <a:lnTo>
                    <a:pt x="333" y="92"/>
                  </a:lnTo>
                  <a:lnTo>
                    <a:pt x="353" y="71"/>
                  </a:lnTo>
                  <a:lnTo>
                    <a:pt x="376" y="57"/>
                  </a:lnTo>
                  <a:lnTo>
                    <a:pt x="422" y="31"/>
                  </a:lnTo>
                  <a:lnTo>
                    <a:pt x="470" y="17"/>
                  </a:lnTo>
                  <a:lnTo>
                    <a:pt x="519" y="8"/>
                  </a:lnTo>
                  <a:lnTo>
                    <a:pt x="565" y="6"/>
                  </a:lnTo>
                  <a:lnTo>
                    <a:pt x="608" y="6"/>
                  </a:lnTo>
                  <a:lnTo>
                    <a:pt x="642" y="3"/>
                  </a:lnTo>
                  <a:lnTo>
                    <a:pt x="668"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58384" name="Group 17"/>
            <p:cNvGrpSpPr>
              <a:grpSpLocks/>
            </p:cNvGrpSpPr>
            <p:nvPr/>
          </p:nvGrpSpPr>
          <p:grpSpPr bwMode="auto">
            <a:xfrm>
              <a:off x="2876" y="2850"/>
              <a:ext cx="384" cy="1063"/>
              <a:chOff x="2876" y="2850"/>
              <a:chExt cx="384" cy="1063"/>
            </a:xfrm>
          </p:grpSpPr>
          <p:sp>
            <p:nvSpPr>
              <p:cNvPr id="58440" name="Freeform 18"/>
              <p:cNvSpPr>
                <a:spLocks/>
              </p:cNvSpPr>
              <p:nvPr/>
            </p:nvSpPr>
            <p:spPr bwMode="auto">
              <a:xfrm>
                <a:off x="2876" y="2850"/>
                <a:ext cx="249" cy="1060"/>
              </a:xfrm>
              <a:custGeom>
                <a:avLst/>
                <a:gdLst>
                  <a:gd name="T0" fmla="*/ 0 w 249"/>
                  <a:gd name="T1" fmla="*/ 1060 h 1060"/>
                  <a:gd name="T2" fmla="*/ 0 w 249"/>
                  <a:gd name="T3" fmla="*/ 977 h 1060"/>
                  <a:gd name="T4" fmla="*/ 3 w 249"/>
                  <a:gd name="T5" fmla="*/ 891 h 1060"/>
                  <a:gd name="T6" fmla="*/ 14 w 249"/>
                  <a:gd name="T7" fmla="*/ 805 h 1060"/>
                  <a:gd name="T8" fmla="*/ 23 w 249"/>
                  <a:gd name="T9" fmla="*/ 759 h 1060"/>
                  <a:gd name="T10" fmla="*/ 34 w 249"/>
                  <a:gd name="T11" fmla="*/ 714 h 1060"/>
                  <a:gd name="T12" fmla="*/ 52 w 249"/>
                  <a:gd name="T13" fmla="*/ 665 h 1060"/>
                  <a:gd name="T14" fmla="*/ 75 w 249"/>
                  <a:gd name="T15" fmla="*/ 616 h 1060"/>
                  <a:gd name="T16" fmla="*/ 100 w 249"/>
                  <a:gd name="T17" fmla="*/ 568 h 1060"/>
                  <a:gd name="T18" fmla="*/ 129 w 249"/>
                  <a:gd name="T19" fmla="*/ 516 h 1060"/>
                  <a:gd name="T20" fmla="*/ 155 w 249"/>
                  <a:gd name="T21" fmla="*/ 464 h 1060"/>
                  <a:gd name="T22" fmla="*/ 183 w 249"/>
                  <a:gd name="T23" fmla="*/ 416 h 1060"/>
                  <a:gd name="T24" fmla="*/ 203 w 249"/>
                  <a:gd name="T25" fmla="*/ 367 h 1060"/>
                  <a:gd name="T26" fmla="*/ 221 w 249"/>
                  <a:gd name="T27" fmla="*/ 321 h 1060"/>
                  <a:gd name="T28" fmla="*/ 232 w 249"/>
                  <a:gd name="T29" fmla="*/ 278 h 1060"/>
                  <a:gd name="T30" fmla="*/ 241 w 249"/>
                  <a:gd name="T31" fmla="*/ 235 h 1060"/>
                  <a:gd name="T32" fmla="*/ 246 w 249"/>
                  <a:gd name="T33" fmla="*/ 192 h 1060"/>
                  <a:gd name="T34" fmla="*/ 249 w 249"/>
                  <a:gd name="T35" fmla="*/ 152 h 1060"/>
                  <a:gd name="T36" fmla="*/ 246 w 249"/>
                  <a:gd name="T37" fmla="*/ 75 h 1060"/>
                  <a:gd name="T38" fmla="*/ 244 w 249"/>
                  <a:gd name="T39" fmla="*/ 0 h 10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9" h="1060">
                    <a:moveTo>
                      <a:pt x="0" y="1060"/>
                    </a:moveTo>
                    <a:lnTo>
                      <a:pt x="0" y="977"/>
                    </a:lnTo>
                    <a:lnTo>
                      <a:pt x="3" y="891"/>
                    </a:lnTo>
                    <a:lnTo>
                      <a:pt x="14" y="805"/>
                    </a:lnTo>
                    <a:lnTo>
                      <a:pt x="23" y="759"/>
                    </a:lnTo>
                    <a:lnTo>
                      <a:pt x="34" y="714"/>
                    </a:lnTo>
                    <a:lnTo>
                      <a:pt x="52" y="665"/>
                    </a:lnTo>
                    <a:lnTo>
                      <a:pt x="75" y="616"/>
                    </a:lnTo>
                    <a:lnTo>
                      <a:pt x="100" y="568"/>
                    </a:lnTo>
                    <a:lnTo>
                      <a:pt x="129" y="516"/>
                    </a:lnTo>
                    <a:lnTo>
                      <a:pt x="155" y="464"/>
                    </a:lnTo>
                    <a:lnTo>
                      <a:pt x="183" y="416"/>
                    </a:lnTo>
                    <a:lnTo>
                      <a:pt x="203" y="367"/>
                    </a:lnTo>
                    <a:lnTo>
                      <a:pt x="221" y="321"/>
                    </a:lnTo>
                    <a:lnTo>
                      <a:pt x="232" y="278"/>
                    </a:lnTo>
                    <a:lnTo>
                      <a:pt x="241" y="235"/>
                    </a:lnTo>
                    <a:lnTo>
                      <a:pt x="246" y="192"/>
                    </a:lnTo>
                    <a:lnTo>
                      <a:pt x="249" y="152"/>
                    </a:lnTo>
                    <a:lnTo>
                      <a:pt x="246" y="75"/>
                    </a:lnTo>
                    <a:lnTo>
                      <a:pt x="244"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441" name="Freeform 19"/>
              <p:cNvSpPr>
                <a:spLocks/>
              </p:cNvSpPr>
              <p:nvPr/>
            </p:nvSpPr>
            <p:spPr bwMode="auto">
              <a:xfrm>
                <a:off x="3014" y="2856"/>
                <a:ext cx="246" cy="1057"/>
              </a:xfrm>
              <a:custGeom>
                <a:avLst/>
                <a:gdLst>
                  <a:gd name="T0" fmla="*/ 0 w 246"/>
                  <a:gd name="T1" fmla="*/ 1057 h 1057"/>
                  <a:gd name="T2" fmla="*/ 0 w 246"/>
                  <a:gd name="T3" fmla="*/ 974 h 1057"/>
                  <a:gd name="T4" fmla="*/ 0 w 246"/>
                  <a:gd name="T5" fmla="*/ 888 h 1057"/>
                  <a:gd name="T6" fmla="*/ 11 w 246"/>
                  <a:gd name="T7" fmla="*/ 802 h 1057"/>
                  <a:gd name="T8" fmla="*/ 20 w 246"/>
                  <a:gd name="T9" fmla="*/ 756 h 1057"/>
                  <a:gd name="T10" fmla="*/ 31 w 246"/>
                  <a:gd name="T11" fmla="*/ 710 h 1057"/>
                  <a:gd name="T12" fmla="*/ 48 w 246"/>
                  <a:gd name="T13" fmla="*/ 662 h 1057"/>
                  <a:gd name="T14" fmla="*/ 71 w 246"/>
                  <a:gd name="T15" fmla="*/ 613 h 1057"/>
                  <a:gd name="T16" fmla="*/ 97 w 246"/>
                  <a:gd name="T17" fmla="*/ 564 h 1057"/>
                  <a:gd name="T18" fmla="*/ 126 w 246"/>
                  <a:gd name="T19" fmla="*/ 513 h 1057"/>
                  <a:gd name="T20" fmla="*/ 154 w 246"/>
                  <a:gd name="T21" fmla="*/ 461 h 1057"/>
                  <a:gd name="T22" fmla="*/ 180 w 246"/>
                  <a:gd name="T23" fmla="*/ 413 h 1057"/>
                  <a:gd name="T24" fmla="*/ 203 w 246"/>
                  <a:gd name="T25" fmla="*/ 364 h 1057"/>
                  <a:gd name="T26" fmla="*/ 220 w 246"/>
                  <a:gd name="T27" fmla="*/ 318 h 1057"/>
                  <a:gd name="T28" fmla="*/ 232 w 246"/>
                  <a:gd name="T29" fmla="*/ 275 h 1057"/>
                  <a:gd name="T30" fmla="*/ 240 w 246"/>
                  <a:gd name="T31" fmla="*/ 232 h 1057"/>
                  <a:gd name="T32" fmla="*/ 246 w 246"/>
                  <a:gd name="T33" fmla="*/ 152 h 1057"/>
                  <a:gd name="T34" fmla="*/ 246 w 246"/>
                  <a:gd name="T35" fmla="*/ 74 h 1057"/>
                  <a:gd name="T36" fmla="*/ 243 w 246"/>
                  <a:gd name="T37" fmla="*/ 0 h 10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6" h="1057">
                    <a:moveTo>
                      <a:pt x="0" y="1057"/>
                    </a:moveTo>
                    <a:lnTo>
                      <a:pt x="0" y="974"/>
                    </a:lnTo>
                    <a:lnTo>
                      <a:pt x="0" y="888"/>
                    </a:lnTo>
                    <a:lnTo>
                      <a:pt x="11" y="802"/>
                    </a:lnTo>
                    <a:lnTo>
                      <a:pt x="20" y="756"/>
                    </a:lnTo>
                    <a:lnTo>
                      <a:pt x="31" y="710"/>
                    </a:lnTo>
                    <a:lnTo>
                      <a:pt x="48" y="662"/>
                    </a:lnTo>
                    <a:lnTo>
                      <a:pt x="71" y="613"/>
                    </a:lnTo>
                    <a:lnTo>
                      <a:pt x="97" y="564"/>
                    </a:lnTo>
                    <a:lnTo>
                      <a:pt x="126" y="513"/>
                    </a:lnTo>
                    <a:lnTo>
                      <a:pt x="154" y="461"/>
                    </a:lnTo>
                    <a:lnTo>
                      <a:pt x="180" y="413"/>
                    </a:lnTo>
                    <a:lnTo>
                      <a:pt x="203" y="364"/>
                    </a:lnTo>
                    <a:lnTo>
                      <a:pt x="220" y="318"/>
                    </a:lnTo>
                    <a:lnTo>
                      <a:pt x="232" y="275"/>
                    </a:lnTo>
                    <a:lnTo>
                      <a:pt x="240" y="232"/>
                    </a:lnTo>
                    <a:lnTo>
                      <a:pt x="246" y="152"/>
                    </a:lnTo>
                    <a:lnTo>
                      <a:pt x="246" y="74"/>
                    </a:lnTo>
                    <a:lnTo>
                      <a:pt x="243"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442" name="Line 20"/>
              <p:cNvSpPr>
                <a:spLocks noChangeShapeType="1"/>
              </p:cNvSpPr>
              <p:nvPr/>
            </p:nvSpPr>
            <p:spPr bwMode="auto">
              <a:xfrm>
                <a:off x="3114" y="2856"/>
                <a:ext cx="14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8385" name="Group 21"/>
            <p:cNvGrpSpPr>
              <a:grpSpLocks/>
            </p:cNvGrpSpPr>
            <p:nvPr/>
          </p:nvGrpSpPr>
          <p:grpSpPr bwMode="auto">
            <a:xfrm>
              <a:off x="3206" y="2850"/>
              <a:ext cx="386" cy="1063"/>
              <a:chOff x="3206" y="2850"/>
              <a:chExt cx="386" cy="1063"/>
            </a:xfrm>
          </p:grpSpPr>
          <p:sp>
            <p:nvSpPr>
              <p:cNvPr id="58437" name="Freeform 22"/>
              <p:cNvSpPr>
                <a:spLocks/>
              </p:cNvSpPr>
              <p:nvPr/>
            </p:nvSpPr>
            <p:spPr bwMode="auto">
              <a:xfrm>
                <a:off x="3206" y="2850"/>
                <a:ext cx="249" cy="1060"/>
              </a:xfrm>
              <a:custGeom>
                <a:avLst/>
                <a:gdLst>
                  <a:gd name="T0" fmla="*/ 0 w 249"/>
                  <a:gd name="T1" fmla="*/ 1060 h 1060"/>
                  <a:gd name="T2" fmla="*/ 0 w 249"/>
                  <a:gd name="T3" fmla="*/ 977 h 1060"/>
                  <a:gd name="T4" fmla="*/ 2 w 249"/>
                  <a:gd name="T5" fmla="*/ 891 h 1060"/>
                  <a:gd name="T6" fmla="*/ 14 w 249"/>
                  <a:gd name="T7" fmla="*/ 802 h 1060"/>
                  <a:gd name="T8" fmla="*/ 23 w 249"/>
                  <a:gd name="T9" fmla="*/ 757 h 1060"/>
                  <a:gd name="T10" fmla="*/ 34 w 249"/>
                  <a:gd name="T11" fmla="*/ 711 h 1060"/>
                  <a:gd name="T12" fmla="*/ 51 w 249"/>
                  <a:gd name="T13" fmla="*/ 665 h 1060"/>
                  <a:gd name="T14" fmla="*/ 74 w 249"/>
                  <a:gd name="T15" fmla="*/ 613 h 1060"/>
                  <a:gd name="T16" fmla="*/ 100 w 249"/>
                  <a:gd name="T17" fmla="*/ 565 h 1060"/>
                  <a:gd name="T18" fmla="*/ 129 w 249"/>
                  <a:gd name="T19" fmla="*/ 513 h 1060"/>
                  <a:gd name="T20" fmla="*/ 157 w 249"/>
                  <a:gd name="T21" fmla="*/ 464 h 1060"/>
                  <a:gd name="T22" fmla="*/ 183 w 249"/>
                  <a:gd name="T23" fmla="*/ 416 h 1060"/>
                  <a:gd name="T24" fmla="*/ 206 w 249"/>
                  <a:gd name="T25" fmla="*/ 367 h 1060"/>
                  <a:gd name="T26" fmla="*/ 223 w 249"/>
                  <a:gd name="T27" fmla="*/ 321 h 1060"/>
                  <a:gd name="T28" fmla="*/ 235 w 249"/>
                  <a:gd name="T29" fmla="*/ 278 h 1060"/>
                  <a:gd name="T30" fmla="*/ 243 w 249"/>
                  <a:gd name="T31" fmla="*/ 235 h 1060"/>
                  <a:gd name="T32" fmla="*/ 246 w 249"/>
                  <a:gd name="T33" fmla="*/ 192 h 1060"/>
                  <a:gd name="T34" fmla="*/ 249 w 249"/>
                  <a:gd name="T35" fmla="*/ 152 h 1060"/>
                  <a:gd name="T36" fmla="*/ 249 w 249"/>
                  <a:gd name="T37" fmla="*/ 75 h 1060"/>
                  <a:gd name="T38" fmla="*/ 243 w 249"/>
                  <a:gd name="T39" fmla="*/ 0 h 10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9" h="1060">
                    <a:moveTo>
                      <a:pt x="0" y="1060"/>
                    </a:moveTo>
                    <a:lnTo>
                      <a:pt x="0" y="977"/>
                    </a:lnTo>
                    <a:lnTo>
                      <a:pt x="2" y="891"/>
                    </a:lnTo>
                    <a:lnTo>
                      <a:pt x="14" y="802"/>
                    </a:lnTo>
                    <a:lnTo>
                      <a:pt x="23" y="757"/>
                    </a:lnTo>
                    <a:lnTo>
                      <a:pt x="34" y="711"/>
                    </a:lnTo>
                    <a:lnTo>
                      <a:pt x="51" y="665"/>
                    </a:lnTo>
                    <a:lnTo>
                      <a:pt x="74" y="613"/>
                    </a:lnTo>
                    <a:lnTo>
                      <a:pt x="100" y="565"/>
                    </a:lnTo>
                    <a:lnTo>
                      <a:pt x="129" y="513"/>
                    </a:lnTo>
                    <a:lnTo>
                      <a:pt x="157" y="464"/>
                    </a:lnTo>
                    <a:lnTo>
                      <a:pt x="183" y="416"/>
                    </a:lnTo>
                    <a:lnTo>
                      <a:pt x="206" y="367"/>
                    </a:lnTo>
                    <a:lnTo>
                      <a:pt x="223" y="321"/>
                    </a:lnTo>
                    <a:lnTo>
                      <a:pt x="235" y="278"/>
                    </a:lnTo>
                    <a:lnTo>
                      <a:pt x="243" y="235"/>
                    </a:lnTo>
                    <a:lnTo>
                      <a:pt x="246" y="192"/>
                    </a:lnTo>
                    <a:lnTo>
                      <a:pt x="249" y="152"/>
                    </a:lnTo>
                    <a:lnTo>
                      <a:pt x="249" y="75"/>
                    </a:lnTo>
                    <a:lnTo>
                      <a:pt x="243"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438" name="Freeform 23"/>
              <p:cNvSpPr>
                <a:spLocks/>
              </p:cNvSpPr>
              <p:nvPr/>
            </p:nvSpPr>
            <p:spPr bwMode="auto">
              <a:xfrm>
                <a:off x="3343" y="2853"/>
                <a:ext cx="249" cy="1060"/>
              </a:xfrm>
              <a:custGeom>
                <a:avLst/>
                <a:gdLst>
                  <a:gd name="T0" fmla="*/ 0 w 249"/>
                  <a:gd name="T1" fmla="*/ 1060 h 1060"/>
                  <a:gd name="T2" fmla="*/ 0 w 249"/>
                  <a:gd name="T3" fmla="*/ 977 h 1060"/>
                  <a:gd name="T4" fmla="*/ 3 w 249"/>
                  <a:gd name="T5" fmla="*/ 891 h 1060"/>
                  <a:gd name="T6" fmla="*/ 14 w 249"/>
                  <a:gd name="T7" fmla="*/ 805 h 1060"/>
                  <a:gd name="T8" fmla="*/ 23 w 249"/>
                  <a:gd name="T9" fmla="*/ 759 h 1060"/>
                  <a:gd name="T10" fmla="*/ 35 w 249"/>
                  <a:gd name="T11" fmla="*/ 713 h 1060"/>
                  <a:gd name="T12" fmla="*/ 52 w 249"/>
                  <a:gd name="T13" fmla="*/ 665 h 1060"/>
                  <a:gd name="T14" fmla="*/ 75 w 249"/>
                  <a:gd name="T15" fmla="*/ 616 h 1060"/>
                  <a:gd name="T16" fmla="*/ 100 w 249"/>
                  <a:gd name="T17" fmla="*/ 567 h 1060"/>
                  <a:gd name="T18" fmla="*/ 129 w 249"/>
                  <a:gd name="T19" fmla="*/ 516 h 1060"/>
                  <a:gd name="T20" fmla="*/ 158 w 249"/>
                  <a:gd name="T21" fmla="*/ 464 h 1060"/>
                  <a:gd name="T22" fmla="*/ 184 w 249"/>
                  <a:gd name="T23" fmla="*/ 416 h 1060"/>
                  <a:gd name="T24" fmla="*/ 206 w 249"/>
                  <a:gd name="T25" fmla="*/ 367 h 1060"/>
                  <a:gd name="T26" fmla="*/ 224 w 249"/>
                  <a:gd name="T27" fmla="*/ 321 h 1060"/>
                  <a:gd name="T28" fmla="*/ 235 w 249"/>
                  <a:gd name="T29" fmla="*/ 278 h 1060"/>
                  <a:gd name="T30" fmla="*/ 241 w 249"/>
                  <a:gd name="T31" fmla="*/ 235 h 1060"/>
                  <a:gd name="T32" fmla="*/ 247 w 249"/>
                  <a:gd name="T33" fmla="*/ 192 h 1060"/>
                  <a:gd name="T34" fmla="*/ 249 w 249"/>
                  <a:gd name="T35" fmla="*/ 152 h 1060"/>
                  <a:gd name="T36" fmla="*/ 247 w 249"/>
                  <a:gd name="T37" fmla="*/ 75 h 1060"/>
                  <a:gd name="T38" fmla="*/ 244 w 249"/>
                  <a:gd name="T39" fmla="*/ 0 h 10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9" h="1060">
                    <a:moveTo>
                      <a:pt x="0" y="1060"/>
                    </a:moveTo>
                    <a:lnTo>
                      <a:pt x="0" y="977"/>
                    </a:lnTo>
                    <a:lnTo>
                      <a:pt x="3" y="891"/>
                    </a:lnTo>
                    <a:lnTo>
                      <a:pt x="14" y="805"/>
                    </a:lnTo>
                    <a:lnTo>
                      <a:pt x="23" y="759"/>
                    </a:lnTo>
                    <a:lnTo>
                      <a:pt x="35" y="713"/>
                    </a:lnTo>
                    <a:lnTo>
                      <a:pt x="52" y="665"/>
                    </a:lnTo>
                    <a:lnTo>
                      <a:pt x="75" y="616"/>
                    </a:lnTo>
                    <a:lnTo>
                      <a:pt x="100" y="567"/>
                    </a:lnTo>
                    <a:lnTo>
                      <a:pt x="129" y="516"/>
                    </a:lnTo>
                    <a:lnTo>
                      <a:pt x="158" y="464"/>
                    </a:lnTo>
                    <a:lnTo>
                      <a:pt x="184" y="416"/>
                    </a:lnTo>
                    <a:lnTo>
                      <a:pt x="206" y="367"/>
                    </a:lnTo>
                    <a:lnTo>
                      <a:pt x="224" y="321"/>
                    </a:lnTo>
                    <a:lnTo>
                      <a:pt x="235" y="278"/>
                    </a:lnTo>
                    <a:lnTo>
                      <a:pt x="241" y="235"/>
                    </a:lnTo>
                    <a:lnTo>
                      <a:pt x="247" y="192"/>
                    </a:lnTo>
                    <a:lnTo>
                      <a:pt x="249" y="152"/>
                    </a:lnTo>
                    <a:lnTo>
                      <a:pt x="247" y="75"/>
                    </a:lnTo>
                    <a:lnTo>
                      <a:pt x="244" y="0"/>
                    </a:lnTo>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439" name="Line 24"/>
              <p:cNvSpPr>
                <a:spLocks noChangeShapeType="1"/>
              </p:cNvSpPr>
              <p:nvPr/>
            </p:nvSpPr>
            <p:spPr bwMode="auto">
              <a:xfrm>
                <a:off x="3443" y="2853"/>
                <a:ext cx="14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8386" name="Group 25"/>
            <p:cNvGrpSpPr>
              <a:grpSpLocks/>
            </p:cNvGrpSpPr>
            <p:nvPr/>
          </p:nvGrpSpPr>
          <p:grpSpPr bwMode="auto">
            <a:xfrm>
              <a:off x="3125" y="3801"/>
              <a:ext cx="86" cy="38"/>
              <a:chOff x="3125" y="3801"/>
              <a:chExt cx="86" cy="38"/>
            </a:xfrm>
          </p:grpSpPr>
          <p:sp>
            <p:nvSpPr>
              <p:cNvPr id="58435" name="Line 26"/>
              <p:cNvSpPr>
                <a:spLocks noChangeShapeType="1"/>
              </p:cNvSpPr>
              <p:nvPr/>
            </p:nvSpPr>
            <p:spPr bwMode="auto">
              <a:xfrm>
                <a:off x="3125" y="3819"/>
                <a:ext cx="49"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36" name="Freeform 27"/>
              <p:cNvSpPr>
                <a:spLocks/>
              </p:cNvSpPr>
              <p:nvPr/>
            </p:nvSpPr>
            <p:spPr bwMode="auto">
              <a:xfrm>
                <a:off x="3168" y="3801"/>
                <a:ext cx="43" cy="38"/>
              </a:xfrm>
              <a:custGeom>
                <a:avLst/>
                <a:gdLst>
                  <a:gd name="T0" fmla="*/ 0 w 43"/>
                  <a:gd name="T1" fmla="*/ 38 h 38"/>
                  <a:gd name="T2" fmla="*/ 43 w 43"/>
                  <a:gd name="T3" fmla="*/ 18 h 38"/>
                  <a:gd name="T4" fmla="*/ 0 w 43"/>
                  <a:gd name="T5" fmla="*/ 0 h 38"/>
                  <a:gd name="T6" fmla="*/ 0 w 43"/>
                  <a:gd name="T7" fmla="*/ 3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8">
                    <a:moveTo>
                      <a:pt x="0" y="38"/>
                    </a:moveTo>
                    <a:lnTo>
                      <a:pt x="43" y="18"/>
                    </a:lnTo>
                    <a:lnTo>
                      <a:pt x="0" y="0"/>
                    </a:lnTo>
                    <a:lnTo>
                      <a:pt x="0" y="38"/>
                    </a:lnTo>
                    <a:close/>
                  </a:path>
                </a:pathLst>
              </a:custGeom>
              <a:solidFill>
                <a:schemeClr val="tx1"/>
              </a:solidFill>
              <a:ln w="9525">
                <a:solidFill>
                  <a:schemeClr val="tx1"/>
                </a:solidFill>
                <a:round/>
                <a:headEnd/>
                <a:tailEnd/>
              </a:ln>
            </p:spPr>
            <p:txBody>
              <a:bodyPr/>
              <a:lstStyle/>
              <a:p>
                <a:endParaRPr lang="fr-FR"/>
              </a:p>
            </p:txBody>
          </p:sp>
        </p:grpSp>
        <p:grpSp>
          <p:nvGrpSpPr>
            <p:cNvPr id="58387" name="Group 28"/>
            <p:cNvGrpSpPr>
              <a:grpSpLocks/>
            </p:cNvGrpSpPr>
            <p:nvPr/>
          </p:nvGrpSpPr>
          <p:grpSpPr bwMode="auto">
            <a:xfrm>
              <a:off x="3137" y="3675"/>
              <a:ext cx="80" cy="38"/>
              <a:chOff x="3137" y="3675"/>
              <a:chExt cx="80" cy="38"/>
            </a:xfrm>
          </p:grpSpPr>
          <p:sp>
            <p:nvSpPr>
              <p:cNvPr id="58433" name="Line 29"/>
              <p:cNvSpPr>
                <a:spLocks noChangeShapeType="1"/>
              </p:cNvSpPr>
              <p:nvPr/>
            </p:nvSpPr>
            <p:spPr bwMode="auto">
              <a:xfrm>
                <a:off x="3137" y="3693"/>
                <a:ext cx="4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34" name="Freeform 30"/>
              <p:cNvSpPr>
                <a:spLocks/>
              </p:cNvSpPr>
              <p:nvPr/>
            </p:nvSpPr>
            <p:spPr bwMode="auto">
              <a:xfrm>
                <a:off x="3174" y="3675"/>
                <a:ext cx="43" cy="38"/>
              </a:xfrm>
              <a:custGeom>
                <a:avLst/>
                <a:gdLst>
                  <a:gd name="T0" fmla="*/ 0 w 43"/>
                  <a:gd name="T1" fmla="*/ 38 h 38"/>
                  <a:gd name="T2" fmla="*/ 43 w 43"/>
                  <a:gd name="T3" fmla="*/ 18 h 38"/>
                  <a:gd name="T4" fmla="*/ 0 w 43"/>
                  <a:gd name="T5" fmla="*/ 0 h 38"/>
                  <a:gd name="T6" fmla="*/ 0 w 43"/>
                  <a:gd name="T7" fmla="*/ 3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8">
                    <a:moveTo>
                      <a:pt x="0" y="38"/>
                    </a:moveTo>
                    <a:lnTo>
                      <a:pt x="43" y="18"/>
                    </a:lnTo>
                    <a:lnTo>
                      <a:pt x="0" y="0"/>
                    </a:lnTo>
                    <a:lnTo>
                      <a:pt x="0" y="38"/>
                    </a:lnTo>
                    <a:close/>
                  </a:path>
                </a:pathLst>
              </a:custGeom>
              <a:solidFill>
                <a:schemeClr val="tx1"/>
              </a:solidFill>
              <a:ln w="9525">
                <a:solidFill>
                  <a:schemeClr val="tx1"/>
                </a:solidFill>
                <a:round/>
                <a:headEnd/>
                <a:tailEnd/>
              </a:ln>
            </p:spPr>
            <p:txBody>
              <a:bodyPr/>
              <a:lstStyle/>
              <a:p>
                <a:endParaRPr lang="fr-FR"/>
              </a:p>
            </p:txBody>
          </p:sp>
        </p:grpSp>
        <p:grpSp>
          <p:nvGrpSpPr>
            <p:cNvPr id="58388" name="Group 31"/>
            <p:cNvGrpSpPr>
              <a:grpSpLocks/>
            </p:cNvGrpSpPr>
            <p:nvPr/>
          </p:nvGrpSpPr>
          <p:grpSpPr bwMode="auto">
            <a:xfrm>
              <a:off x="3171" y="3535"/>
              <a:ext cx="69" cy="37"/>
              <a:chOff x="3171" y="3535"/>
              <a:chExt cx="69" cy="37"/>
            </a:xfrm>
          </p:grpSpPr>
          <p:sp>
            <p:nvSpPr>
              <p:cNvPr id="58431" name="Line 32"/>
              <p:cNvSpPr>
                <a:spLocks noChangeShapeType="1"/>
              </p:cNvSpPr>
              <p:nvPr/>
            </p:nvSpPr>
            <p:spPr bwMode="auto">
              <a:xfrm>
                <a:off x="3171" y="3552"/>
                <a:ext cx="3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32" name="Freeform 33"/>
              <p:cNvSpPr>
                <a:spLocks/>
              </p:cNvSpPr>
              <p:nvPr/>
            </p:nvSpPr>
            <p:spPr bwMode="auto">
              <a:xfrm>
                <a:off x="3200" y="3535"/>
                <a:ext cx="40" cy="37"/>
              </a:xfrm>
              <a:custGeom>
                <a:avLst/>
                <a:gdLst>
                  <a:gd name="T0" fmla="*/ 0 w 40"/>
                  <a:gd name="T1" fmla="*/ 37 h 37"/>
                  <a:gd name="T2" fmla="*/ 40 w 40"/>
                  <a:gd name="T3" fmla="*/ 20 h 37"/>
                  <a:gd name="T4" fmla="*/ 0 w 40"/>
                  <a:gd name="T5" fmla="*/ 0 h 37"/>
                  <a:gd name="T6" fmla="*/ 0 w 40"/>
                  <a:gd name="T7" fmla="*/ 3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7">
                    <a:moveTo>
                      <a:pt x="0" y="37"/>
                    </a:moveTo>
                    <a:lnTo>
                      <a:pt x="40" y="20"/>
                    </a:lnTo>
                    <a:lnTo>
                      <a:pt x="0" y="0"/>
                    </a:lnTo>
                    <a:lnTo>
                      <a:pt x="0" y="37"/>
                    </a:lnTo>
                    <a:close/>
                  </a:path>
                </a:pathLst>
              </a:custGeom>
              <a:solidFill>
                <a:schemeClr val="tx1"/>
              </a:solidFill>
              <a:ln w="9525">
                <a:solidFill>
                  <a:schemeClr val="tx1"/>
                </a:solidFill>
                <a:round/>
                <a:headEnd/>
                <a:tailEnd/>
              </a:ln>
            </p:spPr>
            <p:txBody>
              <a:bodyPr/>
              <a:lstStyle/>
              <a:p>
                <a:endParaRPr lang="fr-FR"/>
              </a:p>
            </p:txBody>
          </p:sp>
        </p:grpSp>
        <p:grpSp>
          <p:nvGrpSpPr>
            <p:cNvPr id="58389" name="Group 34"/>
            <p:cNvGrpSpPr>
              <a:grpSpLocks/>
            </p:cNvGrpSpPr>
            <p:nvPr/>
          </p:nvGrpSpPr>
          <p:grpSpPr bwMode="auto">
            <a:xfrm>
              <a:off x="3263" y="2839"/>
              <a:ext cx="86" cy="37"/>
              <a:chOff x="3263" y="2839"/>
              <a:chExt cx="86" cy="37"/>
            </a:xfrm>
          </p:grpSpPr>
          <p:sp>
            <p:nvSpPr>
              <p:cNvPr id="58429" name="Line 35"/>
              <p:cNvSpPr>
                <a:spLocks noChangeShapeType="1"/>
              </p:cNvSpPr>
              <p:nvPr/>
            </p:nvSpPr>
            <p:spPr bwMode="auto">
              <a:xfrm>
                <a:off x="3263" y="2856"/>
                <a:ext cx="49"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30" name="Freeform 36"/>
              <p:cNvSpPr>
                <a:spLocks/>
              </p:cNvSpPr>
              <p:nvPr/>
            </p:nvSpPr>
            <p:spPr bwMode="auto">
              <a:xfrm>
                <a:off x="3306" y="2839"/>
                <a:ext cx="43" cy="37"/>
              </a:xfrm>
              <a:custGeom>
                <a:avLst/>
                <a:gdLst>
                  <a:gd name="T0" fmla="*/ 0 w 43"/>
                  <a:gd name="T1" fmla="*/ 37 h 37"/>
                  <a:gd name="T2" fmla="*/ 43 w 43"/>
                  <a:gd name="T3" fmla="*/ 17 h 37"/>
                  <a:gd name="T4" fmla="*/ 0 w 43"/>
                  <a:gd name="T5" fmla="*/ 0 h 37"/>
                  <a:gd name="T6" fmla="*/ 0 w 43"/>
                  <a:gd name="T7" fmla="*/ 3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7">
                    <a:moveTo>
                      <a:pt x="0" y="37"/>
                    </a:moveTo>
                    <a:lnTo>
                      <a:pt x="43" y="17"/>
                    </a:lnTo>
                    <a:lnTo>
                      <a:pt x="0" y="0"/>
                    </a:lnTo>
                    <a:lnTo>
                      <a:pt x="0" y="37"/>
                    </a:lnTo>
                    <a:close/>
                  </a:path>
                </a:pathLst>
              </a:custGeom>
              <a:solidFill>
                <a:schemeClr val="tx1"/>
              </a:solidFill>
              <a:ln w="9525">
                <a:solidFill>
                  <a:schemeClr val="tx1"/>
                </a:solidFill>
                <a:round/>
                <a:headEnd/>
                <a:tailEnd/>
              </a:ln>
            </p:spPr>
            <p:txBody>
              <a:bodyPr/>
              <a:lstStyle/>
              <a:p>
                <a:endParaRPr lang="fr-FR"/>
              </a:p>
            </p:txBody>
          </p:sp>
        </p:grpSp>
        <p:grpSp>
          <p:nvGrpSpPr>
            <p:cNvPr id="58390" name="Group 37"/>
            <p:cNvGrpSpPr>
              <a:grpSpLocks/>
            </p:cNvGrpSpPr>
            <p:nvPr/>
          </p:nvGrpSpPr>
          <p:grpSpPr bwMode="auto">
            <a:xfrm>
              <a:off x="3246" y="3091"/>
              <a:ext cx="80" cy="37"/>
              <a:chOff x="3246" y="3091"/>
              <a:chExt cx="80" cy="37"/>
            </a:xfrm>
          </p:grpSpPr>
          <p:sp>
            <p:nvSpPr>
              <p:cNvPr id="58427" name="Line 38"/>
              <p:cNvSpPr>
                <a:spLocks noChangeShapeType="1"/>
              </p:cNvSpPr>
              <p:nvPr/>
            </p:nvSpPr>
            <p:spPr bwMode="auto">
              <a:xfrm>
                <a:off x="3246" y="3108"/>
                <a:ext cx="4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28" name="Freeform 39"/>
              <p:cNvSpPr>
                <a:spLocks/>
              </p:cNvSpPr>
              <p:nvPr/>
            </p:nvSpPr>
            <p:spPr bwMode="auto">
              <a:xfrm>
                <a:off x="3283" y="3091"/>
                <a:ext cx="43" cy="37"/>
              </a:xfrm>
              <a:custGeom>
                <a:avLst/>
                <a:gdLst>
                  <a:gd name="T0" fmla="*/ 0 w 43"/>
                  <a:gd name="T1" fmla="*/ 37 h 37"/>
                  <a:gd name="T2" fmla="*/ 43 w 43"/>
                  <a:gd name="T3" fmla="*/ 17 h 37"/>
                  <a:gd name="T4" fmla="*/ 0 w 43"/>
                  <a:gd name="T5" fmla="*/ 0 h 37"/>
                  <a:gd name="T6" fmla="*/ 0 w 43"/>
                  <a:gd name="T7" fmla="*/ 3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7">
                    <a:moveTo>
                      <a:pt x="0" y="37"/>
                    </a:moveTo>
                    <a:lnTo>
                      <a:pt x="43" y="17"/>
                    </a:lnTo>
                    <a:lnTo>
                      <a:pt x="0" y="0"/>
                    </a:lnTo>
                    <a:lnTo>
                      <a:pt x="0" y="37"/>
                    </a:lnTo>
                    <a:close/>
                  </a:path>
                </a:pathLst>
              </a:custGeom>
              <a:solidFill>
                <a:schemeClr val="tx1"/>
              </a:solidFill>
              <a:ln w="9525">
                <a:solidFill>
                  <a:schemeClr val="tx1"/>
                </a:solidFill>
                <a:round/>
                <a:headEnd/>
                <a:tailEnd/>
              </a:ln>
            </p:spPr>
            <p:txBody>
              <a:bodyPr/>
              <a:lstStyle/>
              <a:p>
                <a:endParaRPr lang="fr-FR"/>
              </a:p>
            </p:txBody>
          </p:sp>
        </p:grpSp>
        <p:grpSp>
          <p:nvGrpSpPr>
            <p:cNvPr id="58391" name="Group 40"/>
            <p:cNvGrpSpPr>
              <a:grpSpLocks/>
            </p:cNvGrpSpPr>
            <p:nvPr/>
          </p:nvGrpSpPr>
          <p:grpSpPr bwMode="auto">
            <a:xfrm>
              <a:off x="3217" y="3226"/>
              <a:ext cx="57" cy="37"/>
              <a:chOff x="3217" y="3226"/>
              <a:chExt cx="57" cy="37"/>
            </a:xfrm>
          </p:grpSpPr>
          <p:sp>
            <p:nvSpPr>
              <p:cNvPr id="58425" name="Line 41"/>
              <p:cNvSpPr>
                <a:spLocks noChangeShapeType="1"/>
              </p:cNvSpPr>
              <p:nvPr/>
            </p:nvSpPr>
            <p:spPr bwMode="auto">
              <a:xfrm>
                <a:off x="3217" y="3243"/>
                <a:ext cx="2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26" name="Freeform 42"/>
              <p:cNvSpPr>
                <a:spLocks/>
              </p:cNvSpPr>
              <p:nvPr/>
            </p:nvSpPr>
            <p:spPr bwMode="auto">
              <a:xfrm>
                <a:off x="3231" y="3226"/>
                <a:ext cx="43" cy="37"/>
              </a:xfrm>
              <a:custGeom>
                <a:avLst/>
                <a:gdLst>
                  <a:gd name="T0" fmla="*/ 0 w 43"/>
                  <a:gd name="T1" fmla="*/ 37 h 37"/>
                  <a:gd name="T2" fmla="*/ 43 w 43"/>
                  <a:gd name="T3" fmla="*/ 20 h 37"/>
                  <a:gd name="T4" fmla="*/ 0 w 43"/>
                  <a:gd name="T5" fmla="*/ 0 h 37"/>
                  <a:gd name="T6" fmla="*/ 0 w 43"/>
                  <a:gd name="T7" fmla="*/ 3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7">
                    <a:moveTo>
                      <a:pt x="0" y="37"/>
                    </a:moveTo>
                    <a:lnTo>
                      <a:pt x="43" y="20"/>
                    </a:lnTo>
                    <a:lnTo>
                      <a:pt x="0" y="0"/>
                    </a:lnTo>
                    <a:lnTo>
                      <a:pt x="0" y="37"/>
                    </a:lnTo>
                    <a:close/>
                  </a:path>
                </a:pathLst>
              </a:custGeom>
              <a:solidFill>
                <a:schemeClr val="tx1"/>
              </a:solidFill>
              <a:ln w="9525">
                <a:solidFill>
                  <a:schemeClr val="tx1"/>
                </a:solidFill>
                <a:round/>
                <a:headEnd/>
                <a:tailEnd/>
              </a:ln>
            </p:spPr>
            <p:txBody>
              <a:bodyPr/>
              <a:lstStyle/>
              <a:p>
                <a:endParaRPr lang="fr-FR"/>
              </a:p>
            </p:txBody>
          </p:sp>
        </p:grpSp>
        <p:grpSp>
          <p:nvGrpSpPr>
            <p:cNvPr id="58392" name="Group 43"/>
            <p:cNvGrpSpPr>
              <a:grpSpLocks/>
            </p:cNvGrpSpPr>
            <p:nvPr/>
          </p:nvGrpSpPr>
          <p:grpSpPr bwMode="auto">
            <a:xfrm>
              <a:off x="3266" y="2965"/>
              <a:ext cx="77" cy="37"/>
              <a:chOff x="3266" y="2965"/>
              <a:chExt cx="77" cy="37"/>
            </a:xfrm>
          </p:grpSpPr>
          <p:sp>
            <p:nvSpPr>
              <p:cNvPr id="58423" name="Line 44"/>
              <p:cNvSpPr>
                <a:spLocks noChangeShapeType="1"/>
              </p:cNvSpPr>
              <p:nvPr/>
            </p:nvSpPr>
            <p:spPr bwMode="auto">
              <a:xfrm>
                <a:off x="3266" y="2982"/>
                <a:ext cx="4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24" name="Freeform 45"/>
              <p:cNvSpPr>
                <a:spLocks/>
              </p:cNvSpPr>
              <p:nvPr/>
            </p:nvSpPr>
            <p:spPr bwMode="auto">
              <a:xfrm>
                <a:off x="3300" y="2965"/>
                <a:ext cx="43" cy="37"/>
              </a:xfrm>
              <a:custGeom>
                <a:avLst/>
                <a:gdLst>
                  <a:gd name="T0" fmla="*/ 0 w 43"/>
                  <a:gd name="T1" fmla="*/ 37 h 37"/>
                  <a:gd name="T2" fmla="*/ 43 w 43"/>
                  <a:gd name="T3" fmla="*/ 17 h 37"/>
                  <a:gd name="T4" fmla="*/ 0 w 43"/>
                  <a:gd name="T5" fmla="*/ 0 h 37"/>
                  <a:gd name="T6" fmla="*/ 0 w 43"/>
                  <a:gd name="T7" fmla="*/ 3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7">
                    <a:moveTo>
                      <a:pt x="0" y="37"/>
                    </a:moveTo>
                    <a:lnTo>
                      <a:pt x="43" y="17"/>
                    </a:lnTo>
                    <a:lnTo>
                      <a:pt x="0" y="0"/>
                    </a:lnTo>
                    <a:lnTo>
                      <a:pt x="0" y="37"/>
                    </a:lnTo>
                    <a:close/>
                  </a:path>
                </a:pathLst>
              </a:custGeom>
              <a:solidFill>
                <a:schemeClr val="tx1"/>
              </a:solidFill>
              <a:ln w="9525">
                <a:solidFill>
                  <a:schemeClr val="tx1"/>
                </a:solidFill>
                <a:round/>
                <a:headEnd/>
                <a:tailEnd/>
              </a:ln>
            </p:spPr>
            <p:txBody>
              <a:bodyPr/>
              <a:lstStyle/>
              <a:p>
                <a:endParaRPr lang="fr-FR"/>
              </a:p>
            </p:txBody>
          </p:sp>
        </p:grpSp>
        <p:grpSp>
          <p:nvGrpSpPr>
            <p:cNvPr id="58393" name="Group 46"/>
            <p:cNvGrpSpPr>
              <a:grpSpLocks/>
            </p:cNvGrpSpPr>
            <p:nvPr/>
          </p:nvGrpSpPr>
          <p:grpSpPr bwMode="auto">
            <a:xfrm>
              <a:off x="3251" y="3406"/>
              <a:ext cx="63" cy="37"/>
              <a:chOff x="3251" y="3406"/>
              <a:chExt cx="63" cy="37"/>
            </a:xfrm>
          </p:grpSpPr>
          <p:sp>
            <p:nvSpPr>
              <p:cNvPr id="58421" name="Line 47"/>
              <p:cNvSpPr>
                <a:spLocks noChangeShapeType="1"/>
              </p:cNvSpPr>
              <p:nvPr/>
            </p:nvSpPr>
            <p:spPr bwMode="auto">
              <a:xfrm flipV="1">
                <a:off x="3251" y="3423"/>
                <a:ext cx="26"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22" name="Freeform 48"/>
              <p:cNvSpPr>
                <a:spLocks/>
              </p:cNvSpPr>
              <p:nvPr/>
            </p:nvSpPr>
            <p:spPr bwMode="auto">
              <a:xfrm>
                <a:off x="3272" y="3406"/>
                <a:ext cx="42" cy="37"/>
              </a:xfrm>
              <a:custGeom>
                <a:avLst/>
                <a:gdLst>
                  <a:gd name="T0" fmla="*/ 2 w 42"/>
                  <a:gd name="T1" fmla="*/ 37 h 37"/>
                  <a:gd name="T2" fmla="*/ 42 w 42"/>
                  <a:gd name="T3" fmla="*/ 17 h 37"/>
                  <a:gd name="T4" fmla="*/ 0 w 42"/>
                  <a:gd name="T5" fmla="*/ 0 h 37"/>
                  <a:gd name="T6" fmla="*/ 2 w 42"/>
                  <a:gd name="T7" fmla="*/ 3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7">
                    <a:moveTo>
                      <a:pt x="2" y="37"/>
                    </a:moveTo>
                    <a:lnTo>
                      <a:pt x="42" y="17"/>
                    </a:lnTo>
                    <a:lnTo>
                      <a:pt x="0" y="0"/>
                    </a:lnTo>
                    <a:lnTo>
                      <a:pt x="2" y="37"/>
                    </a:lnTo>
                    <a:close/>
                  </a:path>
                </a:pathLst>
              </a:custGeom>
              <a:solidFill>
                <a:schemeClr val="tx1"/>
              </a:solidFill>
              <a:ln w="9525">
                <a:solidFill>
                  <a:schemeClr val="tx1"/>
                </a:solidFill>
                <a:round/>
                <a:headEnd/>
                <a:tailEnd/>
              </a:ln>
            </p:spPr>
            <p:txBody>
              <a:bodyPr/>
              <a:lstStyle/>
              <a:p>
                <a:endParaRPr lang="fr-FR"/>
              </a:p>
            </p:txBody>
          </p:sp>
        </p:grpSp>
        <p:grpSp>
          <p:nvGrpSpPr>
            <p:cNvPr id="58394" name="Group 49"/>
            <p:cNvGrpSpPr>
              <a:grpSpLocks/>
            </p:cNvGrpSpPr>
            <p:nvPr/>
          </p:nvGrpSpPr>
          <p:grpSpPr bwMode="auto">
            <a:xfrm>
              <a:off x="3022" y="3672"/>
              <a:ext cx="75" cy="38"/>
              <a:chOff x="3022" y="3672"/>
              <a:chExt cx="75" cy="38"/>
            </a:xfrm>
          </p:grpSpPr>
          <p:sp>
            <p:nvSpPr>
              <p:cNvPr id="58419" name="Line 50"/>
              <p:cNvSpPr>
                <a:spLocks noChangeShapeType="1"/>
              </p:cNvSpPr>
              <p:nvPr/>
            </p:nvSpPr>
            <p:spPr bwMode="auto">
              <a:xfrm flipH="1">
                <a:off x="3057" y="3690"/>
                <a:ext cx="4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20" name="Freeform 51"/>
              <p:cNvSpPr>
                <a:spLocks/>
              </p:cNvSpPr>
              <p:nvPr/>
            </p:nvSpPr>
            <p:spPr bwMode="auto">
              <a:xfrm>
                <a:off x="3022" y="3672"/>
                <a:ext cx="43" cy="38"/>
              </a:xfrm>
              <a:custGeom>
                <a:avLst/>
                <a:gdLst>
                  <a:gd name="T0" fmla="*/ 43 w 43"/>
                  <a:gd name="T1" fmla="*/ 0 h 38"/>
                  <a:gd name="T2" fmla="*/ 0 w 43"/>
                  <a:gd name="T3" fmla="*/ 21 h 38"/>
                  <a:gd name="T4" fmla="*/ 43 w 43"/>
                  <a:gd name="T5" fmla="*/ 38 h 38"/>
                  <a:gd name="T6" fmla="*/ 43 w 43"/>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8">
                    <a:moveTo>
                      <a:pt x="43" y="0"/>
                    </a:moveTo>
                    <a:lnTo>
                      <a:pt x="0" y="21"/>
                    </a:lnTo>
                    <a:lnTo>
                      <a:pt x="43" y="38"/>
                    </a:lnTo>
                    <a:lnTo>
                      <a:pt x="43" y="0"/>
                    </a:lnTo>
                    <a:close/>
                  </a:path>
                </a:pathLst>
              </a:custGeom>
              <a:solidFill>
                <a:schemeClr val="tx1"/>
              </a:solidFill>
              <a:ln w="9525">
                <a:solidFill>
                  <a:schemeClr val="tx1"/>
                </a:solidFill>
                <a:round/>
                <a:headEnd/>
                <a:tailEnd/>
              </a:ln>
            </p:spPr>
            <p:txBody>
              <a:bodyPr/>
              <a:lstStyle/>
              <a:p>
                <a:endParaRPr lang="fr-FR"/>
              </a:p>
            </p:txBody>
          </p:sp>
        </p:grpSp>
        <p:grpSp>
          <p:nvGrpSpPr>
            <p:cNvPr id="58395" name="Group 52"/>
            <p:cNvGrpSpPr>
              <a:grpSpLocks/>
            </p:cNvGrpSpPr>
            <p:nvPr/>
          </p:nvGrpSpPr>
          <p:grpSpPr bwMode="auto">
            <a:xfrm>
              <a:off x="3051" y="3538"/>
              <a:ext cx="69" cy="37"/>
              <a:chOff x="3051" y="3538"/>
              <a:chExt cx="69" cy="37"/>
            </a:xfrm>
          </p:grpSpPr>
          <p:sp>
            <p:nvSpPr>
              <p:cNvPr id="58417" name="Line 53"/>
              <p:cNvSpPr>
                <a:spLocks noChangeShapeType="1"/>
              </p:cNvSpPr>
              <p:nvPr/>
            </p:nvSpPr>
            <p:spPr bwMode="auto">
              <a:xfrm flipH="1">
                <a:off x="3085" y="3555"/>
                <a:ext cx="3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18" name="Freeform 54"/>
              <p:cNvSpPr>
                <a:spLocks/>
              </p:cNvSpPr>
              <p:nvPr/>
            </p:nvSpPr>
            <p:spPr bwMode="auto">
              <a:xfrm>
                <a:off x="3051" y="3538"/>
                <a:ext cx="43" cy="37"/>
              </a:xfrm>
              <a:custGeom>
                <a:avLst/>
                <a:gdLst>
                  <a:gd name="T0" fmla="*/ 40 w 43"/>
                  <a:gd name="T1" fmla="*/ 0 h 37"/>
                  <a:gd name="T2" fmla="*/ 0 w 43"/>
                  <a:gd name="T3" fmla="*/ 23 h 37"/>
                  <a:gd name="T4" fmla="*/ 43 w 43"/>
                  <a:gd name="T5" fmla="*/ 37 h 37"/>
                  <a:gd name="T6" fmla="*/ 40 w 43"/>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7">
                    <a:moveTo>
                      <a:pt x="40" y="0"/>
                    </a:moveTo>
                    <a:lnTo>
                      <a:pt x="0" y="23"/>
                    </a:lnTo>
                    <a:lnTo>
                      <a:pt x="43" y="37"/>
                    </a:lnTo>
                    <a:lnTo>
                      <a:pt x="40" y="0"/>
                    </a:lnTo>
                    <a:close/>
                  </a:path>
                </a:pathLst>
              </a:custGeom>
              <a:solidFill>
                <a:schemeClr val="tx1"/>
              </a:solidFill>
              <a:ln w="9525">
                <a:solidFill>
                  <a:schemeClr val="tx1"/>
                </a:solidFill>
                <a:round/>
                <a:headEnd/>
                <a:tailEnd/>
              </a:ln>
            </p:spPr>
            <p:txBody>
              <a:bodyPr/>
              <a:lstStyle/>
              <a:p>
                <a:endParaRPr lang="fr-FR"/>
              </a:p>
            </p:txBody>
          </p:sp>
        </p:grpSp>
        <p:grpSp>
          <p:nvGrpSpPr>
            <p:cNvPr id="58396" name="Group 55"/>
            <p:cNvGrpSpPr>
              <a:grpSpLocks/>
            </p:cNvGrpSpPr>
            <p:nvPr/>
          </p:nvGrpSpPr>
          <p:grpSpPr bwMode="auto">
            <a:xfrm>
              <a:off x="3378" y="2962"/>
              <a:ext cx="74" cy="37"/>
              <a:chOff x="3378" y="2962"/>
              <a:chExt cx="74" cy="37"/>
            </a:xfrm>
          </p:grpSpPr>
          <p:sp>
            <p:nvSpPr>
              <p:cNvPr id="58415" name="Line 56"/>
              <p:cNvSpPr>
                <a:spLocks noChangeShapeType="1"/>
              </p:cNvSpPr>
              <p:nvPr/>
            </p:nvSpPr>
            <p:spPr bwMode="auto">
              <a:xfrm flipH="1">
                <a:off x="3409" y="2979"/>
                <a:ext cx="4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16" name="Freeform 57"/>
              <p:cNvSpPr>
                <a:spLocks/>
              </p:cNvSpPr>
              <p:nvPr/>
            </p:nvSpPr>
            <p:spPr bwMode="auto">
              <a:xfrm>
                <a:off x="3378" y="2962"/>
                <a:ext cx="40" cy="37"/>
              </a:xfrm>
              <a:custGeom>
                <a:avLst/>
                <a:gdLst>
                  <a:gd name="T0" fmla="*/ 40 w 40"/>
                  <a:gd name="T1" fmla="*/ 0 h 37"/>
                  <a:gd name="T2" fmla="*/ 0 w 40"/>
                  <a:gd name="T3" fmla="*/ 20 h 37"/>
                  <a:gd name="T4" fmla="*/ 40 w 40"/>
                  <a:gd name="T5" fmla="*/ 37 h 37"/>
                  <a:gd name="T6" fmla="*/ 40 w 40"/>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7">
                    <a:moveTo>
                      <a:pt x="40" y="0"/>
                    </a:moveTo>
                    <a:lnTo>
                      <a:pt x="0" y="20"/>
                    </a:lnTo>
                    <a:lnTo>
                      <a:pt x="40" y="37"/>
                    </a:lnTo>
                    <a:lnTo>
                      <a:pt x="40" y="0"/>
                    </a:lnTo>
                    <a:close/>
                  </a:path>
                </a:pathLst>
              </a:custGeom>
              <a:solidFill>
                <a:schemeClr val="tx1"/>
              </a:solidFill>
              <a:ln w="9525">
                <a:solidFill>
                  <a:schemeClr val="tx1"/>
                </a:solidFill>
                <a:round/>
                <a:headEnd/>
                <a:tailEnd/>
              </a:ln>
            </p:spPr>
            <p:txBody>
              <a:bodyPr/>
              <a:lstStyle/>
              <a:p>
                <a:endParaRPr lang="fr-FR"/>
              </a:p>
            </p:txBody>
          </p:sp>
        </p:grpSp>
        <p:grpSp>
          <p:nvGrpSpPr>
            <p:cNvPr id="58397" name="Group 58"/>
            <p:cNvGrpSpPr>
              <a:grpSpLocks/>
            </p:cNvGrpSpPr>
            <p:nvPr/>
          </p:nvGrpSpPr>
          <p:grpSpPr bwMode="auto">
            <a:xfrm>
              <a:off x="3366" y="2839"/>
              <a:ext cx="83" cy="37"/>
              <a:chOff x="3366" y="2839"/>
              <a:chExt cx="83" cy="37"/>
            </a:xfrm>
          </p:grpSpPr>
          <p:sp>
            <p:nvSpPr>
              <p:cNvPr id="58413" name="Line 59"/>
              <p:cNvSpPr>
                <a:spLocks noChangeShapeType="1"/>
              </p:cNvSpPr>
              <p:nvPr/>
            </p:nvSpPr>
            <p:spPr bwMode="auto">
              <a:xfrm flipH="1">
                <a:off x="3398" y="2856"/>
                <a:ext cx="5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14" name="Freeform 60"/>
              <p:cNvSpPr>
                <a:spLocks/>
              </p:cNvSpPr>
              <p:nvPr/>
            </p:nvSpPr>
            <p:spPr bwMode="auto">
              <a:xfrm>
                <a:off x="3366" y="2839"/>
                <a:ext cx="40" cy="37"/>
              </a:xfrm>
              <a:custGeom>
                <a:avLst/>
                <a:gdLst>
                  <a:gd name="T0" fmla="*/ 40 w 40"/>
                  <a:gd name="T1" fmla="*/ 0 h 37"/>
                  <a:gd name="T2" fmla="*/ 0 w 40"/>
                  <a:gd name="T3" fmla="*/ 17 h 37"/>
                  <a:gd name="T4" fmla="*/ 40 w 40"/>
                  <a:gd name="T5" fmla="*/ 37 h 37"/>
                  <a:gd name="T6" fmla="*/ 40 w 40"/>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7">
                    <a:moveTo>
                      <a:pt x="40" y="0"/>
                    </a:moveTo>
                    <a:lnTo>
                      <a:pt x="0" y="17"/>
                    </a:lnTo>
                    <a:lnTo>
                      <a:pt x="40" y="37"/>
                    </a:lnTo>
                    <a:lnTo>
                      <a:pt x="40" y="0"/>
                    </a:lnTo>
                    <a:close/>
                  </a:path>
                </a:pathLst>
              </a:custGeom>
              <a:solidFill>
                <a:schemeClr val="tx1"/>
              </a:solidFill>
              <a:ln w="9525">
                <a:solidFill>
                  <a:schemeClr val="tx1"/>
                </a:solidFill>
                <a:round/>
                <a:headEnd/>
                <a:tailEnd/>
              </a:ln>
            </p:spPr>
            <p:txBody>
              <a:bodyPr/>
              <a:lstStyle/>
              <a:p>
                <a:endParaRPr lang="fr-FR"/>
              </a:p>
            </p:txBody>
          </p:sp>
        </p:grpSp>
        <p:grpSp>
          <p:nvGrpSpPr>
            <p:cNvPr id="58398" name="Group 61"/>
            <p:cNvGrpSpPr>
              <a:grpSpLocks/>
            </p:cNvGrpSpPr>
            <p:nvPr/>
          </p:nvGrpSpPr>
          <p:grpSpPr bwMode="auto">
            <a:xfrm>
              <a:off x="3378" y="3091"/>
              <a:ext cx="65" cy="37"/>
              <a:chOff x="3378" y="3091"/>
              <a:chExt cx="65" cy="37"/>
            </a:xfrm>
          </p:grpSpPr>
          <p:sp>
            <p:nvSpPr>
              <p:cNvPr id="58411" name="Line 62"/>
              <p:cNvSpPr>
                <a:spLocks noChangeShapeType="1"/>
              </p:cNvSpPr>
              <p:nvPr/>
            </p:nvSpPr>
            <p:spPr bwMode="auto">
              <a:xfrm flipH="1">
                <a:off x="3409" y="3108"/>
                <a:ext cx="3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12" name="Freeform 63"/>
              <p:cNvSpPr>
                <a:spLocks/>
              </p:cNvSpPr>
              <p:nvPr/>
            </p:nvSpPr>
            <p:spPr bwMode="auto">
              <a:xfrm>
                <a:off x="3378" y="3091"/>
                <a:ext cx="40" cy="37"/>
              </a:xfrm>
              <a:custGeom>
                <a:avLst/>
                <a:gdLst>
                  <a:gd name="T0" fmla="*/ 40 w 40"/>
                  <a:gd name="T1" fmla="*/ 0 h 37"/>
                  <a:gd name="T2" fmla="*/ 0 w 40"/>
                  <a:gd name="T3" fmla="*/ 17 h 37"/>
                  <a:gd name="T4" fmla="*/ 40 w 40"/>
                  <a:gd name="T5" fmla="*/ 37 h 37"/>
                  <a:gd name="T6" fmla="*/ 40 w 40"/>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7">
                    <a:moveTo>
                      <a:pt x="40" y="0"/>
                    </a:moveTo>
                    <a:lnTo>
                      <a:pt x="0" y="17"/>
                    </a:lnTo>
                    <a:lnTo>
                      <a:pt x="40" y="37"/>
                    </a:lnTo>
                    <a:lnTo>
                      <a:pt x="40" y="0"/>
                    </a:lnTo>
                    <a:close/>
                  </a:path>
                </a:pathLst>
              </a:custGeom>
              <a:solidFill>
                <a:schemeClr val="tx1"/>
              </a:solidFill>
              <a:ln w="9525">
                <a:solidFill>
                  <a:schemeClr val="tx1"/>
                </a:solidFill>
                <a:round/>
                <a:headEnd/>
                <a:tailEnd/>
              </a:ln>
            </p:spPr>
            <p:txBody>
              <a:bodyPr/>
              <a:lstStyle/>
              <a:p>
                <a:endParaRPr lang="fr-FR"/>
              </a:p>
            </p:txBody>
          </p:sp>
        </p:grpSp>
        <p:grpSp>
          <p:nvGrpSpPr>
            <p:cNvPr id="58399" name="Group 64"/>
            <p:cNvGrpSpPr>
              <a:grpSpLocks/>
            </p:cNvGrpSpPr>
            <p:nvPr/>
          </p:nvGrpSpPr>
          <p:grpSpPr bwMode="auto">
            <a:xfrm>
              <a:off x="3011" y="3799"/>
              <a:ext cx="86" cy="37"/>
              <a:chOff x="3011" y="3799"/>
              <a:chExt cx="86" cy="37"/>
            </a:xfrm>
          </p:grpSpPr>
          <p:sp>
            <p:nvSpPr>
              <p:cNvPr id="58409" name="Line 65"/>
              <p:cNvSpPr>
                <a:spLocks noChangeShapeType="1"/>
              </p:cNvSpPr>
              <p:nvPr/>
            </p:nvSpPr>
            <p:spPr bwMode="auto">
              <a:xfrm flipH="1">
                <a:off x="3042" y="3816"/>
                <a:ext cx="5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10" name="Freeform 66"/>
              <p:cNvSpPr>
                <a:spLocks/>
              </p:cNvSpPr>
              <p:nvPr/>
            </p:nvSpPr>
            <p:spPr bwMode="auto">
              <a:xfrm>
                <a:off x="3011" y="3799"/>
                <a:ext cx="40" cy="37"/>
              </a:xfrm>
              <a:custGeom>
                <a:avLst/>
                <a:gdLst>
                  <a:gd name="T0" fmla="*/ 40 w 40"/>
                  <a:gd name="T1" fmla="*/ 0 h 37"/>
                  <a:gd name="T2" fmla="*/ 0 w 40"/>
                  <a:gd name="T3" fmla="*/ 20 h 37"/>
                  <a:gd name="T4" fmla="*/ 40 w 40"/>
                  <a:gd name="T5" fmla="*/ 37 h 37"/>
                  <a:gd name="T6" fmla="*/ 40 w 40"/>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7">
                    <a:moveTo>
                      <a:pt x="40" y="0"/>
                    </a:moveTo>
                    <a:lnTo>
                      <a:pt x="0" y="20"/>
                    </a:lnTo>
                    <a:lnTo>
                      <a:pt x="40" y="37"/>
                    </a:lnTo>
                    <a:lnTo>
                      <a:pt x="40" y="0"/>
                    </a:lnTo>
                    <a:close/>
                  </a:path>
                </a:pathLst>
              </a:custGeom>
              <a:solidFill>
                <a:schemeClr val="tx1"/>
              </a:solidFill>
              <a:ln w="9525">
                <a:solidFill>
                  <a:schemeClr val="tx1"/>
                </a:solidFill>
                <a:round/>
                <a:headEnd/>
                <a:tailEnd/>
              </a:ln>
            </p:spPr>
            <p:txBody>
              <a:bodyPr/>
              <a:lstStyle/>
              <a:p>
                <a:endParaRPr lang="fr-FR"/>
              </a:p>
            </p:txBody>
          </p:sp>
        </p:grpSp>
        <p:grpSp>
          <p:nvGrpSpPr>
            <p:cNvPr id="58400" name="Group 67"/>
            <p:cNvGrpSpPr>
              <a:grpSpLocks/>
            </p:cNvGrpSpPr>
            <p:nvPr/>
          </p:nvGrpSpPr>
          <p:grpSpPr bwMode="auto">
            <a:xfrm>
              <a:off x="3114" y="3400"/>
              <a:ext cx="57" cy="38"/>
              <a:chOff x="3114" y="3400"/>
              <a:chExt cx="57" cy="38"/>
            </a:xfrm>
          </p:grpSpPr>
          <p:sp>
            <p:nvSpPr>
              <p:cNvPr id="58407" name="Line 68"/>
              <p:cNvSpPr>
                <a:spLocks noChangeShapeType="1"/>
              </p:cNvSpPr>
              <p:nvPr/>
            </p:nvSpPr>
            <p:spPr bwMode="auto">
              <a:xfrm flipH="1">
                <a:off x="3145" y="3418"/>
                <a:ext cx="2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08" name="Freeform 69"/>
              <p:cNvSpPr>
                <a:spLocks/>
              </p:cNvSpPr>
              <p:nvPr/>
            </p:nvSpPr>
            <p:spPr bwMode="auto">
              <a:xfrm>
                <a:off x="3114" y="3400"/>
                <a:ext cx="40" cy="38"/>
              </a:xfrm>
              <a:custGeom>
                <a:avLst/>
                <a:gdLst>
                  <a:gd name="T0" fmla="*/ 40 w 40"/>
                  <a:gd name="T1" fmla="*/ 0 h 38"/>
                  <a:gd name="T2" fmla="*/ 0 w 40"/>
                  <a:gd name="T3" fmla="*/ 18 h 38"/>
                  <a:gd name="T4" fmla="*/ 40 w 40"/>
                  <a:gd name="T5" fmla="*/ 38 h 38"/>
                  <a:gd name="T6" fmla="*/ 40 w 40"/>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8">
                    <a:moveTo>
                      <a:pt x="40" y="0"/>
                    </a:moveTo>
                    <a:lnTo>
                      <a:pt x="0" y="18"/>
                    </a:lnTo>
                    <a:lnTo>
                      <a:pt x="40" y="38"/>
                    </a:lnTo>
                    <a:lnTo>
                      <a:pt x="40" y="0"/>
                    </a:lnTo>
                    <a:close/>
                  </a:path>
                </a:pathLst>
              </a:custGeom>
              <a:solidFill>
                <a:schemeClr val="tx1"/>
              </a:solidFill>
              <a:ln w="9525">
                <a:solidFill>
                  <a:schemeClr val="tx1"/>
                </a:solidFill>
                <a:round/>
                <a:headEnd/>
                <a:tailEnd/>
              </a:ln>
            </p:spPr>
            <p:txBody>
              <a:bodyPr/>
              <a:lstStyle/>
              <a:p>
                <a:endParaRPr lang="fr-FR"/>
              </a:p>
            </p:txBody>
          </p:sp>
        </p:grpSp>
        <p:grpSp>
          <p:nvGrpSpPr>
            <p:cNvPr id="58401" name="Group 70"/>
            <p:cNvGrpSpPr>
              <a:grpSpLocks/>
            </p:cNvGrpSpPr>
            <p:nvPr/>
          </p:nvGrpSpPr>
          <p:grpSpPr bwMode="auto">
            <a:xfrm>
              <a:off x="3355" y="3220"/>
              <a:ext cx="43" cy="37"/>
              <a:chOff x="3355" y="3220"/>
              <a:chExt cx="43" cy="37"/>
            </a:xfrm>
          </p:grpSpPr>
          <p:sp>
            <p:nvSpPr>
              <p:cNvPr id="58405" name="Line 71"/>
              <p:cNvSpPr>
                <a:spLocks noChangeShapeType="1"/>
              </p:cNvSpPr>
              <p:nvPr/>
            </p:nvSpPr>
            <p:spPr bwMode="auto">
              <a:xfrm flipH="1">
                <a:off x="3389" y="3237"/>
                <a:ext cx="9"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406" name="Freeform 72"/>
              <p:cNvSpPr>
                <a:spLocks/>
              </p:cNvSpPr>
              <p:nvPr/>
            </p:nvSpPr>
            <p:spPr bwMode="auto">
              <a:xfrm>
                <a:off x="3355" y="3220"/>
                <a:ext cx="43" cy="37"/>
              </a:xfrm>
              <a:custGeom>
                <a:avLst/>
                <a:gdLst>
                  <a:gd name="T0" fmla="*/ 43 w 43"/>
                  <a:gd name="T1" fmla="*/ 0 h 37"/>
                  <a:gd name="T2" fmla="*/ 0 w 43"/>
                  <a:gd name="T3" fmla="*/ 20 h 37"/>
                  <a:gd name="T4" fmla="*/ 43 w 43"/>
                  <a:gd name="T5" fmla="*/ 37 h 37"/>
                  <a:gd name="T6" fmla="*/ 43 w 43"/>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7">
                    <a:moveTo>
                      <a:pt x="43" y="0"/>
                    </a:moveTo>
                    <a:lnTo>
                      <a:pt x="0" y="20"/>
                    </a:lnTo>
                    <a:lnTo>
                      <a:pt x="43" y="37"/>
                    </a:lnTo>
                    <a:lnTo>
                      <a:pt x="43" y="0"/>
                    </a:lnTo>
                    <a:close/>
                  </a:path>
                </a:pathLst>
              </a:custGeom>
              <a:solidFill>
                <a:schemeClr val="tx1"/>
              </a:solidFill>
              <a:ln w="9525">
                <a:solidFill>
                  <a:schemeClr val="tx1"/>
                </a:solidFill>
                <a:round/>
                <a:headEnd/>
                <a:tailEnd/>
              </a:ln>
            </p:spPr>
            <p:txBody>
              <a:bodyPr/>
              <a:lstStyle/>
              <a:p>
                <a:endParaRPr lang="fr-FR"/>
              </a:p>
            </p:txBody>
          </p:sp>
        </p:grpSp>
        <p:grpSp>
          <p:nvGrpSpPr>
            <p:cNvPr id="58402" name="Group 73"/>
            <p:cNvGrpSpPr>
              <a:grpSpLocks/>
            </p:cNvGrpSpPr>
            <p:nvPr/>
          </p:nvGrpSpPr>
          <p:grpSpPr bwMode="auto">
            <a:xfrm>
              <a:off x="1721" y="3893"/>
              <a:ext cx="1797" cy="34"/>
              <a:chOff x="1721" y="3893"/>
              <a:chExt cx="1797" cy="34"/>
            </a:xfrm>
          </p:grpSpPr>
          <p:sp>
            <p:nvSpPr>
              <p:cNvPr id="58403" name="Rectangle 74"/>
              <p:cNvSpPr>
                <a:spLocks noChangeArrowheads="1"/>
              </p:cNvSpPr>
              <p:nvPr/>
            </p:nvSpPr>
            <p:spPr bwMode="auto">
              <a:xfrm>
                <a:off x="1721" y="3919"/>
                <a:ext cx="1797" cy="8"/>
              </a:xfrm>
              <a:prstGeom prst="rect">
                <a:avLst/>
              </a:prstGeom>
              <a:solidFill>
                <a:srgbClr val="000000"/>
              </a:solidFill>
              <a:ln w="9525">
                <a:solidFill>
                  <a:schemeClr val="tx1"/>
                </a:solidFill>
                <a:miter lim="800000"/>
                <a:headEnd/>
                <a:tailEnd/>
              </a:ln>
            </p:spPr>
            <p:txBody>
              <a:bodyPr/>
              <a:lstStyle/>
              <a:p>
                <a:endParaRPr lang="fr-FR"/>
              </a:p>
            </p:txBody>
          </p:sp>
          <p:sp>
            <p:nvSpPr>
              <p:cNvPr id="58404" name="Rectangle 75"/>
              <p:cNvSpPr>
                <a:spLocks noChangeArrowheads="1"/>
              </p:cNvSpPr>
              <p:nvPr/>
            </p:nvSpPr>
            <p:spPr bwMode="auto">
              <a:xfrm>
                <a:off x="1721" y="3893"/>
                <a:ext cx="1797" cy="20"/>
              </a:xfrm>
              <a:prstGeom prst="rect">
                <a:avLst/>
              </a:prstGeom>
              <a:solidFill>
                <a:srgbClr val="000000"/>
              </a:solidFill>
              <a:ln w="9525">
                <a:solidFill>
                  <a:schemeClr val="tx1"/>
                </a:solidFill>
                <a:miter lim="800000"/>
                <a:headEnd/>
                <a:tailEnd/>
              </a:ln>
            </p:spPr>
            <p:txBody>
              <a:bodyPr/>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Effect transition="in" filter="randombar(horizontal)">
                                      <p:cBhvr>
                                        <p:cTn id="7" dur="500"/>
                                        <p:tgtEl>
                                          <p:spTgt spid="1208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20834">
                                            <p:txEl>
                                              <p:pRg st="1" end="1"/>
                                            </p:txEl>
                                          </p:spTgt>
                                        </p:tgtEl>
                                        <p:attrNameLst>
                                          <p:attrName>style.visibility</p:attrName>
                                        </p:attrNameLst>
                                      </p:cBhvr>
                                      <p:to>
                                        <p:strVal val="visible"/>
                                      </p:to>
                                    </p:set>
                                    <p:animEffect transition="in" filter="randombar(horizontal)">
                                      <p:cBhvr>
                                        <p:cTn id="12" dur="500"/>
                                        <p:tgtEl>
                                          <p:spTgt spid="1208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20834">
                                            <p:txEl>
                                              <p:pRg st="2" end="2"/>
                                            </p:txEl>
                                          </p:spTgt>
                                        </p:tgtEl>
                                        <p:attrNameLst>
                                          <p:attrName>style.visibility</p:attrName>
                                        </p:attrNameLst>
                                      </p:cBhvr>
                                      <p:to>
                                        <p:strVal val="visible"/>
                                      </p:to>
                                    </p:set>
                                    <p:animEffect transition="in" filter="randombar(horizontal)">
                                      <p:cBhvr>
                                        <p:cTn id="17" dur="500"/>
                                        <p:tgtEl>
                                          <p:spTgt spid="1208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E92C646D-5A40-415A-8601-8D671C45DD45}"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6B5AF499-C014-46FC-B4BD-5EFD9F352853}" type="slidenum">
              <a:rPr lang="fr-FR"/>
              <a:pPr>
                <a:defRPr/>
              </a:pPr>
              <a:t>56</a:t>
            </a:fld>
            <a:endParaRPr lang="fr-FR"/>
          </a:p>
        </p:txBody>
      </p:sp>
      <p:sp>
        <p:nvSpPr>
          <p:cNvPr id="121858" name="Text Box 2"/>
          <p:cNvSpPr>
            <a:spLocks noGrp="1" noChangeArrowheads="1"/>
          </p:cNvSpPr>
          <p:nvPr>
            <p:ph type="title"/>
          </p:nvPr>
        </p:nvSpPr>
        <p:spPr>
          <a:xfrm>
            <a:off x="1619250" y="188913"/>
            <a:ext cx="6192838" cy="431800"/>
          </a:xfrm>
          <a:noFill/>
        </p:spPr>
        <p:txBody>
          <a:bodyPr anchorCtr="1"/>
          <a:lstStyle/>
          <a:p>
            <a:pPr eaLnBrk="1" hangingPunct="1"/>
            <a:r>
              <a:rPr lang="fr-FR" sz="4000" b="1" smtClean="0">
                <a:latin typeface="Times New Roman" pitchFamily="18" charset="0"/>
                <a:cs typeface="Times New Roman" pitchFamily="18" charset="0"/>
              </a:rPr>
              <a:t>Hypothèses de calcul :</a:t>
            </a:r>
            <a:r>
              <a:rPr lang="fr-FR" sz="4000" smtClean="0">
                <a:latin typeface="Times New Roman" pitchFamily="18" charset="0"/>
                <a:cs typeface="Times New Roman" pitchFamily="18" charset="0"/>
              </a:rPr>
              <a:t> </a:t>
            </a:r>
          </a:p>
        </p:txBody>
      </p:sp>
      <p:sp>
        <p:nvSpPr>
          <p:cNvPr id="121859" name="Text Box 3"/>
          <p:cNvSpPr>
            <a:spLocks noGrp="1" noChangeArrowheads="1"/>
          </p:cNvSpPr>
          <p:nvPr>
            <p:ph type="body" idx="1"/>
          </p:nvPr>
        </p:nvSpPr>
        <p:spPr>
          <a:xfrm>
            <a:off x="-36513" y="620713"/>
            <a:ext cx="9001126" cy="6153150"/>
          </a:xfrm>
          <a:noFill/>
        </p:spPr>
        <p:txBody>
          <a:bodyPr>
            <a:spAutoFit/>
          </a:bodyPr>
          <a:lstStyle/>
          <a:p>
            <a:pPr eaLnBrk="1" hangingPunct="1">
              <a:lnSpc>
                <a:spcPct val="140000"/>
              </a:lnSpc>
              <a:buFontTx/>
              <a:buNone/>
            </a:pPr>
            <a:r>
              <a:rPr lang="fr-FR" sz="2400" smtClean="0">
                <a:latin typeface="Times New Roman" pitchFamily="18" charset="0"/>
                <a:cs typeface="Times New Roman" pitchFamily="18" charset="0"/>
              </a:rPr>
              <a:t>         On adoptant le modèle continu, on a les hypothèses suivantes :</a:t>
            </a:r>
          </a:p>
          <a:p>
            <a:pPr lvl="1" eaLnBrk="1" hangingPunct="1">
              <a:lnSpc>
                <a:spcPct val="140000"/>
              </a:lnSpc>
            </a:pPr>
            <a:r>
              <a:rPr lang="fr-FR" sz="2400" smtClean="0">
                <a:latin typeface="Times New Roman" pitchFamily="18" charset="0"/>
                <a:cs typeface="Times New Roman" pitchFamily="18" charset="0"/>
              </a:rPr>
              <a:t>	Les éléments de contreventement ont un comportement élastique.</a:t>
            </a:r>
          </a:p>
          <a:p>
            <a:pPr lvl="1" eaLnBrk="1" hangingPunct="1">
              <a:lnSpc>
                <a:spcPct val="140000"/>
              </a:lnSpc>
            </a:pPr>
            <a:r>
              <a:rPr lang="fr-FR" sz="2400" smtClean="0">
                <a:latin typeface="Times New Roman" pitchFamily="18" charset="0"/>
                <a:cs typeface="Times New Roman" pitchFamily="18" charset="0"/>
              </a:rPr>
              <a:t>	Les refends sont d’inertie constante, et sont encastrés à la base dans une fondation rigide.</a:t>
            </a:r>
          </a:p>
          <a:p>
            <a:pPr lvl="1" eaLnBrk="1" hangingPunct="1">
              <a:lnSpc>
                <a:spcPct val="140000"/>
              </a:lnSpc>
            </a:pPr>
            <a:r>
              <a:rPr lang="fr-FR" sz="2400" smtClean="0">
                <a:latin typeface="Times New Roman" pitchFamily="18" charset="0"/>
                <a:cs typeface="Times New Roman" pitchFamily="18" charset="0"/>
              </a:rPr>
              <a:t>	Les refends ne se déforme pas en distorsion.</a:t>
            </a:r>
          </a:p>
          <a:p>
            <a:pPr lvl="1" eaLnBrk="1" hangingPunct="1">
              <a:lnSpc>
                <a:spcPct val="140000"/>
              </a:lnSpc>
            </a:pPr>
            <a:r>
              <a:rPr lang="fr-FR" sz="2400" smtClean="0">
                <a:latin typeface="Times New Roman" pitchFamily="18" charset="0"/>
                <a:cs typeface="Times New Roman" pitchFamily="18" charset="0"/>
              </a:rPr>
              <a:t>	La rigidité à la torsion pure est négligeable.</a:t>
            </a:r>
          </a:p>
          <a:p>
            <a:pPr lvl="1" eaLnBrk="1" hangingPunct="1">
              <a:lnSpc>
                <a:spcPct val="140000"/>
              </a:lnSpc>
            </a:pPr>
            <a:r>
              <a:rPr lang="fr-FR" sz="2400" smtClean="0">
                <a:latin typeface="Times New Roman" pitchFamily="18" charset="0"/>
                <a:cs typeface="Times New Roman" pitchFamily="18" charset="0"/>
              </a:rPr>
              <a:t>	Les portiques sont assimilés à des voiles ne se déformant que par distorsion.</a:t>
            </a:r>
          </a:p>
          <a:p>
            <a:pPr lvl="1" eaLnBrk="1" hangingPunct="1">
              <a:lnSpc>
                <a:spcPct val="140000"/>
              </a:lnSpc>
            </a:pPr>
            <a:r>
              <a:rPr lang="fr-FR" sz="2400" smtClean="0">
                <a:latin typeface="Times New Roman" pitchFamily="18" charset="0"/>
                <a:cs typeface="Times New Roman" pitchFamily="18" charset="0"/>
              </a:rPr>
              <a:t>	Les efforts de translation et de la rotation peuvent être étudiés indépendamment.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animEffect transition="in" filter="randombar(horizontal)">
                                      <p:cBhvr>
                                        <p:cTn id="7" dur="500"/>
                                        <p:tgtEl>
                                          <p:spTgt spid="1218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Effect transition="in" filter="dissolve">
                                      <p:cBhvr>
                                        <p:cTn id="12" dur="500"/>
                                        <p:tgtEl>
                                          <p:spTgt spid="1218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121859">
                                            <p:txEl>
                                              <p:pRg st="1" end="1"/>
                                            </p:txEl>
                                          </p:spTgt>
                                        </p:tgtEl>
                                        <p:attrNameLst>
                                          <p:attrName>style.visibility</p:attrName>
                                        </p:attrNameLst>
                                      </p:cBhvr>
                                      <p:to>
                                        <p:strVal val="visible"/>
                                      </p:to>
                                    </p:set>
                                    <p:anim calcmode="lin" valueType="num">
                                      <p:cBhvr additive="base">
                                        <p:cTn id="17" dur="50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21859">
                                            <p:txEl>
                                              <p:pRg st="1" end="1"/>
                                            </p:txEl>
                                          </p:spTgt>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additive="base">
                                        <p:cTn id="21" dur="50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121859">
                                            <p:txEl>
                                              <p:pRg st="2" end="2"/>
                                            </p:txEl>
                                          </p:spTgt>
                                        </p:tgtEl>
                                        <p:attrNameLst>
                                          <p:attrName>ppt_y</p:attrName>
                                        </p:attrNameLst>
                                      </p:cBhvr>
                                      <p:tavLst>
                                        <p:tav tm="0">
                                          <p:val>
                                            <p:strVal val="1+#ppt_h/2"/>
                                          </p:val>
                                        </p:tav>
                                        <p:tav tm="100000">
                                          <p:val>
                                            <p:strVal val="#ppt_y"/>
                                          </p:val>
                                        </p:tav>
                                      </p:tavLst>
                                    </p:anim>
                                  </p:childTnLst>
                                </p:cTn>
                              </p:par>
                              <p:par>
                                <p:cTn id="23" presetID="7" presetClass="entr" presetSubtype="4" fill="hold" nodeType="with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21859">
                                            <p:txEl>
                                              <p:pRg st="3" end="3"/>
                                            </p:txEl>
                                          </p:spTgt>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21859">
                                            <p:txEl>
                                              <p:pRg st="4" end="4"/>
                                            </p:txEl>
                                          </p:spTgt>
                                        </p:tgtEl>
                                        <p:attrNameLst>
                                          <p:attrName>style.visibility</p:attrName>
                                        </p:attrNameLst>
                                      </p:cBhvr>
                                      <p:to>
                                        <p:strVal val="visible"/>
                                      </p:to>
                                    </p:set>
                                    <p:anim calcmode="lin" valueType="num">
                                      <p:cBhvr additive="base">
                                        <p:cTn id="29" dur="50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121859">
                                            <p:txEl>
                                              <p:pRg st="4" end="4"/>
                                            </p:txEl>
                                          </p:spTgt>
                                        </p:tgtEl>
                                        <p:attrNameLst>
                                          <p:attrName>ppt_y</p:attrName>
                                        </p:attrNameLst>
                                      </p:cBhvr>
                                      <p:tavLst>
                                        <p:tav tm="0">
                                          <p:val>
                                            <p:strVal val="1+#ppt_h/2"/>
                                          </p:val>
                                        </p:tav>
                                        <p:tav tm="100000">
                                          <p:val>
                                            <p:strVal val="#ppt_y"/>
                                          </p:val>
                                        </p:tav>
                                      </p:tavLst>
                                    </p:anim>
                                  </p:childTnLst>
                                </p:cTn>
                              </p:par>
                              <p:par>
                                <p:cTn id="31" presetID="7" presetClass="entr" presetSubtype="4" fill="hold" nodeType="withEffect">
                                  <p:stCondLst>
                                    <p:cond delay="0"/>
                                  </p:stCondLst>
                                  <p:childTnLst>
                                    <p:set>
                                      <p:cBhvr>
                                        <p:cTn id="32" dur="1" fill="hold">
                                          <p:stCondLst>
                                            <p:cond delay="0"/>
                                          </p:stCondLst>
                                        </p:cTn>
                                        <p:tgtEl>
                                          <p:spTgt spid="121859">
                                            <p:txEl>
                                              <p:pRg st="5" end="5"/>
                                            </p:txEl>
                                          </p:spTgt>
                                        </p:tgtEl>
                                        <p:attrNameLst>
                                          <p:attrName>style.visibility</p:attrName>
                                        </p:attrNameLst>
                                      </p:cBhvr>
                                      <p:to>
                                        <p:strVal val="visible"/>
                                      </p:to>
                                    </p:set>
                                    <p:anim calcmode="lin" valueType="num">
                                      <p:cBhvr additive="base">
                                        <p:cTn id="33" dur="5000" fill="hold"/>
                                        <p:tgtEl>
                                          <p:spTgt spid="121859">
                                            <p:txEl>
                                              <p:pRg st="5" end="5"/>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121859">
                                            <p:txEl>
                                              <p:pRg st="5" end="5"/>
                                            </p:txEl>
                                          </p:spTgt>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121859">
                                            <p:txEl>
                                              <p:pRg st="6" end="6"/>
                                            </p:txEl>
                                          </p:spTgt>
                                        </p:tgtEl>
                                        <p:attrNameLst>
                                          <p:attrName>style.visibility</p:attrName>
                                        </p:attrNameLst>
                                      </p:cBhvr>
                                      <p:to>
                                        <p:strVal val="visible"/>
                                      </p:to>
                                    </p:set>
                                    <p:anim calcmode="lin" valueType="num">
                                      <p:cBhvr additive="base">
                                        <p:cTn id="37" dur="5000" fill="hold"/>
                                        <p:tgtEl>
                                          <p:spTgt spid="121859">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1218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e la date 3"/>
          <p:cNvSpPr>
            <a:spLocks noGrp="1"/>
          </p:cNvSpPr>
          <p:nvPr>
            <p:ph type="dt" sz="quarter" idx="10"/>
          </p:nvPr>
        </p:nvSpPr>
        <p:spPr/>
        <p:txBody>
          <a:bodyPr/>
          <a:lstStyle/>
          <a:p>
            <a:pPr>
              <a:defRPr/>
            </a:pPr>
            <a:fld id="{FE2061E1-06F8-4ABF-AD93-9E7DDEE8D3FF}" type="datetime1">
              <a:rPr lang="fr-FR"/>
              <a:pPr>
                <a:defRPr/>
              </a:pPr>
              <a:t>25/10/2019</a:t>
            </a:fld>
            <a:endParaRPr lang="fr-FR"/>
          </a:p>
        </p:txBody>
      </p:sp>
      <p:sp>
        <p:nvSpPr>
          <p:cNvPr id="30" name="Espace réservé du numéro de diapositive 5"/>
          <p:cNvSpPr>
            <a:spLocks noGrp="1"/>
          </p:cNvSpPr>
          <p:nvPr>
            <p:ph type="sldNum" sz="quarter" idx="12"/>
          </p:nvPr>
        </p:nvSpPr>
        <p:spPr/>
        <p:txBody>
          <a:bodyPr/>
          <a:lstStyle/>
          <a:p>
            <a:pPr>
              <a:defRPr/>
            </a:pPr>
            <a:fld id="{CB2203A1-B508-4C2D-8E72-D147EEB9FB01}" type="slidenum">
              <a:rPr lang="fr-FR"/>
              <a:pPr>
                <a:defRPr/>
              </a:pPr>
              <a:t>57</a:t>
            </a:fld>
            <a:endParaRPr lang="fr-FR"/>
          </a:p>
        </p:txBody>
      </p:sp>
      <p:sp>
        <p:nvSpPr>
          <p:cNvPr id="122882" name="Text Box 2"/>
          <p:cNvSpPr>
            <a:spLocks noGrp="1" noChangeArrowheads="1"/>
          </p:cNvSpPr>
          <p:nvPr>
            <p:ph type="title"/>
          </p:nvPr>
        </p:nvSpPr>
        <p:spPr>
          <a:xfrm>
            <a:off x="685800" y="465138"/>
            <a:ext cx="7772400" cy="612775"/>
          </a:xfrm>
          <a:noFill/>
        </p:spPr>
        <p:txBody>
          <a:bodyPr anchorCtr="1"/>
          <a:lstStyle/>
          <a:p>
            <a:pPr algn="l" eaLnBrk="1" hangingPunct="1"/>
            <a:r>
              <a:rPr lang="fr-FR" sz="2800" b="1" smtClean="0">
                <a:solidFill>
                  <a:srgbClr val="99CCFF"/>
                </a:solidFill>
                <a:latin typeface="Times New Roman" pitchFamily="18" charset="0"/>
                <a:cs typeface="Times New Roman" pitchFamily="18" charset="0"/>
              </a:rPr>
              <a:t>Les efforts dans les types de contreventement</a:t>
            </a:r>
            <a:r>
              <a:rPr lang="fr-FR" sz="2800" b="1" smtClean="0">
                <a:latin typeface="Times New Roman" pitchFamily="18" charset="0"/>
                <a:cs typeface="Times New Roman" pitchFamily="18" charset="0"/>
              </a:rPr>
              <a:t> </a:t>
            </a:r>
            <a:r>
              <a:rPr lang="fr-FR" sz="4000" smtClean="0">
                <a:latin typeface="Times New Roman" pitchFamily="18" charset="0"/>
                <a:cs typeface="Times New Roman" pitchFamily="18" charset="0"/>
              </a:rPr>
              <a:t> </a:t>
            </a:r>
          </a:p>
        </p:txBody>
      </p:sp>
      <p:sp>
        <p:nvSpPr>
          <p:cNvPr id="122883" name="Text Box 3"/>
          <p:cNvSpPr>
            <a:spLocks noGrp="1" noChangeArrowheads="1"/>
          </p:cNvSpPr>
          <p:nvPr>
            <p:ph type="body" idx="1"/>
          </p:nvPr>
        </p:nvSpPr>
        <p:spPr>
          <a:xfrm>
            <a:off x="0" y="765175"/>
            <a:ext cx="8686800" cy="2663825"/>
          </a:xfrm>
          <a:noFill/>
        </p:spPr>
        <p:txBody>
          <a:bodyPr/>
          <a:lstStyle/>
          <a:p>
            <a:pPr eaLnBrk="1" hangingPunct="1">
              <a:buFontTx/>
              <a:buNone/>
            </a:pPr>
            <a:r>
              <a:rPr lang="fr-FR" sz="2800" smtClean="0">
                <a:latin typeface="Times New Roman" pitchFamily="18" charset="0"/>
                <a:cs typeface="Times New Roman" pitchFamily="18" charset="0"/>
              </a:rPr>
              <a:t>       </a:t>
            </a:r>
            <a:r>
              <a:rPr lang="fr-FR" sz="2400" smtClean="0">
                <a:latin typeface="Times New Roman" pitchFamily="18" charset="0"/>
                <a:cs typeface="Times New Roman" pitchFamily="18" charset="0"/>
              </a:rPr>
              <a:t>On est dans le cas des déformabilités non semblables, l’effort tranchant revenant à chaque élément de contreventement est déterminé à partir des relations:</a:t>
            </a:r>
          </a:p>
          <a:p>
            <a:pPr lvl="1" eaLnBrk="1" hangingPunct="1"/>
            <a:r>
              <a:rPr lang="fr-FR" sz="2400" smtClean="0">
                <a:latin typeface="Times New Roman" pitchFamily="18" charset="0"/>
                <a:cs typeface="Times New Roman" pitchFamily="18" charset="0"/>
              </a:rPr>
              <a:t>Effort-déformation .</a:t>
            </a:r>
          </a:p>
          <a:p>
            <a:pPr lvl="1" eaLnBrk="1" hangingPunct="1"/>
            <a:r>
              <a:rPr lang="fr-FR" sz="2400" smtClean="0">
                <a:latin typeface="Times New Roman" pitchFamily="18" charset="0"/>
                <a:cs typeface="Times New Roman" pitchFamily="18" charset="0"/>
              </a:rPr>
              <a:t>Relations d’équilibre .</a:t>
            </a:r>
          </a:p>
          <a:p>
            <a:pPr lvl="1" eaLnBrk="1" hangingPunct="1"/>
            <a:r>
              <a:rPr lang="fr-FR" sz="2400" smtClean="0">
                <a:latin typeface="Times New Roman" pitchFamily="18" charset="0"/>
                <a:cs typeface="Times New Roman" pitchFamily="18" charset="0"/>
              </a:rPr>
              <a:t>La rigidité des planchers. </a:t>
            </a:r>
          </a:p>
        </p:txBody>
      </p:sp>
      <p:sp>
        <p:nvSpPr>
          <p:cNvPr id="122884" name="Text Box 4"/>
          <p:cNvSpPr txBox="1">
            <a:spLocks noChangeArrowheads="1"/>
          </p:cNvSpPr>
          <p:nvPr/>
        </p:nvSpPr>
        <p:spPr bwMode="auto">
          <a:xfrm>
            <a:off x="1023938" y="3203575"/>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GB" sz="4400">
              <a:solidFill>
                <a:schemeClr val="tx2"/>
              </a:solidFill>
              <a:effectLst>
                <a:outerShdw blurRad="38100" dist="38100" dir="2700000" algn="tl">
                  <a:srgbClr val="000000"/>
                </a:outerShdw>
              </a:effectLst>
              <a:cs typeface="Times New Roman" pitchFamily="18" charset="0"/>
            </a:endParaRPr>
          </a:p>
        </p:txBody>
      </p:sp>
      <p:sp>
        <p:nvSpPr>
          <p:cNvPr id="122885" name="Text Box 5"/>
          <p:cNvSpPr txBox="1">
            <a:spLocks noChangeArrowheads="1"/>
          </p:cNvSpPr>
          <p:nvPr/>
        </p:nvSpPr>
        <p:spPr bwMode="auto">
          <a:xfrm>
            <a:off x="971550" y="3429000"/>
            <a:ext cx="1944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GB" sz="4400">
              <a:solidFill>
                <a:schemeClr val="tx2"/>
              </a:solidFill>
              <a:effectLst>
                <a:outerShdw blurRad="38100" dist="38100" dir="2700000" algn="tl">
                  <a:srgbClr val="000000"/>
                </a:outerShdw>
              </a:effectLst>
              <a:cs typeface="Times New Roman" pitchFamily="18" charset="0"/>
            </a:endParaRPr>
          </a:p>
        </p:txBody>
      </p:sp>
      <p:sp>
        <p:nvSpPr>
          <p:cNvPr id="60424" name="Rectangle 6"/>
          <p:cNvSpPr>
            <a:spLocks noChangeArrowheads="1"/>
          </p:cNvSpPr>
          <p:nvPr/>
        </p:nvSpPr>
        <p:spPr bwMode="auto">
          <a:xfrm>
            <a:off x="539750" y="3373438"/>
            <a:ext cx="64087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Blip>
                <a:blip r:embed="rId2"/>
              </a:buBlip>
            </a:pPr>
            <a:r>
              <a:rPr lang="fr-FR" sz="1800" b="1">
                <a:cs typeface="Times New Roman" pitchFamily="18" charset="0"/>
              </a:rPr>
              <a:t> </a:t>
            </a:r>
            <a:r>
              <a:rPr lang="fr-FR" b="1">
                <a:cs typeface="Times New Roman" pitchFamily="18" charset="0"/>
              </a:rPr>
              <a:t>Pour un chargement uniforme :</a:t>
            </a:r>
          </a:p>
          <a:p>
            <a:pPr eaLnBrk="0" hangingPunct="0"/>
            <a:r>
              <a:rPr lang="fr-FR" sz="1200">
                <a:cs typeface="Times New Roman" pitchFamily="18" charset="0"/>
              </a:rPr>
              <a:t> </a:t>
            </a:r>
            <a:endParaRPr lang="fr-FR" sz="1800">
              <a:cs typeface="Times New Roman" pitchFamily="18" charset="0"/>
            </a:endParaRPr>
          </a:p>
        </p:txBody>
      </p:sp>
      <p:sp>
        <p:nvSpPr>
          <p:cNvPr id="60425" name="Object 7"/>
          <p:cNvSpPr>
            <a:spLocks noChangeAspect="1" noChangeArrowheads="1"/>
          </p:cNvSpPr>
          <p:nvPr/>
        </p:nvSpPr>
        <p:spPr bwMode="auto">
          <a:xfrm>
            <a:off x="900113" y="3933825"/>
            <a:ext cx="5032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26" name="Rectangle 8"/>
          <p:cNvSpPr>
            <a:spLocks noChangeArrowheads="1"/>
          </p:cNvSpPr>
          <p:nvPr/>
        </p:nvSpPr>
        <p:spPr bwMode="auto">
          <a:xfrm>
            <a:off x="1331913" y="4076700"/>
            <a:ext cx="504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1400">
                <a:cs typeface="Times New Roman" pitchFamily="18" charset="0"/>
              </a:rPr>
              <a:t> =</a:t>
            </a:r>
            <a:r>
              <a:rPr lang="fr-FR" sz="1200">
                <a:cs typeface="Times New Roman" pitchFamily="18" charset="0"/>
              </a:rPr>
              <a:t> </a:t>
            </a:r>
            <a:endParaRPr lang="fr-FR" sz="1800">
              <a:cs typeface="Times New Roman" pitchFamily="18" charset="0"/>
            </a:endParaRPr>
          </a:p>
        </p:txBody>
      </p:sp>
      <p:sp>
        <p:nvSpPr>
          <p:cNvPr id="60427" name="Object 9"/>
          <p:cNvSpPr>
            <a:spLocks noChangeAspect="1" noChangeArrowheads="1"/>
          </p:cNvSpPr>
          <p:nvPr/>
        </p:nvSpPr>
        <p:spPr bwMode="auto">
          <a:xfrm>
            <a:off x="1619250" y="4005263"/>
            <a:ext cx="6492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28" name="Rectangle 10"/>
          <p:cNvSpPr>
            <a:spLocks noChangeArrowheads="1"/>
          </p:cNvSpPr>
          <p:nvPr/>
        </p:nvSpPr>
        <p:spPr bwMode="auto">
          <a:xfrm>
            <a:off x="2124075" y="4005263"/>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1200">
                <a:cs typeface="Times New Roman" pitchFamily="18" charset="0"/>
              </a:rPr>
              <a:t> </a:t>
            </a:r>
            <a:r>
              <a:rPr lang="fr-FR" sz="1600">
                <a:cs typeface="Times New Roman" pitchFamily="18" charset="0"/>
              </a:rPr>
              <a:t>. (H-z) -</a:t>
            </a:r>
            <a:r>
              <a:rPr lang="fr-FR" sz="1200">
                <a:cs typeface="Times New Roman" pitchFamily="18" charset="0"/>
              </a:rPr>
              <a:t> </a:t>
            </a:r>
            <a:endParaRPr lang="fr-FR" sz="1800">
              <a:cs typeface="Times New Roman" pitchFamily="18" charset="0"/>
            </a:endParaRPr>
          </a:p>
        </p:txBody>
      </p:sp>
      <p:sp>
        <p:nvSpPr>
          <p:cNvPr id="60429" name="Object 11"/>
          <p:cNvSpPr>
            <a:spLocks noChangeAspect="1" noChangeArrowheads="1"/>
          </p:cNvSpPr>
          <p:nvPr/>
        </p:nvSpPr>
        <p:spPr bwMode="auto">
          <a:xfrm>
            <a:off x="2987675" y="4005263"/>
            <a:ext cx="792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30" name="Rectangle 12"/>
          <p:cNvSpPr>
            <a:spLocks noChangeArrowheads="1"/>
          </p:cNvSpPr>
          <p:nvPr/>
        </p:nvSpPr>
        <p:spPr bwMode="auto">
          <a:xfrm>
            <a:off x="3708400" y="4005263"/>
            <a:ext cx="45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1200">
                <a:cs typeface="Times New Roman" pitchFamily="18" charset="0"/>
              </a:rPr>
              <a:t> </a:t>
            </a:r>
            <a:r>
              <a:rPr lang="fr-FR" sz="1600">
                <a:cs typeface="Times New Roman" pitchFamily="18" charset="0"/>
              </a:rPr>
              <a:t>. [ </a:t>
            </a:r>
          </a:p>
        </p:txBody>
      </p:sp>
      <p:sp>
        <p:nvSpPr>
          <p:cNvPr id="60431" name="Object 13"/>
          <p:cNvSpPr>
            <a:spLocks noChangeAspect="1" noChangeArrowheads="1"/>
          </p:cNvSpPr>
          <p:nvPr/>
        </p:nvSpPr>
        <p:spPr bwMode="auto">
          <a:xfrm>
            <a:off x="3995738" y="3933825"/>
            <a:ext cx="1728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32" name="Text Box 14"/>
          <p:cNvSpPr txBox="1">
            <a:spLocks noChangeArrowheads="1"/>
          </p:cNvSpPr>
          <p:nvPr/>
        </p:nvSpPr>
        <p:spPr bwMode="auto">
          <a:xfrm>
            <a:off x="5580063" y="400685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cs typeface="Times New Roman" pitchFamily="18" charset="0"/>
              </a:rPr>
              <a:t>]</a:t>
            </a:r>
          </a:p>
        </p:txBody>
      </p:sp>
      <p:sp>
        <p:nvSpPr>
          <p:cNvPr id="122895" name="Text Box 15"/>
          <p:cNvSpPr txBox="1">
            <a:spLocks noChangeArrowheads="1"/>
          </p:cNvSpPr>
          <p:nvPr/>
        </p:nvSpPr>
        <p:spPr bwMode="auto">
          <a:xfrm>
            <a:off x="808038" y="4138613"/>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GB" sz="4400">
              <a:solidFill>
                <a:schemeClr val="tx2"/>
              </a:solidFill>
              <a:effectLst>
                <a:outerShdw blurRad="38100" dist="38100" dir="2700000" algn="tl">
                  <a:srgbClr val="000000"/>
                </a:outerShdw>
              </a:effectLst>
              <a:cs typeface="Times New Roman" pitchFamily="18" charset="0"/>
            </a:endParaRPr>
          </a:p>
        </p:txBody>
      </p:sp>
      <p:sp>
        <p:nvSpPr>
          <p:cNvPr id="60434" name="Rectangle 16"/>
          <p:cNvSpPr>
            <a:spLocks noChangeArrowheads="1"/>
          </p:cNvSpPr>
          <p:nvPr/>
        </p:nvSpPr>
        <p:spPr bwMode="auto">
          <a:xfrm>
            <a:off x="468313" y="4311650"/>
            <a:ext cx="6335712"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sz="900">
              <a:cs typeface="Times New Roman" pitchFamily="18" charset="0"/>
            </a:endParaRPr>
          </a:p>
          <a:p>
            <a:pPr eaLnBrk="0" hangingPunct="0">
              <a:buFontTx/>
              <a:buBlip>
                <a:blip r:embed="rId2"/>
              </a:buBlip>
            </a:pPr>
            <a:r>
              <a:rPr lang="fr-FR" b="1">
                <a:solidFill>
                  <a:schemeClr val="accent1"/>
                </a:solidFill>
                <a:cs typeface="Times New Roman" pitchFamily="18" charset="0"/>
              </a:rPr>
              <a:t> </a:t>
            </a:r>
            <a:r>
              <a:rPr lang="fr-FR" b="1">
                <a:cs typeface="Times New Roman" pitchFamily="18" charset="0"/>
              </a:rPr>
              <a:t>Pour un chargement triangulaire :</a:t>
            </a:r>
          </a:p>
          <a:p>
            <a:pPr eaLnBrk="0" hangingPunct="0"/>
            <a:r>
              <a:rPr lang="fr-FR" sz="1800">
                <a:cs typeface="Times New Roman" pitchFamily="18" charset="0"/>
              </a:rPr>
              <a:t> </a:t>
            </a:r>
          </a:p>
        </p:txBody>
      </p:sp>
      <p:sp>
        <p:nvSpPr>
          <p:cNvPr id="60435" name="Object 17"/>
          <p:cNvSpPr>
            <a:spLocks noChangeAspect="1" noChangeArrowheads="1"/>
          </p:cNvSpPr>
          <p:nvPr/>
        </p:nvSpPr>
        <p:spPr bwMode="auto">
          <a:xfrm>
            <a:off x="827088" y="5013325"/>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36" name="Rectangle 18"/>
          <p:cNvSpPr>
            <a:spLocks noChangeArrowheads="1"/>
          </p:cNvSpPr>
          <p:nvPr/>
        </p:nvSpPr>
        <p:spPr bwMode="auto">
          <a:xfrm>
            <a:off x="1258888" y="5084763"/>
            <a:ext cx="346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1200">
                <a:cs typeface="Times New Roman" pitchFamily="18" charset="0"/>
              </a:rPr>
              <a:t> = </a:t>
            </a:r>
            <a:endParaRPr lang="fr-FR" sz="1800">
              <a:cs typeface="Times New Roman" pitchFamily="18" charset="0"/>
            </a:endParaRPr>
          </a:p>
        </p:txBody>
      </p:sp>
      <p:sp>
        <p:nvSpPr>
          <p:cNvPr id="60437" name="Object 19"/>
          <p:cNvSpPr>
            <a:spLocks noChangeAspect="1" noChangeArrowheads="1"/>
          </p:cNvSpPr>
          <p:nvPr/>
        </p:nvSpPr>
        <p:spPr bwMode="auto">
          <a:xfrm>
            <a:off x="1476375" y="5013325"/>
            <a:ext cx="79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38" name="Rectangle 20"/>
          <p:cNvSpPr>
            <a:spLocks noChangeArrowheads="1"/>
          </p:cNvSpPr>
          <p:nvPr/>
        </p:nvSpPr>
        <p:spPr bwMode="auto">
          <a:xfrm>
            <a:off x="2195513" y="5013325"/>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1600">
                <a:cs typeface="Times New Roman" pitchFamily="18" charset="0"/>
              </a:rPr>
              <a:t>. [</a:t>
            </a:r>
          </a:p>
        </p:txBody>
      </p:sp>
      <p:sp>
        <p:nvSpPr>
          <p:cNvPr id="60439" name="Object 21"/>
          <p:cNvSpPr>
            <a:spLocks noChangeAspect="1" noChangeArrowheads="1"/>
          </p:cNvSpPr>
          <p:nvPr/>
        </p:nvSpPr>
        <p:spPr bwMode="auto">
          <a:xfrm>
            <a:off x="2484438" y="5013325"/>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40" name="Rectangle 22"/>
          <p:cNvSpPr>
            <a:spLocks noChangeArrowheads="1"/>
          </p:cNvSpPr>
          <p:nvPr/>
        </p:nvSpPr>
        <p:spPr bwMode="auto">
          <a:xfrm>
            <a:off x="2987675" y="5084763"/>
            <a:ext cx="63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1600">
                <a:cs typeface="Times New Roman" pitchFamily="18" charset="0"/>
              </a:rPr>
              <a:t>-λ²] -</a:t>
            </a:r>
            <a:r>
              <a:rPr lang="fr-FR" sz="1200">
                <a:cs typeface="Times New Roman" pitchFamily="18" charset="0"/>
              </a:rPr>
              <a:t> </a:t>
            </a:r>
            <a:endParaRPr lang="fr-FR" sz="1800">
              <a:cs typeface="Times New Roman" pitchFamily="18" charset="0"/>
            </a:endParaRPr>
          </a:p>
        </p:txBody>
      </p:sp>
      <p:sp>
        <p:nvSpPr>
          <p:cNvPr id="60441" name="Object 23"/>
          <p:cNvSpPr>
            <a:spLocks noChangeAspect="1" noChangeArrowheads="1"/>
          </p:cNvSpPr>
          <p:nvPr/>
        </p:nvSpPr>
        <p:spPr bwMode="auto">
          <a:xfrm>
            <a:off x="3563938" y="5013325"/>
            <a:ext cx="720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42" name="Rectangle 24"/>
          <p:cNvSpPr>
            <a:spLocks noChangeArrowheads="1"/>
          </p:cNvSpPr>
          <p:nvPr/>
        </p:nvSpPr>
        <p:spPr bwMode="auto">
          <a:xfrm>
            <a:off x="4211638" y="5013325"/>
            <a:ext cx="303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1600">
                <a:cs typeface="Times New Roman" pitchFamily="18" charset="0"/>
              </a:rPr>
              <a:t>.[</a:t>
            </a:r>
          </a:p>
        </p:txBody>
      </p:sp>
      <p:sp>
        <p:nvSpPr>
          <p:cNvPr id="60443" name="Object 25"/>
          <p:cNvSpPr>
            <a:spLocks noChangeAspect="1" noChangeArrowheads="1"/>
          </p:cNvSpPr>
          <p:nvPr/>
        </p:nvSpPr>
        <p:spPr bwMode="auto">
          <a:xfrm>
            <a:off x="4427538" y="4941888"/>
            <a:ext cx="32908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44" name="Text Box 26"/>
          <p:cNvSpPr txBox="1">
            <a:spLocks noChangeArrowheads="1"/>
          </p:cNvSpPr>
          <p:nvPr/>
        </p:nvSpPr>
        <p:spPr bwMode="auto">
          <a:xfrm>
            <a:off x="7667625" y="494188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cs typeface="Times New Roman" pitchFamily="18" charset="0"/>
              </a:rPr>
              <a:t>]</a:t>
            </a:r>
          </a:p>
        </p:txBody>
      </p:sp>
      <p:sp>
        <p:nvSpPr>
          <p:cNvPr id="122907" name="Text Box 27"/>
          <p:cNvSpPr txBox="1">
            <a:spLocks noChangeArrowheads="1"/>
          </p:cNvSpPr>
          <p:nvPr/>
        </p:nvSpPr>
        <p:spPr bwMode="auto">
          <a:xfrm>
            <a:off x="971550" y="5516563"/>
            <a:ext cx="57610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GB" sz="4400">
              <a:solidFill>
                <a:schemeClr val="tx2"/>
              </a:solidFill>
              <a:effectLst>
                <a:outerShdw blurRad="38100" dist="38100" dir="2700000" algn="tl">
                  <a:srgbClr val="000000"/>
                </a:outerShdw>
              </a:effectLst>
              <a:cs typeface="Times New Roman" pitchFamily="18" charset="0"/>
            </a:endParaRPr>
          </a:p>
        </p:txBody>
      </p:sp>
      <p:sp>
        <p:nvSpPr>
          <p:cNvPr id="60446" name="Rectangle 28"/>
          <p:cNvSpPr>
            <a:spLocks noChangeArrowheads="1"/>
          </p:cNvSpPr>
          <p:nvPr/>
        </p:nvSpPr>
        <p:spPr bwMode="auto">
          <a:xfrm>
            <a:off x="539750" y="5559425"/>
            <a:ext cx="813593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457200" algn="l"/>
              </a:tabLst>
            </a:pPr>
            <a:endParaRPr lang="fr-FR" sz="900">
              <a:cs typeface="Times New Roman" pitchFamily="18" charset="0"/>
            </a:endParaRPr>
          </a:p>
          <a:p>
            <a:pPr eaLnBrk="0" hangingPunct="0">
              <a:tabLst>
                <a:tab pos="457200" algn="l"/>
              </a:tabLst>
            </a:pPr>
            <a:r>
              <a:rPr lang="fr-FR" b="1" i="1">
                <a:cs typeface="Times New Roman" pitchFamily="18" charset="0"/>
              </a:rPr>
              <a:t>La déformé est obtenue par intégration de V avec V(0) =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randombar(horizontal)">
                                      <p:cBhvr>
                                        <p:cTn id="7" dur="5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strips(downLeft)">
                                      <p:cBhvr>
                                        <p:cTn id="12" dur="500"/>
                                        <p:tgtEl>
                                          <p:spTgt spid="122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Effect transition="in" filter="barn(inHorizontal)">
                                      <p:cBhvr>
                                        <p:cTn id="17" dur="500"/>
                                        <p:tgtEl>
                                          <p:spTgt spid="122883">
                                            <p:txEl>
                                              <p:pRg st="1" end="1"/>
                                            </p:txEl>
                                          </p:spTgt>
                                        </p:tgtEl>
                                      </p:cBhvr>
                                    </p:animEffect>
                                  </p:childTnLst>
                                </p:cTn>
                              </p:par>
                              <p:par>
                                <p:cTn id="18" presetID="16" presetClass="entr" presetSubtype="26" fill="hold" nodeType="withEffect">
                                  <p:stCondLst>
                                    <p:cond delay="0"/>
                                  </p:stCondLst>
                                  <p:childTnLst>
                                    <p:set>
                                      <p:cBhvr>
                                        <p:cTn id="19" dur="1" fill="hold">
                                          <p:stCondLst>
                                            <p:cond delay="0"/>
                                          </p:stCondLst>
                                        </p:cTn>
                                        <p:tgtEl>
                                          <p:spTgt spid="122883">
                                            <p:txEl>
                                              <p:pRg st="2" end="2"/>
                                            </p:txEl>
                                          </p:spTgt>
                                        </p:tgtEl>
                                        <p:attrNameLst>
                                          <p:attrName>style.visibility</p:attrName>
                                        </p:attrNameLst>
                                      </p:cBhvr>
                                      <p:to>
                                        <p:strVal val="visible"/>
                                      </p:to>
                                    </p:set>
                                    <p:animEffect transition="in" filter="barn(inHorizontal)">
                                      <p:cBhvr>
                                        <p:cTn id="20" dur="500"/>
                                        <p:tgtEl>
                                          <p:spTgt spid="122883">
                                            <p:txEl>
                                              <p:pRg st="2" end="2"/>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122883">
                                            <p:txEl>
                                              <p:pRg st="3" end="3"/>
                                            </p:txEl>
                                          </p:spTgt>
                                        </p:tgtEl>
                                        <p:attrNameLst>
                                          <p:attrName>style.visibility</p:attrName>
                                        </p:attrNameLst>
                                      </p:cBhvr>
                                      <p:to>
                                        <p:strVal val="visible"/>
                                      </p:to>
                                    </p:set>
                                    <p:animEffect transition="in" filter="barn(inHorizontal)">
                                      <p:cBhvr>
                                        <p:cTn id="23" dur="5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DCD53FD2-D7A9-45DF-AE44-D984A029D875}"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EF14DD65-0785-4A0A-A00A-8C3FEF29399E}" type="slidenum">
              <a:rPr lang="fr-FR"/>
              <a:pPr>
                <a:defRPr/>
              </a:pPr>
              <a:t>58</a:t>
            </a:fld>
            <a:endParaRPr lang="fr-FR"/>
          </a:p>
        </p:txBody>
      </p:sp>
      <p:sp>
        <p:nvSpPr>
          <p:cNvPr id="123906" name="Text Box 2"/>
          <p:cNvSpPr>
            <a:spLocks noGrp="1" noChangeArrowheads="1"/>
          </p:cNvSpPr>
          <p:nvPr>
            <p:ph type="body" idx="1"/>
          </p:nvPr>
        </p:nvSpPr>
        <p:spPr>
          <a:xfrm>
            <a:off x="250825" y="620713"/>
            <a:ext cx="8435975" cy="5832475"/>
          </a:xfrm>
          <a:noFill/>
        </p:spPr>
        <p:txBody>
          <a:bodyPr/>
          <a:lstStyle/>
          <a:p>
            <a:pPr eaLnBrk="1" hangingPunct="1">
              <a:buFontTx/>
              <a:buNone/>
            </a:pPr>
            <a:r>
              <a:rPr lang="fr-FR" sz="2800" smtClean="0">
                <a:latin typeface="Times New Roman" pitchFamily="18" charset="0"/>
                <a:cs typeface="Times New Roman" pitchFamily="18" charset="0"/>
              </a:rPr>
              <a:t>       Les murs de contreventement atteignent leur résistance maximale pour des déformations relativement faibles.</a:t>
            </a:r>
          </a:p>
          <a:p>
            <a:pPr eaLnBrk="1" hangingPunct="1">
              <a:buFontTx/>
              <a:buNone/>
            </a:pPr>
            <a:r>
              <a:rPr lang="fr-FR" sz="2800" smtClean="0">
                <a:latin typeface="Times New Roman" pitchFamily="18" charset="0"/>
                <a:cs typeface="Times New Roman" pitchFamily="18" charset="0"/>
              </a:rPr>
              <a:t>       Lorsque la résistance latérale des murs commence à décroître, la résistance du portique augmente d’abord avec la déformation, puis reste approximativement constante jusqu’à la rupture.</a:t>
            </a:r>
          </a:p>
          <a:p>
            <a:pPr eaLnBrk="1" hangingPunct="1">
              <a:buFontTx/>
              <a:buNone/>
            </a:pPr>
            <a:r>
              <a:rPr lang="fr-FR" sz="2800" smtClean="0">
                <a:latin typeface="Times New Roman" pitchFamily="18" charset="0"/>
                <a:cs typeface="Times New Roman" pitchFamily="18" charset="0"/>
              </a:rPr>
              <a:t>       La distribution de l’effort tranchant entre le refend et le portique varie sur la hauteur du bâtiment.</a:t>
            </a:r>
          </a:p>
          <a:p>
            <a:pPr eaLnBrk="1" hangingPunct="1">
              <a:buFontTx/>
              <a:buNone/>
            </a:pPr>
            <a:r>
              <a:rPr lang="fr-FR" sz="2800" smtClean="0">
                <a:latin typeface="Times New Roman" pitchFamily="18" charset="0"/>
                <a:cs typeface="Times New Roman" pitchFamily="18" charset="0"/>
              </a:rPr>
              <a:t>       On remarque que indépendamment des caractéristiques géométriques de la structure, le refend reprend la totalité de l’effort tranchant à la base du bâtiment.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Effect transition="in" filter="randombar(horizontal)">
                                      <p:cBhvr>
                                        <p:cTn id="7" dur="500"/>
                                        <p:tgtEl>
                                          <p:spTgt spid="1239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23906">
                                            <p:txEl>
                                              <p:pRg st="1" end="1"/>
                                            </p:txEl>
                                          </p:spTgt>
                                        </p:tgtEl>
                                        <p:attrNameLst>
                                          <p:attrName>style.visibility</p:attrName>
                                        </p:attrNameLst>
                                      </p:cBhvr>
                                      <p:to>
                                        <p:strVal val="visible"/>
                                      </p:to>
                                    </p:set>
                                    <p:animEffect transition="in" filter="randombar(horizontal)">
                                      <p:cBhvr>
                                        <p:cTn id="12" dur="500"/>
                                        <p:tgtEl>
                                          <p:spTgt spid="1239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23906">
                                            <p:txEl>
                                              <p:pRg st="2" end="2"/>
                                            </p:txEl>
                                          </p:spTgt>
                                        </p:tgtEl>
                                        <p:attrNameLst>
                                          <p:attrName>style.visibility</p:attrName>
                                        </p:attrNameLst>
                                      </p:cBhvr>
                                      <p:to>
                                        <p:strVal val="visible"/>
                                      </p:to>
                                    </p:set>
                                    <p:animEffect transition="in" filter="randombar(horizontal)">
                                      <p:cBhvr>
                                        <p:cTn id="17" dur="500"/>
                                        <p:tgtEl>
                                          <p:spTgt spid="1239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23906">
                                            <p:txEl>
                                              <p:pRg st="3" end="3"/>
                                            </p:txEl>
                                          </p:spTgt>
                                        </p:tgtEl>
                                        <p:attrNameLst>
                                          <p:attrName>style.visibility</p:attrName>
                                        </p:attrNameLst>
                                      </p:cBhvr>
                                      <p:to>
                                        <p:strVal val="visible"/>
                                      </p:to>
                                    </p:set>
                                    <p:animEffect transition="in" filter="randombar(horizontal)">
                                      <p:cBhvr>
                                        <p:cTn id="22" dur="500"/>
                                        <p:tgtEl>
                                          <p:spTgt spid="1239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quarter" idx="10"/>
          </p:nvPr>
        </p:nvSpPr>
        <p:spPr/>
        <p:txBody>
          <a:bodyPr/>
          <a:lstStyle/>
          <a:p>
            <a:pPr>
              <a:defRPr/>
            </a:pPr>
            <a:fld id="{F9B85FCB-E88D-4614-9966-925087A666EF}" type="datetime1">
              <a:rPr lang="fr-FR"/>
              <a:pPr>
                <a:defRPr/>
              </a:pPr>
              <a:t>25/10/2019</a:t>
            </a:fld>
            <a:endParaRPr lang="fr-FR"/>
          </a:p>
        </p:txBody>
      </p:sp>
      <p:sp>
        <p:nvSpPr>
          <p:cNvPr id="9" name="Espace réservé du numéro de diapositive 5"/>
          <p:cNvSpPr>
            <a:spLocks noGrp="1"/>
          </p:cNvSpPr>
          <p:nvPr>
            <p:ph type="sldNum" sz="quarter" idx="12"/>
          </p:nvPr>
        </p:nvSpPr>
        <p:spPr/>
        <p:txBody>
          <a:bodyPr/>
          <a:lstStyle/>
          <a:p>
            <a:pPr>
              <a:defRPr/>
            </a:pPr>
            <a:fld id="{8E7FFBAE-0F6B-44FD-BE67-26D9B2B904FC}" type="slidenum">
              <a:rPr lang="fr-FR"/>
              <a:pPr>
                <a:defRPr/>
              </a:pPr>
              <a:t>59</a:t>
            </a:fld>
            <a:endParaRPr lang="fr-FR"/>
          </a:p>
        </p:txBody>
      </p:sp>
      <p:sp>
        <p:nvSpPr>
          <p:cNvPr id="124930" name="Rectangle 2"/>
          <p:cNvSpPr>
            <a:spLocks noGrp="1" noChangeArrowheads="1"/>
          </p:cNvSpPr>
          <p:nvPr>
            <p:ph type="title"/>
          </p:nvPr>
        </p:nvSpPr>
        <p:spPr>
          <a:xfrm>
            <a:off x="468313" y="0"/>
            <a:ext cx="8229600" cy="1143000"/>
          </a:xfrm>
        </p:spPr>
        <p:txBody>
          <a:bodyPr/>
          <a:lstStyle/>
          <a:p>
            <a:pPr eaLnBrk="1" hangingPunct="1"/>
            <a:r>
              <a:rPr lang="fr-FR" sz="4000" b="1" smtClean="0">
                <a:solidFill>
                  <a:srgbClr val="99CCFF"/>
                </a:solidFill>
                <a:latin typeface="Times New Roman" pitchFamily="18" charset="0"/>
              </a:rPr>
              <a:t>Etude sous charges horizontales</a:t>
            </a:r>
          </a:p>
        </p:txBody>
      </p:sp>
      <p:sp>
        <p:nvSpPr>
          <p:cNvPr id="6246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62470" name="Rectangle 4"/>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24933" name="Text Box 5"/>
          <p:cNvSpPr>
            <a:spLocks noGrp="1" noChangeArrowheads="1"/>
          </p:cNvSpPr>
          <p:nvPr>
            <p:ph type="body" idx="1"/>
          </p:nvPr>
        </p:nvSpPr>
        <p:spPr>
          <a:xfrm>
            <a:off x="323850" y="1125538"/>
            <a:ext cx="8229600" cy="3024187"/>
          </a:xfrm>
          <a:noFill/>
        </p:spPr>
        <p:txBody>
          <a:bodyPr/>
          <a:lstStyle/>
          <a:p>
            <a:pPr algn="just" eaLnBrk="1" hangingPunct="1">
              <a:spcBef>
                <a:spcPct val="50000"/>
              </a:spcBef>
              <a:buSzTx/>
              <a:buFontTx/>
              <a:buNone/>
            </a:pPr>
            <a:r>
              <a:rPr lang="fr-FR" smtClean="0"/>
              <a:t>  Après avoir eu la distribution des efforts dans les voiles et les portiques, nous aurons les sollicitations dans les voiles à file d’ouverture en choisissant la </a:t>
            </a:r>
            <a:r>
              <a:rPr lang="fr-FR" b="1" i="1" smtClean="0"/>
              <a:t>METHODE ALBIGES GOULET</a:t>
            </a:r>
            <a:r>
              <a:rPr lang="fr-FR" smtClean="0"/>
              <a:t>.</a:t>
            </a:r>
          </a:p>
          <a:p>
            <a:pPr eaLnBrk="1" hangingPunct="1">
              <a:spcBef>
                <a:spcPct val="50000"/>
              </a:spcBef>
              <a:buSzTx/>
              <a:buFontTx/>
              <a:buNone/>
            </a:pPr>
            <a:endParaRPr lang="fr-FR" smtClean="0">
              <a:latin typeface="Times New Roman" pitchFamily="18" charset="0"/>
            </a:endParaRPr>
          </a:p>
        </p:txBody>
      </p:sp>
      <p:sp>
        <p:nvSpPr>
          <p:cNvPr id="124934" name="Text Box 6"/>
          <p:cNvSpPr txBox="1">
            <a:spLocks noChangeArrowheads="1"/>
          </p:cNvSpPr>
          <p:nvPr/>
        </p:nvSpPr>
        <p:spPr bwMode="auto">
          <a:xfrm>
            <a:off x="1239838" y="4076700"/>
            <a:ext cx="79041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124935" name="Text Box 7"/>
          <p:cNvSpPr txBox="1">
            <a:spLocks noChangeArrowheads="1"/>
          </p:cNvSpPr>
          <p:nvPr/>
        </p:nvSpPr>
        <p:spPr bwMode="auto">
          <a:xfrm>
            <a:off x="684213" y="4437063"/>
            <a:ext cx="81422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fr-FR">
                <a:cs typeface="Times New Roman" pitchFamily="18" charset="0"/>
              </a:rPr>
              <a:t> </a:t>
            </a:r>
            <a:r>
              <a:rPr lang="fr-FR" sz="3200">
                <a:latin typeface="Arial" charset="0"/>
                <a:cs typeface="Arial" charset="0"/>
              </a:rPr>
              <a:t>Pour les portiques nous avons opté pour la  méthode de  </a:t>
            </a:r>
            <a:r>
              <a:rPr lang="fr-FR" sz="3200" b="1" i="1">
                <a:latin typeface="Arial" charset="0"/>
                <a:cs typeface="Arial" charset="0"/>
              </a:rPr>
              <a:t>BOWMAN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4933">
                                            <p:txEl>
                                              <p:pRg st="0" end="0"/>
                                            </p:txEl>
                                          </p:spTgt>
                                        </p:tgtEl>
                                        <p:attrNameLst>
                                          <p:attrName>style.visibility</p:attrName>
                                        </p:attrNameLst>
                                      </p:cBhvr>
                                      <p:to>
                                        <p:strVal val="visible"/>
                                      </p:to>
                                    </p:set>
                                    <p:anim calcmode="lin" valueType="num">
                                      <p:cBhvr additive="base">
                                        <p:cTn id="11" dur="500" fill="hold"/>
                                        <p:tgtEl>
                                          <p:spTgt spid="12493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49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4935">
                                            <p:txEl>
                                              <p:pRg st="0" end="0"/>
                                            </p:txEl>
                                          </p:spTgt>
                                        </p:tgtEl>
                                        <p:attrNameLst>
                                          <p:attrName>style.visibility</p:attrName>
                                        </p:attrNameLst>
                                      </p:cBhvr>
                                      <p:to>
                                        <p:strVal val="visible"/>
                                      </p:to>
                                    </p:set>
                                    <p:anim calcmode="lin" valueType="num">
                                      <p:cBhvr additive="base">
                                        <p:cTn id="17" dur="500" fill="hold"/>
                                        <p:tgtEl>
                                          <p:spTgt spid="12493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49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3" grpId="0" build="p" autoUpdateAnimBg="0"/>
      <p:bldP spid="1249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FB8F5B7E-5123-42DD-B01D-BFF60B1C150B}"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D2F27B20-CC70-4C76-9D40-F66A45F0A4E9}" type="slidenum">
              <a:rPr lang="fr-FR"/>
              <a:pPr>
                <a:defRPr/>
              </a:pPr>
              <a:t>6</a:t>
            </a:fld>
            <a:endParaRPr lang="fr-FR"/>
          </a:p>
        </p:txBody>
      </p:sp>
      <p:sp>
        <p:nvSpPr>
          <p:cNvPr id="70658" name="Rectangle 2"/>
          <p:cNvSpPr>
            <a:spLocks noGrp="1" noChangeArrowheads="1"/>
          </p:cNvSpPr>
          <p:nvPr>
            <p:ph type="body" idx="1"/>
          </p:nvPr>
        </p:nvSpPr>
        <p:spPr>
          <a:xfrm>
            <a:off x="457200" y="1600200"/>
            <a:ext cx="8435975" cy="4525963"/>
          </a:xfrm>
        </p:spPr>
        <p:txBody>
          <a:bodyPr/>
          <a:lstStyle/>
          <a:p>
            <a:pPr eaLnBrk="1" hangingPunct="1">
              <a:buFontTx/>
              <a:buNone/>
            </a:pPr>
            <a:r>
              <a:rPr lang="fr-FR" sz="2800" smtClean="0">
                <a:latin typeface="Times New Roman" pitchFamily="18" charset="0"/>
                <a:cs typeface="Times New Roman" pitchFamily="18" charset="0"/>
              </a:rPr>
              <a:t>Notre bâtiment a les dimensions suivantes:</a:t>
            </a:r>
          </a:p>
          <a:p>
            <a:pPr eaLnBrk="1" hangingPunct="1">
              <a:buFontTx/>
              <a:buNone/>
            </a:pPr>
            <a:endParaRPr lang="fr-FR" sz="2800" smtClean="0">
              <a:latin typeface="Times New Roman" pitchFamily="18" charset="0"/>
              <a:cs typeface="Times New Roman" pitchFamily="18" charset="0"/>
            </a:endParaRPr>
          </a:p>
          <a:p>
            <a:pPr eaLnBrk="1" hangingPunct="1">
              <a:buFontTx/>
              <a:buNone/>
            </a:pPr>
            <a:r>
              <a:rPr lang="fr-FR" sz="2800" smtClean="0">
                <a:latin typeface="Times New Roman" pitchFamily="18" charset="0"/>
                <a:cs typeface="Times New Roman" pitchFamily="18" charset="0"/>
              </a:rPr>
              <a:t>Hauteur de l’étage courant et du RDC….... </a:t>
            </a:r>
            <a:r>
              <a:rPr lang="fr-FR" sz="2800" b="1" i="1" smtClean="0">
                <a:latin typeface="Times New Roman" pitchFamily="18" charset="0"/>
                <a:cs typeface="Times New Roman" pitchFamily="18" charset="0"/>
              </a:rPr>
              <a:t>3,06m</a:t>
            </a:r>
            <a:r>
              <a:rPr lang="fr-FR" sz="2800" i="1" smtClean="0">
                <a:latin typeface="Times New Roman" pitchFamily="18" charset="0"/>
                <a:cs typeface="Times New Roman" pitchFamily="18" charset="0"/>
              </a:rPr>
              <a:t>.</a:t>
            </a:r>
            <a:endParaRPr lang="fr-FR" sz="2800" smtClean="0">
              <a:latin typeface="Times New Roman" pitchFamily="18" charset="0"/>
              <a:cs typeface="Times New Roman" pitchFamily="18" charset="0"/>
            </a:endParaRPr>
          </a:p>
          <a:p>
            <a:pPr eaLnBrk="1" hangingPunct="1">
              <a:buFontTx/>
              <a:buNone/>
            </a:pPr>
            <a:r>
              <a:rPr lang="fr-FR" sz="2800" smtClean="0">
                <a:latin typeface="Times New Roman" pitchFamily="18" charset="0"/>
                <a:cs typeface="Times New Roman" pitchFamily="18" charset="0"/>
              </a:rPr>
              <a:t>Hauteur du sous sol......................................</a:t>
            </a:r>
            <a:r>
              <a:rPr lang="fr-FR" sz="2800" i="1" smtClean="0">
                <a:latin typeface="Times New Roman" pitchFamily="18" charset="0"/>
                <a:cs typeface="Times New Roman" pitchFamily="18" charset="0"/>
              </a:rPr>
              <a:t> </a:t>
            </a:r>
            <a:r>
              <a:rPr lang="fr-FR" sz="2800" b="1" i="1" smtClean="0">
                <a:latin typeface="Times New Roman" pitchFamily="18" charset="0"/>
                <a:cs typeface="Times New Roman" pitchFamily="18" charset="0"/>
              </a:rPr>
              <a:t>3,06m</a:t>
            </a:r>
            <a:r>
              <a:rPr lang="fr-FR" sz="2800" i="1" smtClean="0">
                <a:latin typeface="Times New Roman" pitchFamily="18" charset="0"/>
                <a:cs typeface="Times New Roman" pitchFamily="18" charset="0"/>
              </a:rPr>
              <a:t>.</a:t>
            </a:r>
            <a:endParaRPr lang="fr-FR" sz="2800" smtClean="0">
              <a:latin typeface="Times New Roman" pitchFamily="18" charset="0"/>
              <a:cs typeface="Times New Roman" pitchFamily="18" charset="0"/>
            </a:endParaRPr>
          </a:p>
          <a:p>
            <a:pPr eaLnBrk="1" hangingPunct="1">
              <a:buFontTx/>
              <a:buNone/>
            </a:pPr>
            <a:r>
              <a:rPr lang="fr-FR" sz="2800" smtClean="0">
                <a:latin typeface="Times New Roman" pitchFamily="18" charset="0"/>
                <a:cs typeface="Times New Roman" pitchFamily="18" charset="0"/>
              </a:rPr>
              <a:t>Longueur du bâtiment……………………..</a:t>
            </a:r>
            <a:r>
              <a:rPr lang="fr-FR" sz="2800" b="1" i="1" smtClean="0">
                <a:latin typeface="Times New Roman" pitchFamily="18" charset="0"/>
                <a:cs typeface="Times New Roman" pitchFamily="18" charset="0"/>
              </a:rPr>
              <a:t>22,60m</a:t>
            </a:r>
            <a:r>
              <a:rPr lang="fr-FR" sz="2800" i="1" smtClean="0">
                <a:latin typeface="Times New Roman" pitchFamily="18" charset="0"/>
                <a:cs typeface="Times New Roman" pitchFamily="18" charset="0"/>
              </a:rPr>
              <a:t>.</a:t>
            </a:r>
            <a:endParaRPr lang="fr-FR" sz="2800" smtClean="0">
              <a:latin typeface="Times New Roman" pitchFamily="18" charset="0"/>
              <a:cs typeface="Times New Roman" pitchFamily="18" charset="0"/>
            </a:endParaRPr>
          </a:p>
          <a:p>
            <a:pPr eaLnBrk="1" hangingPunct="1">
              <a:buFontTx/>
              <a:buNone/>
            </a:pPr>
            <a:r>
              <a:rPr lang="fr-FR" sz="2800" smtClean="0">
                <a:latin typeface="Times New Roman" pitchFamily="18" charset="0"/>
                <a:cs typeface="Times New Roman" pitchFamily="18" charset="0"/>
              </a:rPr>
              <a:t>Largeur du bâtiment…………………...... </a:t>
            </a:r>
            <a:r>
              <a:rPr lang="fr-FR" sz="2800" b="1" i="1" smtClean="0">
                <a:latin typeface="Times New Roman" pitchFamily="18" charset="0"/>
                <a:cs typeface="Times New Roman" pitchFamily="18" charset="0"/>
              </a:rPr>
              <a:t>10,30m</a:t>
            </a:r>
            <a:r>
              <a:rPr lang="fr-FR" sz="2800" i="1" smtClean="0">
                <a:latin typeface="Times New Roman" pitchFamily="18" charset="0"/>
                <a:cs typeface="Times New Roman" pitchFamily="18" charset="0"/>
              </a:rPr>
              <a:t>.</a:t>
            </a:r>
            <a:r>
              <a:rPr lang="fr-FR" sz="2800" smtClean="0">
                <a:latin typeface="Times New Roman" pitchFamily="18" charset="0"/>
                <a:cs typeface="Times New Roman" pitchFamily="18" charset="0"/>
              </a:rPr>
              <a:t> </a:t>
            </a:r>
          </a:p>
          <a:p>
            <a:pPr eaLnBrk="1" hangingPunct="1">
              <a:buFontTx/>
              <a:buNone/>
            </a:pPr>
            <a:r>
              <a:rPr lang="fr-FR" sz="2800" smtClean="0">
                <a:latin typeface="Times New Roman" pitchFamily="18" charset="0"/>
                <a:cs typeface="Times New Roman" pitchFamily="18" charset="0"/>
              </a:rPr>
              <a:t>Hauteur totale du bâtiment sans acrotère. ...</a:t>
            </a:r>
            <a:r>
              <a:rPr lang="fr-FR" sz="2800" b="1" i="1" smtClean="0">
                <a:latin typeface="Times New Roman" pitchFamily="18" charset="0"/>
                <a:cs typeface="Times New Roman" pitchFamily="18" charset="0"/>
              </a:rPr>
              <a:t>30,60m</a:t>
            </a:r>
            <a:r>
              <a:rPr lang="fr-FR" sz="2800" i="1" smtClean="0">
                <a:latin typeface="Times New Roman" pitchFamily="18" charset="0"/>
                <a:cs typeface="Times New Roman" pitchFamily="18" charset="0"/>
              </a:rPr>
              <a:t>.</a:t>
            </a:r>
          </a:p>
          <a:p>
            <a:pPr eaLnBrk="1" hangingPunct="1">
              <a:buFontTx/>
              <a:buNone/>
            </a:pPr>
            <a:r>
              <a:rPr lang="fr-FR" sz="2800" smtClean="0">
                <a:latin typeface="Times New Roman" pitchFamily="18" charset="0"/>
                <a:cs typeface="Times New Roman" pitchFamily="18" charset="0"/>
              </a:rPr>
              <a:t>Hauteur totale du bâtiment avec acrotère….</a:t>
            </a:r>
            <a:r>
              <a:rPr lang="fr-FR" sz="2800" b="1" i="1" smtClean="0">
                <a:latin typeface="Times New Roman" pitchFamily="18" charset="0"/>
                <a:cs typeface="Times New Roman" pitchFamily="18" charset="0"/>
              </a:rPr>
              <a:t>31,10m.</a:t>
            </a:r>
          </a:p>
          <a:p>
            <a:pPr eaLnBrk="1" hangingPunct="1">
              <a:buFontTx/>
              <a:buNone/>
            </a:pPr>
            <a:endParaRPr lang="fr-FR" sz="2800" smtClean="0">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p:cTn id="7" dur="1000" fill="hold"/>
                                        <p:tgtEl>
                                          <p:spTgt spid="7065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065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0658">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0658">
                                            <p:txEl>
                                              <p:pRg st="2" end="2"/>
                                            </p:txEl>
                                          </p:spTgt>
                                        </p:tgtEl>
                                        <p:attrNameLst>
                                          <p:attrName>style.visibility</p:attrName>
                                        </p:attrNameLst>
                                      </p:cBhvr>
                                      <p:to>
                                        <p:strVal val="visible"/>
                                      </p:to>
                                    </p:set>
                                    <p:anim calcmode="lin" valueType="num">
                                      <p:cBhvr>
                                        <p:cTn id="12" dur="1000" fill="hold"/>
                                        <p:tgtEl>
                                          <p:spTgt spid="70658">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70658">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70658">
                                            <p:txEl>
                                              <p:pRg st="2" end="2"/>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70658">
                                            <p:txEl>
                                              <p:pRg st="3" end="3"/>
                                            </p:txEl>
                                          </p:spTgt>
                                        </p:tgtEl>
                                        <p:attrNameLst>
                                          <p:attrName>style.visibility</p:attrName>
                                        </p:attrNameLst>
                                      </p:cBhvr>
                                      <p:to>
                                        <p:strVal val="visible"/>
                                      </p:to>
                                    </p:set>
                                    <p:anim calcmode="lin" valueType="num">
                                      <p:cBhvr>
                                        <p:cTn id="17" dur="1000" fill="hold"/>
                                        <p:tgtEl>
                                          <p:spTgt spid="70658">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70658">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70658">
                                            <p:txEl>
                                              <p:pRg st="3" end="3"/>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0658">
                                            <p:txEl>
                                              <p:pRg st="4" end="4"/>
                                            </p:txEl>
                                          </p:spTgt>
                                        </p:tgtEl>
                                        <p:attrNameLst>
                                          <p:attrName>style.visibility</p:attrName>
                                        </p:attrNameLst>
                                      </p:cBhvr>
                                      <p:to>
                                        <p:strVal val="visible"/>
                                      </p:to>
                                    </p:set>
                                    <p:anim calcmode="lin" valueType="num">
                                      <p:cBhvr>
                                        <p:cTn id="22" dur="1000" fill="hold"/>
                                        <p:tgtEl>
                                          <p:spTgt spid="70658">
                                            <p:txEl>
                                              <p:pRg st="4" end="4"/>
                                            </p:txEl>
                                          </p:spTgt>
                                        </p:tgtEl>
                                        <p:attrNameLst>
                                          <p:attrName>ppt_w</p:attrName>
                                        </p:attrNameLst>
                                      </p:cBhvr>
                                      <p:tavLst>
                                        <p:tav tm="0">
                                          <p:val>
                                            <p:strVal val="#ppt_w+.3"/>
                                          </p:val>
                                        </p:tav>
                                        <p:tav tm="100000">
                                          <p:val>
                                            <p:strVal val="#ppt_w"/>
                                          </p:val>
                                        </p:tav>
                                      </p:tavLst>
                                    </p:anim>
                                    <p:anim calcmode="lin" valueType="num">
                                      <p:cBhvr>
                                        <p:cTn id="23" dur="1000" fill="hold"/>
                                        <p:tgtEl>
                                          <p:spTgt spid="70658">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70658">
                                            <p:txEl>
                                              <p:pRg st="4" end="4"/>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0658">
                                            <p:txEl>
                                              <p:pRg st="5" end="5"/>
                                            </p:txEl>
                                          </p:spTgt>
                                        </p:tgtEl>
                                        <p:attrNameLst>
                                          <p:attrName>style.visibility</p:attrName>
                                        </p:attrNameLst>
                                      </p:cBhvr>
                                      <p:to>
                                        <p:strVal val="visible"/>
                                      </p:to>
                                    </p:set>
                                    <p:anim calcmode="lin" valueType="num">
                                      <p:cBhvr>
                                        <p:cTn id="27" dur="1000" fill="hold"/>
                                        <p:tgtEl>
                                          <p:spTgt spid="70658">
                                            <p:txEl>
                                              <p:pRg st="5" end="5"/>
                                            </p:txEl>
                                          </p:spTgt>
                                        </p:tgtEl>
                                        <p:attrNameLst>
                                          <p:attrName>ppt_w</p:attrName>
                                        </p:attrNameLst>
                                      </p:cBhvr>
                                      <p:tavLst>
                                        <p:tav tm="0">
                                          <p:val>
                                            <p:strVal val="#ppt_w+.3"/>
                                          </p:val>
                                        </p:tav>
                                        <p:tav tm="100000">
                                          <p:val>
                                            <p:strVal val="#ppt_w"/>
                                          </p:val>
                                        </p:tav>
                                      </p:tavLst>
                                    </p:anim>
                                    <p:anim calcmode="lin" valueType="num">
                                      <p:cBhvr>
                                        <p:cTn id="28" dur="1000" fill="hold"/>
                                        <p:tgtEl>
                                          <p:spTgt spid="70658">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70658">
                                            <p:txEl>
                                              <p:pRg st="5" end="5"/>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70658">
                                            <p:txEl>
                                              <p:pRg st="6" end="6"/>
                                            </p:txEl>
                                          </p:spTgt>
                                        </p:tgtEl>
                                        <p:attrNameLst>
                                          <p:attrName>style.visibility</p:attrName>
                                        </p:attrNameLst>
                                      </p:cBhvr>
                                      <p:to>
                                        <p:strVal val="visible"/>
                                      </p:to>
                                    </p:set>
                                    <p:anim calcmode="lin" valueType="num">
                                      <p:cBhvr>
                                        <p:cTn id="32" dur="1000" fill="hold"/>
                                        <p:tgtEl>
                                          <p:spTgt spid="70658">
                                            <p:txEl>
                                              <p:pRg st="6" end="6"/>
                                            </p:txEl>
                                          </p:spTgt>
                                        </p:tgtEl>
                                        <p:attrNameLst>
                                          <p:attrName>ppt_w</p:attrName>
                                        </p:attrNameLst>
                                      </p:cBhvr>
                                      <p:tavLst>
                                        <p:tav tm="0">
                                          <p:val>
                                            <p:strVal val="#ppt_w+.3"/>
                                          </p:val>
                                        </p:tav>
                                        <p:tav tm="100000">
                                          <p:val>
                                            <p:strVal val="#ppt_w"/>
                                          </p:val>
                                        </p:tav>
                                      </p:tavLst>
                                    </p:anim>
                                    <p:anim calcmode="lin" valueType="num">
                                      <p:cBhvr>
                                        <p:cTn id="33" dur="1000" fill="hold"/>
                                        <p:tgtEl>
                                          <p:spTgt spid="70658">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70658">
                                            <p:txEl>
                                              <p:pRg st="6" end="6"/>
                                            </p:txEl>
                                          </p:spTgt>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70658">
                                            <p:txEl>
                                              <p:pRg st="7" end="7"/>
                                            </p:txEl>
                                          </p:spTgt>
                                        </p:tgtEl>
                                        <p:attrNameLst>
                                          <p:attrName>style.visibility</p:attrName>
                                        </p:attrNameLst>
                                      </p:cBhvr>
                                      <p:to>
                                        <p:strVal val="visible"/>
                                      </p:to>
                                    </p:set>
                                    <p:anim calcmode="lin" valueType="num">
                                      <p:cBhvr>
                                        <p:cTn id="37" dur="1000" fill="hold"/>
                                        <p:tgtEl>
                                          <p:spTgt spid="70658">
                                            <p:txEl>
                                              <p:pRg st="7" end="7"/>
                                            </p:txEl>
                                          </p:spTgt>
                                        </p:tgtEl>
                                        <p:attrNameLst>
                                          <p:attrName>ppt_w</p:attrName>
                                        </p:attrNameLst>
                                      </p:cBhvr>
                                      <p:tavLst>
                                        <p:tav tm="0">
                                          <p:val>
                                            <p:strVal val="#ppt_w+.3"/>
                                          </p:val>
                                        </p:tav>
                                        <p:tav tm="100000">
                                          <p:val>
                                            <p:strVal val="#ppt_w"/>
                                          </p:val>
                                        </p:tav>
                                      </p:tavLst>
                                    </p:anim>
                                    <p:anim calcmode="lin" valueType="num">
                                      <p:cBhvr>
                                        <p:cTn id="38" dur="1000" fill="hold"/>
                                        <p:tgtEl>
                                          <p:spTgt spid="70658">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706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3"/>
          <p:cNvSpPr>
            <a:spLocks noGrp="1"/>
          </p:cNvSpPr>
          <p:nvPr>
            <p:ph type="dt" sz="quarter" idx="10"/>
          </p:nvPr>
        </p:nvSpPr>
        <p:spPr/>
        <p:txBody>
          <a:bodyPr/>
          <a:lstStyle/>
          <a:p>
            <a:pPr>
              <a:defRPr/>
            </a:pPr>
            <a:fld id="{5EFF350C-F7C7-450B-9D69-F0EBF2040033}" type="datetime1">
              <a:rPr lang="fr-FR"/>
              <a:pPr>
                <a:defRPr/>
              </a:pPr>
              <a:t>25/10/2019</a:t>
            </a:fld>
            <a:endParaRPr lang="fr-FR"/>
          </a:p>
        </p:txBody>
      </p:sp>
      <p:sp>
        <p:nvSpPr>
          <p:cNvPr id="21" name="Espace réservé du numéro de diapositive 5"/>
          <p:cNvSpPr>
            <a:spLocks noGrp="1"/>
          </p:cNvSpPr>
          <p:nvPr>
            <p:ph type="sldNum" sz="quarter" idx="12"/>
          </p:nvPr>
        </p:nvSpPr>
        <p:spPr/>
        <p:txBody>
          <a:bodyPr/>
          <a:lstStyle/>
          <a:p>
            <a:pPr>
              <a:defRPr/>
            </a:pPr>
            <a:fld id="{B72758A0-9150-4CB8-97F4-FB59672E06F6}" type="slidenum">
              <a:rPr lang="fr-FR"/>
              <a:pPr>
                <a:defRPr/>
              </a:pPr>
              <a:t>60</a:t>
            </a:fld>
            <a:endParaRPr lang="fr-FR"/>
          </a:p>
        </p:txBody>
      </p:sp>
      <p:sp>
        <p:nvSpPr>
          <p:cNvPr id="125954" name="Rectangle 2"/>
          <p:cNvSpPr>
            <a:spLocks noGrp="1" noChangeArrowheads="1"/>
          </p:cNvSpPr>
          <p:nvPr>
            <p:ph type="title"/>
          </p:nvPr>
        </p:nvSpPr>
        <p:spPr/>
        <p:txBody>
          <a:bodyPr/>
          <a:lstStyle/>
          <a:p>
            <a:pPr eaLnBrk="1" hangingPunct="1"/>
            <a:r>
              <a:rPr lang="fr-FR" sz="4000" b="1" smtClean="0">
                <a:solidFill>
                  <a:srgbClr val="99CCFF"/>
                </a:solidFill>
                <a:latin typeface="Times New Roman" pitchFamily="18" charset="0"/>
              </a:rPr>
              <a:t>Etude sous charges verticales</a:t>
            </a:r>
          </a:p>
        </p:txBody>
      </p:sp>
      <p:sp>
        <p:nvSpPr>
          <p:cNvPr id="125955" name="Rectangle 3"/>
          <p:cNvSpPr>
            <a:spLocks noGrp="1" noChangeArrowheads="1"/>
          </p:cNvSpPr>
          <p:nvPr>
            <p:ph type="body" idx="1"/>
          </p:nvPr>
        </p:nvSpPr>
        <p:spPr>
          <a:xfrm>
            <a:off x="179388" y="1268413"/>
            <a:ext cx="8713787" cy="2160587"/>
          </a:xfrm>
        </p:spPr>
        <p:txBody>
          <a:bodyPr/>
          <a:lstStyle/>
          <a:p>
            <a:pPr eaLnBrk="1" hangingPunct="1">
              <a:lnSpc>
                <a:spcPct val="80000"/>
              </a:lnSpc>
              <a:buFontTx/>
              <a:buNone/>
            </a:pPr>
            <a:r>
              <a:rPr lang="fr-FR" sz="2800" smtClean="0">
                <a:latin typeface="Times New Roman" pitchFamily="18" charset="0"/>
              </a:rPr>
              <a:t>	</a:t>
            </a:r>
          </a:p>
          <a:p>
            <a:pPr eaLnBrk="1" hangingPunct="1">
              <a:lnSpc>
                <a:spcPct val="80000"/>
              </a:lnSpc>
              <a:buFontTx/>
              <a:buNone/>
            </a:pPr>
            <a:r>
              <a:rPr lang="fr-FR" smtClean="0">
                <a:latin typeface="Times New Roman" pitchFamily="18" charset="0"/>
              </a:rPr>
              <a:t>	</a:t>
            </a:r>
            <a:r>
              <a:rPr lang="fr-FR" sz="2800" smtClean="0">
                <a:latin typeface="Times New Roman" pitchFamily="18" charset="0"/>
                <a:cs typeface="Times New Roman" pitchFamily="18" charset="0"/>
              </a:rPr>
              <a:t>Pour étudier un voile sous charges verticales, on se base sur la méthode des lignes de ruptures à </a:t>
            </a:r>
            <a:r>
              <a:rPr lang="fr-FR" sz="2800" i="1" smtClean="0">
                <a:latin typeface="Times New Roman" pitchFamily="18" charset="0"/>
                <a:cs typeface="Times New Roman" pitchFamily="18" charset="0"/>
              </a:rPr>
              <a:t>45</a:t>
            </a:r>
            <a:r>
              <a:rPr lang="fr-FR" sz="2800" i="1" baseline="30000" smtClean="0">
                <a:latin typeface="Times New Roman" pitchFamily="18" charset="0"/>
                <a:cs typeface="Times New Roman" pitchFamily="18" charset="0"/>
              </a:rPr>
              <a:t>0</a:t>
            </a:r>
            <a:r>
              <a:rPr lang="fr-FR" sz="2800" i="1" smtClean="0">
                <a:latin typeface="Times New Roman" pitchFamily="18" charset="0"/>
                <a:cs typeface="Times New Roman" pitchFamily="18" charset="0"/>
              </a:rPr>
              <a:t> </a:t>
            </a:r>
            <a:r>
              <a:rPr lang="fr-FR" sz="2800" smtClean="0">
                <a:latin typeface="Times New Roman" pitchFamily="18" charset="0"/>
                <a:cs typeface="Times New Roman" pitchFamily="18" charset="0"/>
              </a:rPr>
              <a:t>pour estimer les surfaces des panneaux de dalles des différents planchers qui leur sont offertes.</a:t>
            </a:r>
          </a:p>
        </p:txBody>
      </p:sp>
      <p:sp>
        <p:nvSpPr>
          <p:cNvPr id="63494" name="Rectangle 4"/>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63495" name="Rectangle 5"/>
          <p:cNvSpPr>
            <a:spLocks noChangeArrowheads="1"/>
          </p:cNvSpPr>
          <p:nvPr/>
        </p:nvSpPr>
        <p:spPr bwMode="auto">
          <a:xfrm>
            <a:off x="3065463" y="3957638"/>
            <a:ext cx="2527300" cy="1443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3496" name="Line 6"/>
          <p:cNvSpPr>
            <a:spLocks noChangeShapeType="1"/>
          </p:cNvSpPr>
          <p:nvPr/>
        </p:nvSpPr>
        <p:spPr bwMode="auto">
          <a:xfrm flipH="1" flipV="1">
            <a:off x="4864100" y="4676775"/>
            <a:ext cx="723900" cy="7286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63497" name="Line 7"/>
          <p:cNvSpPr>
            <a:spLocks noChangeShapeType="1"/>
          </p:cNvSpPr>
          <p:nvPr/>
        </p:nvSpPr>
        <p:spPr bwMode="auto">
          <a:xfrm flipV="1">
            <a:off x="4868863" y="3948113"/>
            <a:ext cx="723900" cy="7286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63498" name="Line 8"/>
          <p:cNvSpPr>
            <a:spLocks noChangeShapeType="1"/>
          </p:cNvSpPr>
          <p:nvPr/>
        </p:nvSpPr>
        <p:spPr bwMode="auto">
          <a:xfrm flipV="1">
            <a:off x="3068638" y="4672013"/>
            <a:ext cx="723900" cy="7286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63499" name="Line 9"/>
          <p:cNvSpPr>
            <a:spLocks noChangeShapeType="1"/>
          </p:cNvSpPr>
          <p:nvPr/>
        </p:nvSpPr>
        <p:spPr bwMode="auto">
          <a:xfrm flipH="1" flipV="1">
            <a:off x="3068638" y="3956050"/>
            <a:ext cx="723900" cy="7302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63500" name="Line 10"/>
          <p:cNvSpPr>
            <a:spLocks noChangeShapeType="1"/>
          </p:cNvSpPr>
          <p:nvPr/>
        </p:nvSpPr>
        <p:spPr bwMode="auto">
          <a:xfrm>
            <a:off x="3783013" y="4681538"/>
            <a:ext cx="1066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63501" name="Line 11"/>
          <p:cNvSpPr>
            <a:spLocks noChangeShapeType="1"/>
          </p:cNvSpPr>
          <p:nvPr/>
        </p:nvSpPr>
        <p:spPr bwMode="auto">
          <a:xfrm>
            <a:off x="5802313" y="3951288"/>
            <a:ext cx="0" cy="1458912"/>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fr-FR"/>
          </a:p>
        </p:txBody>
      </p:sp>
      <p:sp>
        <p:nvSpPr>
          <p:cNvPr id="63502" name="Line 12"/>
          <p:cNvSpPr>
            <a:spLocks noChangeShapeType="1"/>
          </p:cNvSpPr>
          <p:nvPr/>
        </p:nvSpPr>
        <p:spPr bwMode="auto">
          <a:xfrm>
            <a:off x="3059113" y="3732213"/>
            <a:ext cx="252412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fr-FR"/>
          </a:p>
        </p:txBody>
      </p:sp>
      <p:sp>
        <p:nvSpPr>
          <p:cNvPr id="63503" name="Arc 13"/>
          <p:cNvSpPr>
            <a:spLocks/>
          </p:cNvSpPr>
          <p:nvPr/>
        </p:nvSpPr>
        <p:spPr bwMode="auto">
          <a:xfrm>
            <a:off x="3225800" y="5243513"/>
            <a:ext cx="90488" cy="157162"/>
          </a:xfrm>
          <a:custGeom>
            <a:avLst/>
            <a:gdLst>
              <a:gd name="T0" fmla="*/ 0 w 21600"/>
              <a:gd name="T1" fmla="*/ 0 h 21600"/>
              <a:gd name="T2" fmla="*/ 90488 w 21600"/>
              <a:gd name="T3" fmla="*/ 157162 h 21600"/>
              <a:gd name="T4" fmla="*/ 0 w 21600"/>
              <a:gd name="T5" fmla="*/ 1571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3504" name="Arc 14"/>
          <p:cNvSpPr>
            <a:spLocks/>
          </p:cNvSpPr>
          <p:nvPr/>
        </p:nvSpPr>
        <p:spPr bwMode="auto">
          <a:xfrm flipH="1" flipV="1">
            <a:off x="5321300" y="3957638"/>
            <a:ext cx="90488" cy="157162"/>
          </a:xfrm>
          <a:custGeom>
            <a:avLst/>
            <a:gdLst>
              <a:gd name="T0" fmla="*/ 0 w 21600"/>
              <a:gd name="T1" fmla="*/ 0 h 21600"/>
              <a:gd name="T2" fmla="*/ 90488 w 21600"/>
              <a:gd name="T3" fmla="*/ 157162 h 21600"/>
              <a:gd name="T4" fmla="*/ 0 w 21600"/>
              <a:gd name="T5" fmla="*/ 1571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3505" name="Text Box 15"/>
          <p:cNvSpPr txBox="1">
            <a:spLocks noChangeArrowheads="1"/>
          </p:cNvSpPr>
          <p:nvPr/>
        </p:nvSpPr>
        <p:spPr bwMode="auto">
          <a:xfrm>
            <a:off x="4141788" y="3500438"/>
            <a:ext cx="52863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200">
                <a:cs typeface="Arial" charset="0"/>
              </a:rPr>
              <a:t>Ly</a:t>
            </a:r>
          </a:p>
        </p:txBody>
      </p:sp>
      <p:sp>
        <p:nvSpPr>
          <p:cNvPr id="63506" name="Text Box 16"/>
          <p:cNvSpPr txBox="1">
            <a:spLocks noChangeArrowheads="1"/>
          </p:cNvSpPr>
          <p:nvPr/>
        </p:nvSpPr>
        <p:spPr bwMode="auto">
          <a:xfrm>
            <a:off x="5746750" y="4527550"/>
            <a:ext cx="528638" cy="290513"/>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200">
                <a:cs typeface="Arial" charset="0"/>
              </a:rPr>
              <a:t>Lx</a:t>
            </a:r>
          </a:p>
        </p:txBody>
      </p:sp>
      <p:sp>
        <p:nvSpPr>
          <p:cNvPr id="63507" name="Text Box 17"/>
          <p:cNvSpPr txBox="1">
            <a:spLocks noChangeArrowheads="1"/>
          </p:cNvSpPr>
          <p:nvPr/>
        </p:nvSpPr>
        <p:spPr bwMode="auto">
          <a:xfrm>
            <a:off x="3276600" y="5157788"/>
            <a:ext cx="528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200">
                <a:cs typeface="Arial" charset="0"/>
              </a:rPr>
              <a:t>45</a:t>
            </a:r>
            <a:r>
              <a:rPr lang="fr-FR" sz="1200">
                <a:solidFill>
                  <a:srgbClr val="0000FF"/>
                </a:solidFill>
                <a:cs typeface="Arial" charset="0"/>
              </a:rPr>
              <a:t>°</a:t>
            </a:r>
          </a:p>
        </p:txBody>
      </p:sp>
      <p:sp>
        <p:nvSpPr>
          <p:cNvPr id="63508" name="Text Box 18"/>
          <p:cNvSpPr txBox="1">
            <a:spLocks noChangeArrowheads="1"/>
          </p:cNvSpPr>
          <p:nvPr/>
        </p:nvSpPr>
        <p:spPr bwMode="auto">
          <a:xfrm>
            <a:off x="5005388" y="3960813"/>
            <a:ext cx="52863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200">
                <a:cs typeface="Arial" charset="0"/>
              </a:rPr>
              <a:t>45</a:t>
            </a:r>
            <a:r>
              <a:rPr lang="fr-FR" sz="1200">
                <a:solidFill>
                  <a:srgbClr val="0000FF"/>
                </a:solidFill>
                <a:cs typeface="Arial" charset="0"/>
              </a:rPr>
              <a:t>°</a:t>
            </a:r>
          </a:p>
        </p:txBody>
      </p:sp>
      <p:sp>
        <p:nvSpPr>
          <p:cNvPr id="63509" name="Text Box 19"/>
          <p:cNvSpPr txBox="1">
            <a:spLocks noChangeArrowheads="1"/>
          </p:cNvSpPr>
          <p:nvPr/>
        </p:nvSpPr>
        <p:spPr bwMode="auto">
          <a:xfrm>
            <a:off x="2627313" y="5405438"/>
            <a:ext cx="3455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fr-FR" sz="1200" b="1">
                <a:cs typeface="Arial" charset="0"/>
              </a:rPr>
              <a:t>- </a:t>
            </a:r>
            <a:r>
              <a:rPr lang="fr-FR" sz="2000" b="1">
                <a:cs typeface="Arial" charset="0"/>
              </a:rPr>
              <a:t>Dalle appuyée sur 4 cotés -</a:t>
            </a:r>
          </a:p>
          <a:p>
            <a:pPr algn="ctr"/>
            <a:r>
              <a:rPr lang="fr-FR" sz="2000" b="1">
                <a:cs typeface="Arial" charset="0"/>
              </a:rPr>
              <a:t>avec a   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p:cTn id="7" dur="500" fill="hold"/>
                                        <p:tgtEl>
                                          <p:spTgt spid="125954"/>
                                        </p:tgtEl>
                                        <p:attrNameLst>
                                          <p:attrName>ppt_w</p:attrName>
                                        </p:attrNameLst>
                                      </p:cBhvr>
                                      <p:tavLst>
                                        <p:tav tm="0">
                                          <p:val>
                                            <p:strVal val="#ppt_w*0.05"/>
                                          </p:val>
                                        </p:tav>
                                        <p:tav tm="100000">
                                          <p:val>
                                            <p:strVal val="#ppt_w"/>
                                          </p:val>
                                        </p:tav>
                                      </p:tavLst>
                                    </p:anim>
                                    <p:anim calcmode="lin" valueType="num">
                                      <p:cBhvr>
                                        <p:cTn id="8" dur="500" fill="hold"/>
                                        <p:tgtEl>
                                          <p:spTgt spid="125954"/>
                                        </p:tgtEl>
                                        <p:attrNameLst>
                                          <p:attrName>ppt_h</p:attrName>
                                        </p:attrNameLst>
                                      </p:cBhvr>
                                      <p:tavLst>
                                        <p:tav tm="0">
                                          <p:val>
                                            <p:strVal val="#ppt_h"/>
                                          </p:val>
                                        </p:tav>
                                        <p:tav tm="100000">
                                          <p:val>
                                            <p:strVal val="#ppt_h"/>
                                          </p:val>
                                        </p:tav>
                                      </p:tavLst>
                                    </p:anim>
                                    <p:anim calcmode="lin" valueType="num">
                                      <p:cBhvr>
                                        <p:cTn id="9" dur="500" fill="hold"/>
                                        <p:tgtEl>
                                          <p:spTgt spid="125954"/>
                                        </p:tgtEl>
                                        <p:attrNameLst>
                                          <p:attrName>ppt_x</p:attrName>
                                        </p:attrNameLst>
                                      </p:cBhvr>
                                      <p:tavLst>
                                        <p:tav tm="0">
                                          <p:val>
                                            <p:strVal val="#ppt_x-.2"/>
                                          </p:val>
                                        </p:tav>
                                        <p:tav tm="100000">
                                          <p:val>
                                            <p:strVal val="#ppt_x"/>
                                          </p:val>
                                        </p:tav>
                                      </p:tavLst>
                                    </p:anim>
                                    <p:anim calcmode="lin" valueType="num">
                                      <p:cBhvr>
                                        <p:cTn id="10" dur="500" fill="hold"/>
                                        <p:tgtEl>
                                          <p:spTgt spid="125954"/>
                                        </p:tgtEl>
                                        <p:attrNameLst>
                                          <p:attrName>ppt_y</p:attrName>
                                        </p:attrNameLst>
                                      </p:cBhvr>
                                      <p:tavLst>
                                        <p:tav tm="0">
                                          <p:val>
                                            <p:strVal val="#ppt_y"/>
                                          </p:val>
                                        </p:tav>
                                        <p:tav tm="100000">
                                          <p:val>
                                            <p:strVal val="#ppt_y"/>
                                          </p:val>
                                        </p:tav>
                                      </p:tavLst>
                                    </p:anim>
                                    <p:animEffect transition="in" filter="fade">
                                      <p:cBhvr>
                                        <p:cTn id="11" dur="500"/>
                                        <p:tgtEl>
                                          <p:spTgt spid="125954"/>
                                        </p:tgtEl>
                                      </p:cBhvr>
                                    </p:animEffect>
                                  </p:childTnLst>
                                </p:cTn>
                              </p:par>
                            </p:childTnLst>
                          </p:cTn>
                        </p:par>
                        <p:par>
                          <p:cTn id="12" fill="hold" nodeType="afterGroup">
                            <p:stCondLst>
                              <p:cond delay="500"/>
                            </p:stCondLst>
                            <p:childTnLst>
                              <p:par>
                                <p:cTn id="13" presetID="50" presetClass="entr" presetSubtype="0" decel="100000" fill="hold" nodeType="afterEffect">
                                  <p:stCondLst>
                                    <p:cond delay="0"/>
                                  </p:stCondLst>
                                  <p:childTnLst>
                                    <p:set>
                                      <p:cBhvr>
                                        <p:cTn id="14" dur="1" fill="hold">
                                          <p:stCondLst>
                                            <p:cond delay="0"/>
                                          </p:stCondLst>
                                        </p:cTn>
                                        <p:tgtEl>
                                          <p:spTgt spid="125955">
                                            <p:txEl>
                                              <p:pRg st="0" end="0"/>
                                            </p:txEl>
                                          </p:spTgt>
                                        </p:tgtEl>
                                        <p:attrNameLst>
                                          <p:attrName>style.visibility</p:attrName>
                                        </p:attrNameLst>
                                      </p:cBhvr>
                                      <p:to>
                                        <p:strVal val="visible"/>
                                      </p:to>
                                    </p:set>
                                    <p:anim calcmode="lin" valueType="num">
                                      <p:cBhvr>
                                        <p:cTn id="15" dur="1000" fill="hold"/>
                                        <p:tgtEl>
                                          <p:spTgt spid="125955">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12595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25955">
                                            <p:txEl>
                                              <p:pRg st="0" end="0"/>
                                            </p:txEl>
                                          </p:spTgt>
                                        </p:tgtEl>
                                      </p:cBhvr>
                                    </p:animEffect>
                                  </p:childTnLst>
                                </p:cTn>
                              </p:par>
                            </p:childTnLst>
                          </p:cTn>
                        </p:par>
                        <p:par>
                          <p:cTn id="18" fill="hold" nodeType="afterGroup">
                            <p:stCondLst>
                              <p:cond delay="1500"/>
                            </p:stCondLst>
                            <p:childTnLst>
                              <p:par>
                                <p:cTn id="19" presetID="50" presetClass="entr" presetSubtype="0" decel="100000" fill="hold" nodeType="afterEffect">
                                  <p:stCondLst>
                                    <p:cond delay="0"/>
                                  </p:stCondLst>
                                  <p:childTnLst>
                                    <p:set>
                                      <p:cBhvr>
                                        <p:cTn id="20" dur="1" fill="hold">
                                          <p:stCondLst>
                                            <p:cond delay="0"/>
                                          </p:stCondLst>
                                        </p:cTn>
                                        <p:tgtEl>
                                          <p:spTgt spid="125955">
                                            <p:txEl>
                                              <p:pRg st="1" end="1"/>
                                            </p:txEl>
                                          </p:spTgt>
                                        </p:tgtEl>
                                        <p:attrNameLst>
                                          <p:attrName>style.visibility</p:attrName>
                                        </p:attrNameLst>
                                      </p:cBhvr>
                                      <p:to>
                                        <p:strVal val="visible"/>
                                      </p:to>
                                    </p:set>
                                    <p:anim calcmode="lin" valueType="num">
                                      <p:cBhvr>
                                        <p:cTn id="21" dur="1000" fill="hold"/>
                                        <p:tgtEl>
                                          <p:spTgt spid="12595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2595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25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5"/>
          <p:cNvSpPr>
            <a:spLocks noGrp="1"/>
          </p:cNvSpPr>
          <p:nvPr>
            <p:ph type="dt" sz="quarter" idx="10"/>
          </p:nvPr>
        </p:nvSpPr>
        <p:spPr/>
        <p:txBody>
          <a:bodyPr/>
          <a:lstStyle/>
          <a:p>
            <a:pPr>
              <a:defRPr/>
            </a:pPr>
            <a:fld id="{D06C20B4-71BC-4068-A40D-3B56713915EB}" type="datetime1">
              <a:rPr lang="fr-FR"/>
              <a:pPr>
                <a:defRPr/>
              </a:pPr>
              <a:t>25/10/2019</a:t>
            </a:fld>
            <a:endParaRPr lang="fr-FR"/>
          </a:p>
        </p:txBody>
      </p:sp>
      <p:sp>
        <p:nvSpPr>
          <p:cNvPr id="9" name="Espace réservé du numéro de diapositive 7"/>
          <p:cNvSpPr>
            <a:spLocks noGrp="1"/>
          </p:cNvSpPr>
          <p:nvPr>
            <p:ph type="sldNum" sz="quarter" idx="12"/>
          </p:nvPr>
        </p:nvSpPr>
        <p:spPr/>
        <p:txBody>
          <a:bodyPr/>
          <a:lstStyle/>
          <a:p>
            <a:pPr>
              <a:defRPr/>
            </a:pPr>
            <a:fld id="{FFED7FBD-041B-44DC-B926-D35EBCBA3DA3}" type="slidenum">
              <a:rPr lang="fr-FR"/>
              <a:pPr>
                <a:defRPr/>
              </a:pPr>
              <a:t>61</a:t>
            </a:fld>
            <a:endParaRPr lang="fr-FR"/>
          </a:p>
        </p:txBody>
      </p:sp>
      <p:sp>
        <p:nvSpPr>
          <p:cNvPr id="126978" name="Rectangle 2"/>
          <p:cNvSpPr>
            <a:spLocks noGrp="1" noChangeArrowheads="1"/>
          </p:cNvSpPr>
          <p:nvPr>
            <p:ph type="title"/>
          </p:nvPr>
        </p:nvSpPr>
        <p:spPr>
          <a:xfrm>
            <a:off x="0" y="549275"/>
            <a:ext cx="9144000" cy="1143000"/>
          </a:xfrm>
        </p:spPr>
        <p:txBody>
          <a:bodyPr/>
          <a:lstStyle/>
          <a:p>
            <a:pPr eaLnBrk="1" hangingPunct="1"/>
            <a:r>
              <a:rPr lang="fr-FR" sz="2800" b="1" smtClean="0">
                <a:solidFill>
                  <a:schemeClr val="tx1"/>
                </a:solidFill>
                <a:latin typeface="Times New Roman" pitchFamily="18" charset="0"/>
                <a:cs typeface="Times New Roman" pitchFamily="18" charset="0"/>
              </a:rPr>
              <a:t>Pour les voiles pleins les charges verticales sont distribuées uniformément sur toute la longueur de celui-ci.</a:t>
            </a:r>
          </a:p>
        </p:txBody>
      </p:sp>
      <p:sp>
        <p:nvSpPr>
          <p:cNvPr id="126979" name="Rectangle 3"/>
          <p:cNvSpPr>
            <a:spLocks noGrp="1" noChangeArrowheads="1"/>
          </p:cNvSpPr>
          <p:nvPr>
            <p:ph type="body" sz="half" idx="1"/>
          </p:nvPr>
        </p:nvSpPr>
        <p:spPr>
          <a:xfrm>
            <a:off x="395288" y="2111375"/>
            <a:ext cx="8353425" cy="2533650"/>
          </a:xfrm>
        </p:spPr>
        <p:txBody>
          <a:bodyPr/>
          <a:lstStyle/>
          <a:p>
            <a:pPr algn="ctr" eaLnBrk="1" hangingPunct="1">
              <a:buFontTx/>
              <a:buNone/>
            </a:pPr>
            <a:r>
              <a:rPr lang="fr-FR" sz="2800" b="1" smtClean="0">
                <a:latin typeface="Times New Roman" pitchFamily="18" charset="0"/>
                <a:cs typeface="Times New Roman" pitchFamily="18" charset="0"/>
              </a:rPr>
              <a:t>Pour les voiles à files ouvertures , les charges revenants aux trumeaux et linteaux sont calculées respectivement par les 2 formules suivantes:</a:t>
            </a:r>
          </a:p>
          <a:p>
            <a:pPr eaLnBrk="1" hangingPunct="1"/>
            <a:endParaRPr lang="fr-FR" sz="2800" b="1" smtClean="0">
              <a:latin typeface="Times New Roman" pitchFamily="18" charset="0"/>
              <a:cs typeface="Times New Roman" pitchFamily="18" charset="0"/>
            </a:endParaRPr>
          </a:p>
        </p:txBody>
      </p:sp>
      <p:sp>
        <p:nvSpPr>
          <p:cNvPr id="64518" name="Text Box 4"/>
          <p:cNvSpPr txBox="1">
            <a:spLocks noChangeArrowheads="1"/>
          </p:cNvSpPr>
          <p:nvPr/>
        </p:nvSpPr>
        <p:spPr bwMode="auto">
          <a:xfrm>
            <a:off x="1331913" y="4508500"/>
            <a:ext cx="403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GB" sz="1800">
              <a:latin typeface="Garamond" pitchFamily="18" charset="0"/>
              <a:cs typeface="Arial" charset="0"/>
            </a:endParaRPr>
          </a:p>
        </p:txBody>
      </p:sp>
      <p:grpSp>
        <p:nvGrpSpPr>
          <p:cNvPr id="126981" name="Group 5"/>
          <p:cNvGrpSpPr>
            <a:grpSpLocks/>
          </p:cNvGrpSpPr>
          <p:nvPr/>
        </p:nvGrpSpPr>
        <p:grpSpPr bwMode="auto">
          <a:xfrm>
            <a:off x="1171575" y="4821238"/>
            <a:ext cx="6343650" cy="1098550"/>
            <a:chOff x="829" y="2760"/>
            <a:chExt cx="3997" cy="751"/>
          </a:xfrm>
        </p:grpSpPr>
        <p:sp>
          <p:nvSpPr>
            <p:cNvPr id="64520" name="Object 6"/>
            <p:cNvSpPr>
              <a:spLocks noChangeAspect="1" noChangeArrowheads="1" noTextEdit="1"/>
            </p:cNvSpPr>
            <p:nvPr/>
          </p:nvSpPr>
          <p:spPr bwMode="auto">
            <a:xfrm>
              <a:off x="829" y="2760"/>
              <a:ext cx="1369"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64521" name="Object 7"/>
            <p:cNvSpPr>
              <a:spLocks noChangeAspect="1" noChangeArrowheads="1" noTextEdit="1"/>
            </p:cNvSpPr>
            <p:nvPr/>
          </p:nvSpPr>
          <p:spPr bwMode="auto">
            <a:xfrm>
              <a:off x="3644" y="2760"/>
              <a:ext cx="1182" cy="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1000" fill="hold"/>
                                        <p:tgtEl>
                                          <p:spTgt spid="126978"/>
                                        </p:tgtEl>
                                        <p:attrNameLst>
                                          <p:attrName>ppt_w</p:attrName>
                                        </p:attrNameLst>
                                      </p:cBhvr>
                                      <p:tavLst>
                                        <p:tav tm="0">
                                          <p:val>
                                            <p:strVal val="#ppt_w+.3"/>
                                          </p:val>
                                        </p:tav>
                                        <p:tav tm="100000">
                                          <p:val>
                                            <p:strVal val="#ppt_w"/>
                                          </p:val>
                                        </p:tav>
                                      </p:tavLst>
                                    </p:anim>
                                    <p:anim calcmode="lin" valueType="num">
                                      <p:cBhvr>
                                        <p:cTn id="8" dur="1000" fill="hold"/>
                                        <p:tgtEl>
                                          <p:spTgt spid="126978"/>
                                        </p:tgtEl>
                                        <p:attrNameLst>
                                          <p:attrName>ppt_h</p:attrName>
                                        </p:attrNameLst>
                                      </p:cBhvr>
                                      <p:tavLst>
                                        <p:tav tm="0">
                                          <p:val>
                                            <p:strVal val="#ppt_h"/>
                                          </p:val>
                                        </p:tav>
                                        <p:tav tm="100000">
                                          <p:val>
                                            <p:strVal val="#ppt_h"/>
                                          </p:val>
                                        </p:tav>
                                      </p:tavLst>
                                    </p:anim>
                                    <p:animEffect transition="in" filter="fade">
                                      <p:cBhvr>
                                        <p:cTn id="9" dur="1000"/>
                                        <p:tgtEl>
                                          <p:spTgt spid="126978"/>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26979">
                                            <p:txEl>
                                              <p:pRg st="0" end="0"/>
                                            </p:txEl>
                                          </p:spTgt>
                                        </p:tgtEl>
                                        <p:attrNameLst>
                                          <p:attrName>style.visibility</p:attrName>
                                        </p:attrNameLst>
                                      </p:cBhvr>
                                      <p:to>
                                        <p:strVal val="visible"/>
                                      </p:to>
                                    </p:set>
                                    <p:anim calcmode="lin" valueType="num">
                                      <p:cBhvr>
                                        <p:cTn id="13" dur="1000" fill="hold"/>
                                        <p:tgtEl>
                                          <p:spTgt spid="126979">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2697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26979">
                                            <p:txEl>
                                              <p:pRg st="0" end="0"/>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6981"/>
                                        </p:tgtEl>
                                        <p:attrNameLst>
                                          <p:attrName>style.visibility</p:attrName>
                                        </p:attrNameLst>
                                      </p:cBhvr>
                                      <p:to>
                                        <p:strVal val="visible"/>
                                      </p:to>
                                    </p:set>
                                    <p:animEffect transition="in" filter="fade">
                                      <p:cBhvr>
                                        <p:cTn id="19" dur="5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1B179099-8EBA-4F7C-9601-EB90E8A6F9E7}"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06821E9C-D9C5-4630-8C62-7C7ABD6C6FA4}" type="slidenum">
              <a:rPr lang="fr-FR"/>
              <a:pPr>
                <a:defRPr/>
              </a:pPr>
              <a:t>62</a:t>
            </a:fld>
            <a:endParaRPr lang="fr-FR"/>
          </a:p>
        </p:txBody>
      </p:sp>
      <p:sp>
        <p:nvSpPr>
          <p:cNvPr id="128002" name="Text Box 2"/>
          <p:cNvSpPr txBox="1">
            <a:spLocks noChangeArrowheads="1"/>
          </p:cNvSpPr>
          <p:nvPr/>
        </p:nvSpPr>
        <p:spPr bwMode="auto">
          <a:xfrm>
            <a:off x="971550" y="188913"/>
            <a:ext cx="7272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3200" b="1">
                <a:solidFill>
                  <a:srgbClr val="99CCFF"/>
                </a:solidFill>
                <a:cs typeface="Arial" charset="0"/>
              </a:rPr>
              <a:t>Combinaisons  d’actions</a:t>
            </a:r>
          </a:p>
        </p:txBody>
      </p:sp>
      <p:sp>
        <p:nvSpPr>
          <p:cNvPr id="65541" name="ZoneTexte 2"/>
          <p:cNvSpPr txBox="1">
            <a:spLocks noChangeArrowheads="1"/>
          </p:cNvSpPr>
          <p:nvPr/>
        </p:nvSpPr>
        <p:spPr bwMode="auto">
          <a:xfrm>
            <a:off x="0" y="692150"/>
            <a:ext cx="8929688" cy="670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CCFF"/>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800">
                <a:latin typeface="Book Antiqua" pitchFamily="18" charset="0"/>
                <a:cs typeface="Arial" charset="0"/>
              </a:rPr>
              <a:t> </a:t>
            </a:r>
            <a:r>
              <a:rPr lang="fr-FR">
                <a:latin typeface="Arial" charset="0"/>
                <a:cs typeface="Arial" charset="0"/>
              </a:rPr>
              <a:t>Le but de ce chapitre,  est de combiner entre les différentes actions dues aux charges permanentes </a:t>
            </a:r>
            <a:r>
              <a:rPr lang="fr-FR" b="1">
                <a:latin typeface="Arial" charset="0"/>
                <a:cs typeface="Arial" charset="0"/>
              </a:rPr>
              <a:t>G</a:t>
            </a:r>
            <a:r>
              <a:rPr lang="fr-FR">
                <a:latin typeface="Arial" charset="0"/>
                <a:cs typeface="Arial" charset="0"/>
              </a:rPr>
              <a:t>, d’exploitation </a:t>
            </a:r>
            <a:r>
              <a:rPr lang="fr-FR" b="1">
                <a:latin typeface="Arial" charset="0"/>
                <a:cs typeface="Arial" charset="0"/>
              </a:rPr>
              <a:t>Q</a:t>
            </a:r>
            <a:r>
              <a:rPr lang="fr-FR">
                <a:latin typeface="Arial" charset="0"/>
                <a:cs typeface="Arial" charset="0"/>
              </a:rPr>
              <a:t>, et sismiques </a:t>
            </a:r>
            <a:r>
              <a:rPr lang="fr-FR" b="1">
                <a:latin typeface="Arial" charset="0"/>
                <a:cs typeface="Arial" charset="0"/>
              </a:rPr>
              <a:t>E</a:t>
            </a:r>
            <a:r>
              <a:rPr lang="fr-FR">
                <a:latin typeface="Arial" charset="0"/>
                <a:cs typeface="Arial" charset="0"/>
              </a:rPr>
              <a:t> précédemment déterminées, afin de pouvoir calculer par la suite le ferraillage des éléments principaux en considérant les cas les plus défavorables.</a:t>
            </a:r>
          </a:p>
          <a:p>
            <a:pPr eaLnBrk="1" hangingPunct="1"/>
            <a:endParaRPr lang="fr-FR">
              <a:latin typeface="Arial" charset="0"/>
              <a:cs typeface="Arial" charset="0"/>
            </a:endParaRPr>
          </a:p>
          <a:p>
            <a:pPr eaLnBrk="1" hangingPunct="1"/>
            <a:r>
              <a:rPr lang="fr-FR">
                <a:latin typeface="Arial" charset="0"/>
                <a:cs typeface="Arial" charset="0"/>
              </a:rPr>
              <a:t>Ces combinaisons sont données par les règlements : </a:t>
            </a:r>
            <a:r>
              <a:rPr lang="fr-FR" b="1">
                <a:latin typeface="Arial" charset="0"/>
                <a:cs typeface="Arial" charset="0"/>
              </a:rPr>
              <a:t>CBA</a:t>
            </a:r>
            <a:r>
              <a:rPr lang="fr-FR" sz="1800" b="1">
                <a:latin typeface="Book Antiqua" pitchFamily="18" charset="0"/>
                <a:cs typeface="Arial" charset="0"/>
              </a:rPr>
              <a:t> 93</a:t>
            </a:r>
            <a:r>
              <a:rPr lang="fr-FR" b="1">
                <a:latin typeface="Book Antiqua" pitchFamily="18" charset="0"/>
                <a:cs typeface="Arial" charset="0"/>
              </a:rPr>
              <a:t> </a:t>
            </a:r>
            <a:r>
              <a:rPr lang="fr-FR">
                <a:latin typeface="Book Antiqua" pitchFamily="18" charset="0"/>
                <a:cs typeface="Arial" charset="0"/>
              </a:rPr>
              <a:t>et</a:t>
            </a:r>
            <a:r>
              <a:rPr lang="fr-FR" sz="1800">
                <a:latin typeface="Book Antiqua" pitchFamily="18" charset="0"/>
                <a:cs typeface="Arial" charset="0"/>
              </a:rPr>
              <a:t> </a:t>
            </a:r>
            <a:r>
              <a:rPr lang="fr-FR" sz="2000" b="1">
                <a:latin typeface="Arial" charset="0"/>
                <a:cs typeface="Arial" charset="0"/>
              </a:rPr>
              <a:t>RPA 2003 </a:t>
            </a:r>
            <a:r>
              <a:rPr lang="fr-FR" sz="2000">
                <a:latin typeface="Book Antiqua" pitchFamily="18" charset="0"/>
                <a:cs typeface="Arial" charset="0"/>
              </a:rPr>
              <a:t>.</a:t>
            </a:r>
          </a:p>
          <a:p>
            <a:pPr eaLnBrk="1" hangingPunct="1"/>
            <a:r>
              <a:rPr lang="fr-FR" sz="1800">
                <a:latin typeface="Book Antiqua" pitchFamily="18" charset="0"/>
                <a:cs typeface="Arial" charset="0"/>
              </a:rPr>
              <a:t> </a:t>
            </a:r>
          </a:p>
          <a:p>
            <a:pPr eaLnBrk="1" hangingPunct="1"/>
            <a:r>
              <a:rPr lang="fr-FR" b="1" i="1">
                <a:solidFill>
                  <a:schemeClr val="bg2"/>
                </a:solidFill>
                <a:latin typeface="Arial" charset="0"/>
                <a:cs typeface="Arial" charset="0"/>
              </a:rPr>
              <a:t>Combinaisons d’actions pour les voiles et les poutres :</a:t>
            </a:r>
          </a:p>
          <a:p>
            <a:pPr eaLnBrk="1" hangingPunct="1"/>
            <a:endParaRPr lang="fr-FR" i="1">
              <a:solidFill>
                <a:schemeClr val="bg2"/>
              </a:solidFill>
              <a:latin typeface="Arial" charset="0"/>
              <a:cs typeface="Arial" charset="0"/>
            </a:endParaRPr>
          </a:p>
          <a:p>
            <a:pPr eaLnBrk="1" hangingPunct="1"/>
            <a:r>
              <a:rPr lang="fr-FR" sz="2000">
                <a:latin typeface="Arial" charset="0"/>
                <a:cs typeface="Arial" charset="0"/>
              </a:rPr>
              <a:t>Les combinaisons d’actions à considérer sont :</a:t>
            </a:r>
          </a:p>
          <a:p>
            <a:pPr eaLnBrk="1" hangingPunct="1"/>
            <a:r>
              <a:rPr lang="fr-FR" sz="2000">
                <a:latin typeface="Arial" charset="0"/>
                <a:cs typeface="Arial" charset="0"/>
              </a:rPr>
              <a:t> </a:t>
            </a:r>
          </a:p>
          <a:p>
            <a:pPr eaLnBrk="1" hangingPunct="1"/>
            <a:r>
              <a:rPr lang="fr-FR" sz="2000" b="1">
                <a:latin typeface="Arial" charset="0"/>
                <a:cs typeface="Arial" charset="0"/>
              </a:rPr>
              <a:t>1.35G + 1.5Q     (CBA 93-art B.6.1.2)</a:t>
            </a:r>
            <a:endParaRPr lang="fr-FR" sz="2000">
              <a:latin typeface="Arial" charset="0"/>
              <a:cs typeface="Arial" charset="0"/>
            </a:endParaRPr>
          </a:p>
          <a:p>
            <a:pPr eaLnBrk="1" hangingPunct="1"/>
            <a:endParaRPr lang="fr-FR" sz="2000" b="1">
              <a:latin typeface="Arial" charset="0"/>
              <a:cs typeface="Arial" charset="0"/>
            </a:endParaRPr>
          </a:p>
          <a:p>
            <a:pPr eaLnBrk="1" hangingPunct="1"/>
            <a:r>
              <a:rPr lang="fr-FR" sz="2000" b="1">
                <a:latin typeface="Arial" charset="0"/>
                <a:cs typeface="Arial" charset="0"/>
              </a:rPr>
              <a:t>G + Q ± E          (RPA 2003-art 5.2-combinaison 5-1)</a:t>
            </a:r>
            <a:endParaRPr lang="fr-FR" sz="2000">
              <a:latin typeface="Arial" charset="0"/>
              <a:cs typeface="Arial" charset="0"/>
            </a:endParaRPr>
          </a:p>
          <a:p>
            <a:pPr eaLnBrk="1" hangingPunct="1"/>
            <a:r>
              <a:rPr lang="fr-FR" sz="2000" b="1">
                <a:latin typeface="Arial" charset="0"/>
                <a:cs typeface="Arial" charset="0"/>
              </a:rPr>
              <a:t> </a:t>
            </a:r>
            <a:endParaRPr lang="fr-FR" sz="2000">
              <a:latin typeface="Arial" charset="0"/>
              <a:cs typeface="Arial" charset="0"/>
            </a:endParaRPr>
          </a:p>
          <a:p>
            <a:pPr eaLnBrk="1" hangingPunct="1"/>
            <a:r>
              <a:rPr lang="fr-FR" sz="2000" b="1">
                <a:latin typeface="Arial" charset="0"/>
                <a:cs typeface="Arial" charset="0"/>
              </a:rPr>
              <a:t>0.8G ± E             (RPA 2003-art 5.2-combinaison 5-2)</a:t>
            </a:r>
            <a:endParaRPr lang="fr-FR" sz="2000">
              <a:latin typeface="Arial" charset="0"/>
              <a:cs typeface="Arial" charset="0"/>
            </a:endParaRPr>
          </a:p>
          <a:p>
            <a:pPr eaLnBrk="1" hangingPunct="1"/>
            <a:r>
              <a:rPr lang="fr-FR" sz="2000" b="1">
                <a:latin typeface="Arial" charset="0"/>
                <a:cs typeface="Arial" charset="0"/>
              </a:rPr>
              <a:t> </a:t>
            </a:r>
            <a:endParaRPr lang="fr-FR" sz="2000">
              <a:latin typeface="Arial" charset="0"/>
              <a:cs typeface="Arial" charset="0"/>
            </a:endParaRPr>
          </a:p>
          <a:p>
            <a:pPr eaLnBrk="1" hangingPunct="1"/>
            <a:endParaRPr lang="fr-FR" sz="200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500" fill="hold"/>
                                        <p:tgtEl>
                                          <p:spTgt spid="128002"/>
                                        </p:tgtEl>
                                        <p:attrNameLst>
                                          <p:attrName>ppt_w</p:attrName>
                                        </p:attrNameLst>
                                      </p:cBhvr>
                                      <p:tavLst>
                                        <p:tav tm="0">
                                          <p:val>
                                            <p:strVal val="#ppt_w*0.05"/>
                                          </p:val>
                                        </p:tav>
                                        <p:tav tm="100000">
                                          <p:val>
                                            <p:strVal val="#ppt_w"/>
                                          </p:val>
                                        </p:tav>
                                      </p:tavLst>
                                    </p:anim>
                                    <p:anim calcmode="lin" valueType="num">
                                      <p:cBhvr>
                                        <p:cTn id="8" dur="500" fill="hold"/>
                                        <p:tgtEl>
                                          <p:spTgt spid="128002"/>
                                        </p:tgtEl>
                                        <p:attrNameLst>
                                          <p:attrName>ppt_h</p:attrName>
                                        </p:attrNameLst>
                                      </p:cBhvr>
                                      <p:tavLst>
                                        <p:tav tm="0">
                                          <p:val>
                                            <p:strVal val="#ppt_h"/>
                                          </p:val>
                                        </p:tav>
                                        <p:tav tm="100000">
                                          <p:val>
                                            <p:strVal val="#ppt_h"/>
                                          </p:val>
                                        </p:tav>
                                      </p:tavLst>
                                    </p:anim>
                                    <p:anim calcmode="lin" valueType="num">
                                      <p:cBhvr>
                                        <p:cTn id="9" dur="500" fill="hold"/>
                                        <p:tgtEl>
                                          <p:spTgt spid="128002"/>
                                        </p:tgtEl>
                                        <p:attrNameLst>
                                          <p:attrName>ppt_x</p:attrName>
                                        </p:attrNameLst>
                                      </p:cBhvr>
                                      <p:tavLst>
                                        <p:tav tm="0">
                                          <p:val>
                                            <p:strVal val="#ppt_x-.2"/>
                                          </p:val>
                                        </p:tav>
                                        <p:tav tm="100000">
                                          <p:val>
                                            <p:strVal val="#ppt_x"/>
                                          </p:val>
                                        </p:tav>
                                      </p:tavLst>
                                    </p:anim>
                                    <p:anim calcmode="lin" valueType="num">
                                      <p:cBhvr>
                                        <p:cTn id="10" dur="500" fill="hold"/>
                                        <p:tgtEl>
                                          <p:spTgt spid="128002"/>
                                        </p:tgtEl>
                                        <p:attrNameLst>
                                          <p:attrName>ppt_y</p:attrName>
                                        </p:attrNameLst>
                                      </p:cBhvr>
                                      <p:tavLst>
                                        <p:tav tm="0">
                                          <p:val>
                                            <p:strVal val="#ppt_y"/>
                                          </p:val>
                                        </p:tav>
                                        <p:tav tm="100000">
                                          <p:val>
                                            <p:strVal val="#ppt_y"/>
                                          </p:val>
                                        </p:tav>
                                      </p:tavLst>
                                    </p:anim>
                                    <p:animEffect transition="in" filter="fade">
                                      <p:cBhvr>
                                        <p:cTn id="11" dur="5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85374FF9-E1D1-4D2A-9B7B-3552D9463FA3}"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1ED37DF1-E1DC-41D9-AB75-AE78BA886490}" type="slidenum">
              <a:rPr lang="fr-FR"/>
              <a:pPr>
                <a:defRPr/>
              </a:pPr>
              <a:t>63</a:t>
            </a:fld>
            <a:endParaRPr lang="fr-FR"/>
          </a:p>
        </p:txBody>
      </p:sp>
      <p:sp>
        <p:nvSpPr>
          <p:cNvPr id="66564" name="Rectangle 2"/>
          <p:cNvSpPr>
            <a:spLocks noGrp="1" noChangeArrowheads="1"/>
          </p:cNvSpPr>
          <p:nvPr>
            <p:ph type="title"/>
          </p:nvPr>
        </p:nvSpPr>
        <p:spPr>
          <a:xfrm>
            <a:off x="685800" y="465138"/>
            <a:ext cx="7772400" cy="114300"/>
          </a:xfrm>
        </p:spPr>
        <p:txBody>
          <a:bodyPr/>
          <a:lstStyle/>
          <a:p>
            <a:pPr eaLnBrk="1" hangingPunct="1"/>
            <a:endParaRPr lang="en-GB" sz="4000" smtClean="0"/>
          </a:p>
        </p:txBody>
      </p:sp>
      <p:sp>
        <p:nvSpPr>
          <p:cNvPr id="66565" name="ZoneTexte 1"/>
          <p:cNvSpPr>
            <a:spLocks noGrp="1" noChangeArrowheads="1"/>
          </p:cNvSpPr>
          <p:nvPr>
            <p:ph type="body" idx="1"/>
          </p:nvPr>
        </p:nvSpPr>
        <p:spPr>
          <a:xfrm>
            <a:off x="250825" y="404813"/>
            <a:ext cx="8229600" cy="5576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buFontTx/>
              <a:buNone/>
            </a:pPr>
            <a:r>
              <a:rPr lang="fr-FR" sz="2800" smtClean="0">
                <a:solidFill>
                  <a:schemeClr val="bg2"/>
                </a:solidFill>
              </a:rPr>
              <a:t>Combinaisons d’actions pour les poteaux :</a:t>
            </a:r>
          </a:p>
          <a:p>
            <a:pPr eaLnBrk="1" hangingPunct="1"/>
            <a:endParaRPr lang="fr-FR" sz="2800" smtClean="0">
              <a:solidFill>
                <a:schemeClr val="bg2"/>
              </a:solidFill>
            </a:endParaRPr>
          </a:p>
          <a:p>
            <a:pPr eaLnBrk="1" hangingPunct="1">
              <a:buFontTx/>
              <a:buNone/>
            </a:pPr>
            <a:r>
              <a:rPr lang="fr-FR" sz="2400" smtClean="0"/>
              <a:t>Les combinaisons à prendre en compte sont :</a:t>
            </a:r>
          </a:p>
          <a:p>
            <a:pPr eaLnBrk="1" hangingPunct="1">
              <a:buFontTx/>
              <a:buNone/>
            </a:pPr>
            <a:r>
              <a:rPr lang="fr-FR" sz="2400" smtClean="0"/>
              <a:t> </a:t>
            </a:r>
          </a:p>
          <a:p>
            <a:pPr eaLnBrk="1" hangingPunct="1">
              <a:buFontTx/>
              <a:buNone/>
            </a:pPr>
            <a:r>
              <a:rPr lang="fr-FR" sz="2400" b="1" smtClean="0"/>
              <a:t>1.35G + 1.5 Q     (CBA 93-art B.8.2)  </a:t>
            </a:r>
            <a:endParaRPr lang="fr-FR" sz="2400" smtClean="0"/>
          </a:p>
          <a:p>
            <a:pPr eaLnBrk="1" hangingPunct="1">
              <a:buFontTx/>
              <a:buNone/>
            </a:pPr>
            <a:r>
              <a:rPr lang="fr-FR" sz="2400" b="1" smtClean="0"/>
              <a:t> </a:t>
            </a:r>
            <a:endParaRPr lang="fr-FR" sz="2400" smtClean="0"/>
          </a:p>
          <a:p>
            <a:pPr eaLnBrk="1" hangingPunct="1">
              <a:buFontTx/>
              <a:buNone/>
            </a:pPr>
            <a:r>
              <a:rPr lang="fr-FR" sz="2400" b="1" smtClean="0"/>
              <a:t>G + Q ± 1.2E          (RPA 2003-art 5.2-combinaison 5-3)</a:t>
            </a:r>
            <a:endParaRPr lang="fr-FR" sz="2400" smtClean="0"/>
          </a:p>
          <a:p>
            <a:pPr eaLnBrk="1" hangingPunct="1">
              <a:buFontTx/>
              <a:buNone/>
            </a:pPr>
            <a:r>
              <a:rPr lang="fr-FR" sz="2400" smtClean="0"/>
              <a:t> </a:t>
            </a:r>
          </a:p>
          <a:p>
            <a:pPr eaLnBrk="1" hangingPunct="1">
              <a:buFontTx/>
              <a:buNone/>
            </a:pPr>
            <a:r>
              <a:rPr lang="fr-FR" sz="2400" b="1" smtClean="0"/>
              <a:t>0.8G ± E             (RPA 2003-art 5.2-combinaison 5-2)</a:t>
            </a:r>
            <a:endParaRPr lang="fr-FR" sz="2400" smtClean="0"/>
          </a:p>
          <a:p>
            <a:pPr eaLnBrk="1" hangingPunct="1">
              <a:spcBef>
                <a:spcPct val="0"/>
              </a:spcBef>
              <a:buSzTx/>
              <a:buFontTx/>
              <a:buNone/>
            </a:pPr>
            <a:endParaRPr lang="fr-FR" sz="2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9DB0ACA9-B965-43E5-A645-6FB67DEEAA2D}"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A3E6DE02-4067-49C7-9B64-251ABB709F3C}" type="slidenum">
              <a:rPr lang="fr-FR"/>
              <a:pPr>
                <a:defRPr/>
              </a:pPr>
              <a:t>64</a:t>
            </a:fld>
            <a:endParaRPr lang="fr-FR"/>
          </a:p>
        </p:txBody>
      </p:sp>
      <p:sp>
        <p:nvSpPr>
          <p:cNvPr id="130050" name="Rectangle 2"/>
          <p:cNvSpPr>
            <a:spLocks noGrp="1" noChangeArrowheads="1"/>
          </p:cNvSpPr>
          <p:nvPr>
            <p:ph type="title"/>
          </p:nvPr>
        </p:nvSpPr>
        <p:spPr/>
        <p:txBody>
          <a:bodyPr/>
          <a:lstStyle/>
          <a:p>
            <a:pPr eaLnBrk="1" hangingPunct="1"/>
            <a:r>
              <a:rPr lang="fr-FR" b="1" smtClean="0">
                <a:solidFill>
                  <a:srgbClr val="99CCFF"/>
                </a:solidFill>
                <a:latin typeface="Times New Roman" pitchFamily="18" charset="0"/>
              </a:rPr>
              <a:t>Ferraillage</a:t>
            </a:r>
          </a:p>
        </p:txBody>
      </p:sp>
      <p:sp>
        <p:nvSpPr>
          <p:cNvPr id="130051" name="Rectangle 3"/>
          <p:cNvSpPr>
            <a:spLocks noGrp="1" noChangeArrowheads="1"/>
          </p:cNvSpPr>
          <p:nvPr>
            <p:ph type="body" idx="1"/>
          </p:nvPr>
        </p:nvSpPr>
        <p:spPr/>
        <p:txBody>
          <a:bodyPr/>
          <a:lstStyle/>
          <a:p>
            <a:pPr eaLnBrk="1" hangingPunct="1">
              <a:buFontTx/>
              <a:buNone/>
            </a:pPr>
            <a:r>
              <a:rPr lang="fr-FR" smtClean="0">
                <a:latin typeface="Times New Roman" pitchFamily="18" charset="0"/>
              </a:rPr>
              <a:t>		Il est nécessaire de calculer des minimums d’armatures, et respecter des espacements réglementaires. Ce sont les recommandations du RPA2003</a:t>
            </a:r>
          </a:p>
          <a:p>
            <a:pPr eaLnBrk="1" hangingPunct="1">
              <a:buFontTx/>
              <a:buNone/>
            </a:pPr>
            <a:endParaRPr lang="fr-FR" sz="1000" smtClean="0">
              <a:latin typeface="Times New Roman" pitchFamily="18" charset="0"/>
            </a:endParaRPr>
          </a:p>
          <a:p>
            <a:pPr eaLnBrk="1" hangingPunct="1">
              <a:buFontTx/>
              <a:buNone/>
            </a:pPr>
            <a:r>
              <a:rPr lang="fr-FR" smtClean="0">
                <a:latin typeface="Times New Roman" pitchFamily="18" charset="0"/>
              </a:rPr>
              <a:t>		Les voiles (trumeaux) sont calculés en flexion composée en SA, et en compression centrée en SDT, les formules utilisées sont celles du BAEL91.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ppt_w</p:attrName>
                                        </p:attrNameLst>
                                      </p:cBhvr>
                                      <p:tavLst>
                                        <p:tav tm="0">
                                          <p:val>
                                            <p:strVal val="#ppt_w*0.05"/>
                                          </p:val>
                                        </p:tav>
                                        <p:tav tm="100000">
                                          <p:val>
                                            <p:strVal val="#ppt_w"/>
                                          </p:val>
                                        </p:tav>
                                      </p:tavLst>
                                    </p:anim>
                                    <p:anim calcmode="lin" valueType="num">
                                      <p:cBhvr>
                                        <p:cTn id="8" dur="500" fill="hold"/>
                                        <p:tgtEl>
                                          <p:spTgt spid="130050"/>
                                        </p:tgtEl>
                                        <p:attrNameLst>
                                          <p:attrName>ppt_h</p:attrName>
                                        </p:attrNameLst>
                                      </p:cBhvr>
                                      <p:tavLst>
                                        <p:tav tm="0">
                                          <p:val>
                                            <p:strVal val="#ppt_h"/>
                                          </p:val>
                                        </p:tav>
                                        <p:tav tm="100000">
                                          <p:val>
                                            <p:strVal val="#ppt_h"/>
                                          </p:val>
                                        </p:tav>
                                      </p:tavLst>
                                    </p:anim>
                                    <p:anim calcmode="lin" valueType="num">
                                      <p:cBhvr>
                                        <p:cTn id="9" dur="500" fill="hold"/>
                                        <p:tgtEl>
                                          <p:spTgt spid="130050"/>
                                        </p:tgtEl>
                                        <p:attrNameLst>
                                          <p:attrName>ppt_x</p:attrName>
                                        </p:attrNameLst>
                                      </p:cBhvr>
                                      <p:tavLst>
                                        <p:tav tm="0">
                                          <p:val>
                                            <p:strVal val="#ppt_x-.2"/>
                                          </p:val>
                                        </p:tav>
                                        <p:tav tm="100000">
                                          <p:val>
                                            <p:strVal val="#ppt_x"/>
                                          </p:val>
                                        </p:tav>
                                      </p:tavLst>
                                    </p:anim>
                                    <p:anim calcmode="lin" valueType="num">
                                      <p:cBhvr>
                                        <p:cTn id="10" dur="500" fill="hold"/>
                                        <p:tgtEl>
                                          <p:spTgt spid="130050"/>
                                        </p:tgtEl>
                                        <p:attrNameLst>
                                          <p:attrName>ppt_y</p:attrName>
                                        </p:attrNameLst>
                                      </p:cBhvr>
                                      <p:tavLst>
                                        <p:tav tm="0">
                                          <p:val>
                                            <p:strVal val="#ppt_y"/>
                                          </p:val>
                                        </p:tav>
                                        <p:tav tm="100000">
                                          <p:val>
                                            <p:strVal val="#ppt_y"/>
                                          </p:val>
                                        </p:tav>
                                      </p:tavLst>
                                    </p:anim>
                                    <p:animEffect transition="in" filter="fade">
                                      <p:cBhvr>
                                        <p:cTn id="11" dur="500"/>
                                        <p:tgtEl>
                                          <p:spTgt spid="130050"/>
                                        </p:tgtEl>
                                      </p:cBhvr>
                                    </p:animEffect>
                                  </p:childTnLst>
                                </p:cTn>
                              </p:par>
                            </p:childTnLst>
                          </p:cTn>
                        </p:par>
                        <p:par>
                          <p:cTn id="12" fill="hold" nodeType="afterGroup">
                            <p:stCondLst>
                              <p:cond delay="500"/>
                            </p:stCondLst>
                            <p:childTnLst>
                              <p:par>
                                <p:cTn id="13" presetID="50" presetClass="entr" presetSubtype="0" decel="100000" fill="hold" nodeType="afterEffect">
                                  <p:stCondLst>
                                    <p:cond delay="0"/>
                                  </p:stCondLst>
                                  <p:childTnLst>
                                    <p:set>
                                      <p:cBhvr>
                                        <p:cTn id="14" dur="1" fill="hold">
                                          <p:stCondLst>
                                            <p:cond delay="0"/>
                                          </p:stCondLst>
                                        </p:cTn>
                                        <p:tgtEl>
                                          <p:spTgt spid="130051">
                                            <p:txEl>
                                              <p:pRg st="0" end="0"/>
                                            </p:txEl>
                                          </p:spTgt>
                                        </p:tgtEl>
                                        <p:attrNameLst>
                                          <p:attrName>style.visibility</p:attrName>
                                        </p:attrNameLst>
                                      </p:cBhvr>
                                      <p:to>
                                        <p:strVal val="visible"/>
                                      </p:to>
                                    </p:set>
                                    <p:anim calcmode="lin" valueType="num">
                                      <p:cBhvr>
                                        <p:cTn id="15" dur="1000" fill="hold"/>
                                        <p:tgtEl>
                                          <p:spTgt spid="130051">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130051">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30051">
                                            <p:txEl>
                                              <p:pRg st="0" end="0"/>
                                            </p:txEl>
                                          </p:spTgt>
                                        </p:tgtEl>
                                      </p:cBhvr>
                                    </p:animEffect>
                                  </p:childTnLst>
                                </p:cTn>
                              </p:par>
                            </p:childTnLst>
                          </p:cTn>
                        </p:par>
                        <p:par>
                          <p:cTn id="18" fill="hold" nodeType="afterGroup">
                            <p:stCondLst>
                              <p:cond delay="1500"/>
                            </p:stCondLst>
                            <p:childTnLst>
                              <p:par>
                                <p:cTn id="19" presetID="50" presetClass="entr" presetSubtype="0" decel="100000" fill="hold" nodeType="afterEffect">
                                  <p:stCondLst>
                                    <p:cond delay="0"/>
                                  </p:stCondLst>
                                  <p:childTnLst>
                                    <p:set>
                                      <p:cBhvr>
                                        <p:cTn id="20" dur="1" fill="hold">
                                          <p:stCondLst>
                                            <p:cond delay="0"/>
                                          </p:stCondLst>
                                        </p:cTn>
                                        <p:tgtEl>
                                          <p:spTgt spid="130051">
                                            <p:txEl>
                                              <p:pRg st="2" end="2"/>
                                            </p:txEl>
                                          </p:spTgt>
                                        </p:tgtEl>
                                        <p:attrNameLst>
                                          <p:attrName>style.visibility</p:attrName>
                                        </p:attrNameLst>
                                      </p:cBhvr>
                                      <p:to>
                                        <p:strVal val="visible"/>
                                      </p:to>
                                    </p:set>
                                    <p:anim calcmode="lin" valueType="num">
                                      <p:cBhvr>
                                        <p:cTn id="21" dur="1000" fill="hold"/>
                                        <p:tgtEl>
                                          <p:spTgt spid="130051">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3005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quarter" idx="10"/>
          </p:nvPr>
        </p:nvSpPr>
        <p:spPr/>
        <p:txBody>
          <a:bodyPr/>
          <a:lstStyle/>
          <a:p>
            <a:pPr>
              <a:defRPr/>
            </a:pPr>
            <a:fld id="{6A0150F7-2FF1-410B-AA6E-CAD26EB2BFE6}" type="datetime1">
              <a:rPr lang="fr-FR"/>
              <a:pPr>
                <a:defRPr/>
              </a:pPr>
              <a:t>25/10/2019</a:t>
            </a:fld>
            <a:endParaRPr lang="fr-FR"/>
          </a:p>
        </p:txBody>
      </p:sp>
      <p:sp>
        <p:nvSpPr>
          <p:cNvPr id="7" name="Espace réservé du numéro de diapositive 5"/>
          <p:cNvSpPr>
            <a:spLocks noGrp="1"/>
          </p:cNvSpPr>
          <p:nvPr>
            <p:ph type="sldNum" sz="quarter" idx="12"/>
          </p:nvPr>
        </p:nvSpPr>
        <p:spPr/>
        <p:txBody>
          <a:bodyPr/>
          <a:lstStyle/>
          <a:p>
            <a:pPr>
              <a:defRPr/>
            </a:pPr>
            <a:fld id="{B4E2EB99-6D2F-4872-804A-5790AFCACE82}" type="slidenum">
              <a:rPr lang="fr-FR"/>
              <a:pPr>
                <a:defRPr/>
              </a:pPr>
              <a:t>65</a:t>
            </a:fld>
            <a:endParaRPr lang="fr-FR"/>
          </a:p>
        </p:txBody>
      </p:sp>
      <p:sp>
        <p:nvSpPr>
          <p:cNvPr id="131074" name="Rectangle 2"/>
          <p:cNvSpPr>
            <a:spLocks noGrp="1" noChangeArrowheads="1"/>
          </p:cNvSpPr>
          <p:nvPr>
            <p:ph type="title"/>
          </p:nvPr>
        </p:nvSpPr>
        <p:spPr>
          <a:xfrm>
            <a:off x="457200" y="776288"/>
            <a:ext cx="8229600" cy="1139825"/>
          </a:xfrm>
        </p:spPr>
        <p:txBody>
          <a:bodyPr/>
          <a:lstStyle/>
          <a:p>
            <a:pPr eaLnBrk="1" hangingPunct="1"/>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smtClean="0">
                <a:latin typeface="Times New Roman" pitchFamily="18" charset="0"/>
              </a:rPr>
              <a:t/>
            </a:r>
            <a:br>
              <a:rPr lang="fr-FR" sz="2800" smtClean="0">
                <a:latin typeface="Times New Roman" pitchFamily="18" charset="0"/>
              </a:rPr>
            </a:br>
            <a:r>
              <a:rPr lang="fr-FR" sz="2800" smtClean="0">
                <a:solidFill>
                  <a:schemeClr val="tx1"/>
                </a:solidFill>
                <a:latin typeface="Times New Roman" pitchFamily="18" charset="0"/>
              </a:rPr>
              <a:t>Les linteaux sont assimilés à des poutres de faible portée, encastrés à leurs extrémités dans les trumeaux, ils sont calculés en flexion simple sous l'effet des charges horizontales, avec les efforts T et M.</a:t>
            </a:r>
            <a:br>
              <a:rPr lang="fr-FR" sz="2800" smtClean="0">
                <a:solidFill>
                  <a:schemeClr val="tx1"/>
                </a:solidFill>
                <a:latin typeface="Times New Roman" pitchFamily="18" charset="0"/>
              </a:rPr>
            </a:br>
            <a:r>
              <a:rPr lang="fr-FR" sz="2800" smtClean="0">
                <a:solidFill>
                  <a:schemeClr val="tx1"/>
                </a:solidFill>
                <a:latin typeface="Times New Roman" pitchFamily="18" charset="0"/>
              </a:rPr>
              <a:t>Les linteaux seront ferraillés conformément au règlement </a:t>
            </a:r>
            <a:r>
              <a:rPr lang="fr-FR" sz="2800" i="1" smtClean="0">
                <a:solidFill>
                  <a:schemeClr val="tx1"/>
                </a:solidFill>
                <a:latin typeface="Times New Roman" pitchFamily="18" charset="0"/>
              </a:rPr>
              <a:t>RPA2003.</a:t>
            </a:r>
            <a:br>
              <a:rPr lang="fr-FR" sz="2800" i="1" smtClean="0">
                <a:solidFill>
                  <a:schemeClr val="tx1"/>
                </a:solidFill>
                <a:latin typeface="Times New Roman" pitchFamily="18" charset="0"/>
              </a:rPr>
            </a:br>
            <a:r>
              <a:rPr lang="fr-FR" sz="2800" i="1" smtClean="0">
                <a:solidFill>
                  <a:schemeClr val="tx1"/>
                </a:solidFill>
                <a:latin typeface="Times New Roman" pitchFamily="18" charset="0"/>
              </a:rPr>
              <a:t/>
            </a:r>
            <a:br>
              <a:rPr lang="fr-FR" sz="2800" i="1" smtClean="0">
                <a:solidFill>
                  <a:schemeClr val="tx1"/>
                </a:solidFill>
                <a:latin typeface="Times New Roman" pitchFamily="18" charset="0"/>
              </a:rPr>
            </a:br>
            <a:r>
              <a:rPr lang="fr-FR" sz="2800" smtClean="0">
                <a:solidFill>
                  <a:schemeClr val="tx1"/>
                </a:solidFill>
                <a:latin typeface="Times New Roman" pitchFamily="18" charset="0"/>
              </a:rPr>
              <a:t>Vérification de la contrainte de cisaillement :</a:t>
            </a:r>
            <a:br>
              <a:rPr lang="fr-FR" sz="2800" smtClean="0">
                <a:solidFill>
                  <a:schemeClr val="tx1"/>
                </a:solidFill>
                <a:latin typeface="Times New Roman" pitchFamily="18" charset="0"/>
              </a:rPr>
            </a:br>
            <a:r>
              <a:rPr lang="fr-FR" sz="1000" smtClean="0">
                <a:solidFill>
                  <a:schemeClr val="tx1"/>
                </a:solidFill>
                <a:latin typeface="Times New Roman" pitchFamily="18" charset="0"/>
              </a:rPr>
              <a:t/>
            </a:r>
            <a:br>
              <a:rPr lang="fr-FR" sz="1000" smtClean="0">
                <a:solidFill>
                  <a:schemeClr val="tx1"/>
                </a:solidFill>
                <a:latin typeface="Times New Roman" pitchFamily="18" charset="0"/>
              </a:rPr>
            </a:br>
            <a:r>
              <a:rPr lang="fr-FR" sz="2800" smtClean="0">
                <a:solidFill>
                  <a:schemeClr val="tx1"/>
                </a:solidFill>
                <a:latin typeface="Times New Roman" pitchFamily="18" charset="0"/>
              </a:rPr>
              <a:t>La contrainte de cisaillement dans le béton est limitée comme suit :</a:t>
            </a:r>
            <a:br>
              <a:rPr lang="fr-FR" sz="2800" smtClean="0">
                <a:solidFill>
                  <a:schemeClr val="tx1"/>
                </a:solidFill>
                <a:latin typeface="Times New Roman" pitchFamily="18" charset="0"/>
              </a:rPr>
            </a:br>
            <a:r>
              <a:rPr lang="fr-FR" sz="1000" b="1" i="1" smtClean="0">
                <a:solidFill>
                  <a:schemeClr val="tx1"/>
                </a:solidFill>
                <a:latin typeface="Times New Roman" pitchFamily="18" charset="0"/>
              </a:rPr>
              <a:t/>
            </a:r>
            <a:br>
              <a:rPr lang="fr-FR" sz="1000" b="1" i="1" smtClean="0">
                <a:solidFill>
                  <a:schemeClr val="tx1"/>
                </a:solidFill>
                <a:latin typeface="Times New Roman" pitchFamily="18" charset="0"/>
              </a:rPr>
            </a:br>
            <a:r>
              <a:rPr lang="fr-FR" sz="2800" b="1" i="1" smtClean="0">
                <a:solidFill>
                  <a:schemeClr val="tx1"/>
                </a:solidFill>
                <a:latin typeface="Times New Roman" pitchFamily="18" charset="0"/>
              </a:rPr>
              <a:t>                              </a:t>
            </a:r>
            <a:r>
              <a:rPr lang="fr-FR" sz="2800" b="1" i="1" baseline="-25000" smtClean="0">
                <a:solidFill>
                  <a:schemeClr val="tx1"/>
                </a:solidFill>
                <a:latin typeface="Times New Roman" pitchFamily="18" charset="0"/>
              </a:rPr>
              <a:t>b</a:t>
            </a:r>
            <a:r>
              <a:rPr lang="fr-FR" sz="2800" i="1" smtClean="0">
                <a:solidFill>
                  <a:schemeClr val="tx1"/>
                </a:solidFill>
                <a:latin typeface="Times New Roman" pitchFamily="18" charset="0"/>
              </a:rPr>
              <a:t>= </a:t>
            </a:r>
            <a:r>
              <a:rPr lang="fr-FR" sz="2800" b="1" i="1" smtClean="0">
                <a:solidFill>
                  <a:schemeClr val="tx1"/>
                </a:solidFill>
                <a:latin typeface="Times New Roman" pitchFamily="18" charset="0"/>
              </a:rPr>
              <a:t>O,2 . fc</a:t>
            </a:r>
            <a:r>
              <a:rPr lang="fr-FR" sz="2800" b="1" i="1" baseline="-25000" smtClean="0">
                <a:solidFill>
                  <a:schemeClr val="tx1"/>
                </a:solidFill>
                <a:latin typeface="Times New Roman" pitchFamily="18" charset="0"/>
              </a:rPr>
              <a:t>28</a:t>
            </a:r>
          </a:p>
        </p:txBody>
      </p:sp>
      <p:grpSp>
        <p:nvGrpSpPr>
          <p:cNvPr id="131075" name="Group 3"/>
          <p:cNvGrpSpPr>
            <a:grpSpLocks/>
          </p:cNvGrpSpPr>
          <p:nvPr/>
        </p:nvGrpSpPr>
        <p:grpSpPr bwMode="auto">
          <a:xfrm>
            <a:off x="4732338" y="5229225"/>
            <a:ext cx="415925" cy="522288"/>
            <a:chOff x="4059" y="3521"/>
            <a:chExt cx="317" cy="369"/>
          </a:xfrm>
        </p:grpSpPr>
        <p:sp>
          <p:nvSpPr>
            <p:cNvPr id="68614" name="Line 4"/>
            <p:cNvSpPr>
              <a:spLocks noChangeShapeType="1"/>
            </p:cNvSpPr>
            <p:nvPr/>
          </p:nvSpPr>
          <p:spPr bwMode="auto">
            <a:xfrm>
              <a:off x="4059" y="3521"/>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8615" name="Object 5"/>
            <p:cNvSpPr>
              <a:spLocks noChangeAspect="1" noChangeArrowheads="1" noTextEdit="1"/>
            </p:cNvSpPr>
            <p:nvPr/>
          </p:nvSpPr>
          <p:spPr bwMode="auto">
            <a:xfrm>
              <a:off x="4075" y="3635"/>
              <a:ext cx="25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ppt_w</p:attrName>
                                        </p:attrNameLst>
                                      </p:cBhvr>
                                      <p:tavLst>
                                        <p:tav tm="0">
                                          <p:val>
                                            <p:strVal val="#ppt_w+.3"/>
                                          </p:val>
                                        </p:tav>
                                        <p:tav tm="100000">
                                          <p:val>
                                            <p:strVal val="#ppt_w"/>
                                          </p:val>
                                        </p:tav>
                                      </p:tavLst>
                                    </p:anim>
                                    <p:anim calcmode="lin" valueType="num">
                                      <p:cBhvr>
                                        <p:cTn id="8" dur="1000" fill="hold"/>
                                        <p:tgtEl>
                                          <p:spTgt spid="131074"/>
                                        </p:tgtEl>
                                        <p:attrNameLst>
                                          <p:attrName>ppt_h</p:attrName>
                                        </p:attrNameLst>
                                      </p:cBhvr>
                                      <p:tavLst>
                                        <p:tav tm="0">
                                          <p:val>
                                            <p:strVal val="#ppt_h"/>
                                          </p:val>
                                        </p:tav>
                                        <p:tav tm="100000">
                                          <p:val>
                                            <p:strVal val="#ppt_h"/>
                                          </p:val>
                                        </p:tav>
                                      </p:tavLst>
                                    </p:anim>
                                    <p:animEffect transition="in" filter="fade">
                                      <p:cBhvr>
                                        <p:cTn id="9" dur="1000"/>
                                        <p:tgtEl>
                                          <p:spTgt spid="13107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1075"/>
                                        </p:tgtEl>
                                        <p:attrNameLst>
                                          <p:attrName>style.visibility</p:attrName>
                                        </p:attrNameLst>
                                      </p:cBhvr>
                                      <p:to>
                                        <p:strVal val="visible"/>
                                      </p:to>
                                    </p:set>
                                    <p:anim calcmode="lin" valueType="num">
                                      <p:cBhvr>
                                        <p:cTn id="12" dur="1000" fill="hold"/>
                                        <p:tgtEl>
                                          <p:spTgt spid="131075"/>
                                        </p:tgtEl>
                                        <p:attrNameLst>
                                          <p:attrName>ppt_w</p:attrName>
                                        </p:attrNameLst>
                                      </p:cBhvr>
                                      <p:tavLst>
                                        <p:tav tm="0">
                                          <p:val>
                                            <p:strVal val="#ppt_w+.3"/>
                                          </p:val>
                                        </p:tav>
                                        <p:tav tm="100000">
                                          <p:val>
                                            <p:strVal val="#ppt_w"/>
                                          </p:val>
                                        </p:tav>
                                      </p:tavLst>
                                    </p:anim>
                                    <p:anim calcmode="lin" valueType="num">
                                      <p:cBhvr>
                                        <p:cTn id="13" dur="1000" fill="hold"/>
                                        <p:tgtEl>
                                          <p:spTgt spid="131075"/>
                                        </p:tgtEl>
                                        <p:attrNameLst>
                                          <p:attrName>ppt_h</p:attrName>
                                        </p:attrNameLst>
                                      </p:cBhvr>
                                      <p:tavLst>
                                        <p:tav tm="0">
                                          <p:val>
                                            <p:strVal val="#ppt_h"/>
                                          </p:val>
                                        </p:tav>
                                        <p:tav tm="100000">
                                          <p:val>
                                            <p:strVal val="#ppt_h"/>
                                          </p:val>
                                        </p:tav>
                                      </p:tavLst>
                                    </p:anim>
                                    <p:animEffect transition="in" filter="fade">
                                      <p:cBhvr>
                                        <p:cTn id="14" dur="1000"/>
                                        <p:tgtEl>
                                          <p:spTgt spid="13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B97F9114-14E8-4981-8A42-F59B3066E855}"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418A8B3F-AEB6-429E-81D2-FE1B8F8125B4}" type="slidenum">
              <a:rPr lang="fr-FR"/>
              <a:pPr>
                <a:defRPr/>
              </a:pPr>
              <a:t>66</a:t>
            </a:fld>
            <a:endParaRPr lang="fr-FR"/>
          </a:p>
        </p:txBody>
      </p:sp>
      <p:sp>
        <p:nvSpPr>
          <p:cNvPr id="132098" name="Rectangle 2"/>
          <p:cNvSpPr>
            <a:spLocks noGrp="1" noChangeArrowheads="1"/>
          </p:cNvSpPr>
          <p:nvPr>
            <p:ph type="body" idx="1"/>
          </p:nvPr>
        </p:nvSpPr>
        <p:spPr>
          <a:xfrm>
            <a:off x="250825" y="592138"/>
            <a:ext cx="8713788" cy="5861050"/>
          </a:xfrm>
        </p:spPr>
        <p:txBody>
          <a:bodyPr/>
          <a:lstStyle/>
          <a:p>
            <a:pPr eaLnBrk="1" hangingPunct="1">
              <a:buFontTx/>
              <a:buNone/>
            </a:pPr>
            <a:r>
              <a:rPr lang="fr-FR" sz="3600" smtClean="0">
                <a:latin typeface="Times New Roman" pitchFamily="18" charset="0"/>
              </a:rPr>
              <a:t>		</a:t>
            </a:r>
            <a:r>
              <a:rPr lang="fr-FR" smtClean="0">
                <a:latin typeface="Times New Roman" pitchFamily="18" charset="0"/>
              </a:rPr>
              <a:t>Les poutres sont sollicitées par un effort tranchant et un moment fléchissant, le calcul se fera selon les règles du BAEL91 et RPA2003, en flexion simple avec une fissuration peu nuisible. </a:t>
            </a:r>
          </a:p>
          <a:p>
            <a:pPr eaLnBrk="1" hangingPunct="1">
              <a:buFontTx/>
              <a:buNone/>
            </a:pPr>
            <a:endParaRPr lang="fr-FR" smtClean="0">
              <a:latin typeface="Times New Roman" pitchFamily="18" charset="0"/>
            </a:endParaRPr>
          </a:p>
          <a:p>
            <a:pPr eaLnBrk="1" hangingPunct="1">
              <a:buFontTx/>
              <a:buNone/>
            </a:pPr>
            <a:r>
              <a:rPr lang="fr-FR" smtClean="0">
                <a:latin typeface="Times New Roman" pitchFamily="18" charset="0"/>
              </a:rPr>
              <a:t>		Les poteaux sont sollicités par un effort normal et un moment fléchissant.</a:t>
            </a:r>
          </a:p>
          <a:p>
            <a:pPr eaLnBrk="1" hangingPunct="1">
              <a:buFontTx/>
              <a:buNone/>
            </a:pPr>
            <a:r>
              <a:rPr lang="fr-FR" smtClean="0">
                <a:latin typeface="Times New Roman" pitchFamily="18" charset="0"/>
              </a:rPr>
              <a:t> On opte pour le choix suivant:</a:t>
            </a:r>
            <a:endParaRPr lang="fr-FR" sz="2800" smtClean="0">
              <a:latin typeface="Times New Roman" pitchFamily="18" charset="0"/>
              <a:cs typeface="Times New Roman" pitchFamily="18" charset="0"/>
            </a:endParaRPr>
          </a:p>
          <a:p>
            <a:pPr eaLnBrk="1" hangingPunct="1">
              <a:buClr>
                <a:srgbClr val="99CCFF"/>
              </a:buClr>
              <a:buFontTx/>
              <a:buNone/>
            </a:pPr>
            <a:r>
              <a:rPr lang="fr-FR" sz="2800" smtClean="0">
                <a:latin typeface="Times New Roman" pitchFamily="18" charset="0"/>
                <a:cs typeface="Times New Roman" pitchFamily="18" charset="0"/>
              </a:rPr>
              <a:t>                                                       Poteaux 40×40 :  8T16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anim calcmode="lin" valueType="num">
                                      <p:cBhvr>
                                        <p:cTn id="7" dur="1000" fill="hold"/>
                                        <p:tgtEl>
                                          <p:spTgt spid="13209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209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2098">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32098">
                                            <p:txEl>
                                              <p:pRg st="2" end="2"/>
                                            </p:txEl>
                                          </p:spTgt>
                                        </p:tgtEl>
                                        <p:attrNameLst>
                                          <p:attrName>style.visibility</p:attrName>
                                        </p:attrNameLst>
                                      </p:cBhvr>
                                      <p:to>
                                        <p:strVal val="visible"/>
                                      </p:to>
                                    </p:set>
                                    <p:anim calcmode="lin" valueType="num">
                                      <p:cBhvr>
                                        <p:cTn id="13" dur="1000" fill="hold"/>
                                        <p:tgtEl>
                                          <p:spTgt spid="132098">
                                            <p:txEl>
                                              <p:pRg st="2" end="2"/>
                                            </p:txEl>
                                          </p:spTgt>
                                        </p:tgtEl>
                                        <p:attrNameLst>
                                          <p:attrName>ppt_w</p:attrName>
                                        </p:attrNameLst>
                                      </p:cBhvr>
                                      <p:tavLst>
                                        <p:tav tm="0">
                                          <p:val>
                                            <p:strVal val="#ppt_w+.3"/>
                                          </p:val>
                                        </p:tav>
                                        <p:tav tm="100000">
                                          <p:val>
                                            <p:strVal val="#ppt_w"/>
                                          </p:val>
                                        </p:tav>
                                      </p:tavLst>
                                    </p:anim>
                                    <p:anim calcmode="lin" valueType="num">
                                      <p:cBhvr>
                                        <p:cTn id="14" dur="1000" fill="hold"/>
                                        <p:tgtEl>
                                          <p:spTgt spid="132098">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32098">
                                            <p:txEl>
                                              <p:pRg st="2" end="2"/>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32098">
                                            <p:txEl>
                                              <p:pRg st="3" end="3"/>
                                            </p:txEl>
                                          </p:spTgt>
                                        </p:tgtEl>
                                        <p:attrNameLst>
                                          <p:attrName>style.visibility</p:attrName>
                                        </p:attrNameLst>
                                      </p:cBhvr>
                                      <p:to>
                                        <p:strVal val="visible"/>
                                      </p:to>
                                    </p:set>
                                    <p:anim calcmode="lin" valueType="num">
                                      <p:cBhvr>
                                        <p:cTn id="19" dur="1000" fill="hold"/>
                                        <p:tgtEl>
                                          <p:spTgt spid="132098">
                                            <p:txEl>
                                              <p:pRg st="3" end="3"/>
                                            </p:txEl>
                                          </p:spTgt>
                                        </p:tgtEl>
                                        <p:attrNameLst>
                                          <p:attrName>ppt_w</p:attrName>
                                        </p:attrNameLst>
                                      </p:cBhvr>
                                      <p:tavLst>
                                        <p:tav tm="0">
                                          <p:val>
                                            <p:strVal val="#ppt_w+.3"/>
                                          </p:val>
                                        </p:tav>
                                        <p:tav tm="100000">
                                          <p:val>
                                            <p:strVal val="#ppt_w"/>
                                          </p:val>
                                        </p:tav>
                                      </p:tavLst>
                                    </p:anim>
                                    <p:anim calcmode="lin" valueType="num">
                                      <p:cBhvr>
                                        <p:cTn id="20" dur="1000" fill="hold"/>
                                        <p:tgtEl>
                                          <p:spTgt spid="132098">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32098">
                                            <p:txEl>
                                              <p:pRg st="3" end="3"/>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32098">
                                            <p:txEl>
                                              <p:pRg st="4" end="4"/>
                                            </p:txEl>
                                          </p:spTgt>
                                        </p:tgtEl>
                                        <p:attrNameLst>
                                          <p:attrName>style.visibility</p:attrName>
                                        </p:attrNameLst>
                                      </p:cBhvr>
                                      <p:to>
                                        <p:strVal val="visible"/>
                                      </p:to>
                                    </p:set>
                                    <p:anim calcmode="lin" valueType="num">
                                      <p:cBhvr>
                                        <p:cTn id="25" dur="1000" fill="hold"/>
                                        <p:tgtEl>
                                          <p:spTgt spid="132098">
                                            <p:txEl>
                                              <p:pRg st="4" end="4"/>
                                            </p:txEl>
                                          </p:spTgt>
                                        </p:tgtEl>
                                        <p:attrNameLst>
                                          <p:attrName>ppt_w</p:attrName>
                                        </p:attrNameLst>
                                      </p:cBhvr>
                                      <p:tavLst>
                                        <p:tav tm="0">
                                          <p:val>
                                            <p:strVal val="#ppt_w+.3"/>
                                          </p:val>
                                        </p:tav>
                                        <p:tav tm="100000">
                                          <p:val>
                                            <p:strVal val="#ppt_w"/>
                                          </p:val>
                                        </p:tav>
                                      </p:tavLst>
                                    </p:anim>
                                    <p:anim calcmode="lin" valueType="num">
                                      <p:cBhvr>
                                        <p:cTn id="26" dur="1000" fill="hold"/>
                                        <p:tgtEl>
                                          <p:spTgt spid="132098">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1320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Espace réservé de la date 4"/>
          <p:cNvSpPr>
            <a:spLocks noGrp="1"/>
          </p:cNvSpPr>
          <p:nvPr>
            <p:ph type="dt" sz="quarter" idx="10"/>
          </p:nvPr>
        </p:nvSpPr>
        <p:spPr/>
        <p:txBody>
          <a:bodyPr/>
          <a:lstStyle/>
          <a:p>
            <a:pPr>
              <a:defRPr/>
            </a:pPr>
            <a:fld id="{BACD2DBE-0130-4315-A413-C6DF16345FC7}" type="datetime1">
              <a:rPr lang="fr-FR"/>
              <a:pPr>
                <a:defRPr/>
              </a:pPr>
              <a:t>25/10/2019</a:t>
            </a:fld>
            <a:endParaRPr lang="fr-FR"/>
          </a:p>
        </p:txBody>
      </p:sp>
      <p:sp>
        <p:nvSpPr>
          <p:cNvPr id="200" name="Espace réservé du numéro de diapositive 6"/>
          <p:cNvSpPr>
            <a:spLocks noGrp="1"/>
          </p:cNvSpPr>
          <p:nvPr>
            <p:ph type="sldNum" sz="quarter" idx="12"/>
          </p:nvPr>
        </p:nvSpPr>
        <p:spPr/>
        <p:txBody>
          <a:bodyPr/>
          <a:lstStyle/>
          <a:p>
            <a:pPr>
              <a:defRPr/>
            </a:pPr>
            <a:fld id="{9C27E307-82FF-41D2-87BC-771B8A95F6F6}" type="slidenum">
              <a:rPr lang="fr-FR"/>
              <a:pPr>
                <a:defRPr/>
              </a:pPr>
              <a:t>67</a:t>
            </a:fld>
            <a:endParaRPr lang="fr-FR"/>
          </a:p>
        </p:txBody>
      </p:sp>
      <p:sp>
        <p:nvSpPr>
          <p:cNvPr id="133122" name="Rectangle 2"/>
          <p:cNvSpPr>
            <a:spLocks noGrp="1" noChangeArrowheads="1"/>
          </p:cNvSpPr>
          <p:nvPr>
            <p:ph type="title"/>
          </p:nvPr>
        </p:nvSpPr>
        <p:spPr>
          <a:xfrm>
            <a:off x="457200" y="-387350"/>
            <a:ext cx="8229600" cy="1139825"/>
          </a:xfrm>
        </p:spPr>
        <p:txBody>
          <a:bodyPr/>
          <a:lstStyle/>
          <a:p>
            <a:pPr eaLnBrk="1" hangingPunct="1"/>
            <a:r>
              <a:rPr lang="fr-FR" sz="2400" b="1" smtClean="0">
                <a:solidFill>
                  <a:schemeClr val="tx1"/>
                </a:solidFill>
                <a:latin typeface="Times New Roman" pitchFamily="18" charset="0"/>
                <a:cs typeface="Times New Roman" pitchFamily="18" charset="0"/>
              </a:rPr>
              <a:t>Schéma de ferraillage du voile VT3 : en zone I</a:t>
            </a:r>
          </a:p>
        </p:txBody>
      </p:sp>
      <p:sp>
        <p:nvSpPr>
          <p:cNvPr id="133123" name="Rectangle 3"/>
          <p:cNvSpPr>
            <a:spLocks noChangeArrowheads="1"/>
          </p:cNvSpPr>
          <p:nvPr/>
        </p:nvSpPr>
        <p:spPr bwMode="auto">
          <a:xfrm>
            <a:off x="1425575" y="2613025"/>
            <a:ext cx="630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FR" b="1">
                <a:cs typeface="Times New Roman" pitchFamily="18" charset="0"/>
              </a:rPr>
              <a:t>Schéma de ferraillage du linteau  du voile  VL5</a:t>
            </a:r>
          </a:p>
        </p:txBody>
      </p:sp>
      <p:sp>
        <p:nvSpPr>
          <p:cNvPr id="70662" name="Rectangle 4"/>
          <p:cNvSpPr>
            <a:spLocks noChangeArrowheads="1"/>
          </p:cNvSpPr>
          <p:nvPr/>
        </p:nvSpPr>
        <p:spPr bwMode="auto">
          <a:xfrm>
            <a:off x="1835150" y="879475"/>
            <a:ext cx="4608513" cy="385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0663" name="Line 5"/>
          <p:cNvSpPr>
            <a:spLocks noChangeShapeType="1"/>
          </p:cNvSpPr>
          <p:nvPr/>
        </p:nvSpPr>
        <p:spPr bwMode="auto">
          <a:xfrm>
            <a:off x="6443663" y="404813"/>
            <a:ext cx="0" cy="1306512"/>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70664" name="Oval 6"/>
          <p:cNvSpPr>
            <a:spLocks noChangeArrowheads="1"/>
          </p:cNvSpPr>
          <p:nvPr/>
        </p:nvSpPr>
        <p:spPr bwMode="auto">
          <a:xfrm>
            <a:off x="2470150" y="881063"/>
            <a:ext cx="100013" cy="73025"/>
          </a:xfrm>
          <a:prstGeom prst="ellipse">
            <a:avLst/>
          </a:prstGeom>
          <a:solidFill>
            <a:schemeClr val="tx1"/>
          </a:solidFill>
          <a:ln w="9525">
            <a:solidFill>
              <a:schemeClr val="tx1"/>
            </a:solidFill>
            <a:round/>
            <a:headEnd/>
            <a:tailEnd/>
          </a:ln>
        </p:spPr>
        <p:txBody>
          <a:bodyPr/>
          <a:lstStyle/>
          <a:p>
            <a:endParaRPr lang="fr-FR"/>
          </a:p>
        </p:txBody>
      </p:sp>
      <p:sp>
        <p:nvSpPr>
          <p:cNvPr id="70665" name="Oval 7"/>
          <p:cNvSpPr>
            <a:spLocks noChangeArrowheads="1"/>
          </p:cNvSpPr>
          <p:nvPr/>
        </p:nvSpPr>
        <p:spPr bwMode="auto">
          <a:xfrm>
            <a:off x="3211513" y="881063"/>
            <a:ext cx="100012" cy="73025"/>
          </a:xfrm>
          <a:prstGeom prst="ellipse">
            <a:avLst/>
          </a:prstGeom>
          <a:solidFill>
            <a:schemeClr val="tx1"/>
          </a:solidFill>
          <a:ln w="9525">
            <a:solidFill>
              <a:schemeClr val="tx1"/>
            </a:solidFill>
            <a:round/>
            <a:headEnd/>
            <a:tailEnd/>
          </a:ln>
        </p:spPr>
        <p:txBody>
          <a:bodyPr/>
          <a:lstStyle/>
          <a:p>
            <a:endParaRPr lang="fr-FR"/>
          </a:p>
        </p:txBody>
      </p:sp>
      <p:sp>
        <p:nvSpPr>
          <p:cNvPr id="70666" name="Oval 8"/>
          <p:cNvSpPr>
            <a:spLocks noChangeArrowheads="1"/>
          </p:cNvSpPr>
          <p:nvPr/>
        </p:nvSpPr>
        <p:spPr bwMode="auto">
          <a:xfrm>
            <a:off x="4121150" y="881063"/>
            <a:ext cx="101600" cy="73025"/>
          </a:xfrm>
          <a:prstGeom prst="ellipse">
            <a:avLst/>
          </a:prstGeom>
          <a:solidFill>
            <a:schemeClr val="tx1"/>
          </a:solidFill>
          <a:ln w="9525">
            <a:solidFill>
              <a:schemeClr val="tx1"/>
            </a:solidFill>
            <a:round/>
            <a:headEnd/>
            <a:tailEnd/>
          </a:ln>
        </p:spPr>
        <p:txBody>
          <a:bodyPr/>
          <a:lstStyle/>
          <a:p>
            <a:endParaRPr lang="fr-FR"/>
          </a:p>
        </p:txBody>
      </p:sp>
      <p:sp>
        <p:nvSpPr>
          <p:cNvPr id="70667" name="Oval 9"/>
          <p:cNvSpPr>
            <a:spLocks noChangeArrowheads="1"/>
          </p:cNvSpPr>
          <p:nvPr/>
        </p:nvSpPr>
        <p:spPr bwMode="auto">
          <a:xfrm>
            <a:off x="5076825" y="881063"/>
            <a:ext cx="100013" cy="73025"/>
          </a:xfrm>
          <a:prstGeom prst="ellipse">
            <a:avLst/>
          </a:prstGeom>
          <a:solidFill>
            <a:schemeClr val="tx1"/>
          </a:solidFill>
          <a:ln w="9525">
            <a:solidFill>
              <a:schemeClr val="tx1"/>
            </a:solidFill>
            <a:round/>
            <a:headEnd/>
            <a:tailEnd/>
          </a:ln>
        </p:spPr>
        <p:txBody>
          <a:bodyPr/>
          <a:lstStyle/>
          <a:p>
            <a:endParaRPr lang="fr-FR"/>
          </a:p>
        </p:txBody>
      </p:sp>
      <p:sp>
        <p:nvSpPr>
          <p:cNvPr id="70668" name="Oval 10"/>
          <p:cNvSpPr>
            <a:spLocks noChangeArrowheads="1"/>
          </p:cNvSpPr>
          <p:nvPr/>
        </p:nvSpPr>
        <p:spPr bwMode="auto">
          <a:xfrm>
            <a:off x="5940425" y="881063"/>
            <a:ext cx="100013" cy="73025"/>
          </a:xfrm>
          <a:prstGeom prst="ellipse">
            <a:avLst/>
          </a:prstGeom>
          <a:solidFill>
            <a:schemeClr val="tx1"/>
          </a:solidFill>
          <a:ln w="9525">
            <a:solidFill>
              <a:schemeClr val="tx1"/>
            </a:solidFill>
            <a:round/>
            <a:headEnd/>
            <a:tailEnd/>
          </a:ln>
        </p:spPr>
        <p:txBody>
          <a:bodyPr/>
          <a:lstStyle/>
          <a:p>
            <a:endParaRPr lang="fr-FR"/>
          </a:p>
        </p:txBody>
      </p:sp>
      <p:sp>
        <p:nvSpPr>
          <p:cNvPr id="70669" name="Oval 11"/>
          <p:cNvSpPr>
            <a:spLocks noChangeArrowheads="1"/>
          </p:cNvSpPr>
          <p:nvPr/>
        </p:nvSpPr>
        <p:spPr bwMode="auto">
          <a:xfrm>
            <a:off x="2468563" y="1203325"/>
            <a:ext cx="100012" cy="73025"/>
          </a:xfrm>
          <a:prstGeom prst="ellipse">
            <a:avLst/>
          </a:prstGeom>
          <a:solidFill>
            <a:schemeClr val="tx1"/>
          </a:solidFill>
          <a:ln w="9525">
            <a:solidFill>
              <a:schemeClr val="tx1"/>
            </a:solidFill>
            <a:round/>
            <a:headEnd/>
            <a:tailEnd/>
          </a:ln>
        </p:spPr>
        <p:txBody>
          <a:bodyPr/>
          <a:lstStyle/>
          <a:p>
            <a:endParaRPr lang="fr-FR"/>
          </a:p>
        </p:txBody>
      </p:sp>
      <p:sp>
        <p:nvSpPr>
          <p:cNvPr id="70670" name="Oval 12"/>
          <p:cNvSpPr>
            <a:spLocks noChangeArrowheads="1"/>
          </p:cNvSpPr>
          <p:nvPr/>
        </p:nvSpPr>
        <p:spPr bwMode="auto">
          <a:xfrm>
            <a:off x="3201988" y="1189038"/>
            <a:ext cx="100012" cy="73025"/>
          </a:xfrm>
          <a:prstGeom prst="ellipse">
            <a:avLst/>
          </a:prstGeom>
          <a:solidFill>
            <a:schemeClr val="tx1"/>
          </a:solidFill>
          <a:ln w="9525">
            <a:solidFill>
              <a:schemeClr val="tx1"/>
            </a:solidFill>
            <a:round/>
            <a:headEnd/>
            <a:tailEnd/>
          </a:ln>
        </p:spPr>
        <p:txBody>
          <a:bodyPr/>
          <a:lstStyle/>
          <a:p>
            <a:endParaRPr lang="fr-FR"/>
          </a:p>
        </p:txBody>
      </p:sp>
      <p:sp>
        <p:nvSpPr>
          <p:cNvPr id="70671" name="Oval 13"/>
          <p:cNvSpPr>
            <a:spLocks noChangeArrowheads="1"/>
          </p:cNvSpPr>
          <p:nvPr/>
        </p:nvSpPr>
        <p:spPr bwMode="auto">
          <a:xfrm>
            <a:off x="4140200" y="1196975"/>
            <a:ext cx="101600" cy="71438"/>
          </a:xfrm>
          <a:prstGeom prst="ellipse">
            <a:avLst/>
          </a:prstGeom>
          <a:solidFill>
            <a:schemeClr val="tx1"/>
          </a:solidFill>
          <a:ln w="9525">
            <a:solidFill>
              <a:schemeClr val="tx1"/>
            </a:solidFill>
            <a:round/>
            <a:headEnd/>
            <a:tailEnd/>
          </a:ln>
        </p:spPr>
        <p:txBody>
          <a:bodyPr/>
          <a:lstStyle/>
          <a:p>
            <a:endParaRPr lang="fr-FR"/>
          </a:p>
        </p:txBody>
      </p:sp>
      <p:sp>
        <p:nvSpPr>
          <p:cNvPr id="70672" name="Oval 14"/>
          <p:cNvSpPr>
            <a:spLocks noChangeArrowheads="1"/>
          </p:cNvSpPr>
          <p:nvPr/>
        </p:nvSpPr>
        <p:spPr bwMode="auto">
          <a:xfrm>
            <a:off x="5076825" y="1196975"/>
            <a:ext cx="100013" cy="71438"/>
          </a:xfrm>
          <a:prstGeom prst="ellipse">
            <a:avLst/>
          </a:prstGeom>
          <a:solidFill>
            <a:schemeClr val="tx1"/>
          </a:solidFill>
          <a:ln w="9525">
            <a:solidFill>
              <a:schemeClr val="tx1"/>
            </a:solidFill>
            <a:round/>
            <a:headEnd/>
            <a:tailEnd/>
          </a:ln>
        </p:spPr>
        <p:txBody>
          <a:bodyPr/>
          <a:lstStyle/>
          <a:p>
            <a:endParaRPr lang="fr-FR"/>
          </a:p>
        </p:txBody>
      </p:sp>
      <p:sp>
        <p:nvSpPr>
          <p:cNvPr id="70673" name="Oval 15"/>
          <p:cNvSpPr>
            <a:spLocks noChangeArrowheads="1"/>
          </p:cNvSpPr>
          <p:nvPr/>
        </p:nvSpPr>
        <p:spPr bwMode="auto">
          <a:xfrm>
            <a:off x="5940425" y="1196975"/>
            <a:ext cx="100013" cy="71438"/>
          </a:xfrm>
          <a:prstGeom prst="ellipse">
            <a:avLst/>
          </a:prstGeom>
          <a:solidFill>
            <a:schemeClr val="tx1"/>
          </a:solidFill>
          <a:ln w="9525">
            <a:solidFill>
              <a:schemeClr val="tx1"/>
            </a:solidFill>
            <a:round/>
            <a:headEnd/>
            <a:tailEnd/>
          </a:ln>
        </p:spPr>
        <p:txBody>
          <a:bodyPr/>
          <a:lstStyle/>
          <a:p>
            <a:endParaRPr lang="fr-FR"/>
          </a:p>
        </p:txBody>
      </p:sp>
      <p:sp>
        <p:nvSpPr>
          <p:cNvPr id="133136" name="Text Box 16"/>
          <p:cNvSpPr txBox="1">
            <a:spLocks noChangeArrowheads="1"/>
          </p:cNvSpPr>
          <p:nvPr/>
        </p:nvSpPr>
        <p:spPr bwMode="auto">
          <a:xfrm>
            <a:off x="3140075" y="1889125"/>
            <a:ext cx="482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133137" name="Text Box 17"/>
          <p:cNvSpPr txBox="1">
            <a:spLocks noChangeArrowheads="1"/>
          </p:cNvSpPr>
          <p:nvPr/>
        </p:nvSpPr>
        <p:spPr bwMode="auto">
          <a:xfrm>
            <a:off x="4227513" y="1889125"/>
            <a:ext cx="482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133138" name="Text Box 18"/>
          <p:cNvSpPr txBox="1">
            <a:spLocks noChangeArrowheads="1"/>
          </p:cNvSpPr>
          <p:nvPr/>
        </p:nvSpPr>
        <p:spPr bwMode="auto">
          <a:xfrm>
            <a:off x="4987925" y="2068513"/>
            <a:ext cx="48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133139" name="Text Box 19"/>
          <p:cNvSpPr txBox="1">
            <a:spLocks noChangeArrowheads="1"/>
          </p:cNvSpPr>
          <p:nvPr/>
        </p:nvSpPr>
        <p:spPr bwMode="auto">
          <a:xfrm>
            <a:off x="5640388" y="2068513"/>
            <a:ext cx="48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133140" name="Text Box 20"/>
          <p:cNvSpPr txBox="1">
            <a:spLocks noChangeArrowheads="1"/>
          </p:cNvSpPr>
          <p:nvPr/>
        </p:nvSpPr>
        <p:spPr bwMode="auto">
          <a:xfrm>
            <a:off x="5965825" y="1889125"/>
            <a:ext cx="484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70679" name="Line 21"/>
          <p:cNvSpPr>
            <a:spLocks noChangeShapeType="1"/>
          </p:cNvSpPr>
          <p:nvPr/>
        </p:nvSpPr>
        <p:spPr bwMode="auto">
          <a:xfrm>
            <a:off x="2195513" y="619125"/>
            <a:ext cx="0" cy="266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0680" name="Line 22"/>
          <p:cNvSpPr>
            <a:spLocks noChangeShapeType="1"/>
          </p:cNvSpPr>
          <p:nvPr/>
        </p:nvSpPr>
        <p:spPr bwMode="auto">
          <a:xfrm>
            <a:off x="2524125" y="619125"/>
            <a:ext cx="0" cy="266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0681" name="Line 23"/>
          <p:cNvSpPr>
            <a:spLocks noChangeShapeType="1"/>
          </p:cNvSpPr>
          <p:nvPr/>
        </p:nvSpPr>
        <p:spPr bwMode="auto">
          <a:xfrm flipH="1">
            <a:off x="1692275" y="611188"/>
            <a:ext cx="830263"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3144" name="Text Box 24"/>
          <p:cNvSpPr txBox="1">
            <a:spLocks noChangeArrowheads="1"/>
          </p:cNvSpPr>
          <p:nvPr/>
        </p:nvSpPr>
        <p:spPr bwMode="auto">
          <a:xfrm>
            <a:off x="1476375" y="333375"/>
            <a:ext cx="1008063" cy="1587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200" b="1">
                <a:latin typeface="Arial" charset="0"/>
                <a:cs typeface="Arial" charset="0"/>
              </a:rPr>
              <a:t>T10 ; e=12</a:t>
            </a:r>
            <a:endParaRPr lang="fr-FR" sz="4400">
              <a:effectLst>
                <a:outerShdw blurRad="38100" dist="38100" dir="2700000" algn="tl">
                  <a:srgbClr val="000000"/>
                </a:outerShdw>
              </a:effectLst>
              <a:cs typeface="Arial" charset="0"/>
            </a:endParaRPr>
          </a:p>
        </p:txBody>
      </p:sp>
      <p:grpSp>
        <p:nvGrpSpPr>
          <p:cNvPr id="70683" name="Group 25"/>
          <p:cNvGrpSpPr>
            <a:grpSpLocks/>
          </p:cNvGrpSpPr>
          <p:nvPr/>
        </p:nvGrpSpPr>
        <p:grpSpPr bwMode="auto">
          <a:xfrm>
            <a:off x="3248025" y="655638"/>
            <a:ext cx="1060450" cy="231775"/>
            <a:chOff x="2046" y="413"/>
            <a:chExt cx="668" cy="146"/>
          </a:xfrm>
        </p:grpSpPr>
        <p:sp>
          <p:nvSpPr>
            <p:cNvPr id="70855" name="Line 26"/>
            <p:cNvSpPr>
              <a:spLocks noChangeShapeType="1"/>
            </p:cNvSpPr>
            <p:nvPr/>
          </p:nvSpPr>
          <p:spPr bwMode="auto">
            <a:xfrm>
              <a:off x="2052" y="413"/>
              <a:ext cx="0" cy="1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0856" name="Line 27"/>
            <p:cNvSpPr>
              <a:spLocks noChangeShapeType="1"/>
            </p:cNvSpPr>
            <p:nvPr/>
          </p:nvSpPr>
          <p:spPr bwMode="auto">
            <a:xfrm>
              <a:off x="2046" y="418"/>
              <a:ext cx="6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
        <p:nvSpPr>
          <p:cNvPr id="133148" name="Text Box 28"/>
          <p:cNvSpPr txBox="1">
            <a:spLocks noChangeArrowheads="1"/>
          </p:cNvSpPr>
          <p:nvPr/>
        </p:nvSpPr>
        <p:spPr bwMode="auto">
          <a:xfrm>
            <a:off x="3276600" y="404813"/>
            <a:ext cx="936625" cy="1778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200" b="1">
                <a:latin typeface="Arial" charset="0"/>
                <a:cs typeface="Arial" charset="0"/>
              </a:rPr>
              <a:t>T10 ; e=20</a:t>
            </a:r>
            <a:endParaRPr lang="fr-FR" sz="4400">
              <a:effectLst>
                <a:outerShdw blurRad="38100" dist="38100" dir="2700000" algn="tl">
                  <a:srgbClr val="000000"/>
                </a:outerShdw>
              </a:effectLst>
              <a:cs typeface="Arial" charset="0"/>
            </a:endParaRPr>
          </a:p>
        </p:txBody>
      </p:sp>
      <p:sp>
        <p:nvSpPr>
          <p:cNvPr id="70685" name="Oval 29"/>
          <p:cNvSpPr>
            <a:spLocks noChangeArrowheads="1"/>
          </p:cNvSpPr>
          <p:nvPr/>
        </p:nvSpPr>
        <p:spPr bwMode="auto">
          <a:xfrm>
            <a:off x="1836738" y="1489075"/>
            <a:ext cx="100012" cy="71438"/>
          </a:xfrm>
          <a:prstGeom prst="ellipse">
            <a:avLst/>
          </a:prstGeom>
          <a:solidFill>
            <a:schemeClr val="tx1"/>
          </a:solidFill>
          <a:ln w="9525">
            <a:solidFill>
              <a:schemeClr val="tx1"/>
            </a:solidFill>
            <a:round/>
            <a:headEnd/>
            <a:tailEnd/>
          </a:ln>
        </p:spPr>
        <p:txBody>
          <a:bodyPr/>
          <a:lstStyle/>
          <a:p>
            <a:endParaRPr lang="fr-FR"/>
          </a:p>
        </p:txBody>
      </p:sp>
      <p:sp>
        <p:nvSpPr>
          <p:cNvPr id="70686" name="Oval 30"/>
          <p:cNvSpPr>
            <a:spLocks noChangeArrowheads="1"/>
          </p:cNvSpPr>
          <p:nvPr/>
        </p:nvSpPr>
        <p:spPr bwMode="auto">
          <a:xfrm>
            <a:off x="2149475" y="1490663"/>
            <a:ext cx="101600" cy="71437"/>
          </a:xfrm>
          <a:prstGeom prst="ellipse">
            <a:avLst/>
          </a:prstGeom>
          <a:solidFill>
            <a:schemeClr val="tx1"/>
          </a:solidFill>
          <a:ln w="9525">
            <a:solidFill>
              <a:schemeClr val="tx1"/>
            </a:solidFill>
            <a:round/>
            <a:headEnd/>
            <a:tailEnd/>
          </a:ln>
        </p:spPr>
        <p:txBody>
          <a:bodyPr/>
          <a:lstStyle/>
          <a:p>
            <a:endParaRPr lang="fr-FR"/>
          </a:p>
        </p:txBody>
      </p:sp>
      <p:sp>
        <p:nvSpPr>
          <p:cNvPr id="70687" name="Oval 31"/>
          <p:cNvSpPr>
            <a:spLocks noChangeArrowheads="1"/>
          </p:cNvSpPr>
          <p:nvPr/>
        </p:nvSpPr>
        <p:spPr bwMode="auto">
          <a:xfrm>
            <a:off x="2468563" y="1482725"/>
            <a:ext cx="100012" cy="73025"/>
          </a:xfrm>
          <a:prstGeom prst="ellipse">
            <a:avLst/>
          </a:prstGeom>
          <a:solidFill>
            <a:schemeClr val="tx1"/>
          </a:solidFill>
          <a:ln w="9525">
            <a:solidFill>
              <a:schemeClr val="tx1"/>
            </a:solidFill>
            <a:round/>
            <a:headEnd/>
            <a:tailEnd/>
          </a:ln>
        </p:spPr>
        <p:txBody>
          <a:bodyPr/>
          <a:lstStyle/>
          <a:p>
            <a:endParaRPr lang="fr-FR"/>
          </a:p>
        </p:txBody>
      </p:sp>
      <p:sp>
        <p:nvSpPr>
          <p:cNvPr id="70688" name="Oval 32"/>
          <p:cNvSpPr>
            <a:spLocks noChangeArrowheads="1"/>
          </p:cNvSpPr>
          <p:nvPr/>
        </p:nvSpPr>
        <p:spPr bwMode="auto">
          <a:xfrm>
            <a:off x="1828800" y="1198563"/>
            <a:ext cx="101600" cy="71437"/>
          </a:xfrm>
          <a:prstGeom prst="ellipse">
            <a:avLst/>
          </a:prstGeom>
          <a:solidFill>
            <a:schemeClr val="tx1"/>
          </a:solidFill>
          <a:ln w="9525">
            <a:solidFill>
              <a:schemeClr val="tx1"/>
            </a:solidFill>
            <a:round/>
            <a:headEnd/>
            <a:tailEnd/>
          </a:ln>
        </p:spPr>
        <p:txBody>
          <a:bodyPr/>
          <a:lstStyle/>
          <a:p>
            <a:endParaRPr lang="fr-FR"/>
          </a:p>
        </p:txBody>
      </p:sp>
      <p:sp>
        <p:nvSpPr>
          <p:cNvPr id="70689" name="Oval 33"/>
          <p:cNvSpPr>
            <a:spLocks noChangeArrowheads="1"/>
          </p:cNvSpPr>
          <p:nvPr/>
        </p:nvSpPr>
        <p:spPr bwMode="auto">
          <a:xfrm>
            <a:off x="1835150" y="885825"/>
            <a:ext cx="100013" cy="71438"/>
          </a:xfrm>
          <a:prstGeom prst="ellipse">
            <a:avLst/>
          </a:prstGeom>
          <a:solidFill>
            <a:schemeClr val="tx1"/>
          </a:solidFill>
          <a:ln w="9525">
            <a:solidFill>
              <a:schemeClr val="tx1"/>
            </a:solidFill>
            <a:round/>
            <a:headEnd/>
            <a:tailEnd/>
          </a:ln>
        </p:spPr>
        <p:txBody>
          <a:bodyPr/>
          <a:lstStyle/>
          <a:p>
            <a:endParaRPr lang="fr-FR"/>
          </a:p>
        </p:txBody>
      </p:sp>
      <p:sp>
        <p:nvSpPr>
          <p:cNvPr id="70690" name="Oval 34"/>
          <p:cNvSpPr>
            <a:spLocks noChangeArrowheads="1"/>
          </p:cNvSpPr>
          <p:nvPr/>
        </p:nvSpPr>
        <p:spPr bwMode="auto">
          <a:xfrm>
            <a:off x="2157413" y="885825"/>
            <a:ext cx="100012" cy="71438"/>
          </a:xfrm>
          <a:prstGeom prst="ellipse">
            <a:avLst/>
          </a:prstGeom>
          <a:solidFill>
            <a:schemeClr val="tx1"/>
          </a:solidFill>
          <a:ln w="9525">
            <a:solidFill>
              <a:schemeClr val="tx1"/>
            </a:solidFill>
            <a:round/>
            <a:headEnd/>
            <a:tailEnd/>
          </a:ln>
        </p:spPr>
        <p:txBody>
          <a:bodyPr/>
          <a:lstStyle/>
          <a:p>
            <a:endParaRPr lang="fr-FR"/>
          </a:p>
        </p:txBody>
      </p:sp>
      <p:sp>
        <p:nvSpPr>
          <p:cNvPr id="70691" name="Line 35"/>
          <p:cNvSpPr>
            <a:spLocks noChangeShapeType="1"/>
          </p:cNvSpPr>
          <p:nvPr/>
        </p:nvSpPr>
        <p:spPr bwMode="auto">
          <a:xfrm flipV="1">
            <a:off x="1744663" y="765175"/>
            <a:ext cx="4699000" cy="53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92" name="Line 36"/>
          <p:cNvSpPr>
            <a:spLocks noChangeShapeType="1"/>
          </p:cNvSpPr>
          <p:nvPr/>
        </p:nvSpPr>
        <p:spPr bwMode="auto">
          <a:xfrm>
            <a:off x="2641600" y="1331913"/>
            <a:ext cx="380206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93" name="Line 37"/>
          <p:cNvSpPr>
            <a:spLocks noChangeShapeType="1"/>
          </p:cNvSpPr>
          <p:nvPr/>
        </p:nvSpPr>
        <p:spPr bwMode="auto">
          <a:xfrm>
            <a:off x="2641600" y="1339850"/>
            <a:ext cx="0"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94" name="Line 38"/>
          <p:cNvSpPr>
            <a:spLocks noChangeShapeType="1"/>
          </p:cNvSpPr>
          <p:nvPr/>
        </p:nvSpPr>
        <p:spPr bwMode="auto">
          <a:xfrm flipH="1">
            <a:off x="1744663" y="1622425"/>
            <a:ext cx="906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95" name="Line 39"/>
          <p:cNvSpPr>
            <a:spLocks noChangeShapeType="1"/>
          </p:cNvSpPr>
          <p:nvPr/>
        </p:nvSpPr>
        <p:spPr bwMode="auto">
          <a:xfrm>
            <a:off x="2568575" y="909638"/>
            <a:ext cx="0" cy="623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96" name="Line 40"/>
          <p:cNvSpPr>
            <a:spLocks noChangeShapeType="1"/>
          </p:cNvSpPr>
          <p:nvPr/>
        </p:nvSpPr>
        <p:spPr bwMode="auto">
          <a:xfrm flipH="1" flipV="1">
            <a:off x="1871663" y="1562100"/>
            <a:ext cx="652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97" name="Line 41"/>
          <p:cNvSpPr>
            <a:spLocks noChangeShapeType="1"/>
          </p:cNvSpPr>
          <p:nvPr/>
        </p:nvSpPr>
        <p:spPr bwMode="auto">
          <a:xfrm>
            <a:off x="1835150" y="1265238"/>
            <a:ext cx="0" cy="26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98" name="Line 42"/>
          <p:cNvSpPr>
            <a:spLocks noChangeShapeType="1"/>
          </p:cNvSpPr>
          <p:nvPr/>
        </p:nvSpPr>
        <p:spPr bwMode="auto">
          <a:xfrm>
            <a:off x="1925638" y="901700"/>
            <a:ext cx="109537"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99" name="Line 43"/>
          <p:cNvSpPr>
            <a:spLocks noChangeShapeType="1"/>
          </p:cNvSpPr>
          <p:nvPr/>
        </p:nvSpPr>
        <p:spPr bwMode="auto">
          <a:xfrm>
            <a:off x="1844675" y="946150"/>
            <a:ext cx="10795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00" name="Line 44"/>
          <p:cNvSpPr>
            <a:spLocks noChangeShapeType="1"/>
          </p:cNvSpPr>
          <p:nvPr/>
        </p:nvSpPr>
        <p:spPr bwMode="auto">
          <a:xfrm flipV="1">
            <a:off x="1744663" y="819150"/>
            <a:ext cx="0" cy="803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01" name="Line 45"/>
          <p:cNvSpPr>
            <a:spLocks noChangeShapeType="1"/>
          </p:cNvSpPr>
          <p:nvPr/>
        </p:nvSpPr>
        <p:spPr bwMode="auto">
          <a:xfrm flipV="1">
            <a:off x="1881188" y="1168400"/>
            <a:ext cx="144462" cy="30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02" name="Line 46"/>
          <p:cNvSpPr>
            <a:spLocks noChangeShapeType="1"/>
          </p:cNvSpPr>
          <p:nvPr/>
        </p:nvSpPr>
        <p:spPr bwMode="auto">
          <a:xfrm flipV="1">
            <a:off x="1881188" y="1228725"/>
            <a:ext cx="14446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70703" name="Group 47"/>
          <p:cNvGrpSpPr>
            <a:grpSpLocks/>
          </p:cNvGrpSpPr>
          <p:nvPr/>
        </p:nvGrpSpPr>
        <p:grpSpPr bwMode="auto">
          <a:xfrm>
            <a:off x="5076825" y="893763"/>
            <a:ext cx="90488" cy="363537"/>
            <a:chOff x="6067" y="13447"/>
            <a:chExt cx="150" cy="735"/>
          </a:xfrm>
        </p:grpSpPr>
        <p:sp>
          <p:nvSpPr>
            <p:cNvPr id="70852" name="Line 48"/>
            <p:cNvSpPr>
              <a:spLocks noChangeShapeType="1"/>
            </p:cNvSpPr>
            <p:nvPr/>
          </p:nvSpPr>
          <p:spPr bwMode="auto">
            <a:xfrm>
              <a:off x="6217" y="13462"/>
              <a:ext cx="0" cy="1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53" name="Line 49"/>
            <p:cNvSpPr>
              <a:spLocks noChangeShapeType="1"/>
            </p:cNvSpPr>
            <p:nvPr/>
          </p:nvSpPr>
          <p:spPr bwMode="auto">
            <a:xfrm>
              <a:off x="6217" y="14002"/>
              <a:ext cx="0" cy="1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54" name="Line 50"/>
            <p:cNvSpPr>
              <a:spLocks noChangeShapeType="1"/>
            </p:cNvSpPr>
            <p:nvPr/>
          </p:nvSpPr>
          <p:spPr bwMode="auto">
            <a:xfrm>
              <a:off x="6067" y="13447"/>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0704" name="Line 51"/>
          <p:cNvSpPr>
            <a:spLocks noChangeShapeType="1"/>
          </p:cNvSpPr>
          <p:nvPr/>
        </p:nvSpPr>
        <p:spPr bwMode="auto">
          <a:xfrm>
            <a:off x="2382838" y="1916113"/>
            <a:ext cx="40608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3172" name="Text Box 52"/>
          <p:cNvSpPr txBox="1">
            <a:spLocks noChangeArrowheads="1"/>
          </p:cNvSpPr>
          <p:nvPr/>
        </p:nvSpPr>
        <p:spPr bwMode="auto">
          <a:xfrm>
            <a:off x="4445000" y="1681163"/>
            <a:ext cx="8683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200" b="1">
                <a:latin typeface="Arial" charset="0"/>
                <a:cs typeface="Arial" charset="0"/>
              </a:rPr>
              <a:t>1 m</a:t>
            </a:r>
            <a:endParaRPr lang="fr-FR" sz="4400">
              <a:effectLst>
                <a:outerShdw blurRad="38100" dist="38100" dir="2700000" algn="tl">
                  <a:srgbClr val="000000"/>
                </a:outerShdw>
              </a:effectLst>
              <a:cs typeface="Arial" charset="0"/>
            </a:endParaRPr>
          </a:p>
        </p:txBody>
      </p:sp>
      <p:sp>
        <p:nvSpPr>
          <p:cNvPr id="133173" name="Text Box 53"/>
          <p:cNvSpPr txBox="1">
            <a:spLocks noChangeArrowheads="1"/>
          </p:cNvSpPr>
          <p:nvPr/>
        </p:nvSpPr>
        <p:spPr bwMode="auto">
          <a:xfrm>
            <a:off x="1547813" y="1628775"/>
            <a:ext cx="1008062"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200" b="1">
                <a:latin typeface="Arial" charset="0"/>
                <a:cs typeface="Arial" charset="0"/>
              </a:rPr>
              <a:t>     0,25 m</a:t>
            </a:r>
            <a:endParaRPr lang="fr-FR" sz="4400">
              <a:effectLst>
                <a:outerShdw blurRad="38100" dist="38100" dir="2700000" algn="tl">
                  <a:srgbClr val="000000"/>
                </a:outerShdw>
              </a:effectLst>
              <a:cs typeface="Arial" charset="0"/>
            </a:endParaRPr>
          </a:p>
        </p:txBody>
      </p:sp>
      <p:sp>
        <p:nvSpPr>
          <p:cNvPr id="70707" name="Line 54"/>
          <p:cNvSpPr>
            <a:spLocks noChangeShapeType="1"/>
          </p:cNvSpPr>
          <p:nvPr/>
        </p:nvSpPr>
        <p:spPr bwMode="auto">
          <a:xfrm flipV="1">
            <a:off x="1698625" y="2349500"/>
            <a:ext cx="47450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3175" name="Text Box 55"/>
          <p:cNvSpPr txBox="1">
            <a:spLocks noChangeArrowheads="1"/>
          </p:cNvSpPr>
          <p:nvPr/>
        </p:nvSpPr>
        <p:spPr bwMode="auto">
          <a:xfrm>
            <a:off x="1692275" y="1916113"/>
            <a:ext cx="725488"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000" b="1">
                <a:cs typeface="Arial" charset="0"/>
              </a:rPr>
              <a:t>     </a:t>
            </a:r>
            <a:r>
              <a:rPr lang="fr-FR" sz="1200" b="1">
                <a:latin typeface="Arial" charset="0"/>
                <a:cs typeface="Arial" charset="0"/>
              </a:rPr>
              <a:t>L/10</a:t>
            </a:r>
            <a:endParaRPr lang="fr-FR" sz="4400">
              <a:effectLst>
                <a:outerShdw blurRad="38100" dist="38100" dir="2700000" algn="tl">
                  <a:srgbClr val="000000"/>
                </a:outerShdw>
              </a:effectLst>
              <a:cs typeface="Arial" charset="0"/>
            </a:endParaRPr>
          </a:p>
        </p:txBody>
      </p:sp>
      <p:sp>
        <p:nvSpPr>
          <p:cNvPr id="133176" name="Text Box 56"/>
          <p:cNvSpPr txBox="1">
            <a:spLocks noChangeArrowheads="1"/>
          </p:cNvSpPr>
          <p:nvPr/>
        </p:nvSpPr>
        <p:spPr bwMode="auto">
          <a:xfrm>
            <a:off x="3492500" y="2060575"/>
            <a:ext cx="1081088"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200" b="1">
                <a:latin typeface="Arial" charset="0"/>
                <a:cs typeface="Arial" charset="0"/>
              </a:rPr>
              <a:t>L/2 = 1,25 m</a:t>
            </a:r>
            <a:endParaRPr lang="fr-FR" sz="4400">
              <a:effectLst>
                <a:outerShdw blurRad="38100" dist="38100" dir="2700000" algn="tl">
                  <a:srgbClr val="000000"/>
                </a:outerShdw>
              </a:effectLst>
              <a:cs typeface="Arial" charset="0"/>
            </a:endParaRPr>
          </a:p>
        </p:txBody>
      </p:sp>
      <p:sp>
        <p:nvSpPr>
          <p:cNvPr id="133177" name="Text Box 57"/>
          <p:cNvSpPr txBox="1">
            <a:spLocks noChangeArrowheads="1"/>
          </p:cNvSpPr>
          <p:nvPr/>
        </p:nvSpPr>
        <p:spPr bwMode="auto">
          <a:xfrm>
            <a:off x="4284663" y="620713"/>
            <a:ext cx="544512"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4400">
              <a:effectLst>
                <a:outerShdw blurRad="38100" dist="38100" dir="2700000" algn="tl">
                  <a:srgbClr val="000000"/>
                </a:outerShdw>
              </a:effectLst>
              <a:cs typeface="Arial" charset="0"/>
            </a:endParaRPr>
          </a:p>
        </p:txBody>
      </p:sp>
      <p:sp>
        <p:nvSpPr>
          <p:cNvPr id="70711" name="Oval 58"/>
          <p:cNvSpPr>
            <a:spLocks noChangeArrowheads="1"/>
          </p:cNvSpPr>
          <p:nvPr/>
        </p:nvSpPr>
        <p:spPr bwMode="auto">
          <a:xfrm>
            <a:off x="2166938" y="1196975"/>
            <a:ext cx="100012" cy="73025"/>
          </a:xfrm>
          <a:prstGeom prst="ellipse">
            <a:avLst/>
          </a:prstGeom>
          <a:solidFill>
            <a:schemeClr val="tx1"/>
          </a:solidFill>
          <a:ln w="9525">
            <a:solidFill>
              <a:schemeClr val="tx1"/>
            </a:solidFill>
            <a:round/>
            <a:headEnd/>
            <a:tailEnd/>
          </a:ln>
        </p:spPr>
        <p:txBody>
          <a:bodyPr/>
          <a:lstStyle/>
          <a:p>
            <a:endParaRPr lang="fr-FR"/>
          </a:p>
        </p:txBody>
      </p:sp>
      <p:grpSp>
        <p:nvGrpSpPr>
          <p:cNvPr id="70712" name="Group 59"/>
          <p:cNvGrpSpPr>
            <a:grpSpLocks/>
          </p:cNvGrpSpPr>
          <p:nvPr/>
        </p:nvGrpSpPr>
        <p:grpSpPr bwMode="auto">
          <a:xfrm>
            <a:off x="2152650" y="908050"/>
            <a:ext cx="90488" cy="590550"/>
            <a:chOff x="6067" y="13447"/>
            <a:chExt cx="150" cy="735"/>
          </a:xfrm>
        </p:grpSpPr>
        <p:sp>
          <p:nvSpPr>
            <p:cNvPr id="70849" name="Line 60"/>
            <p:cNvSpPr>
              <a:spLocks noChangeShapeType="1"/>
            </p:cNvSpPr>
            <p:nvPr/>
          </p:nvSpPr>
          <p:spPr bwMode="auto">
            <a:xfrm>
              <a:off x="6217" y="13462"/>
              <a:ext cx="0" cy="1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50" name="Line 61"/>
            <p:cNvSpPr>
              <a:spLocks noChangeShapeType="1"/>
            </p:cNvSpPr>
            <p:nvPr/>
          </p:nvSpPr>
          <p:spPr bwMode="auto">
            <a:xfrm>
              <a:off x="6217" y="14002"/>
              <a:ext cx="0" cy="1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51" name="Line 62"/>
            <p:cNvSpPr>
              <a:spLocks noChangeShapeType="1"/>
            </p:cNvSpPr>
            <p:nvPr/>
          </p:nvSpPr>
          <p:spPr bwMode="auto">
            <a:xfrm>
              <a:off x="6067" y="13447"/>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0713" name="Line 63"/>
          <p:cNvSpPr>
            <a:spLocks noChangeShapeType="1"/>
          </p:cNvSpPr>
          <p:nvPr/>
        </p:nvSpPr>
        <p:spPr bwMode="auto">
          <a:xfrm>
            <a:off x="2239963" y="981075"/>
            <a:ext cx="0"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714" name="Line 64"/>
          <p:cNvSpPr>
            <a:spLocks noChangeShapeType="1"/>
          </p:cNvSpPr>
          <p:nvPr/>
        </p:nvSpPr>
        <p:spPr bwMode="auto">
          <a:xfrm>
            <a:off x="1908175" y="620713"/>
            <a:ext cx="0" cy="266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0715" name="Line 65"/>
          <p:cNvSpPr>
            <a:spLocks noChangeShapeType="1"/>
          </p:cNvSpPr>
          <p:nvPr/>
        </p:nvSpPr>
        <p:spPr bwMode="auto">
          <a:xfrm>
            <a:off x="4183063" y="649288"/>
            <a:ext cx="0" cy="266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0716" name="Line 66"/>
          <p:cNvSpPr>
            <a:spLocks noChangeShapeType="1"/>
          </p:cNvSpPr>
          <p:nvPr/>
        </p:nvSpPr>
        <p:spPr bwMode="auto">
          <a:xfrm>
            <a:off x="1763713" y="1916113"/>
            <a:ext cx="63341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717" name="Line 67"/>
          <p:cNvSpPr>
            <a:spLocks noChangeShapeType="1"/>
          </p:cNvSpPr>
          <p:nvPr/>
        </p:nvSpPr>
        <p:spPr bwMode="auto">
          <a:xfrm flipH="1">
            <a:off x="1692275" y="1916113"/>
            <a:ext cx="358775" cy="0"/>
          </a:xfrm>
          <a:prstGeom prst="line">
            <a:avLst/>
          </a:prstGeom>
          <a:noFill/>
          <a:ln w="95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718" name="Line 68"/>
          <p:cNvSpPr>
            <a:spLocks noChangeShapeType="1"/>
          </p:cNvSpPr>
          <p:nvPr/>
        </p:nvSpPr>
        <p:spPr bwMode="auto">
          <a:xfrm flipH="1">
            <a:off x="1692275" y="2205038"/>
            <a:ext cx="358775" cy="0"/>
          </a:xfrm>
          <a:prstGeom prst="line">
            <a:avLst/>
          </a:prstGeom>
          <a:noFill/>
          <a:ln w="95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719" name="Line 69"/>
          <p:cNvSpPr>
            <a:spLocks noChangeShapeType="1"/>
          </p:cNvSpPr>
          <p:nvPr/>
        </p:nvSpPr>
        <p:spPr bwMode="auto">
          <a:xfrm flipH="1">
            <a:off x="1692275" y="2349500"/>
            <a:ext cx="358775" cy="0"/>
          </a:xfrm>
          <a:prstGeom prst="line">
            <a:avLst/>
          </a:prstGeom>
          <a:noFill/>
          <a:ln w="95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720" name="Line 70"/>
          <p:cNvSpPr>
            <a:spLocks noChangeShapeType="1"/>
          </p:cNvSpPr>
          <p:nvPr/>
        </p:nvSpPr>
        <p:spPr bwMode="auto">
          <a:xfrm>
            <a:off x="1749425" y="2205038"/>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721" name="Line 71"/>
          <p:cNvSpPr>
            <a:spLocks noChangeShapeType="1"/>
          </p:cNvSpPr>
          <p:nvPr/>
        </p:nvSpPr>
        <p:spPr bwMode="auto">
          <a:xfrm flipV="1">
            <a:off x="5076825" y="606425"/>
            <a:ext cx="647700" cy="431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722" name="Line 72"/>
          <p:cNvSpPr>
            <a:spLocks noChangeShapeType="1"/>
          </p:cNvSpPr>
          <p:nvPr/>
        </p:nvSpPr>
        <p:spPr bwMode="auto">
          <a:xfrm>
            <a:off x="5724525" y="620713"/>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93" name="Text Box 73"/>
          <p:cNvSpPr txBox="1">
            <a:spLocks noChangeArrowheads="1"/>
          </p:cNvSpPr>
          <p:nvPr/>
        </p:nvSpPr>
        <p:spPr bwMode="auto">
          <a:xfrm>
            <a:off x="5435600" y="333375"/>
            <a:ext cx="1019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400" b="1">
                <a:effectLst>
                  <a:outerShdw blurRad="38100" dist="38100" dir="2700000" algn="tl">
                    <a:srgbClr val="000000"/>
                  </a:outerShdw>
                </a:effectLst>
                <a:cs typeface="Arial" charset="0"/>
              </a:rPr>
              <a:t>Épingle T6</a:t>
            </a:r>
          </a:p>
        </p:txBody>
      </p:sp>
      <p:sp>
        <p:nvSpPr>
          <p:cNvPr id="70724" name="Line 74"/>
          <p:cNvSpPr>
            <a:spLocks noChangeShapeType="1"/>
          </p:cNvSpPr>
          <p:nvPr/>
        </p:nvSpPr>
        <p:spPr bwMode="auto">
          <a:xfrm flipH="1">
            <a:off x="5076825" y="620713"/>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70725" name="Group 75"/>
          <p:cNvGrpSpPr>
            <a:grpSpLocks/>
          </p:cNvGrpSpPr>
          <p:nvPr/>
        </p:nvGrpSpPr>
        <p:grpSpPr bwMode="auto">
          <a:xfrm>
            <a:off x="1763713" y="3068638"/>
            <a:ext cx="5688012" cy="3460750"/>
            <a:chOff x="1202" y="2131"/>
            <a:chExt cx="3583" cy="2180"/>
          </a:xfrm>
        </p:grpSpPr>
        <p:sp>
          <p:nvSpPr>
            <p:cNvPr id="70727" name="Line 76"/>
            <p:cNvSpPr>
              <a:spLocks noChangeShapeType="1"/>
            </p:cNvSpPr>
            <p:nvPr/>
          </p:nvSpPr>
          <p:spPr bwMode="auto">
            <a:xfrm>
              <a:off x="3264" y="2573"/>
              <a:ext cx="1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28" name="Line 77"/>
            <p:cNvSpPr>
              <a:spLocks noChangeShapeType="1"/>
            </p:cNvSpPr>
            <p:nvPr/>
          </p:nvSpPr>
          <p:spPr bwMode="auto">
            <a:xfrm flipH="1">
              <a:off x="4016" y="2824"/>
              <a:ext cx="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29" name="Line 78"/>
            <p:cNvSpPr>
              <a:spLocks noChangeShapeType="1"/>
            </p:cNvSpPr>
            <p:nvPr/>
          </p:nvSpPr>
          <p:spPr bwMode="auto">
            <a:xfrm>
              <a:off x="4016" y="2824"/>
              <a:ext cx="0" cy="1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30" name="Line 79"/>
            <p:cNvSpPr>
              <a:spLocks noChangeShapeType="1"/>
            </p:cNvSpPr>
            <p:nvPr/>
          </p:nvSpPr>
          <p:spPr bwMode="auto">
            <a:xfrm>
              <a:off x="3640" y="2824"/>
              <a:ext cx="0" cy="10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31" name="Line 80"/>
            <p:cNvSpPr>
              <a:spLocks noChangeShapeType="1"/>
            </p:cNvSpPr>
            <p:nvPr/>
          </p:nvSpPr>
          <p:spPr bwMode="auto">
            <a:xfrm flipH="1">
              <a:off x="3264" y="2824"/>
              <a:ext cx="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32" name="Line 81"/>
            <p:cNvSpPr>
              <a:spLocks noChangeShapeType="1"/>
            </p:cNvSpPr>
            <p:nvPr/>
          </p:nvSpPr>
          <p:spPr bwMode="auto">
            <a:xfrm>
              <a:off x="4392" y="2447"/>
              <a:ext cx="0" cy="488"/>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70733" name="Line 82"/>
            <p:cNvSpPr>
              <a:spLocks noChangeShapeType="1"/>
            </p:cNvSpPr>
            <p:nvPr/>
          </p:nvSpPr>
          <p:spPr bwMode="auto">
            <a:xfrm>
              <a:off x="3264" y="2447"/>
              <a:ext cx="0" cy="488"/>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70734" name="Rectangle 83"/>
            <p:cNvSpPr>
              <a:spLocks noChangeArrowheads="1"/>
            </p:cNvSpPr>
            <p:nvPr/>
          </p:nvSpPr>
          <p:spPr bwMode="auto">
            <a:xfrm>
              <a:off x="3689" y="2600"/>
              <a:ext cx="270" cy="12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0735" name="Line 84"/>
            <p:cNvSpPr>
              <a:spLocks noChangeShapeType="1"/>
            </p:cNvSpPr>
            <p:nvPr/>
          </p:nvSpPr>
          <p:spPr bwMode="auto">
            <a:xfrm flipH="1">
              <a:off x="3651" y="3929"/>
              <a:ext cx="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36" name="Rectangle 85"/>
            <p:cNvSpPr>
              <a:spLocks noChangeArrowheads="1"/>
            </p:cNvSpPr>
            <p:nvPr/>
          </p:nvSpPr>
          <p:spPr bwMode="auto">
            <a:xfrm>
              <a:off x="3730" y="2630"/>
              <a:ext cx="188" cy="1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tx1"/>
                  </a:solidFill>
                </a14:hiddenFill>
              </a:ext>
            </a:extLst>
          </p:spPr>
          <p:txBody>
            <a:bodyPr/>
            <a:lstStyle/>
            <a:p>
              <a:endParaRPr lang="fr-FR"/>
            </a:p>
          </p:txBody>
        </p:sp>
        <p:sp>
          <p:nvSpPr>
            <p:cNvPr id="70737" name="Oval 86"/>
            <p:cNvSpPr>
              <a:spLocks noChangeArrowheads="1"/>
            </p:cNvSpPr>
            <p:nvPr/>
          </p:nvSpPr>
          <p:spPr bwMode="auto">
            <a:xfrm>
              <a:off x="3890" y="2632"/>
              <a:ext cx="24" cy="23"/>
            </a:xfrm>
            <a:prstGeom prst="ellipse">
              <a:avLst/>
            </a:prstGeom>
            <a:solidFill>
              <a:schemeClr val="tx1"/>
            </a:solidFill>
            <a:ln w="9525">
              <a:solidFill>
                <a:schemeClr val="tx1"/>
              </a:solidFill>
              <a:round/>
              <a:headEnd/>
              <a:tailEnd/>
            </a:ln>
          </p:spPr>
          <p:txBody>
            <a:bodyPr/>
            <a:lstStyle/>
            <a:p>
              <a:endParaRPr lang="fr-FR"/>
            </a:p>
          </p:txBody>
        </p:sp>
        <p:sp>
          <p:nvSpPr>
            <p:cNvPr id="70738" name="Oval 87"/>
            <p:cNvSpPr>
              <a:spLocks noChangeArrowheads="1"/>
            </p:cNvSpPr>
            <p:nvPr/>
          </p:nvSpPr>
          <p:spPr bwMode="auto">
            <a:xfrm>
              <a:off x="3890" y="2790"/>
              <a:ext cx="24" cy="23"/>
            </a:xfrm>
            <a:prstGeom prst="ellipse">
              <a:avLst/>
            </a:prstGeom>
            <a:solidFill>
              <a:schemeClr val="tx1"/>
            </a:solidFill>
            <a:ln w="9525">
              <a:solidFill>
                <a:schemeClr val="tx1"/>
              </a:solidFill>
              <a:round/>
              <a:headEnd/>
              <a:tailEnd/>
            </a:ln>
          </p:spPr>
          <p:txBody>
            <a:bodyPr/>
            <a:lstStyle/>
            <a:p>
              <a:endParaRPr lang="fr-FR"/>
            </a:p>
          </p:txBody>
        </p:sp>
        <p:sp>
          <p:nvSpPr>
            <p:cNvPr id="70739" name="Line 88"/>
            <p:cNvSpPr>
              <a:spLocks noChangeShapeType="1"/>
            </p:cNvSpPr>
            <p:nvPr/>
          </p:nvSpPr>
          <p:spPr bwMode="auto">
            <a:xfrm>
              <a:off x="3702" y="2953"/>
              <a:ext cx="2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40" name="Line 89"/>
            <p:cNvSpPr>
              <a:spLocks noChangeShapeType="1"/>
            </p:cNvSpPr>
            <p:nvPr/>
          </p:nvSpPr>
          <p:spPr bwMode="auto">
            <a:xfrm>
              <a:off x="3697" y="3547"/>
              <a:ext cx="2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41" name="Rectangle 90"/>
            <p:cNvSpPr>
              <a:spLocks noChangeArrowheads="1"/>
            </p:cNvSpPr>
            <p:nvPr/>
          </p:nvSpPr>
          <p:spPr bwMode="auto">
            <a:xfrm>
              <a:off x="3734" y="3687"/>
              <a:ext cx="188" cy="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0742" name="Oval 91"/>
            <p:cNvSpPr>
              <a:spLocks noChangeArrowheads="1"/>
            </p:cNvSpPr>
            <p:nvPr/>
          </p:nvSpPr>
          <p:spPr bwMode="auto">
            <a:xfrm>
              <a:off x="3741" y="3693"/>
              <a:ext cx="24" cy="23"/>
            </a:xfrm>
            <a:prstGeom prst="ellipse">
              <a:avLst/>
            </a:prstGeom>
            <a:solidFill>
              <a:schemeClr val="tx1"/>
            </a:solidFill>
            <a:ln w="9525">
              <a:solidFill>
                <a:schemeClr val="tx1"/>
              </a:solidFill>
              <a:round/>
              <a:headEnd/>
              <a:tailEnd/>
            </a:ln>
          </p:spPr>
          <p:txBody>
            <a:bodyPr/>
            <a:lstStyle/>
            <a:p>
              <a:endParaRPr lang="fr-FR"/>
            </a:p>
          </p:txBody>
        </p:sp>
        <p:sp>
          <p:nvSpPr>
            <p:cNvPr id="70743" name="Oval 92"/>
            <p:cNvSpPr>
              <a:spLocks noChangeArrowheads="1"/>
            </p:cNvSpPr>
            <p:nvPr/>
          </p:nvSpPr>
          <p:spPr bwMode="auto">
            <a:xfrm>
              <a:off x="3932" y="3240"/>
              <a:ext cx="24" cy="23"/>
            </a:xfrm>
            <a:prstGeom prst="ellipse">
              <a:avLst/>
            </a:prstGeom>
            <a:solidFill>
              <a:schemeClr val="tx1"/>
            </a:solidFill>
            <a:ln w="9525">
              <a:solidFill>
                <a:schemeClr val="tx1"/>
              </a:solidFill>
              <a:round/>
              <a:headEnd/>
              <a:tailEnd/>
            </a:ln>
          </p:spPr>
          <p:txBody>
            <a:bodyPr/>
            <a:lstStyle/>
            <a:p>
              <a:endParaRPr lang="fr-FR"/>
            </a:p>
          </p:txBody>
        </p:sp>
        <p:sp>
          <p:nvSpPr>
            <p:cNvPr id="70744" name="Oval 93"/>
            <p:cNvSpPr>
              <a:spLocks noChangeArrowheads="1"/>
            </p:cNvSpPr>
            <p:nvPr/>
          </p:nvSpPr>
          <p:spPr bwMode="auto">
            <a:xfrm>
              <a:off x="3692" y="3240"/>
              <a:ext cx="24" cy="23"/>
            </a:xfrm>
            <a:prstGeom prst="ellipse">
              <a:avLst/>
            </a:prstGeom>
            <a:solidFill>
              <a:schemeClr val="tx1"/>
            </a:solidFill>
            <a:ln w="9525">
              <a:solidFill>
                <a:schemeClr val="tx1"/>
              </a:solidFill>
              <a:round/>
              <a:headEnd/>
              <a:tailEnd/>
            </a:ln>
          </p:spPr>
          <p:txBody>
            <a:bodyPr/>
            <a:lstStyle/>
            <a:p>
              <a:endParaRPr lang="fr-FR"/>
            </a:p>
          </p:txBody>
        </p:sp>
        <p:sp>
          <p:nvSpPr>
            <p:cNvPr id="70745" name="Oval 94"/>
            <p:cNvSpPr>
              <a:spLocks noChangeArrowheads="1"/>
            </p:cNvSpPr>
            <p:nvPr/>
          </p:nvSpPr>
          <p:spPr bwMode="auto">
            <a:xfrm>
              <a:off x="3739" y="3848"/>
              <a:ext cx="24" cy="23"/>
            </a:xfrm>
            <a:prstGeom prst="ellipse">
              <a:avLst/>
            </a:prstGeom>
            <a:solidFill>
              <a:schemeClr val="tx1"/>
            </a:solidFill>
            <a:ln w="9525">
              <a:solidFill>
                <a:schemeClr val="tx1"/>
              </a:solidFill>
              <a:round/>
              <a:headEnd/>
              <a:tailEnd/>
            </a:ln>
          </p:spPr>
          <p:txBody>
            <a:bodyPr/>
            <a:lstStyle/>
            <a:p>
              <a:endParaRPr lang="fr-FR"/>
            </a:p>
          </p:txBody>
        </p:sp>
        <p:sp>
          <p:nvSpPr>
            <p:cNvPr id="70746" name="Oval 95"/>
            <p:cNvSpPr>
              <a:spLocks noChangeArrowheads="1"/>
            </p:cNvSpPr>
            <p:nvPr/>
          </p:nvSpPr>
          <p:spPr bwMode="auto">
            <a:xfrm>
              <a:off x="3896" y="3848"/>
              <a:ext cx="24" cy="23"/>
            </a:xfrm>
            <a:prstGeom prst="ellipse">
              <a:avLst/>
            </a:prstGeom>
            <a:solidFill>
              <a:schemeClr val="tx1"/>
            </a:solidFill>
            <a:ln w="9525">
              <a:solidFill>
                <a:schemeClr val="tx1"/>
              </a:solidFill>
              <a:round/>
              <a:headEnd/>
              <a:tailEnd/>
            </a:ln>
          </p:spPr>
          <p:txBody>
            <a:bodyPr/>
            <a:lstStyle/>
            <a:p>
              <a:endParaRPr lang="fr-FR"/>
            </a:p>
          </p:txBody>
        </p:sp>
        <p:sp>
          <p:nvSpPr>
            <p:cNvPr id="70747" name="Oval 96"/>
            <p:cNvSpPr>
              <a:spLocks noChangeArrowheads="1"/>
            </p:cNvSpPr>
            <p:nvPr/>
          </p:nvSpPr>
          <p:spPr bwMode="auto">
            <a:xfrm>
              <a:off x="3896" y="3692"/>
              <a:ext cx="24" cy="23"/>
            </a:xfrm>
            <a:prstGeom prst="ellipse">
              <a:avLst/>
            </a:prstGeom>
            <a:solidFill>
              <a:schemeClr val="tx1"/>
            </a:solidFill>
            <a:ln w="9525">
              <a:solidFill>
                <a:schemeClr val="tx1"/>
              </a:solidFill>
              <a:round/>
              <a:headEnd/>
              <a:tailEnd/>
            </a:ln>
          </p:spPr>
          <p:txBody>
            <a:bodyPr/>
            <a:lstStyle/>
            <a:p>
              <a:endParaRPr lang="fr-FR"/>
            </a:p>
          </p:txBody>
        </p:sp>
        <p:sp>
          <p:nvSpPr>
            <p:cNvPr id="70748" name="Oval 97"/>
            <p:cNvSpPr>
              <a:spLocks noChangeArrowheads="1"/>
            </p:cNvSpPr>
            <p:nvPr/>
          </p:nvSpPr>
          <p:spPr bwMode="auto">
            <a:xfrm>
              <a:off x="3692" y="3517"/>
              <a:ext cx="24" cy="23"/>
            </a:xfrm>
            <a:prstGeom prst="ellipse">
              <a:avLst/>
            </a:prstGeom>
            <a:solidFill>
              <a:schemeClr val="tx1"/>
            </a:solidFill>
            <a:ln w="9525">
              <a:solidFill>
                <a:schemeClr val="tx1"/>
              </a:solidFill>
              <a:round/>
              <a:headEnd/>
              <a:tailEnd/>
            </a:ln>
          </p:spPr>
          <p:txBody>
            <a:bodyPr/>
            <a:lstStyle/>
            <a:p>
              <a:endParaRPr lang="fr-FR"/>
            </a:p>
          </p:txBody>
        </p:sp>
        <p:sp>
          <p:nvSpPr>
            <p:cNvPr id="70749" name="Oval 98"/>
            <p:cNvSpPr>
              <a:spLocks noChangeArrowheads="1"/>
            </p:cNvSpPr>
            <p:nvPr/>
          </p:nvSpPr>
          <p:spPr bwMode="auto">
            <a:xfrm>
              <a:off x="3932" y="3517"/>
              <a:ext cx="24" cy="23"/>
            </a:xfrm>
            <a:prstGeom prst="ellipse">
              <a:avLst/>
            </a:prstGeom>
            <a:solidFill>
              <a:schemeClr val="tx1"/>
            </a:solidFill>
            <a:ln w="9525">
              <a:solidFill>
                <a:schemeClr val="tx1"/>
              </a:solidFill>
              <a:round/>
              <a:headEnd/>
              <a:tailEnd/>
            </a:ln>
          </p:spPr>
          <p:txBody>
            <a:bodyPr/>
            <a:lstStyle/>
            <a:p>
              <a:endParaRPr lang="fr-FR"/>
            </a:p>
          </p:txBody>
        </p:sp>
        <p:sp>
          <p:nvSpPr>
            <p:cNvPr id="70750" name="Oval 99"/>
            <p:cNvSpPr>
              <a:spLocks noChangeArrowheads="1"/>
            </p:cNvSpPr>
            <p:nvPr/>
          </p:nvSpPr>
          <p:spPr bwMode="auto">
            <a:xfrm>
              <a:off x="3734" y="2789"/>
              <a:ext cx="24" cy="23"/>
            </a:xfrm>
            <a:prstGeom prst="ellipse">
              <a:avLst/>
            </a:prstGeom>
            <a:solidFill>
              <a:schemeClr val="tx1"/>
            </a:solidFill>
            <a:ln w="9525">
              <a:solidFill>
                <a:schemeClr val="tx1"/>
              </a:solidFill>
              <a:round/>
              <a:headEnd/>
              <a:tailEnd/>
            </a:ln>
          </p:spPr>
          <p:txBody>
            <a:bodyPr/>
            <a:lstStyle/>
            <a:p>
              <a:endParaRPr lang="fr-FR"/>
            </a:p>
          </p:txBody>
        </p:sp>
        <p:sp>
          <p:nvSpPr>
            <p:cNvPr id="70751" name="Oval 100"/>
            <p:cNvSpPr>
              <a:spLocks noChangeArrowheads="1"/>
            </p:cNvSpPr>
            <p:nvPr/>
          </p:nvSpPr>
          <p:spPr bwMode="auto">
            <a:xfrm>
              <a:off x="3692" y="2924"/>
              <a:ext cx="24" cy="23"/>
            </a:xfrm>
            <a:prstGeom prst="ellipse">
              <a:avLst/>
            </a:prstGeom>
            <a:solidFill>
              <a:schemeClr val="tx1"/>
            </a:solidFill>
            <a:ln w="9525">
              <a:solidFill>
                <a:schemeClr val="tx1"/>
              </a:solidFill>
              <a:round/>
              <a:headEnd/>
              <a:tailEnd/>
            </a:ln>
          </p:spPr>
          <p:txBody>
            <a:bodyPr/>
            <a:lstStyle/>
            <a:p>
              <a:endParaRPr lang="fr-FR"/>
            </a:p>
          </p:txBody>
        </p:sp>
        <p:sp>
          <p:nvSpPr>
            <p:cNvPr id="70752" name="Oval 101"/>
            <p:cNvSpPr>
              <a:spLocks noChangeArrowheads="1"/>
            </p:cNvSpPr>
            <p:nvPr/>
          </p:nvSpPr>
          <p:spPr bwMode="auto">
            <a:xfrm>
              <a:off x="3932" y="2924"/>
              <a:ext cx="24" cy="23"/>
            </a:xfrm>
            <a:prstGeom prst="ellipse">
              <a:avLst/>
            </a:prstGeom>
            <a:solidFill>
              <a:schemeClr val="tx1"/>
            </a:solidFill>
            <a:ln w="9525">
              <a:solidFill>
                <a:schemeClr val="tx1"/>
              </a:solidFill>
              <a:round/>
              <a:headEnd/>
              <a:tailEnd/>
            </a:ln>
          </p:spPr>
          <p:txBody>
            <a:bodyPr/>
            <a:lstStyle/>
            <a:p>
              <a:endParaRPr lang="fr-FR"/>
            </a:p>
          </p:txBody>
        </p:sp>
        <p:sp>
          <p:nvSpPr>
            <p:cNvPr id="70753" name="Oval 102"/>
            <p:cNvSpPr>
              <a:spLocks noChangeArrowheads="1"/>
            </p:cNvSpPr>
            <p:nvPr/>
          </p:nvSpPr>
          <p:spPr bwMode="auto">
            <a:xfrm>
              <a:off x="3734" y="2632"/>
              <a:ext cx="24" cy="23"/>
            </a:xfrm>
            <a:prstGeom prst="ellipse">
              <a:avLst/>
            </a:prstGeom>
            <a:solidFill>
              <a:schemeClr val="tx1"/>
            </a:solidFill>
            <a:ln w="9525">
              <a:solidFill>
                <a:schemeClr val="tx1"/>
              </a:solidFill>
              <a:round/>
              <a:headEnd/>
              <a:tailEnd/>
            </a:ln>
          </p:spPr>
          <p:txBody>
            <a:bodyPr/>
            <a:lstStyle/>
            <a:p>
              <a:endParaRPr lang="fr-FR"/>
            </a:p>
          </p:txBody>
        </p:sp>
        <p:sp>
          <p:nvSpPr>
            <p:cNvPr id="70754" name="Oval 103"/>
            <p:cNvSpPr>
              <a:spLocks noChangeArrowheads="1"/>
            </p:cNvSpPr>
            <p:nvPr/>
          </p:nvSpPr>
          <p:spPr bwMode="auto">
            <a:xfrm>
              <a:off x="3932" y="2603"/>
              <a:ext cx="24" cy="23"/>
            </a:xfrm>
            <a:prstGeom prst="ellipse">
              <a:avLst/>
            </a:prstGeom>
            <a:solidFill>
              <a:schemeClr val="tx1"/>
            </a:solidFill>
            <a:ln w="9525">
              <a:solidFill>
                <a:schemeClr val="tx1"/>
              </a:solidFill>
              <a:round/>
              <a:headEnd/>
              <a:tailEnd/>
            </a:ln>
          </p:spPr>
          <p:txBody>
            <a:bodyPr/>
            <a:lstStyle/>
            <a:p>
              <a:endParaRPr lang="fr-FR"/>
            </a:p>
          </p:txBody>
        </p:sp>
        <p:sp>
          <p:nvSpPr>
            <p:cNvPr id="70755" name="Oval 104"/>
            <p:cNvSpPr>
              <a:spLocks noChangeArrowheads="1"/>
            </p:cNvSpPr>
            <p:nvPr/>
          </p:nvSpPr>
          <p:spPr bwMode="auto">
            <a:xfrm>
              <a:off x="3692" y="2603"/>
              <a:ext cx="24" cy="23"/>
            </a:xfrm>
            <a:prstGeom prst="ellipse">
              <a:avLst/>
            </a:prstGeom>
            <a:solidFill>
              <a:schemeClr val="tx1"/>
            </a:solidFill>
            <a:ln w="9525">
              <a:solidFill>
                <a:schemeClr val="tx1"/>
              </a:solidFill>
              <a:round/>
              <a:headEnd/>
              <a:tailEnd/>
            </a:ln>
          </p:spPr>
          <p:txBody>
            <a:bodyPr/>
            <a:lstStyle/>
            <a:p>
              <a:endParaRPr lang="fr-FR"/>
            </a:p>
          </p:txBody>
        </p:sp>
        <p:sp>
          <p:nvSpPr>
            <p:cNvPr id="70756" name="Oval 105"/>
            <p:cNvSpPr>
              <a:spLocks noChangeArrowheads="1"/>
            </p:cNvSpPr>
            <p:nvPr/>
          </p:nvSpPr>
          <p:spPr bwMode="auto">
            <a:xfrm>
              <a:off x="3692" y="3897"/>
              <a:ext cx="24" cy="23"/>
            </a:xfrm>
            <a:prstGeom prst="ellipse">
              <a:avLst/>
            </a:prstGeom>
            <a:solidFill>
              <a:schemeClr val="tx1"/>
            </a:solidFill>
            <a:ln w="9525">
              <a:solidFill>
                <a:schemeClr val="tx1"/>
              </a:solidFill>
              <a:round/>
              <a:headEnd/>
              <a:tailEnd/>
            </a:ln>
          </p:spPr>
          <p:txBody>
            <a:bodyPr/>
            <a:lstStyle/>
            <a:p>
              <a:endParaRPr lang="fr-FR"/>
            </a:p>
          </p:txBody>
        </p:sp>
        <p:sp>
          <p:nvSpPr>
            <p:cNvPr id="70757" name="Oval 106"/>
            <p:cNvSpPr>
              <a:spLocks noChangeArrowheads="1"/>
            </p:cNvSpPr>
            <p:nvPr/>
          </p:nvSpPr>
          <p:spPr bwMode="auto">
            <a:xfrm>
              <a:off x="3932" y="3897"/>
              <a:ext cx="24" cy="23"/>
            </a:xfrm>
            <a:prstGeom prst="ellipse">
              <a:avLst/>
            </a:prstGeom>
            <a:solidFill>
              <a:schemeClr val="tx1"/>
            </a:solidFill>
            <a:ln w="9525">
              <a:solidFill>
                <a:schemeClr val="tx1"/>
              </a:solidFill>
              <a:round/>
              <a:headEnd/>
              <a:tailEnd/>
            </a:ln>
          </p:spPr>
          <p:txBody>
            <a:bodyPr/>
            <a:lstStyle/>
            <a:p>
              <a:endParaRPr lang="fr-FR"/>
            </a:p>
          </p:txBody>
        </p:sp>
        <p:sp>
          <p:nvSpPr>
            <p:cNvPr id="70758" name="Line 107"/>
            <p:cNvSpPr>
              <a:spLocks noChangeShapeType="1"/>
            </p:cNvSpPr>
            <p:nvPr/>
          </p:nvSpPr>
          <p:spPr bwMode="auto">
            <a:xfrm flipH="1">
              <a:off x="3948" y="2935"/>
              <a:ext cx="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759" name="Line 108"/>
            <p:cNvSpPr>
              <a:spLocks noChangeShapeType="1"/>
            </p:cNvSpPr>
            <p:nvPr/>
          </p:nvSpPr>
          <p:spPr bwMode="auto">
            <a:xfrm>
              <a:off x="3817" y="2478"/>
              <a:ext cx="126" cy="1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760" name="Line 109"/>
            <p:cNvSpPr>
              <a:spLocks noChangeShapeType="1"/>
            </p:cNvSpPr>
            <p:nvPr/>
          </p:nvSpPr>
          <p:spPr bwMode="auto">
            <a:xfrm flipH="1">
              <a:off x="3692" y="2483"/>
              <a:ext cx="125" cy="1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761" name="Line 110"/>
            <p:cNvSpPr>
              <a:spLocks noChangeShapeType="1"/>
            </p:cNvSpPr>
            <p:nvPr/>
          </p:nvSpPr>
          <p:spPr bwMode="auto">
            <a:xfrm flipH="1">
              <a:off x="3504" y="2478"/>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62" name="Text Box 111"/>
            <p:cNvSpPr txBox="1">
              <a:spLocks noChangeArrowheads="1"/>
            </p:cNvSpPr>
            <p:nvPr/>
          </p:nvSpPr>
          <p:spPr bwMode="auto">
            <a:xfrm>
              <a:off x="3379" y="2339"/>
              <a:ext cx="48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b="1">
                  <a:latin typeface="Arial" charset="0"/>
                  <a:cs typeface="Times New Roman" pitchFamily="18" charset="0"/>
                </a:rPr>
                <a:t>2 T 14</a:t>
              </a:r>
              <a:endParaRPr lang="fr-FR" sz="1800">
                <a:latin typeface="Arial" charset="0"/>
                <a:cs typeface="Arial" charset="0"/>
              </a:endParaRPr>
            </a:p>
          </p:txBody>
        </p:sp>
        <p:sp>
          <p:nvSpPr>
            <p:cNvPr id="70763" name="Line 112"/>
            <p:cNvSpPr>
              <a:spLocks noChangeShapeType="1"/>
            </p:cNvSpPr>
            <p:nvPr/>
          </p:nvSpPr>
          <p:spPr bwMode="auto">
            <a:xfrm flipH="1">
              <a:off x="3917" y="3703"/>
              <a:ext cx="2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764" name="Text Box 113"/>
            <p:cNvSpPr txBox="1">
              <a:spLocks noChangeArrowheads="1"/>
            </p:cNvSpPr>
            <p:nvPr/>
          </p:nvSpPr>
          <p:spPr bwMode="auto">
            <a:xfrm>
              <a:off x="4242" y="3105"/>
              <a:ext cx="54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b="1">
                  <a:latin typeface="Arial" charset="0"/>
                  <a:cs typeface="Times New Roman" pitchFamily="18" charset="0"/>
                </a:rPr>
                <a:t>6 T 10</a:t>
              </a:r>
              <a:endParaRPr lang="fr-FR" sz="1800">
                <a:latin typeface="Arial" charset="0"/>
                <a:cs typeface="Arial" charset="0"/>
              </a:endParaRPr>
            </a:p>
          </p:txBody>
        </p:sp>
        <p:sp>
          <p:nvSpPr>
            <p:cNvPr id="70765" name="Line 114"/>
            <p:cNvSpPr>
              <a:spLocks noChangeShapeType="1"/>
            </p:cNvSpPr>
            <p:nvPr/>
          </p:nvSpPr>
          <p:spPr bwMode="auto">
            <a:xfrm flipH="1" flipV="1">
              <a:off x="3702" y="3897"/>
              <a:ext cx="126" cy="18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766" name="Line 115"/>
            <p:cNvSpPr>
              <a:spLocks noChangeShapeType="1"/>
            </p:cNvSpPr>
            <p:nvPr/>
          </p:nvSpPr>
          <p:spPr bwMode="auto">
            <a:xfrm flipV="1">
              <a:off x="3828" y="3897"/>
              <a:ext cx="125" cy="18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767" name="Line 116"/>
            <p:cNvSpPr>
              <a:spLocks noChangeShapeType="1"/>
            </p:cNvSpPr>
            <p:nvPr/>
          </p:nvSpPr>
          <p:spPr bwMode="auto">
            <a:xfrm>
              <a:off x="3823" y="4084"/>
              <a:ext cx="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68" name="Text Box 117"/>
            <p:cNvSpPr txBox="1">
              <a:spLocks noChangeArrowheads="1"/>
            </p:cNvSpPr>
            <p:nvPr/>
          </p:nvSpPr>
          <p:spPr bwMode="auto">
            <a:xfrm>
              <a:off x="4005" y="3946"/>
              <a:ext cx="55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b="1">
                  <a:latin typeface="Arial" charset="0"/>
                  <a:cs typeface="Times New Roman" pitchFamily="18" charset="0"/>
                </a:rPr>
                <a:t>2 T 14</a:t>
              </a:r>
              <a:endParaRPr lang="fr-FR" sz="1800">
                <a:latin typeface="Arial" charset="0"/>
                <a:cs typeface="Arial" charset="0"/>
              </a:endParaRPr>
            </a:p>
          </p:txBody>
        </p:sp>
        <p:grpSp>
          <p:nvGrpSpPr>
            <p:cNvPr id="70769" name="Group 118"/>
            <p:cNvGrpSpPr>
              <a:grpSpLocks/>
            </p:cNvGrpSpPr>
            <p:nvPr/>
          </p:nvGrpSpPr>
          <p:grpSpPr bwMode="auto">
            <a:xfrm>
              <a:off x="1202" y="3958"/>
              <a:ext cx="1122" cy="122"/>
              <a:chOff x="2138" y="11678"/>
              <a:chExt cx="2880" cy="360"/>
            </a:xfrm>
          </p:grpSpPr>
          <p:sp>
            <p:nvSpPr>
              <p:cNvPr id="70846" name="Line 119"/>
              <p:cNvSpPr>
                <a:spLocks noChangeShapeType="1"/>
              </p:cNvSpPr>
              <p:nvPr/>
            </p:nvSpPr>
            <p:spPr bwMode="auto">
              <a:xfrm>
                <a:off x="2138" y="11678"/>
                <a:ext cx="28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47" name="Line 120"/>
              <p:cNvSpPr>
                <a:spLocks noChangeShapeType="1"/>
              </p:cNvSpPr>
              <p:nvPr/>
            </p:nvSpPr>
            <p:spPr bwMode="auto">
              <a:xfrm>
                <a:off x="5018" y="11678"/>
                <a:ext cx="0" cy="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48" name="Line 121"/>
              <p:cNvSpPr>
                <a:spLocks noChangeShapeType="1"/>
              </p:cNvSpPr>
              <p:nvPr/>
            </p:nvSpPr>
            <p:spPr bwMode="auto">
              <a:xfrm>
                <a:off x="2138" y="11678"/>
                <a:ext cx="0" cy="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70770" name="Group 122"/>
            <p:cNvGrpSpPr>
              <a:grpSpLocks/>
            </p:cNvGrpSpPr>
            <p:nvPr/>
          </p:nvGrpSpPr>
          <p:grpSpPr bwMode="auto">
            <a:xfrm rot="10800000">
              <a:off x="1202" y="2447"/>
              <a:ext cx="1128" cy="122"/>
              <a:chOff x="2138" y="9518"/>
              <a:chExt cx="2880" cy="360"/>
            </a:xfrm>
          </p:grpSpPr>
          <p:sp>
            <p:nvSpPr>
              <p:cNvPr id="70843" name="Line 123"/>
              <p:cNvSpPr>
                <a:spLocks noChangeShapeType="1"/>
              </p:cNvSpPr>
              <p:nvPr/>
            </p:nvSpPr>
            <p:spPr bwMode="auto">
              <a:xfrm>
                <a:off x="2138" y="9518"/>
                <a:ext cx="28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44" name="Line 124"/>
              <p:cNvSpPr>
                <a:spLocks noChangeShapeType="1"/>
              </p:cNvSpPr>
              <p:nvPr/>
            </p:nvSpPr>
            <p:spPr bwMode="auto">
              <a:xfrm>
                <a:off x="5018" y="9518"/>
                <a:ext cx="0" cy="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45" name="Line 125"/>
              <p:cNvSpPr>
                <a:spLocks noChangeShapeType="1"/>
              </p:cNvSpPr>
              <p:nvPr/>
            </p:nvSpPr>
            <p:spPr bwMode="auto">
              <a:xfrm>
                <a:off x="2138" y="9518"/>
                <a:ext cx="0" cy="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0771" name="Line 126"/>
            <p:cNvSpPr>
              <a:spLocks noChangeShapeType="1"/>
            </p:cNvSpPr>
            <p:nvPr/>
          </p:nvSpPr>
          <p:spPr bwMode="auto">
            <a:xfrm>
              <a:off x="1390" y="2512"/>
              <a:ext cx="0" cy="1464"/>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70772" name="Line 127"/>
            <p:cNvSpPr>
              <a:spLocks noChangeShapeType="1"/>
            </p:cNvSpPr>
            <p:nvPr/>
          </p:nvSpPr>
          <p:spPr bwMode="auto">
            <a:xfrm>
              <a:off x="1766" y="2131"/>
              <a:ext cx="0" cy="2014"/>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70773" name="Line 128"/>
            <p:cNvSpPr>
              <a:spLocks noChangeShapeType="1"/>
            </p:cNvSpPr>
            <p:nvPr/>
          </p:nvSpPr>
          <p:spPr bwMode="auto">
            <a:xfrm flipV="1">
              <a:off x="1640" y="2131"/>
              <a:ext cx="188"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74" name="Line 129"/>
            <p:cNvSpPr>
              <a:spLocks noChangeShapeType="1"/>
            </p:cNvSpPr>
            <p:nvPr/>
          </p:nvSpPr>
          <p:spPr bwMode="auto">
            <a:xfrm flipH="1" flipV="1">
              <a:off x="1703" y="2131"/>
              <a:ext cx="188"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75" name="Line 130"/>
            <p:cNvSpPr>
              <a:spLocks noChangeShapeType="1"/>
            </p:cNvSpPr>
            <p:nvPr/>
          </p:nvSpPr>
          <p:spPr bwMode="auto">
            <a:xfrm>
              <a:off x="1828" y="2131"/>
              <a:ext cx="0" cy="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76" name="Line 131"/>
            <p:cNvSpPr>
              <a:spLocks noChangeShapeType="1"/>
            </p:cNvSpPr>
            <p:nvPr/>
          </p:nvSpPr>
          <p:spPr bwMode="auto">
            <a:xfrm>
              <a:off x="1703" y="2131"/>
              <a:ext cx="0" cy="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77" name="Line 132"/>
            <p:cNvSpPr>
              <a:spLocks noChangeShapeType="1"/>
            </p:cNvSpPr>
            <p:nvPr/>
          </p:nvSpPr>
          <p:spPr bwMode="auto">
            <a:xfrm flipH="1">
              <a:off x="1390" y="2441"/>
              <a:ext cx="1566" cy="9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78" name="Line 133"/>
            <p:cNvSpPr>
              <a:spLocks noChangeShapeType="1"/>
            </p:cNvSpPr>
            <p:nvPr/>
          </p:nvSpPr>
          <p:spPr bwMode="auto">
            <a:xfrm flipH="1">
              <a:off x="1390" y="2637"/>
              <a:ext cx="1628" cy="9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79" name="Line 134"/>
            <p:cNvSpPr>
              <a:spLocks noChangeShapeType="1"/>
            </p:cNvSpPr>
            <p:nvPr/>
          </p:nvSpPr>
          <p:spPr bwMode="auto">
            <a:xfrm>
              <a:off x="1390" y="3140"/>
              <a:ext cx="1503" cy="9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0" name="Line 135"/>
            <p:cNvSpPr>
              <a:spLocks noChangeShapeType="1"/>
            </p:cNvSpPr>
            <p:nvPr/>
          </p:nvSpPr>
          <p:spPr bwMode="auto">
            <a:xfrm>
              <a:off x="1682" y="2644"/>
              <a:ext cx="0" cy="1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1" name="Line 136"/>
            <p:cNvSpPr>
              <a:spLocks noChangeShapeType="1"/>
            </p:cNvSpPr>
            <p:nvPr/>
          </p:nvSpPr>
          <p:spPr bwMode="auto">
            <a:xfrm>
              <a:off x="1390" y="2936"/>
              <a:ext cx="1566" cy="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2" name="Line 137"/>
            <p:cNvSpPr>
              <a:spLocks noChangeShapeType="1"/>
            </p:cNvSpPr>
            <p:nvPr/>
          </p:nvSpPr>
          <p:spPr bwMode="auto">
            <a:xfrm rot="351671">
              <a:off x="2267" y="2868"/>
              <a:ext cx="125"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3" name="Line 138"/>
            <p:cNvSpPr>
              <a:spLocks noChangeShapeType="1"/>
            </p:cNvSpPr>
            <p:nvPr/>
          </p:nvSpPr>
          <p:spPr bwMode="auto">
            <a:xfrm rot="351671">
              <a:off x="2392" y="2790"/>
              <a:ext cx="125"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4" name="Line 139"/>
            <p:cNvSpPr>
              <a:spLocks noChangeShapeType="1"/>
            </p:cNvSpPr>
            <p:nvPr/>
          </p:nvSpPr>
          <p:spPr bwMode="auto">
            <a:xfrm rot="351671">
              <a:off x="2142" y="2936"/>
              <a:ext cx="125"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5" name="Line 140"/>
            <p:cNvSpPr>
              <a:spLocks noChangeShapeType="1"/>
            </p:cNvSpPr>
            <p:nvPr/>
          </p:nvSpPr>
          <p:spPr bwMode="auto">
            <a:xfrm rot="351671">
              <a:off x="2016" y="3014"/>
              <a:ext cx="126"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6" name="Line 141"/>
            <p:cNvSpPr>
              <a:spLocks noChangeShapeType="1"/>
            </p:cNvSpPr>
            <p:nvPr/>
          </p:nvSpPr>
          <p:spPr bwMode="auto">
            <a:xfrm rot="351671">
              <a:off x="2517" y="2719"/>
              <a:ext cx="126"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7" name="Line 142"/>
            <p:cNvSpPr>
              <a:spLocks noChangeShapeType="1"/>
            </p:cNvSpPr>
            <p:nvPr/>
          </p:nvSpPr>
          <p:spPr bwMode="auto">
            <a:xfrm rot="351671">
              <a:off x="1891" y="3093"/>
              <a:ext cx="125"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8" name="Line 143"/>
            <p:cNvSpPr>
              <a:spLocks noChangeShapeType="1"/>
            </p:cNvSpPr>
            <p:nvPr/>
          </p:nvSpPr>
          <p:spPr bwMode="auto">
            <a:xfrm rot="351671">
              <a:off x="1772" y="3160"/>
              <a:ext cx="126"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89" name="Line 144"/>
            <p:cNvSpPr>
              <a:spLocks noChangeShapeType="1"/>
            </p:cNvSpPr>
            <p:nvPr/>
          </p:nvSpPr>
          <p:spPr bwMode="auto">
            <a:xfrm rot="351671">
              <a:off x="1515" y="3310"/>
              <a:ext cx="125"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0" name="Line 145"/>
            <p:cNvSpPr>
              <a:spLocks noChangeShapeType="1"/>
            </p:cNvSpPr>
            <p:nvPr/>
          </p:nvSpPr>
          <p:spPr bwMode="auto">
            <a:xfrm rot="351671">
              <a:off x="1390" y="3391"/>
              <a:ext cx="125"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1" name="Line 146"/>
            <p:cNvSpPr>
              <a:spLocks noChangeShapeType="1"/>
            </p:cNvSpPr>
            <p:nvPr/>
          </p:nvSpPr>
          <p:spPr bwMode="auto">
            <a:xfrm rot="5204366">
              <a:off x="2526" y="3712"/>
              <a:ext cx="122"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2" name="Line 147"/>
            <p:cNvSpPr>
              <a:spLocks noChangeShapeType="1"/>
            </p:cNvSpPr>
            <p:nvPr/>
          </p:nvSpPr>
          <p:spPr bwMode="auto">
            <a:xfrm rot="351671">
              <a:off x="1640" y="3239"/>
              <a:ext cx="126"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3" name="Line 148"/>
            <p:cNvSpPr>
              <a:spLocks noChangeShapeType="1"/>
            </p:cNvSpPr>
            <p:nvPr/>
          </p:nvSpPr>
          <p:spPr bwMode="auto">
            <a:xfrm rot="5204366">
              <a:off x="2394" y="3645"/>
              <a:ext cx="122"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4" name="Line 149"/>
            <p:cNvSpPr>
              <a:spLocks noChangeShapeType="1"/>
            </p:cNvSpPr>
            <p:nvPr/>
          </p:nvSpPr>
          <p:spPr bwMode="auto">
            <a:xfrm rot="5204366">
              <a:off x="2275" y="3553"/>
              <a:ext cx="122"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5" name="Line 150"/>
            <p:cNvSpPr>
              <a:spLocks noChangeShapeType="1"/>
            </p:cNvSpPr>
            <p:nvPr/>
          </p:nvSpPr>
          <p:spPr bwMode="auto">
            <a:xfrm rot="5204366">
              <a:off x="2150" y="3481"/>
              <a:ext cx="122"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6" name="Line 151"/>
            <p:cNvSpPr>
              <a:spLocks noChangeShapeType="1"/>
            </p:cNvSpPr>
            <p:nvPr/>
          </p:nvSpPr>
          <p:spPr bwMode="auto">
            <a:xfrm rot="5204366">
              <a:off x="2025" y="3396"/>
              <a:ext cx="122"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7" name="Line 152"/>
            <p:cNvSpPr>
              <a:spLocks noChangeShapeType="1"/>
            </p:cNvSpPr>
            <p:nvPr/>
          </p:nvSpPr>
          <p:spPr bwMode="auto">
            <a:xfrm rot="5204366">
              <a:off x="1892" y="3329"/>
              <a:ext cx="122"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8" name="Line 153"/>
            <p:cNvSpPr>
              <a:spLocks noChangeShapeType="1"/>
            </p:cNvSpPr>
            <p:nvPr/>
          </p:nvSpPr>
          <p:spPr bwMode="auto">
            <a:xfrm rot="5204366">
              <a:off x="1774" y="3251"/>
              <a:ext cx="122"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799" name="Line 154"/>
            <p:cNvSpPr>
              <a:spLocks noChangeShapeType="1"/>
            </p:cNvSpPr>
            <p:nvPr/>
          </p:nvSpPr>
          <p:spPr bwMode="auto">
            <a:xfrm rot="5204366">
              <a:off x="1656" y="3172"/>
              <a:ext cx="122"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0" name="Line 155"/>
            <p:cNvSpPr>
              <a:spLocks noChangeShapeType="1"/>
            </p:cNvSpPr>
            <p:nvPr/>
          </p:nvSpPr>
          <p:spPr bwMode="auto">
            <a:xfrm rot="5204366">
              <a:off x="1537" y="3111"/>
              <a:ext cx="122"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1" name="Line 156"/>
            <p:cNvSpPr>
              <a:spLocks noChangeShapeType="1"/>
            </p:cNvSpPr>
            <p:nvPr/>
          </p:nvSpPr>
          <p:spPr bwMode="auto">
            <a:xfrm rot="5204366">
              <a:off x="1419" y="3033"/>
              <a:ext cx="122"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2" name="Line 157"/>
            <p:cNvSpPr>
              <a:spLocks noChangeShapeType="1"/>
            </p:cNvSpPr>
            <p:nvPr/>
          </p:nvSpPr>
          <p:spPr bwMode="auto">
            <a:xfrm flipH="1">
              <a:off x="1390" y="2637"/>
              <a:ext cx="169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3" name="Line 158"/>
            <p:cNvSpPr>
              <a:spLocks noChangeShapeType="1"/>
            </p:cNvSpPr>
            <p:nvPr/>
          </p:nvSpPr>
          <p:spPr bwMode="auto">
            <a:xfrm rot="351671">
              <a:off x="2643" y="2651"/>
              <a:ext cx="125"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4" name="Line 159"/>
            <p:cNvSpPr>
              <a:spLocks noChangeShapeType="1"/>
            </p:cNvSpPr>
            <p:nvPr/>
          </p:nvSpPr>
          <p:spPr bwMode="auto">
            <a:xfrm rot="351671">
              <a:off x="2768" y="2566"/>
              <a:ext cx="125"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5" name="Line 160"/>
            <p:cNvSpPr>
              <a:spLocks noChangeShapeType="1"/>
            </p:cNvSpPr>
            <p:nvPr/>
          </p:nvSpPr>
          <p:spPr bwMode="auto">
            <a:xfrm rot="5204366">
              <a:off x="2637" y="3777"/>
              <a:ext cx="122"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6" name="Line 161"/>
            <p:cNvSpPr>
              <a:spLocks noChangeShapeType="1"/>
            </p:cNvSpPr>
            <p:nvPr/>
          </p:nvSpPr>
          <p:spPr bwMode="auto">
            <a:xfrm rot="5204366">
              <a:off x="2756" y="3851"/>
              <a:ext cx="122"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7" name="Line 162"/>
            <p:cNvSpPr>
              <a:spLocks noChangeShapeType="1"/>
            </p:cNvSpPr>
            <p:nvPr/>
          </p:nvSpPr>
          <p:spPr bwMode="auto">
            <a:xfrm flipH="1">
              <a:off x="1390" y="2953"/>
              <a:ext cx="16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8" name="Line 163"/>
            <p:cNvSpPr>
              <a:spLocks noChangeShapeType="1"/>
            </p:cNvSpPr>
            <p:nvPr/>
          </p:nvSpPr>
          <p:spPr bwMode="auto">
            <a:xfrm flipH="1">
              <a:off x="1390" y="3925"/>
              <a:ext cx="16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09" name="Line 164"/>
            <p:cNvSpPr>
              <a:spLocks noChangeShapeType="1"/>
            </p:cNvSpPr>
            <p:nvPr/>
          </p:nvSpPr>
          <p:spPr bwMode="auto">
            <a:xfrm flipH="1">
              <a:off x="1390" y="3265"/>
              <a:ext cx="16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10" name="Line 165"/>
            <p:cNvSpPr>
              <a:spLocks noChangeShapeType="1"/>
            </p:cNvSpPr>
            <p:nvPr/>
          </p:nvSpPr>
          <p:spPr bwMode="auto">
            <a:xfrm flipH="1">
              <a:off x="1390" y="3547"/>
              <a:ext cx="16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11" name="Line 166"/>
            <p:cNvSpPr>
              <a:spLocks noChangeShapeType="1"/>
            </p:cNvSpPr>
            <p:nvPr/>
          </p:nvSpPr>
          <p:spPr bwMode="auto">
            <a:xfrm>
              <a:off x="2267" y="2386"/>
              <a:ext cx="0" cy="1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12" name="Line 167"/>
            <p:cNvSpPr>
              <a:spLocks noChangeShapeType="1"/>
            </p:cNvSpPr>
            <p:nvPr/>
          </p:nvSpPr>
          <p:spPr bwMode="auto">
            <a:xfrm>
              <a:off x="2267" y="3958"/>
              <a:ext cx="0" cy="1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13" name="Text Box 168"/>
            <p:cNvSpPr txBox="1">
              <a:spLocks noChangeArrowheads="1"/>
            </p:cNvSpPr>
            <p:nvPr/>
          </p:nvSpPr>
          <p:spPr bwMode="auto">
            <a:xfrm>
              <a:off x="2128" y="2386"/>
              <a:ext cx="25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a:cs typeface="Times New Roman" pitchFamily="18" charset="0"/>
                </a:rPr>
                <a:t>A</a:t>
              </a:r>
            </a:p>
            <a:p>
              <a:endParaRPr lang="fr-FR" sz="1800">
                <a:latin typeface="Arial" charset="0"/>
                <a:cs typeface="Arial" charset="0"/>
              </a:endParaRPr>
            </a:p>
          </p:txBody>
        </p:sp>
        <p:sp>
          <p:nvSpPr>
            <p:cNvPr id="70814" name="Text Box 169"/>
            <p:cNvSpPr txBox="1">
              <a:spLocks noChangeArrowheads="1"/>
            </p:cNvSpPr>
            <p:nvPr/>
          </p:nvSpPr>
          <p:spPr bwMode="auto">
            <a:xfrm>
              <a:off x="2128" y="3958"/>
              <a:ext cx="25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400">
                  <a:cs typeface="Times New Roman" pitchFamily="18" charset="0"/>
                </a:rPr>
                <a:t>A</a:t>
              </a:r>
            </a:p>
            <a:p>
              <a:endParaRPr lang="fr-FR" sz="1800">
                <a:latin typeface="Arial" charset="0"/>
                <a:cs typeface="Arial" charset="0"/>
              </a:endParaRPr>
            </a:p>
          </p:txBody>
        </p:sp>
        <p:sp>
          <p:nvSpPr>
            <p:cNvPr id="70815" name="Line 170"/>
            <p:cNvSpPr>
              <a:spLocks noChangeShapeType="1"/>
            </p:cNvSpPr>
            <p:nvPr/>
          </p:nvSpPr>
          <p:spPr bwMode="auto">
            <a:xfrm>
              <a:off x="1515" y="2644"/>
              <a:ext cx="0" cy="1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16" name="Line 171"/>
            <p:cNvSpPr>
              <a:spLocks noChangeShapeType="1"/>
            </p:cNvSpPr>
            <p:nvPr/>
          </p:nvSpPr>
          <p:spPr bwMode="auto">
            <a:xfrm>
              <a:off x="1849" y="2644"/>
              <a:ext cx="0" cy="1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17" name="Line 172"/>
            <p:cNvSpPr>
              <a:spLocks noChangeShapeType="1"/>
            </p:cNvSpPr>
            <p:nvPr/>
          </p:nvSpPr>
          <p:spPr bwMode="auto">
            <a:xfrm>
              <a:off x="2176" y="2644"/>
              <a:ext cx="0" cy="1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18" name="Line 173"/>
            <p:cNvSpPr>
              <a:spLocks noChangeShapeType="1"/>
            </p:cNvSpPr>
            <p:nvPr/>
          </p:nvSpPr>
          <p:spPr bwMode="auto">
            <a:xfrm>
              <a:off x="2016" y="2644"/>
              <a:ext cx="0" cy="1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19" name="Line 174"/>
            <p:cNvSpPr>
              <a:spLocks noChangeShapeType="1"/>
            </p:cNvSpPr>
            <p:nvPr/>
          </p:nvSpPr>
          <p:spPr bwMode="auto">
            <a:xfrm>
              <a:off x="1515" y="4274"/>
              <a:ext cx="6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20" name="Line 175"/>
            <p:cNvSpPr>
              <a:spLocks noChangeShapeType="1"/>
            </p:cNvSpPr>
            <p:nvPr/>
          </p:nvSpPr>
          <p:spPr bwMode="auto">
            <a:xfrm>
              <a:off x="1515" y="4247"/>
              <a:ext cx="0"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21" name="Line 176"/>
            <p:cNvSpPr>
              <a:spLocks noChangeShapeType="1"/>
            </p:cNvSpPr>
            <p:nvPr/>
          </p:nvSpPr>
          <p:spPr bwMode="auto">
            <a:xfrm>
              <a:off x="1849" y="4247"/>
              <a:ext cx="0"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22" name="Line 177"/>
            <p:cNvSpPr>
              <a:spLocks noChangeShapeType="1"/>
            </p:cNvSpPr>
            <p:nvPr/>
          </p:nvSpPr>
          <p:spPr bwMode="auto">
            <a:xfrm>
              <a:off x="1682" y="4247"/>
              <a:ext cx="0"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23" name="Line 178"/>
            <p:cNvSpPr>
              <a:spLocks noChangeShapeType="1"/>
            </p:cNvSpPr>
            <p:nvPr/>
          </p:nvSpPr>
          <p:spPr bwMode="auto">
            <a:xfrm>
              <a:off x="2023" y="4247"/>
              <a:ext cx="0"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24" name="Line 179"/>
            <p:cNvSpPr>
              <a:spLocks noChangeShapeType="1"/>
            </p:cNvSpPr>
            <p:nvPr/>
          </p:nvSpPr>
          <p:spPr bwMode="auto">
            <a:xfrm>
              <a:off x="2197" y="4247"/>
              <a:ext cx="0"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25" name="Text Box 180"/>
            <p:cNvSpPr txBox="1">
              <a:spLocks noChangeArrowheads="1"/>
            </p:cNvSpPr>
            <p:nvPr/>
          </p:nvSpPr>
          <p:spPr bwMode="auto">
            <a:xfrm>
              <a:off x="1346" y="4115"/>
              <a:ext cx="57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a:latin typeface="Arial" charset="0"/>
                  <a:cs typeface="Times New Roman" pitchFamily="18" charset="0"/>
                </a:rPr>
                <a:t>   20cm </a:t>
              </a:r>
              <a:endParaRPr lang="fr-FR" sz="1800">
                <a:latin typeface="Arial" charset="0"/>
                <a:cs typeface="Arial" charset="0"/>
              </a:endParaRPr>
            </a:p>
          </p:txBody>
        </p:sp>
        <p:sp>
          <p:nvSpPr>
            <p:cNvPr id="70826" name="Text Box 181"/>
            <p:cNvSpPr txBox="1">
              <a:spLocks noChangeArrowheads="1"/>
            </p:cNvSpPr>
            <p:nvPr/>
          </p:nvSpPr>
          <p:spPr bwMode="auto">
            <a:xfrm>
              <a:off x="1954" y="4121"/>
              <a:ext cx="37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a:latin typeface="Arial" charset="0"/>
                  <a:cs typeface="Times New Roman" pitchFamily="18" charset="0"/>
                </a:rPr>
                <a:t>20cm </a:t>
              </a:r>
              <a:endParaRPr lang="fr-FR" sz="1800">
                <a:latin typeface="Arial" charset="0"/>
                <a:cs typeface="Arial" charset="0"/>
              </a:endParaRPr>
            </a:p>
          </p:txBody>
        </p:sp>
        <p:sp>
          <p:nvSpPr>
            <p:cNvPr id="70827" name="Line 182"/>
            <p:cNvSpPr>
              <a:spLocks noChangeShapeType="1"/>
            </p:cNvSpPr>
            <p:nvPr/>
          </p:nvSpPr>
          <p:spPr bwMode="auto">
            <a:xfrm flipV="1">
              <a:off x="3457" y="2698"/>
              <a:ext cx="272" cy="3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828" name="Line 183"/>
            <p:cNvSpPr>
              <a:spLocks noChangeShapeType="1"/>
            </p:cNvSpPr>
            <p:nvPr/>
          </p:nvSpPr>
          <p:spPr bwMode="auto">
            <a:xfrm flipH="1">
              <a:off x="3144" y="3079"/>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29" name="Text Box 184"/>
            <p:cNvSpPr txBox="1">
              <a:spLocks noChangeArrowheads="1"/>
            </p:cNvSpPr>
            <p:nvPr/>
          </p:nvSpPr>
          <p:spPr bwMode="auto">
            <a:xfrm>
              <a:off x="3144" y="2927"/>
              <a:ext cx="313" cy="2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b="1">
                  <a:latin typeface="Arial" charset="0"/>
                  <a:cs typeface="Times New Roman" pitchFamily="18" charset="0"/>
                </a:rPr>
                <a:t>Ф 6</a:t>
              </a:r>
              <a:endParaRPr lang="fr-FR" sz="1800">
                <a:latin typeface="Arial" charset="0"/>
                <a:cs typeface="Arial" charset="0"/>
              </a:endParaRPr>
            </a:p>
          </p:txBody>
        </p:sp>
        <p:sp>
          <p:nvSpPr>
            <p:cNvPr id="70830" name="Line 185"/>
            <p:cNvSpPr>
              <a:spLocks noChangeShapeType="1"/>
            </p:cNvSpPr>
            <p:nvPr/>
          </p:nvSpPr>
          <p:spPr bwMode="auto">
            <a:xfrm rot="21195658" flipH="1">
              <a:off x="2601" y="2519"/>
              <a:ext cx="153" cy="6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831" name="Text Box 186"/>
            <p:cNvSpPr txBox="1">
              <a:spLocks noChangeArrowheads="1"/>
            </p:cNvSpPr>
            <p:nvPr/>
          </p:nvSpPr>
          <p:spPr bwMode="auto">
            <a:xfrm>
              <a:off x="2476" y="2356"/>
              <a:ext cx="5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a:latin typeface="Arial" charset="0"/>
                  <a:cs typeface="Times New Roman" pitchFamily="18" charset="0"/>
                </a:rPr>
                <a:t>10 cm </a:t>
              </a:r>
              <a:endParaRPr lang="fr-FR" sz="1800">
                <a:latin typeface="Arial" charset="0"/>
                <a:cs typeface="Arial" charset="0"/>
              </a:endParaRPr>
            </a:p>
          </p:txBody>
        </p:sp>
        <p:sp>
          <p:nvSpPr>
            <p:cNvPr id="70832" name="Line 187"/>
            <p:cNvSpPr>
              <a:spLocks noChangeShapeType="1"/>
            </p:cNvSpPr>
            <p:nvPr/>
          </p:nvSpPr>
          <p:spPr bwMode="auto">
            <a:xfrm flipH="1">
              <a:off x="3953" y="3253"/>
              <a:ext cx="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833" name="Line 188"/>
            <p:cNvSpPr>
              <a:spLocks noChangeShapeType="1"/>
            </p:cNvSpPr>
            <p:nvPr/>
          </p:nvSpPr>
          <p:spPr bwMode="auto">
            <a:xfrm flipH="1">
              <a:off x="3947" y="3530"/>
              <a:ext cx="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834" name="Line 189"/>
            <p:cNvSpPr>
              <a:spLocks noChangeShapeType="1"/>
            </p:cNvSpPr>
            <p:nvPr/>
          </p:nvSpPr>
          <p:spPr bwMode="auto">
            <a:xfrm>
              <a:off x="4212" y="2935"/>
              <a:ext cx="0" cy="5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35" name="Text Box 190"/>
            <p:cNvSpPr txBox="1">
              <a:spLocks noChangeArrowheads="1"/>
            </p:cNvSpPr>
            <p:nvPr/>
          </p:nvSpPr>
          <p:spPr bwMode="auto">
            <a:xfrm>
              <a:off x="3301" y="2176"/>
              <a:ext cx="94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400" b="1">
                  <a:latin typeface="Arial" charset="0"/>
                  <a:cs typeface="Times New Roman" pitchFamily="18" charset="0"/>
                </a:rPr>
                <a:t>COUPE  A-A</a:t>
              </a:r>
              <a:endParaRPr lang="fr-FR" sz="1800">
                <a:latin typeface="Arial" charset="0"/>
                <a:cs typeface="Arial" charset="0"/>
              </a:endParaRPr>
            </a:p>
          </p:txBody>
        </p:sp>
        <p:sp>
          <p:nvSpPr>
            <p:cNvPr id="70836" name="Line 191"/>
            <p:cNvSpPr>
              <a:spLocks noChangeShapeType="1"/>
            </p:cNvSpPr>
            <p:nvPr/>
          </p:nvSpPr>
          <p:spPr bwMode="auto">
            <a:xfrm flipH="1">
              <a:off x="3892" y="3708"/>
              <a:ext cx="290" cy="1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837" name="Text Box 192"/>
            <p:cNvSpPr txBox="1">
              <a:spLocks noChangeArrowheads="1"/>
            </p:cNvSpPr>
            <p:nvPr/>
          </p:nvSpPr>
          <p:spPr bwMode="auto">
            <a:xfrm>
              <a:off x="4098" y="3626"/>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b="1">
                  <a:latin typeface="Arial" charset="0"/>
                  <a:cs typeface="Times New Roman" pitchFamily="18" charset="0"/>
                </a:rPr>
                <a:t> 4 T 14</a:t>
              </a:r>
              <a:endParaRPr lang="fr-FR" sz="1800">
                <a:latin typeface="Arial" charset="0"/>
                <a:cs typeface="Arial" charset="0"/>
              </a:endParaRPr>
            </a:p>
          </p:txBody>
        </p:sp>
        <p:sp>
          <p:nvSpPr>
            <p:cNvPr id="70838" name="Line 193"/>
            <p:cNvSpPr>
              <a:spLocks noChangeShapeType="1"/>
            </p:cNvSpPr>
            <p:nvPr/>
          </p:nvSpPr>
          <p:spPr bwMode="auto">
            <a:xfrm>
              <a:off x="4170" y="3253"/>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39" name="Line 194"/>
            <p:cNvSpPr>
              <a:spLocks noChangeShapeType="1"/>
            </p:cNvSpPr>
            <p:nvPr/>
          </p:nvSpPr>
          <p:spPr bwMode="auto">
            <a:xfrm>
              <a:off x="3639" y="4311"/>
              <a:ext cx="3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840" name="Text Box 195"/>
            <p:cNvSpPr txBox="1">
              <a:spLocks noChangeArrowheads="1"/>
            </p:cNvSpPr>
            <p:nvPr/>
          </p:nvSpPr>
          <p:spPr bwMode="auto">
            <a:xfrm>
              <a:off x="3651" y="4110"/>
              <a:ext cx="5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a:latin typeface="Arial" charset="0"/>
                  <a:cs typeface="Times New Roman" pitchFamily="18" charset="0"/>
                </a:rPr>
                <a:t>20 cm</a:t>
              </a:r>
              <a:endParaRPr lang="fr-FR" sz="1800">
                <a:latin typeface="Arial" charset="0"/>
                <a:cs typeface="Arial" charset="0"/>
              </a:endParaRPr>
            </a:p>
          </p:txBody>
        </p:sp>
        <p:sp>
          <p:nvSpPr>
            <p:cNvPr id="70841" name="Line 196"/>
            <p:cNvSpPr>
              <a:spLocks noChangeShapeType="1"/>
            </p:cNvSpPr>
            <p:nvPr/>
          </p:nvSpPr>
          <p:spPr bwMode="auto">
            <a:xfrm>
              <a:off x="3696" y="3259"/>
              <a:ext cx="2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842" name="Line 197"/>
            <p:cNvSpPr>
              <a:spLocks noChangeShapeType="1"/>
            </p:cNvSpPr>
            <p:nvPr/>
          </p:nvSpPr>
          <p:spPr bwMode="auto">
            <a:xfrm>
              <a:off x="4619" y="2547"/>
              <a:ext cx="0" cy="1368"/>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fr-FR"/>
            </a:p>
          </p:txBody>
        </p:sp>
      </p:grpSp>
      <p:sp>
        <p:nvSpPr>
          <p:cNvPr id="133318" name="Text Box 198"/>
          <p:cNvSpPr txBox="1">
            <a:spLocks noChangeArrowheads="1"/>
          </p:cNvSpPr>
          <p:nvPr/>
        </p:nvSpPr>
        <p:spPr bwMode="auto">
          <a:xfrm>
            <a:off x="7235825" y="4460875"/>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800">
                <a:effectLst>
                  <a:outerShdw blurRad="38100" dist="38100" dir="2700000" algn="tl">
                    <a:srgbClr val="000000"/>
                  </a:outerShdw>
                </a:effectLst>
                <a:cs typeface="Arial" charset="0"/>
              </a:rPr>
              <a:t>0.96 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p:cTn id="7" dur="500" fill="hold"/>
                                        <p:tgtEl>
                                          <p:spTgt spid="133122"/>
                                        </p:tgtEl>
                                        <p:attrNameLst>
                                          <p:attrName>ppt_w</p:attrName>
                                        </p:attrNameLst>
                                      </p:cBhvr>
                                      <p:tavLst>
                                        <p:tav tm="0">
                                          <p:val>
                                            <p:strVal val="#ppt_w*0.05"/>
                                          </p:val>
                                        </p:tav>
                                        <p:tav tm="100000">
                                          <p:val>
                                            <p:strVal val="#ppt_w"/>
                                          </p:val>
                                        </p:tav>
                                      </p:tavLst>
                                    </p:anim>
                                    <p:anim calcmode="lin" valueType="num">
                                      <p:cBhvr>
                                        <p:cTn id="8" dur="500" fill="hold"/>
                                        <p:tgtEl>
                                          <p:spTgt spid="133122"/>
                                        </p:tgtEl>
                                        <p:attrNameLst>
                                          <p:attrName>ppt_h</p:attrName>
                                        </p:attrNameLst>
                                      </p:cBhvr>
                                      <p:tavLst>
                                        <p:tav tm="0">
                                          <p:val>
                                            <p:strVal val="#ppt_h"/>
                                          </p:val>
                                        </p:tav>
                                        <p:tav tm="100000">
                                          <p:val>
                                            <p:strVal val="#ppt_h"/>
                                          </p:val>
                                        </p:tav>
                                      </p:tavLst>
                                    </p:anim>
                                    <p:anim calcmode="lin" valueType="num">
                                      <p:cBhvr>
                                        <p:cTn id="9" dur="500" fill="hold"/>
                                        <p:tgtEl>
                                          <p:spTgt spid="133122"/>
                                        </p:tgtEl>
                                        <p:attrNameLst>
                                          <p:attrName>ppt_x</p:attrName>
                                        </p:attrNameLst>
                                      </p:cBhvr>
                                      <p:tavLst>
                                        <p:tav tm="0">
                                          <p:val>
                                            <p:strVal val="#ppt_x-.2"/>
                                          </p:val>
                                        </p:tav>
                                        <p:tav tm="100000">
                                          <p:val>
                                            <p:strVal val="#ppt_x"/>
                                          </p:val>
                                        </p:tav>
                                      </p:tavLst>
                                    </p:anim>
                                    <p:anim calcmode="lin" valueType="num">
                                      <p:cBhvr>
                                        <p:cTn id="10" dur="500" fill="hold"/>
                                        <p:tgtEl>
                                          <p:spTgt spid="133122"/>
                                        </p:tgtEl>
                                        <p:attrNameLst>
                                          <p:attrName>ppt_y</p:attrName>
                                        </p:attrNameLst>
                                      </p:cBhvr>
                                      <p:tavLst>
                                        <p:tav tm="0">
                                          <p:val>
                                            <p:strVal val="#ppt_y"/>
                                          </p:val>
                                        </p:tav>
                                        <p:tav tm="100000">
                                          <p:val>
                                            <p:strVal val="#ppt_y"/>
                                          </p:val>
                                        </p:tav>
                                      </p:tavLst>
                                    </p:anim>
                                    <p:animEffect transition="in" filter="fade">
                                      <p:cBhvr>
                                        <p:cTn id="11" dur="500"/>
                                        <p:tgtEl>
                                          <p:spTgt spid="133122"/>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133123"/>
                                        </p:tgtEl>
                                        <p:attrNameLst>
                                          <p:attrName>style.visibility</p:attrName>
                                        </p:attrNameLst>
                                      </p:cBhvr>
                                      <p:to>
                                        <p:strVal val="visible"/>
                                      </p:to>
                                    </p:set>
                                    <p:anim calcmode="lin" valueType="num">
                                      <p:cBhvr>
                                        <p:cTn id="15" dur="500" fill="hold"/>
                                        <p:tgtEl>
                                          <p:spTgt spid="133123"/>
                                        </p:tgtEl>
                                        <p:attrNameLst>
                                          <p:attrName>ppt_w</p:attrName>
                                        </p:attrNameLst>
                                      </p:cBhvr>
                                      <p:tavLst>
                                        <p:tav tm="0">
                                          <p:val>
                                            <p:strVal val="#ppt_w*0.05"/>
                                          </p:val>
                                        </p:tav>
                                        <p:tav tm="100000">
                                          <p:val>
                                            <p:strVal val="#ppt_w"/>
                                          </p:val>
                                        </p:tav>
                                      </p:tavLst>
                                    </p:anim>
                                    <p:anim calcmode="lin" valueType="num">
                                      <p:cBhvr>
                                        <p:cTn id="16" dur="500" fill="hold"/>
                                        <p:tgtEl>
                                          <p:spTgt spid="133123"/>
                                        </p:tgtEl>
                                        <p:attrNameLst>
                                          <p:attrName>ppt_h</p:attrName>
                                        </p:attrNameLst>
                                      </p:cBhvr>
                                      <p:tavLst>
                                        <p:tav tm="0">
                                          <p:val>
                                            <p:strVal val="#ppt_h"/>
                                          </p:val>
                                        </p:tav>
                                        <p:tav tm="100000">
                                          <p:val>
                                            <p:strVal val="#ppt_h"/>
                                          </p:val>
                                        </p:tav>
                                      </p:tavLst>
                                    </p:anim>
                                    <p:anim calcmode="lin" valueType="num">
                                      <p:cBhvr>
                                        <p:cTn id="17" dur="500" fill="hold"/>
                                        <p:tgtEl>
                                          <p:spTgt spid="133123"/>
                                        </p:tgtEl>
                                        <p:attrNameLst>
                                          <p:attrName>ppt_x</p:attrName>
                                        </p:attrNameLst>
                                      </p:cBhvr>
                                      <p:tavLst>
                                        <p:tav tm="0">
                                          <p:val>
                                            <p:strVal val="#ppt_x-.2"/>
                                          </p:val>
                                        </p:tav>
                                        <p:tav tm="100000">
                                          <p:val>
                                            <p:strVal val="#ppt_x"/>
                                          </p:val>
                                        </p:tav>
                                      </p:tavLst>
                                    </p:anim>
                                    <p:anim calcmode="lin" valueType="num">
                                      <p:cBhvr>
                                        <p:cTn id="18" dur="500" fill="hold"/>
                                        <p:tgtEl>
                                          <p:spTgt spid="133123"/>
                                        </p:tgtEl>
                                        <p:attrNameLst>
                                          <p:attrName>ppt_y</p:attrName>
                                        </p:attrNameLst>
                                      </p:cBhvr>
                                      <p:tavLst>
                                        <p:tav tm="0">
                                          <p:val>
                                            <p:strVal val="#ppt_y"/>
                                          </p:val>
                                        </p:tav>
                                        <p:tav tm="100000">
                                          <p:val>
                                            <p:strVal val="#ppt_y"/>
                                          </p:val>
                                        </p:tav>
                                      </p:tavLst>
                                    </p:anim>
                                    <p:animEffect transition="in" filter="fade">
                                      <p:cBhvr>
                                        <p:cTn id="19" dur="500"/>
                                        <p:tgtEl>
                                          <p:spTgt spid="13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Espace réservé de la date 5"/>
          <p:cNvSpPr>
            <a:spLocks noGrp="1"/>
          </p:cNvSpPr>
          <p:nvPr>
            <p:ph type="dt" sz="quarter" idx="10"/>
          </p:nvPr>
        </p:nvSpPr>
        <p:spPr/>
        <p:txBody>
          <a:bodyPr/>
          <a:lstStyle/>
          <a:p>
            <a:pPr>
              <a:defRPr/>
            </a:pPr>
            <a:fld id="{4CEA9B7C-C8BE-496E-B752-37061D33CFDA}" type="datetime1">
              <a:rPr lang="fr-FR"/>
              <a:pPr>
                <a:defRPr/>
              </a:pPr>
              <a:t>25/10/2019</a:t>
            </a:fld>
            <a:endParaRPr lang="fr-FR"/>
          </a:p>
        </p:txBody>
      </p:sp>
      <p:sp>
        <p:nvSpPr>
          <p:cNvPr id="95" name="Espace réservé du numéro de diapositive 7"/>
          <p:cNvSpPr>
            <a:spLocks noGrp="1"/>
          </p:cNvSpPr>
          <p:nvPr>
            <p:ph type="sldNum" sz="quarter" idx="12"/>
          </p:nvPr>
        </p:nvSpPr>
        <p:spPr/>
        <p:txBody>
          <a:bodyPr/>
          <a:lstStyle/>
          <a:p>
            <a:pPr>
              <a:defRPr/>
            </a:pPr>
            <a:fld id="{AD464D1F-0E00-42F9-8186-C1DDCC9EA2EB}" type="slidenum">
              <a:rPr lang="fr-FR"/>
              <a:pPr>
                <a:defRPr/>
              </a:pPr>
              <a:t>68</a:t>
            </a:fld>
            <a:endParaRPr lang="fr-FR"/>
          </a:p>
        </p:txBody>
      </p:sp>
      <p:sp>
        <p:nvSpPr>
          <p:cNvPr id="134146" name="Rectangle 2"/>
          <p:cNvSpPr>
            <a:spLocks noChangeArrowheads="1"/>
          </p:cNvSpPr>
          <p:nvPr/>
        </p:nvSpPr>
        <p:spPr bwMode="auto">
          <a:xfrm>
            <a:off x="250825" y="196850"/>
            <a:ext cx="81978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FR" b="1">
                <a:cs typeface="Times New Roman" pitchFamily="18" charset="0"/>
              </a:rPr>
              <a:t>Schémas de ferraillage des éléments de portiques</a:t>
            </a:r>
          </a:p>
          <a:p>
            <a:pPr algn="ctr"/>
            <a:endParaRPr lang="fr-FR" sz="1000" b="1">
              <a:cs typeface="Times New Roman" pitchFamily="18" charset="0"/>
            </a:endParaRPr>
          </a:p>
          <a:p>
            <a:r>
              <a:rPr lang="fr-FR" sz="2000" b="1" u="sng">
                <a:cs typeface="Times New Roman" pitchFamily="18" charset="0"/>
              </a:rPr>
              <a:t>Poutres 30×40 : </a:t>
            </a:r>
          </a:p>
          <a:p>
            <a:endParaRPr lang="fr-FR" sz="500" b="1">
              <a:cs typeface="Times New Roman" pitchFamily="18" charset="0"/>
            </a:endParaRPr>
          </a:p>
          <a:p>
            <a:r>
              <a:rPr lang="fr-FR" sz="2000" b="1" u="sng">
                <a:cs typeface="Times New Roman" pitchFamily="18" charset="0"/>
              </a:rPr>
              <a:t>Sur appui </a:t>
            </a:r>
            <a:r>
              <a:rPr lang="fr-FR" sz="2000" b="1">
                <a:cs typeface="Times New Roman" pitchFamily="18" charset="0"/>
              </a:rPr>
              <a:t>: Zone III</a:t>
            </a:r>
          </a:p>
          <a:p>
            <a:pPr algn="ctr" eaLnBrk="0" hangingPunct="0"/>
            <a:endParaRPr lang="fr-FR" sz="2000" b="1">
              <a:cs typeface="Times New Roman" pitchFamily="18" charset="0"/>
            </a:endParaRPr>
          </a:p>
        </p:txBody>
      </p:sp>
      <p:sp>
        <p:nvSpPr>
          <p:cNvPr id="134147" name="Rectangle 3"/>
          <p:cNvSpPr>
            <a:spLocks noChangeArrowheads="1"/>
          </p:cNvSpPr>
          <p:nvPr/>
        </p:nvSpPr>
        <p:spPr bwMode="auto">
          <a:xfrm>
            <a:off x="395288" y="2924175"/>
            <a:ext cx="1382712"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2000" b="1" u="sng">
                <a:cs typeface="Times New Roman" pitchFamily="18" charset="0"/>
              </a:rPr>
              <a:t>En travée :</a:t>
            </a:r>
            <a:endParaRPr lang="fr-FR" sz="2000">
              <a:cs typeface="Times New Roman" pitchFamily="18" charset="0"/>
            </a:endParaRPr>
          </a:p>
          <a:p>
            <a:pPr eaLnBrk="0" hangingPunct="0"/>
            <a:endParaRPr lang="fr-FR" sz="1800">
              <a:latin typeface="Arial" charset="0"/>
              <a:cs typeface="Arial" charset="0"/>
            </a:endParaRPr>
          </a:p>
        </p:txBody>
      </p:sp>
      <p:sp>
        <p:nvSpPr>
          <p:cNvPr id="134148" name="Rectangle 4"/>
          <p:cNvSpPr>
            <a:spLocks noChangeArrowheads="1"/>
          </p:cNvSpPr>
          <p:nvPr/>
        </p:nvSpPr>
        <p:spPr bwMode="auto">
          <a:xfrm>
            <a:off x="395288" y="4827588"/>
            <a:ext cx="1922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2000" b="1" u="sng">
                <a:cs typeface="Times New Roman" pitchFamily="18" charset="0"/>
              </a:rPr>
              <a:t>Poteaux 40×40 :</a:t>
            </a:r>
          </a:p>
        </p:txBody>
      </p:sp>
      <p:grpSp>
        <p:nvGrpSpPr>
          <p:cNvPr id="71687" name="Group 5"/>
          <p:cNvGrpSpPr>
            <a:grpSpLocks/>
          </p:cNvGrpSpPr>
          <p:nvPr/>
        </p:nvGrpSpPr>
        <p:grpSpPr bwMode="auto">
          <a:xfrm>
            <a:off x="971550" y="1052513"/>
            <a:ext cx="6624638" cy="5813425"/>
            <a:chOff x="612" y="663"/>
            <a:chExt cx="4173" cy="3662"/>
          </a:xfrm>
        </p:grpSpPr>
        <p:grpSp>
          <p:nvGrpSpPr>
            <p:cNvPr id="71706" name="Group 6"/>
            <p:cNvGrpSpPr>
              <a:grpSpLocks/>
            </p:cNvGrpSpPr>
            <p:nvPr/>
          </p:nvGrpSpPr>
          <p:grpSpPr bwMode="auto">
            <a:xfrm>
              <a:off x="1655" y="663"/>
              <a:ext cx="2304" cy="1242"/>
              <a:chOff x="1655" y="663"/>
              <a:chExt cx="2304" cy="1242"/>
            </a:xfrm>
          </p:grpSpPr>
          <p:sp>
            <p:nvSpPr>
              <p:cNvPr id="71749" name="AutoShape 7"/>
              <p:cNvSpPr>
                <a:spLocks noChangeAspect="1" noChangeArrowheads="1"/>
              </p:cNvSpPr>
              <p:nvPr/>
            </p:nvSpPr>
            <p:spPr bwMode="auto">
              <a:xfrm>
                <a:off x="1655" y="663"/>
                <a:ext cx="2304"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fr-FR"/>
              </a:p>
            </p:txBody>
          </p:sp>
          <p:sp>
            <p:nvSpPr>
              <p:cNvPr id="71750" name="Rectangle 8"/>
              <p:cNvSpPr>
                <a:spLocks noChangeArrowheads="1"/>
              </p:cNvSpPr>
              <p:nvPr/>
            </p:nvSpPr>
            <p:spPr bwMode="auto">
              <a:xfrm>
                <a:off x="2375" y="818"/>
                <a:ext cx="648" cy="854"/>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1" name="Oval 9"/>
              <p:cNvSpPr>
                <a:spLocks noChangeArrowheads="1"/>
              </p:cNvSpPr>
              <p:nvPr/>
            </p:nvSpPr>
            <p:spPr bwMode="auto">
              <a:xfrm>
                <a:off x="2909" y="883"/>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2" name="Rectangle 10"/>
              <p:cNvSpPr>
                <a:spLocks noChangeArrowheads="1"/>
              </p:cNvSpPr>
              <p:nvPr/>
            </p:nvSpPr>
            <p:spPr bwMode="auto">
              <a:xfrm>
                <a:off x="2447" y="883"/>
                <a:ext cx="516" cy="731"/>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3" name="Oval 11"/>
              <p:cNvSpPr>
                <a:spLocks noChangeArrowheads="1"/>
              </p:cNvSpPr>
              <p:nvPr/>
            </p:nvSpPr>
            <p:spPr bwMode="auto">
              <a:xfrm>
                <a:off x="2909" y="1556"/>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4" name="Oval 12"/>
              <p:cNvSpPr>
                <a:spLocks noChangeArrowheads="1"/>
              </p:cNvSpPr>
              <p:nvPr/>
            </p:nvSpPr>
            <p:spPr bwMode="auto">
              <a:xfrm>
                <a:off x="2909" y="941"/>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5" name="Oval 13"/>
              <p:cNvSpPr>
                <a:spLocks noChangeArrowheads="1"/>
              </p:cNvSpPr>
              <p:nvPr/>
            </p:nvSpPr>
            <p:spPr bwMode="auto">
              <a:xfrm>
                <a:off x="2447" y="883"/>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6" name="Oval 14"/>
              <p:cNvSpPr>
                <a:spLocks noChangeArrowheads="1"/>
              </p:cNvSpPr>
              <p:nvPr/>
            </p:nvSpPr>
            <p:spPr bwMode="auto">
              <a:xfrm>
                <a:off x="2447" y="941"/>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7" name="Oval 15"/>
              <p:cNvSpPr>
                <a:spLocks noChangeArrowheads="1"/>
              </p:cNvSpPr>
              <p:nvPr/>
            </p:nvSpPr>
            <p:spPr bwMode="auto">
              <a:xfrm>
                <a:off x="2675" y="883"/>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8" name="Oval 16"/>
              <p:cNvSpPr>
                <a:spLocks noChangeArrowheads="1"/>
              </p:cNvSpPr>
              <p:nvPr/>
            </p:nvSpPr>
            <p:spPr bwMode="auto">
              <a:xfrm>
                <a:off x="2675" y="948"/>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59" name="Oval 17"/>
              <p:cNvSpPr>
                <a:spLocks noChangeArrowheads="1"/>
              </p:cNvSpPr>
              <p:nvPr/>
            </p:nvSpPr>
            <p:spPr bwMode="auto">
              <a:xfrm>
                <a:off x="2447" y="1556"/>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60" name="Oval 18"/>
              <p:cNvSpPr>
                <a:spLocks noChangeArrowheads="1"/>
              </p:cNvSpPr>
              <p:nvPr/>
            </p:nvSpPr>
            <p:spPr bwMode="auto">
              <a:xfrm>
                <a:off x="2675" y="1556"/>
                <a:ext cx="52" cy="56"/>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61" name="Line 19"/>
              <p:cNvSpPr>
                <a:spLocks noChangeShapeType="1"/>
              </p:cNvSpPr>
              <p:nvPr/>
            </p:nvSpPr>
            <p:spPr bwMode="auto">
              <a:xfrm>
                <a:off x="2729" y="896"/>
                <a:ext cx="0" cy="6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62" name="Line 20"/>
              <p:cNvSpPr>
                <a:spLocks noChangeShapeType="1"/>
              </p:cNvSpPr>
              <p:nvPr/>
            </p:nvSpPr>
            <p:spPr bwMode="auto">
              <a:xfrm>
                <a:off x="2675" y="896"/>
                <a:ext cx="0" cy="6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4165" name="Text Box 21"/>
              <p:cNvSpPr txBox="1">
                <a:spLocks noChangeArrowheads="1"/>
              </p:cNvSpPr>
              <p:nvPr/>
            </p:nvSpPr>
            <p:spPr bwMode="auto">
              <a:xfrm>
                <a:off x="3383" y="851"/>
                <a:ext cx="360" cy="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400" b="1">
                    <a:cs typeface="Arial" charset="0"/>
                  </a:rPr>
                  <a:t>3T14</a:t>
                </a:r>
                <a:endParaRPr lang="fr-FR" sz="1400">
                  <a:effectLst>
                    <a:outerShdw blurRad="38100" dist="38100" dir="2700000" algn="tl">
                      <a:srgbClr val="000000"/>
                    </a:outerShdw>
                  </a:effectLst>
                  <a:cs typeface="Arial" charset="0"/>
                </a:endParaRPr>
              </a:p>
            </p:txBody>
          </p:sp>
          <p:cxnSp>
            <p:nvCxnSpPr>
              <p:cNvPr id="71764" name="AutoShape 22"/>
              <p:cNvCxnSpPr>
                <a:cxnSpLocks noChangeShapeType="1"/>
              </p:cNvCxnSpPr>
              <p:nvPr/>
            </p:nvCxnSpPr>
            <p:spPr bwMode="auto">
              <a:xfrm flipH="1" flipV="1">
                <a:off x="2953" y="974"/>
                <a:ext cx="430" cy="1"/>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4167" name="Text Box 23"/>
              <p:cNvSpPr txBox="1">
                <a:spLocks noChangeArrowheads="1"/>
              </p:cNvSpPr>
              <p:nvPr/>
            </p:nvSpPr>
            <p:spPr bwMode="auto">
              <a:xfrm>
                <a:off x="3383" y="1504"/>
                <a:ext cx="360" cy="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400" b="1">
                    <a:cs typeface="Arial" charset="0"/>
                  </a:rPr>
                  <a:t>3T16</a:t>
                </a:r>
                <a:endParaRPr lang="fr-FR" sz="1400">
                  <a:effectLst>
                    <a:outerShdw blurRad="38100" dist="38100" dir="2700000" algn="tl">
                      <a:srgbClr val="000000"/>
                    </a:outerShdw>
                  </a:effectLst>
                  <a:cs typeface="Arial" charset="0"/>
                </a:endParaRPr>
              </a:p>
            </p:txBody>
          </p:sp>
          <p:cxnSp>
            <p:nvCxnSpPr>
              <p:cNvPr id="71766" name="AutoShape 24"/>
              <p:cNvCxnSpPr>
                <a:cxnSpLocks noChangeShapeType="1"/>
              </p:cNvCxnSpPr>
              <p:nvPr/>
            </p:nvCxnSpPr>
            <p:spPr bwMode="auto">
              <a:xfrm flipH="1" flipV="1">
                <a:off x="2961" y="1587"/>
                <a:ext cx="422" cy="4"/>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767" name="Line 25"/>
              <p:cNvSpPr>
                <a:spLocks noChangeShapeType="1"/>
              </p:cNvSpPr>
              <p:nvPr/>
            </p:nvSpPr>
            <p:spPr bwMode="auto">
              <a:xfrm flipV="1">
                <a:off x="1943" y="1129"/>
                <a:ext cx="504" cy="155"/>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68" name="Line 26"/>
              <p:cNvSpPr>
                <a:spLocks noChangeShapeType="1"/>
              </p:cNvSpPr>
              <p:nvPr/>
            </p:nvSpPr>
            <p:spPr bwMode="auto">
              <a:xfrm>
                <a:off x="1943" y="1284"/>
                <a:ext cx="720" cy="155"/>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4171" name="Text Box 27"/>
              <p:cNvSpPr txBox="1">
                <a:spLocks noChangeArrowheads="1"/>
              </p:cNvSpPr>
              <p:nvPr/>
            </p:nvSpPr>
            <p:spPr bwMode="auto">
              <a:xfrm>
                <a:off x="1727" y="1206"/>
                <a:ext cx="288" cy="15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400">
                  <a:effectLst>
                    <a:outerShdw blurRad="38100" dist="38100" dir="2700000" algn="tl">
                      <a:srgbClr val="000000"/>
                    </a:outerShdw>
                  </a:effectLst>
                  <a:cs typeface="Arial" charset="0"/>
                </a:endParaRPr>
              </a:p>
            </p:txBody>
          </p:sp>
          <p:sp>
            <p:nvSpPr>
              <p:cNvPr id="71770" name="Line 28"/>
              <p:cNvSpPr>
                <a:spLocks noChangeShapeType="1"/>
              </p:cNvSpPr>
              <p:nvPr/>
            </p:nvSpPr>
            <p:spPr bwMode="auto">
              <a:xfrm>
                <a:off x="2087" y="922"/>
                <a:ext cx="3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4173" name="Text Box 29"/>
              <p:cNvSpPr txBox="1">
                <a:spLocks noChangeArrowheads="1"/>
              </p:cNvSpPr>
              <p:nvPr/>
            </p:nvSpPr>
            <p:spPr bwMode="auto">
              <a:xfrm>
                <a:off x="1799" y="818"/>
                <a:ext cx="360" cy="20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400" b="1">
                    <a:cs typeface="Arial" charset="0"/>
                  </a:rPr>
                  <a:t>3T16</a:t>
                </a:r>
                <a:endParaRPr lang="fr-FR" sz="1400">
                  <a:effectLst>
                    <a:outerShdw blurRad="38100" dist="38100" dir="2700000" algn="tl">
                      <a:srgbClr val="000000"/>
                    </a:outerShdw>
                  </a:effectLst>
                  <a:cs typeface="Arial" charset="0"/>
                </a:endParaRPr>
              </a:p>
            </p:txBody>
          </p:sp>
          <p:sp>
            <p:nvSpPr>
              <p:cNvPr id="71772" name="Line 30"/>
              <p:cNvSpPr>
                <a:spLocks noChangeShapeType="1"/>
              </p:cNvSpPr>
              <p:nvPr/>
            </p:nvSpPr>
            <p:spPr bwMode="auto">
              <a:xfrm flipH="1">
                <a:off x="2885" y="889"/>
                <a:ext cx="3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73" name="Line 31"/>
              <p:cNvSpPr>
                <a:spLocks noChangeShapeType="1"/>
              </p:cNvSpPr>
              <p:nvPr/>
            </p:nvSpPr>
            <p:spPr bwMode="auto">
              <a:xfrm flipH="1">
                <a:off x="2933" y="915"/>
                <a:ext cx="3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74" name="Line 32"/>
              <p:cNvSpPr>
                <a:spLocks noChangeShapeType="1"/>
              </p:cNvSpPr>
              <p:nvPr/>
            </p:nvSpPr>
            <p:spPr bwMode="auto">
              <a:xfrm flipH="1">
                <a:off x="2645" y="896"/>
                <a:ext cx="30" cy="1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75" name="Line 33"/>
              <p:cNvSpPr>
                <a:spLocks noChangeShapeType="1"/>
              </p:cNvSpPr>
              <p:nvPr/>
            </p:nvSpPr>
            <p:spPr bwMode="auto">
              <a:xfrm flipH="1">
                <a:off x="2693" y="922"/>
                <a:ext cx="30" cy="1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1707" name="AutoShape 34"/>
            <p:cNvSpPr>
              <a:spLocks noChangeAspect="1" noChangeArrowheads="1"/>
            </p:cNvSpPr>
            <p:nvPr/>
          </p:nvSpPr>
          <p:spPr bwMode="auto">
            <a:xfrm>
              <a:off x="1772" y="3173"/>
              <a:ext cx="208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chemeClr val="tx1"/>
                  </a:solidFill>
                  <a:miter lim="800000"/>
                  <a:headEnd/>
                  <a:tailEnd/>
                </a14:hiddenLine>
              </a:ext>
            </a:extLst>
          </p:spPr>
          <p:txBody>
            <a:bodyPr/>
            <a:lstStyle/>
            <a:p>
              <a:endParaRPr lang="fr-FR"/>
            </a:p>
          </p:txBody>
        </p:sp>
        <p:grpSp>
          <p:nvGrpSpPr>
            <p:cNvPr id="71708" name="Group 35"/>
            <p:cNvGrpSpPr>
              <a:grpSpLocks/>
            </p:cNvGrpSpPr>
            <p:nvPr/>
          </p:nvGrpSpPr>
          <p:grpSpPr bwMode="auto">
            <a:xfrm>
              <a:off x="612" y="2069"/>
              <a:ext cx="4173" cy="2150"/>
              <a:chOff x="612" y="2069"/>
              <a:chExt cx="4173" cy="2150"/>
            </a:xfrm>
          </p:grpSpPr>
          <p:grpSp>
            <p:nvGrpSpPr>
              <p:cNvPr id="71709" name="Group 36"/>
              <p:cNvGrpSpPr>
                <a:grpSpLocks/>
              </p:cNvGrpSpPr>
              <p:nvPr/>
            </p:nvGrpSpPr>
            <p:grpSpPr bwMode="auto">
              <a:xfrm>
                <a:off x="612" y="2069"/>
                <a:ext cx="3241" cy="822"/>
                <a:chOff x="612" y="2069"/>
                <a:chExt cx="3241" cy="822"/>
              </a:xfrm>
            </p:grpSpPr>
            <p:sp>
              <p:nvSpPr>
                <p:cNvPr id="71728" name="Rectangle 37"/>
                <p:cNvSpPr>
                  <a:spLocks noChangeArrowheads="1"/>
                </p:cNvSpPr>
                <p:nvPr/>
              </p:nvSpPr>
              <p:spPr bwMode="auto">
                <a:xfrm>
                  <a:off x="2485" y="2069"/>
                  <a:ext cx="648" cy="79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29" name="Oval 38"/>
                <p:cNvSpPr>
                  <a:spLocks noChangeArrowheads="1"/>
                </p:cNvSpPr>
                <p:nvPr/>
              </p:nvSpPr>
              <p:spPr bwMode="auto">
                <a:xfrm>
                  <a:off x="3019" y="2129"/>
                  <a:ext cx="52" cy="52"/>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30" name="Rectangle 39"/>
                <p:cNvSpPr>
                  <a:spLocks noChangeArrowheads="1"/>
                </p:cNvSpPr>
                <p:nvPr/>
              </p:nvSpPr>
              <p:spPr bwMode="auto">
                <a:xfrm>
                  <a:off x="2557" y="2129"/>
                  <a:ext cx="516" cy="67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31" name="Oval 40"/>
                <p:cNvSpPr>
                  <a:spLocks noChangeArrowheads="1"/>
                </p:cNvSpPr>
                <p:nvPr/>
              </p:nvSpPr>
              <p:spPr bwMode="auto">
                <a:xfrm>
                  <a:off x="3019" y="2753"/>
                  <a:ext cx="52" cy="52"/>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32" name="Oval 41"/>
                <p:cNvSpPr>
                  <a:spLocks noChangeArrowheads="1"/>
                </p:cNvSpPr>
                <p:nvPr/>
              </p:nvSpPr>
              <p:spPr bwMode="auto">
                <a:xfrm>
                  <a:off x="2557" y="2129"/>
                  <a:ext cx="52" cy="52"/>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33" name="Oval 42"/>
                <p:cNvSpPr>
                  <a:spLocks noChangeArrowheads="1"/>
                </p:cNvSpPr>
                <p:nvPr/>
              </p:nvSpPr>
              <p:spPr bwMode="auto">
                <a:xfrm>
                  <a:off x="2785" y="2129"/>
                  <a:ext cx="52" cy="52"/>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34" name="Oval 43"/>
                <p:cNvSpPr>
                  <a:spLocks noChangeArrowheads="1"/>
                </p:cNvSpPr>
                <p:nvPr/>
              </p:nvSpPr>
              <p:spPr bwMode="auto">
                <a:xfrm>
                  <a:off x="2557" y="2753"/>
                  <a:ext cx="52" cy="52"/>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35" name="Oval 44"/>
                <p:cNvSpPr>
                  <a:spLocks noChangeArrowheads="1"/>
                </p:cNvSpPr>
                <p:nvPr/>
              </p:nvSpPr>
              <p:spPr bwMode="auto">
                <a:xfrm>
                  <a:off x="2785" y="2753"/>
                  <a:ext cx="52" cy="52"/>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36" name="Line 45"/>
                <p:cNvSpPr>
                  <a:spLocks noChangeShapeType="1"/>
                </p:cNvSpPr>
                <p:nvPr/>
              </p:nvSpPr>
              <p:spPr bwMode="auto">
                <a:xfrm>
                  <a:off x="2839" y="2141"/>
                  <a:ext cx="1" cy="6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37" name="Line 46"/>
                <p:cNvSpPr>
                  <a:spLocks noChangeShapeType="1"/>
                </p:cNvSpPr>
                <p:nvPr/>
              </p:nvSpPr>
              <p:spPr bwMode="auto">
                <a:xfrm>
                  <a:off x="2785" y="2141"/>
                  <a:ext cx="1" cy="6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4191" name="Text Box 47"/>
                <p:cNvSpPr txBox="1">
                  <a:spLocks noChangeArrowheads="1"/>
                </p:cNvSpPr>
                <p:nvPr/>
              </p:nvSpPr>
              <p:spPr bwMode="auto">
                <a:xfrm>
                  <a:off x="3493" y="2705"/>
                  <a:ext cx="360" cy="18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400" b="1">
                      <a:cs typeface="Arial" charset="0"/>
                    </a:rPr>
                    <a:t>3T16</a:t>
                  </a:r>
                  <a:endParaRPr lang="fr-FR" sz="1400">
                    <a:effectLst>
                      <a:outerShdw blurRad="38100" dist="38100" dir="2700000" algn="tl">
                        <a:srgbClr val="000000"/>
                      </a:outerShdw>
                    </a:effectLst>
                    <a:cs typeface="Arial" charset="0"/>
                  </a:endParaRPr>
                </a:p>
              </p:txBody>
            </p:sp>
            <p:cxnSp>
              <p:nvCxnSpPr>
                <p:cNvPr id="71739" name="AutoShape 48"/>
                <p:cNvCxnSpPr>
                  <a:cxnSpLocks noChangeShapeType="1"/>
                </p:cNvCxnSpPr>
                <p:nvPr/>
              </p:nvCxnSpPr>
              <p:spPr bwMode="auto">
                <a:xfrm flipH="1" flipV="1">
                  <a:off x="3071" y="2782"/>
                  <a:ext cx="422" cy="4"/>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740" name="Line 49"/>
                <p:cNvSpPr>
                  <a:spLocks noChangeShapeType="1"/>
                </p:cNvSpPr>
                <p:nvPr/>
              </p:nvSpPr>
              <p:spPr bwMode="auto">
                <a:xfrm flipV="1">
                  <a:off x="2053" y="2357"/>
                  <a:ext cx="504"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741" name="Line 50"/>
                <p:cNvSpPr>
                  <a:spLocks noChangeShapeType="1"/>
                </p:cNvSpPr>
                <p:nvPr/>
              </p:nvSpPr>
              <p:spPr bwMode="auto">
                <a:xfrm>
                  <a:off x="2053" y="2501"/>
                  <a:ext cx="720" cy="144"/>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4195" name="Text Box 51"/>
                <p:cNvSpPr txBox="1">
                  <a:spLocks noChangeArrowheads="1"/>
                </p:cNvSpPr>
                <p:nvPr/>
              </p:nvSpPr>
              <p:spPr bwMode="auto">
                <a:xfrm>
                  <a:off x="612" y="2387"/>
                  <a:ext cx="1604" cy="13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600" b="1">
                      <a:cs typeface="Arial" charset="0"/>
                    </a:rPr>
                    <a:t>Cadre+étrierT8 ; e = 20</a:t>
                  </a:r>
                  <a:endParaRPr lang="fr-FR" sz="1600">
                    <a:effectLst>
                      <a:outerShdw blurRad="38100" dist="38100" dir="2700000" algn="tl">
                        <a:srgbClr val="000000"/>
                      </a:outerShdw>
                    </a:effectLst>
                    <a:cs typeface="Arial" charset="0"/>
                  </a:endParaRPr>
                </a:p>
              </p:txBody>
            </p:sp>
            <p:sp>
              <p:nvSpPr>
                <p:cNvPr id="71743" name="Line 52"/>
                <p:cNvSpPr>
                  <a:spLocks noChangeShapeType="1"/>
                </p:cNvSpPr>
                <p:nvPr/>
              </p:nvSpPr>
              <p:spPr bwMode="auto">
                <a:xfrm>
                  <a:off x="2197" y="2165"/>
                  <a:ext cx="3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4197" name="Text Box 53"/>
                <p:cNvSpPr txBox="1">
                  <a:spLocks noChangeArrowheads="1"/>
                </p:cNvSpPr>
                <p:nvPr/>
              </p:nvSpPr>
              <p:spPr bwMode="auto">
                <a:xfrm>
                  <a:off x="1909" y="2069"/>
                  <a:ext cx="360" cy="18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400" b="1">
                      <a:cs typeface="Arial" charset="0"/>
                    </a:rPr>
                    <a:t>3T16</a:t>
                  </a:r>
                  <a:endParaRPr lang="fr-FR" sz="1400">
                    <a:effectLst>
                      <a:outerShdw blurRad="38100" dist="38100" dir="2700000" algn="tl">
                        <a:srgbClr val="000000"/>
                      </a:outerShdw>
                    </a:effectLst>
                    <a:cs typeface="Arial" charset="0"/>
                  </a:endParaRPr>
                </a:p>
              </p:txBody>
            </p:sp>
            <p:sp>
              <p:nvSpPr>
                <p:cNvPr id="71745" name="Line 54"/>
                <p:cNvSpPr>
                  <a:spLocks noChangeShapeType="1"/>
                </p:cNvSpPr>
                <p:nvPr/>
              </p:nvSpPr>
              <p:spPr bwMode="auto">
                <a:xfrm flipH="1">
                  <a:off x="2995" y="2135"/>
                  <a:ext cx="3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46" name="Line 55"/>
                <p:cNvSpPr>
                  <a:spLocks noChangeShapeType="1"/>
                </p:cNvSpPr>
                <p:nvPr/>
              </p:nvSpPr>
              <p:spPr bwMode="auto">
                <a:xfrm flipH="1">
                  <a:off x="3044" y="2159"/>
                  <a:ext cx="29"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47" name="Line 56"/>
                <p:cNvSpPr>
                  <a:spLocks noChangeShapeType="1"/>
                </p:cNvSpPr>
                <p:nvPr/>
              </p:nvSpPr>
              <p:spPr bwMode="auto">
                <a:xfrm flipH="1">
                  <a:off x="2755" y="2141"/>
                  <a:ext cx="3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48" name="Line 57"/>
                <p:cNvSpPr>
                  <a:spLocks noChangeShapeType="1"/>
                </p:cNvSpPr>
                <p:nvPr/>
              </p:nvSpPr>
              <p:spPr bwMode="auto">
                <a:xfrm flipH="1">
                  <a:off x="2804" y="2165"/>
                  <a:ext cx="29"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71710" name="Group 58"/>
              <p:cNvGrpSpPr>
                <a:grpSpLocks/>
              </p:cNvGrpSpPr>
              <p:nvPr/>
            </p:nvGrpSpPr>
            <p:grpSpPr bwMode="auto">
              <a:xfrm>
                <a:off x="2200" y="3067"/>
                <a:ext cx="2585" cy="1152"/>
                <a:chOff x="2200" y="3067"/>
                <a:chExt cx="2585" cy="1152"/>
              </a:xfrm>
            </p:grpSpPr>
            <p:grpSp>
              <p:nvGrpSpPr>
                <p:cNvPr id="71711" name="Group 59"/>
                <p:cNvGrpSpPr>
                  <a:grpSpLocks/>
                </p:cNvGrpSpPr>
                <p:nvPr/>
              </p:nvGrpSpPr>
              <p:grpSpPr bwMode="auto">
                <a:xfrm>
                  <a:off x="2200" y="3067"/>
                  <a:ext cx="1944" cy="1152"/>
                  <a:chOff x="2200" y="3067"/>
                  <a:chExt cx="1944" cy="1152"/>
                </a:xfrm>
              </p:grpSpPr>
              <p:sp>
                <p:nvSpPr>
                  <p:cNvPr id="71713" name="Rectangle 60"/>
                  <p:cNvSpPr>
                    <a:spLocks noChangeArrowheads="1"/>
                  </p:cNvSpPr>
                  <p:nvPr/>
                </p:nvSpPr>
                <p:spPr bwMode="auto">
                  <a:xfrm>
                    <a:off x="2200" y="3069"/>
                    <a:ext cx="1080" cy="1150"/>
                  </a:xfrm>
                  <a:prstGeom prst="rect">
                    <a:avLst/>
                  </a:prstGeom>
                  <a:noFill/>
                  <a:ln w="508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1714" name="Oval 61"/>
                  <p:cNvSpPr>
                    <a:spLocks noChangeArrowheads="1"/>
                  </p:cNvSpPr>
                  <p:nvPr/>
                </p:nvSpPr>
                <p:spPr bwMode="auto">
                  <a:xfrm>
                    <a:off x="2268" y="3137"/>
                    <a:ext cx="110" cy="128"/>
                  </a:xfrm>
                  <a:prstGeom prst="ellipse">
                    <a:avLst/>
                  </a:prstGeom>
                  <a:solidFill>
                    <a:schemeClr val="tx1"/>
                  </a:solidFill>
                  <a:ln w="5080">
                    <a:solidFill>
                      <a:schemeClr val="tx1"/>
                    </a:solidFill>
                    <a:round/>
                    <a:headEnd/>
                    <a:tailEnd/>
                  </a:ln>
                </p:spPr>
                <p:txBody>
                  <a:bodyPr/>
                  <a:lstStyle/>
                  <a:p>
                    <a:endParaRPr lang="fr-FR"/>
                  </a:p>
                </p:txBody>
              </p:sp>
              <p:sp>
                <p:nvSpPr>
                  <p:cNvPr id="71715" name="Oval 62"/>
                  <p:cNvSpPr>
                    <a:spLocks noChangeArrowheads="1"/>
                  </p:cNvSpPr>
                  <p:nvPr/>
                </p:nvSpPr>
                <p:spPr bwMode="auto">
                  <a:xfrm>
                    <a:off x="3100" y="3137"/>
                    <a:ext cx="116" cy="128"/>
                  </a:xfrm>
                  <a:prstGeom prst="ellipse">
                    <a:avLst/>
                  </a:prstGeom>
                  <a:solidFill>
                    <a:schemeClr val="tx1"/>
                  </a:solidFill>
                  <a:ln w="5080">
                    <a:solidFill>
                      <a:schemeClr val="tx1"/>
                    </a:solidFill>
                    <a:round/>
                    <a:headEnd/>
                    <a:tailEnd/>
                  </a:ln>
                </p:spPr>
                <p:txBody>
                  <a:bodyPr/>
                  <a:lstStyle/>
                  <a:p>
                    <a:endParaRPr lang="fr-FR"/>
                  </a:p>
                </p:txBody>
              </p:sp>
              <p:sp>
                <p:nvSpPr>
                  <p:cNvPr id="71716" name="Oval 63"/>
                  <p:cNvSpPr>
                    <a:spLocks noChangeArrowheads="1"/>
                  </p:cNvSpPr>
                  <p:nvPr/>
                </p:nvSpPr>
                <p:spPr bwMode="auto">
                  <a:xfrm>
                    <a:off x="2268" y="4020"/>
                    <a:ext cx="110" cy="139"/>
                  </a:xfrm>
                  <a:prstGeom prst="ellipse">
                    <a:avLst/>
                  </a:prstGeom>
                  <a:solidFill>
                    <a:schemeClr val="tx1"/>
                  </a:solidFill>
                  <a:ln w="5080">
                    <a:solidFill>
                      <a:schemeClr val="tx1"/>
                    </a:solidFill>
                    <a:round/>
                    <a:headEnd/>
                    <a:tailEnd/>
                  </a:ln>
                </p:spPr>
                <p:txBody>
                  <a:bodyPr/>
                  <a:lstStyle/>
                  <a:p>
                    <a:endParaRPr lang="fr-FR"/>
                  </a:p>
                </p:txBody>
              </p:sp>
              <p:sp>
                <p:nvSpPr>
                  <p:cNvPr id="71717" name="Oval 64"/>
                  <p:cNvSpPr>
                    <a:spLocks noChangeArrowheads="1"/>
                  </p:cNvSpPr>
                  <p:nvPr/>
                </p:nvSpPr>
                <p:spPr bwMode="auto">
                  <a:xfrm>
                    <a:off x="3100" y="4028"/>
                    <a:ext cx="120" cy="131"/>
                  </a:xfrm>
                  <a:prstGeom prst="ellipse">
                    <a:avLst/>
                  </a:prstGeom>
                  <a:solidFill>
                    <a:schemeClr val="tx1"/>
                  </a:solidFill>
                  <a:ln w="5080">
                    <a:solidFill>
                      <a:schemeClr val="tx1"/>
                    </a:solidFill>
                    <a:round/>
                    <a:headEnd/>
                    <a:tailEnd/>
                  </a:ln>
                </p:spPr>
                <p:txBody>
                  <a:bodyPr/>
                  <a:lstStyle/>
                  <a:p>
                    <a:endParaRPr lang="fr-FR"/>
                  </a:p>
                </p:txBody>
              </p:sp>
              <p:sp>
                <p:nvSpPr>
                  <p:cNvPr id="71718" name="Line 65"/>
                  <p:cNvSpPr>
                    <a:spLocks noChangeShapeType="1"/>
                  </p:cNvSpPr>
                  <p:nvPr/>
                </p:nvSpPr>
                <p:spPr bwMode="auto">
                  <a:xfrm>
                    <a:off x="3218" y="3186"/>
                    <a:ext cx="0" cy="928"/>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19" name="Line 66"/>
                  <p:cNvSpPr>
                    <a:spLocks noChangeShapeType="1"/>
                  </p:cNvSpPr>
                  <p:nvPr/>
                </p:nvSpPr>
                <p:spPr bwMode="auto">
                  <a:xfrm>
                    <a:off x="2268" y="3181"/>
                    <a:ext cx="0" cy="929"/>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20" name="Line 67"/>
                  <p:cNvSpPr>
                    <a:spLocks noChangeShapeType="1"/>
                  </p:cNvSpPr>
                  <p:nvPr/>
                </p:nvSpPr>
                <p:spPr bwMode="auto">
                  <a:xfrm>
                    <a:off x="2302" y="4156"/>
                    <a:ext cx="874" cy="1"/>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21" name="Line 68"/>
                  <p:cNvSpPr>
                    <a:spLocks noChangeShapeType="1"/>
                  </p:cNvSpPr>
                  <p:nvPr/>
                </p:nvSpPr>
                <p:spPr bwMode="auto">
                  <a:xfrm>
                    <a:off x="2302" y="3137"/>
                    <a:ext cx="874"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22" name="Line 69"/>
                  <p:cNvSpPr>
                    <a:spLocks noChangeShapeType="1"/>
                  </p:cNvSpPr>
                  <p:nvPr/>
                </p:nvSpPr>
                <p:spPr bwMode="auto">
                  <a:xfrm flipV="1">
                    <a:off x="2297" y="3488"/>
                    <a:ext cx="102" cy="112"/>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23" name="Line 70"/>
                  <p:cNvSpPr>
                    <a:spLocks noChangeShapeType="1"/>
                  </p:cNvSpPr>
                  <p:nvPr/>
                </p:nvSpPr>
                <p:spPr bwMode="auto">
                  <a:xfrm flipV="1">
                    <a:off x="2346" y="3595"/>
                    <a:ext cx="101" cy="111"/>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24" name="Line 71"/>
                  <p:cNvSpPr>
                    <a:spLocks noChangeShapeType="1"/>
                  </p:cNvSpPr>
                  <p:nvPr/>
                </p:nvSpPr>
                <p:spPr bwMode="auto">
                  <a:xfrm flipV="1">
                    <a:off x="2357" y="4024"/>
                    <a:ext cx="126" cy="134"/>
                  </a:xfrm>
                  <a:prstGeom prst="line">
                    <a:avLst/>
                  </a:prstGeom>
                  <a:noFill/>
                  <a:ln w="889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25" name="Line 72"/>
                  <p:cNvSpPr>
                    <a:spLocks noChangeShapeType="1"/>
                  </p:cNvSpPr>
                  <p:nvPr/>
                </p:nvSpPr>
                <p:spPr bwMode="auto">
                  <a:xfrm flipV="1">
                    <a:off x="2268" y="3922"/>
                    <a:ext cx="125" cy="135"/>
                  </a:xfrm>
                  <a:prstGeom prst="line">
                    <a:avLst/>
                  </a:prstGeom>
                  <a:noFill/>
                  <a:ln w="889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4217" name="Text Box 73"/>
                  <p:cNvSpPr txBox="1">
                    <a:spLocks noChangeArrowheads="1"/>
                  </p:cNvSpPr>
                  <p:nvPr/>
                </p:nvSpPr>
                <p:spPr bwMode="auto">
                  <a:xfrm>
                    <a:off x="3640" y="3067"/>
                    <a:ext cx="504" cy="216"/>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0">
                        <a:solidFill>
                          <a:schemeClr val="tx1"/>
                        </a:solidFill>
                        <a:miter lim="800000"/>
                        <a:headEnd/>
                        <a:tailEnd/>
                      </a14:hiddenLine>
                    </a:ext>
                  </a:extLst>
                </p:spPr>
                <p:txBody>
                  <a:bodyPr/>
                  <a:lstStyle/>
                  <a:p>
                    <a:pPr>
                      <a:defRPr/>
                    </a:pPr>
                    <a:r>
                      <a:rPr lang="fr-FR" sz="1200">
                        <a:cs typeface="Arial" charset="0"/>
                      </a:rPr>
                      <a:t>   </a:t>
                    </a:r>
                    <a:r>
                      <a:rPr lang="fr-FR" sz="1400">
                        <a:latin typeface="Arial" charset="0"/>
                        <a:cs typeface="Arial" charset="0"/>
                      </a:rPr>
                      <a:t>4T16</a:t>
                    </a:r>
                    <a:endParaRPr lang="fr-FR" sz="4400">
                      <a:effectLst>
                        <a:outerShdw blurRad="38100" dist="38100" dir="2700000" algn="tl">
                          <a:srgbClr val="000000"/>
                        </a:outerShdw>
                      </a:effectLst>
                      <a:cs typeface="Arial" charset="0"/>
                    </a:endParaRPr>
                  </a:p>
                </p:txBody>
              </p:sp>
              <p:sp>
                <p:nvSpPr>
                  <p:cNvPr id="134218" name="Text Box 74"/>
                  <p:cNvSpPr txBox="1">
                    <a:spLocks noChangeArrowheads="1"/>
                  </p:cNvSpPr>
                  <p:nvPr/>
                </p:nvSpPr>
                <p:spPr bwMode="auto">
                  <a:xfrm>
                    <a:off x="3640" y="3475"/>
                    <a:ext cx="504" cy="168"/>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0">
                        <a:solidFill>
                          <a:schemeClr val="tx1"/>
                        </a:solidFill>
                        <a:miter lim="800000"/>
                        <a:headEnd/>
                        <a:tailEnd/>
                      </a14:hiddenLine>
                    </a:ext>
                  </a:extLst>
                </p:spPr>
                <p:txBody>
                  <a:bodyPr/>
                  <a:lstStyle/>
                  <a:p>
                    <a:pPr>
                      <a:defRPr/>
                    </a:pPr>
                    <a:r>
                      <a:rPr lang="fr-FR" sz="1200">
                        <a:cs typeface="Arial" charset="0"/>
                      </a:rPr>
                      <a:t>   </a:t>
                    </a:r>
                    <a:r>
                      <a:rPr lang="fr-FR" sz="1400">
                        <a:latin typeface="Arial" charset="0"/>
                        <a:cs typeface="Arial" charset="0"/>
                      </a:rPr>
                      <a:t>4T16</a:t>
                    </a:r>
                    <a:endParaRPr lang="fr-FR" sz="4400">
                      <a:effectLst>
                        <a:outerShdw blurRad="38100" dist="38100" dir="2700000" algn="tl">
                          <a:srgbClr val="000000"/>
                        </a:outerShdw>
                      </a:effectLst>
                      <a:cs typeface="Arial" charset="0"/>
                    </a:endParaRPr>
                  </a:p>
                </p:txBody>
              </p:sp>
            </p:grpSp>
            <p:sp>
              <p:nvSpPr>
                <p:cNvPr id="134219" name="Text Box 75"/>
                <p:cNvSpPr txBox="1">
                  <a:spLocks noChangeArrowheads="1"/>
                </p:cNvSpPr>
                <p:nvPr/>
              </p:nvSpPr>
              <p:spPr bwMode="auto">
                <a:xfrm>
                  <a:off x="3522" y="3787"/>
                  <a:ext cx="1263" cy="216"/>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0">
                      <a:solidFill>
                        <a:schemeClr val="tx1"/>
                      </a:solidFill>
                      <a:miter lim="800000"/>
                      <a:headEnd/>
                      <a:tailEnd/>
                    </a14:hiddenLine>
                  </a:ext>
                </a:extLst>
              </p:spPr>
              <p:txBody>
                <a:bodyPr/>
                <a:lstStyle/>
                <a:p>
                  <a:pPr>
                    <a:defRPr/>
                  </a:pPr>
                  <a:r>
                    <a:rPr lang="fr-FR" sz="1400">
                      <a:latin typeface="Arial" charset="0"/>
                      <a:cs typeface="Arial" charset="0"/>
                    </a:rPr>
                    <a:t>2 Cadres T8 ; e = 20</a:t>
                  </a:r>
                  <a:endParaRPr lang="fr-FR" sz="4400">
                    <a:effectLst>
                      <a:outerShdw blurRad="38100" dist="38100" dir="2700000" algn="tl">
                        <a:srgbClr val="000000"/>
                      </a:outerShdw>
                    </a:effectLst>
                    <a:cs typeface="Arial" charset="0"/>
                  </a:endParaRPr>
                </a:p>
              </p:txBody>
            </p:sp>
          </p:grpSp>
        </p:grpSp>
      </p:grpSp>
      <p:sp>
        <p:nvSpPr>
          <p:cNvPr id="71688" name="Oval 76"/>
          <p:cNvSpPr>
            <a:spLocks noChangeArrowheads="1"/>
          </p:cNvSpPr>
          <p:nvPr/>
        </p:nvSpPr>
        <p:spPr bwMode="auto">
          <a:xfrm>
            <a:off x="4614863" y="2378075"/>
            <a:ext cx="82550" cy="88900"/>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689" name="Oval 77"/>
          <p:cNvSpPr>
            <a:spLocks noChangeArrowheads="1"/>
          </p:cNvSpPr>
          <p:nvPr/>
        </p:nvSpPr>
        <p:spPr bwMode="auto">
          <a:xfrm>
            <a:off x="4241800" y="2376488"/>
            <a:ext cx="82550" cy="88900"/>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1690" name="Oval 78"/>
          <p:cNvSpPr>
            <a:spLocks noChangeArrowheads="1"/>
          </p:cNvSpPr>
          <p:nvPr/>
        </p:nvSpPr>
        <p:spPr bwMode="auto">
          <a:xfrm>
            <a:off x="3881438" y="2378075"/>
            <a:ext cx="82550" cy="88900"/>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34223" name="Text Box 79"/>
          <p:cNvSpPr txBox="1">
            <a:spLocks noChangeArrowheads="1"/>
          </p:cNvSpPr>
          <p:nvPr/>
        </p:nvSpPr>
        <p:spPr bwMode="auto">
          <a:xfrm>
            <a:off x="2843213" y="2276475"/>
            <a:ext cx="571500" cy="317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400" b="1">
                <a:cs typeface="Arial" charset="0"/>
              </a:rPr>
              <a:t>3T14</a:t>
            </a:r>
            <a:endParaRPr lang="fr-FR" sz="1400">
              <a:effectLst>
                <a:outerShdw blurRad="38100" dist="38100" dir="2700000" algn="tl">
                  <a:srgbClr val="000000"/>
                </a:outerShdw>
              </a:effectLst>
              <a:cs typeface="Arial" charset="0"/>
            </a:endParaRPr>
          </a:p>
        </p:txBody>
      </p:sp>
      <p:sp>
        <p:nvSpPr>
          <p:cNvPr id="71692" name="Line 80"/>
          <p:cNvSpPr>
            <a:spLocks noChangeShapeType="1"/>
          </p:cNvSpPr>
          <p:nvPr/>
        </p:nvSpPr>
        <p:spPr bwMode="auto">
          <a:xfrm>
            <a:off x="3333750" y="2420938"/>
            <a:ext cx="57626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693" name="Oval 81"/>
          <p:cNvSpPr>
            <a:spLocks noChangeArrowheads="1"/>
          </p:cNvSpPr>
          <p:nvPr/>
        </p:nvSpPr>
        <p:spPr bwMode="auto">
          <a:xfrm>
            <a:off x="4284663" y="4999038"/>
            <a:ext cx="184150" cy="203200"/>
          </a:xfrm>
          <a:prstGeom prst="ellipse">
            <a:avLst/>
          </a:prstGeom>
          <a:solidFill>
            <a:schemeClr val="tx1"/>
          </a:solidFill>
          <a:ln w="5080">
            <a:solidFill>
              <a:schemeClr val="tx1"/>
            </a:solidFill>
            <a:round/>
            <a:headEnd/>
            <a:tailEnd/>
          </a:ln>
        </p:spPr>
        <p:txBody>
          <a:bodyPr/>
          <a:lstStyle/>
          <a:p>
            <a:endParaRPr lang="fr-FR"/>
          </a:p>
        </p:txBody>
      </p:sp>
      <p:sp>
        <p:nvSpPr>
          <p:cNvPr id="71694" name="Oval 82"/>
          <p:cNvSpPr>
            <a:spLocks noChangeArrowheads="1"/>
          </p:cNvSpPr>
          <p:nvPr/>
        </p:nvSpPr>
        <p:spPr bwMode="auto">
          <a:xfrm>
            <a:off x="4903788" y="5632450"/>
            <a:ext cx="184150" cy="203200"/>
          </a:xfrm>
          <a:prstGeom prst="ellipse">
            <a:avLst/>
          </a:prstGeom>
          <a:solidFill>
            <a:schemeClr val="tx1"/>
          </a:solidFill>
          <a:ln w="5080">
            <a:solidFill>
              <a:schemeClr val="tx1"/>
            </a:solidFill>
            <a:round/>
            <a:headEnd/>
            <a:tailEnd/>
          </a:ln>
        </p:spPr>
        <p:txBody>
          <a:bodyPr/>
          <a:lstStyle/>
          <a:p>
            <a:endParaRPr lang="fr-FR"/>
          </a:p>
        </p:txBody>
      </p:sp>
      <p:sp>
        <p:nvSpPr>
          <p:cNvPr id="71695" name="Oval 83"/>
          <p:cNvSpPr>
            <a:spLocks noChangeArrowheads="1"/>
          </p:cNvSpPr>
          <p:nvPr/>
        </p:nvSpPr>
        <p:spPr bwMode="auto">
          <a:xfrm>
            <a:off x="3621088" y="5661025"/>
            <a:ext cx="184150" cy="203200"/>
          </a:xfrm>
          <a:prstGeom prst="ellipse">
            <a:avLst/>
          </a:prstGeom>
          <a:solidFill>
            <a:schemeClr val="tx1"/>
          </a:solidFill>
          <a:ln w="5080">
            <a:solidFill>
              <a:schemeClr val="tx1"/>
            </a:solidFill>
            <a:round/>
            <a:headEnd/>
            <a:tailEnd/>
          </a:ln>
        </p:spPr>
        <p:txBody>
          <a:bodyPr/>
          <a:lstStyle/>
          <a:p>
            <a:endParaRPr lang="fr-FR"/>
          </a:p>
        </p:txBody>
      </p:sp>
      <p:sp>
        <p:nvSpPr>
          <p:cNvPr id="71696" name="Oval 84"/>
          <p:cNvSpPr>
            <a:spLocks noChangeArrowheads="1"/>
          </p:cNvSpPr>
          <p:nvPr/>
        </p:nvSpPr>
        <p:spPr bwMode="auto">
          <a:xfrm>
            <a:off x="4284663" y="6381750"/>
            <a:ext cx="184150" cy="203200"/>
          </a:xfrm>
          <a:prstGeom prst="ellipse">
            <a:avLst/>
          </a:prstGeom>
          <a:solidFill>
            <a:schemeClr val="tx1"/>
          </a:solidFill>
          <a:ln w="5080">
            <a:solidFill>
              <a:schemeClr val="tx1"/>
            </a:solidFill>
            <a:round/>
            <a:headEnd/>
            <a:tailEnd/>
          </a:ln>
        </p:spPr>
        <p:txBody>
          <a:bodyPr/>
          <a:lstStyle/>
          <a:p>
            <a:endParaRPr lang="fr-FR"/>
          </a:p>
        </p:txBody>
      </p:sp>
      <p:sp>
        <p:nvSpPr>
          <p:cNvPr id="71697" name="Line 85"/>
          <p:cNvSpPr>
            <a:spLocks noChangeShapeType="1"/>
          </p:cNvSpPr>
          <p:nvPr/>
        </p:nvSpPr>
        <p:spPr bwMode="auto">
          <a:xfrm>
            <a:off x="3635375" y="5805488"/>
            <a:ext cx="720725"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698" name="Line 86"/>
          <p:cNvSpPr>
            <a:spLocks noChangeShapeType="1"/>
          </p:cNvSpPr>
          <p:nvPr/>
        </p:nvSpPr>
        <p:spPr bwMode="auto">
          <a:xfrm>
            <a:off x="4427538" y="5013325"/>
            <a:ext cx="649287"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699" name="Line 87"/>
          <p:cNvSpPr>
            <a:spLocks noChangeShapeType="1"/>
          </p:cNvSpPr>
          <p:nvPr/>
        </p:nvSpPr>
        <p:spPr bwMode="auto">
          <a:xfrm flipH="1">
            <a:off x="4413250" y="5805488"/>
            <a:ext cx="649288"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00" name="Line 88"/>
          <p:cNvSpPr>
            <a:spLocks noChangeShapeType="1"/>
          </p:cNvSpPr>
          <p:nvPr/>
        </p:nvSpPr>
        <p:spPr bwMode="auto">
          <a:xfrm flipH="1">
            <a:off x="3635375" y="4984750"/>
            <a:ext cx="720725" cy="749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01" name="Line 89"/>
          <p:cNvSpPr>
            <a:spLocks noChangeShapeType="1"/>
          </p:cNvSpPr>
          <p:nvPr/>
        </p:nvSpPr>
        <p:spPr bwMode="auto">
          <a:xfrm flipH="1">
            <a:off x="4787900" y="6165850"/>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02" name="Line 90"/>
          <p:cNvSpPr>
            <a:spLocks noChangeShapeType="1"/>
          </p:cNvSpPr>
          <p:nvPr/>
        </p:nvSpPr>
        <p:spPr bwMode="auto">
          <a:xfrm flipH="1" flipV="1">
            <a:off x="5076825" y="5949950"/>
            <a:ext cx="5746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4235" name="Text Box 91"/>
          <p:cNvSpPr txBox="1">
            <a:spLocks noChangeArrowheads="1"/>
          </p:cNvSpPr>
          <p:nvPr/>
        </p:nvSpPr>
        <p:spPr bwMode="auto">
          <a:xfrm>
            <a:off x="827088" y="1844675"/>
            <a:ext cx="2546350" cy="2159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fr-FR" sz="1600" b="1">
                <a:cs typeface="Arial" charset="0"/>
              </a:rPr>
              <a:t>Cadre+étrierT8 ; e = 20</a:t>
            </a:r>
            <a:endParaRPr lang="fr-FR" sz="1600">
              <a:effectLst>
                <a:outerShdw blurRad="38100" dist="38100" dir="2700000" algn="tl">
                  <a:srgbClr val="000000"/>
                </a:outerShdw>
              </a:effectLst>
              <a:cs typeface="Arial" charset="0"/>
            </a:endParaRPr>
          </a:p>
        </p:txBody>
      </p:sp>
      <p:sp>
        <p:nvSpPr>
          <p:cNvPr id="71704" name="Line 92"/>
          <p:cNvSpPr>
            <a:spLocks noChangeShapeType="1"/>
          </p:cNvSpPr>
          <p:nvPr/>
        </p:nvSpPr>
        <p:spPr bwMode="auto">
          <a:xfrm flipH="1">
            <a:off x="5105400" y="5084763"/>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05" name="Line 93"/>
          <p:cNvSpPr>
            <a:spLocks noChangeShapeType="1"/>
          </p:cNvSpPr>
          <p:nvPr/>
        </p:nvSpPr>
        <p:spPr bwMode="auto">
          <a:xfrm flipH="1">
            <a:off x="5089525" y="573405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p:cTn id="7" dur="1000" fill="hold"/>
                                        <p:tgtEl>
                                          <p:spTgt spid="134146"/>
                                        </p:tgtEl>
                                        <p:attrNameLst>
                                          <p:attrName>ppt_w</p:attrName>
                                        </p:attrNameLst>
                                      </p:cBhvr>
                                      <p:tavLst>
                                        <p:tav tm="0">
                                          <p:val>
                                            <p:strVal val="#ppt_w+.3"/>
                                          </p:val>
                                        </p:tav>
                                        <p:tav tm="100000">
                                          <p:val>
                                            <p:strVal val="#ppt_w"/>
                                          </p:val>
                                        </p:tav>
                                      </p:tavLst>
                                    </p:anim>
                                    <p:anim calcmode="lin" valueType="num">
                                      <p:cBhvr>
                                        <p:cTn id="8" dur="1000" fill="hold"/>
                                        <p:tgtEl>
                                          <p:spTgt spid="134146"/>
                                        </p:tgtEl>
                                        <p:attrNameLst>
                                          <p:attrName>ppt_h</p:attrName>
                                        </p:attrNameLst>
                                      </p:cBhvr>
                                      <p:tavLst>
                                        <p:tav tm="0">
                                          <p:val>
                                            <p:strVal val="#ppt_h"/>
                                          </p:val>
                                        </p:tav>
                                        <p:tav tm="100000">
                                          <p:val>
                                            <p:strVal val="#ppt_h"/>
                                          </p:val>
                                        </p:tav>
                                      </p:tavLst>
                                    </p:anim>
                                    <p:animEffect transition="in" filter="fade">
                                      <p:cBhvr>
                                        <p:cTn id="9" dur="1000"/>
                                        <p:tgtEl>
                                          <p:spTgt spid="13414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4147"/>
                                        </p:tgtEl>
                                        <p:attrNameLst>
                                          <p:attrName>style.visibility</p:attrName>
                                        </p:attrNameLst>
                                      </p:cBhvr>
                                      <p:to>
                                        <p:strVal val="visible"/>
                                      </p:to>
                                    </p:set>
                                    <p:anim calcmode="lin" valueType="num">
                                      <p:cBhvr>
                                        <p:cTn id="12" dur="1000" fill="hold"/>
                                        <p:tgtEl>
                                          <p:spTgt spid="134147"/>
                                        </p:tgtEl>
                                        <p:attrNameLst>
                                          <p:attrName>ppt_w</p:attrName>
                                        </p:attrNameLst>
                                      </p:cBhvr>
                                      <p:tavLst>
                                        <p:tav tm="0">
                                          <p:val>
                                            <p:strVal val="#ppt_w+.3"/>
                                          </p:val>
                                        </p:tav>
                                        <p:tav tm="100000">
                                          <p:val>
                                            <p:strVal val="#ppt_w"/>
                                          </p:val>
                                        </p:tav>
                                      </p:tavLst>
                                    </p:anim>
                                    <p:anim calcmode="lin" valueType="num">
                                      <p:cBhvr>
                                        <p:cTn id="13" dur="1000" fill="hold"/>
                                        <p:tgtEl>
                                          <p:spTgt spid="134147"/>
                                        </p:tgtEl>
                                        <p:attrNameLst>
                                          <p:attrName>ppt_h</p:attrName>
                                        </p:attrNameLst>
                                      </p:cBhvr>
                                      <p:tavLst>
                                        <p:tav tm="0">
                                          <p:val>
                                            <p:strVal val="#ppt_h"/>
                                          </p:val>
                                        </p:tav>
                                        <p:tav tm="100000">
                                          <p:val>
                                            <p:strVal val="#ppt_h"/>
                                          </p:val>
                                        </p:tav>
                                      </p:tavLst>
                                    </p:anim>
                                    <p:animEffect transition="in" filter="fade">
                                      <p:cBhvr>
                                        <p:cTn id="14" dur="1000"/>
                                        <p:tgtEl>
                                          <p:spTgt spid="13414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4148"/>
                                        </p:tgtEl>
                                        <p:attrNameLst>
                                          <p:attrName>style.visibility</p:attrName>
                                        </p:attrNameLst>
                                      </p:cBhvr>
                                      <p:to>
                                        <p:strVal val="visible"/>
                                      </p:to>
                                    </p:set>
                                    <p:anim calcmode="lin" valueType="num">
                                      <p:cBhvr>
                                        <p:cTn id="17" dur="1000" fill="hold"/>
                                        <p:tgtEl>
                                          <p:spTgt spid="134148"/>
                                        </p:tgtEl>
                                        <p:attrNameLst>
                                          <p:attrName>ppt_w</p:attrName>
                                        </p:attrNameLst>
                                      </p:cBhvr>
                                      <p:tavLst>
                                        <p:tav tm="0">
                                          <p:val>
                                            <p:strVal val="#ppt_w+.3"/>
                                          </p:val>
                                        </p:tav>
                                        <p:tav tm="100000">
                                          <p:val>
                                            <p:strVal val="#ppt_w"/>
                                          </p:val>
                                        </p:tav>
                                      </p:tavLst>
                                    </p:anim>
                                    <p:anim calcmode="lin" valueType="num">
                                      <p:cBhvr>
                                        <p:cTn id="18" dur="1000" fill="hold"/>
                                        <p:tgtEl>
                                          <p:spTgt spid="134148"/>
                                        </p:tgtEl>
                                        <p:attrNameLst>
                                          <p:attrName>ppt_h</p:attrName>
                                        </p:attrNameLst>
                                      </p:cBhvr>
                                      <p:tavLst>
                                        <p:tav tm="0">
                                          <p:val>
                                            <p:strVal val="#ppt_h"/>
                                          </p:val>
                                        </p:tav>
                                        <p:tav tm="100000">
                                          <p:val>
                                            <p:strVal val="#ppt_h"/>
                                          </p:val>
                                        </p:tav>
                                      </p:tavLst>
                                    </p:anim>
                                    <p:animEffect transition="in" filter="fade">
                                      <p:cBhvr>
                                        <p:cTn id="19" dur="10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p:bldP spid="13414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a:spLocks noGrp="1"/>
          </p:cNvSpPr>
          <p:nvPr>
            <p:ph type="dt" sz="quarter" idx="10"/>
          </p:nvPr>
        </p:nvSpPr>
        <p:spPr/>
        <p:txBody>
          <a:bodyPr/>
          <a:lstStyle/>
          <a:p>
            <a:pPr>
              <a:defRPr/>
            </a:pPr>
            <a:fld id="{DBF9BA91-DE4C-440E-A35B-6632FB41A634}" type="datetime1">
              <a:rPr lang="fr-FR"/>
              <a:pPr>
                <a:defRPr/>
              </a:pPr>
              <a:t>25/10/2019</a:t>
            </a:fld>
            <a:endParaRPr lang="fr-FR"/>
          </a:p>
        </p:txBody>
      </p:sp>
      <p:sp>
        <p:nvSpPr>
          <p:cNvPr id="6" name="Espace réservé du numéro de diapositive 4"/>
          <p:cNvSpPr>
            <a:spLocks noGrp="1"/>
          </p:cNvSpPr>
          <p:nvPr>
            <p:ph type="sldNum" sz="quarter" idx="12"/>
          </p:nvPr>
        </p:nvSpPr>
        <p:spPr/>
        <p:txBody>
          <a:bodyPr/>
          <a:lstStyle/>
          <a:p>
            <a:pPr>
              <a:defRPr/>
            </a:pPr>
            <a:fld id="{7C1BE20C-3EA1-44E4-9E29-A4B91144C1F9}" type="slidenum">
              <a:rPr lang="fr-FR"/>
              <a:pPr>
                <a:defRPr/>
              </a:pPr>
              <a:t>69</a:t>
            </a:fld>
            <a:endParaRPr lang="fr-FR"/>
          </a:p>
        </p:txBody>
      </p:sp>
      <p:sp>
        <p:nvSpPr>
          <p:cNvPr id="135170" name="Rectangle 2"/>
          <p:cNvSpPr>
            <a:spLocks noGrp="1" noChangeArrowheads="1"/>
          </p:cNvSpPr>
          <p:nvPr>
            <p:ph type="title"/>
          </p:nvPr>
        </p:nvSpPr>
        <p:spPr>
          <a:xfrm>
            <a:off x="468313" y="-242888"/>
            <a:ext cx="8229600" cy="1143001"/>
          </a:xfrm>
        </p:spPr>
        <p:txBody>
          <a:bodyPr/>
          <a:lstStyle/>
          <a:p>
            <a:pPr eaLnBrk="1" hangingPunct="1"/>
            <a:r>
              <a:rPr lang="fr-FR" sz="3600" b="1" smtClean="0">
                <a:solidFill>
                  <a:srgbClr val="99CCFF"/>
                </a:solidFill>
                <a:latin typeface="Times New Roman" pitchFamily="18" charset="0"/>
              </a:rPr>
              <a:t>Etude de l’infrastructure :</a:t>
            </a:r>
            <a:r>
              <a:rPr lang="fr-FR" smtClean="0">
                <a:latin typeface="Times New Roman" pitchFamily="18" charset="0"/>
              </a:rPr>
              <a:t> </a:t>
            </a:r>
          </a:p>
        </p:txBody>
      </p:sp>
      <p:sp>
        <p:nvSpPr>
          <p:cNvPr id="72709" name="Text Box 3"/>
          <p:cNvSpPr txBox="1">
            <a:spLocks noChangeArrowheads="1"/>
          </p:cNvSpPr>
          <p:nvPr/>
        </p:nvSpPr>
        <p:spPr bwMode="auto">
          <a:xfrm>
            <a:off x="684213" y="1844675"/>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GB" sz="1800">
              <a:cs typeface="Arial" charset="0"/>
            </a:endParaRPr>
          </a:p>
        </p:txBody>
      </p:sp>
      <p:sp>
        <p:nvSpPr>
          <p:cNvPr id="135172" name="Text Box 4"/>
          <p:cNvSpPr txBox="1">
            <a:spLocks noChangeArrowheads="1"/>
          </p:cNvSpPr>
          <p:nvPr/>
        </p:nvSpPr>
        <p:spPr bwMode="auto">
          <a:xfrm>
            <a:off x="395288" y="765175"/>
            <a:ext cx="8424862"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cs typeface="Arial" charset="0"/>
              </a:rPr>
              <a:t>     Pour l’étude au sol  on fait des essais de reconnaissance géologique et géotechnique du terrain  qui comportent les différentes étapes suivantes:</a:t>
            </a:r>
          </a:p>
          <a:p>
            <a:pPr eaLnBrk="1" hangingPunct="1"/>
            <a:r>
              <a:rPr lang="fr-FR">
                <a:cs typeface="Arial" charset="0"/>
              </a:rPr>
              <a:t>Situation et description du site, travaux de reconnaissance, essais de laboratoire.</a:t>
            </a:r>
          </a:p>
          <a:p>
            <a:pPr eaLnBrk="1" hangingPunct="1"/>
            <a:endParaRPr lang="fr-FR" sz="1000">
              <a:cs typeface="Arial" charset="0"/>
            </a:endParaRPr>
          </a:p>
          <a:p>
            <a:pPr eaLnBrk="1" hangingPunct="1"/>
            <a:r>
              <a:rPr lang="fr-FR">
                <a:cs typeface="Arial" charset="0"/>
              </a:rPr>
              <a:t>      La contrainte admissible dans le sol sera détermine à partir des résultats des essais de pénétromètre dynamique  en utilisant la formule suivante :</a:t>
            </a:r>
            <a:r>
              <a:rPr lang="fr-FR" b="1" i="1">
                <a:cs typeface="Arial" charset="0"/>
              </a:rPr>
              <a:t> Q</a:t>
            </a:r>
            <a:r>
              <a:rPr lang="fr-FR" b="1" i="1" baseline="-25000">
                <a:cs typeface="Arial" charset="0"/>
              </a:rPr>
              <a:t>adm</a:t>
            </a:r>
            <a:r>
              <a:rPr lang="fr-FR" b="1" i="1">
                <a:cs typeface="Arial" charset="0"/>
              </a:rPr>
              <a:t> = Rp/X</a:t>
            </a:r>
            <a:r>
              <a:rPr lang="fr-FR">
                <a:cs typeface="Arial" charset="0"/>
              </a:rPr>
              <a:t> </a:t>
            </a:r>
          </a:p>
          <a:p>
            <a:pPr eaLnBrk="1" hangingPunct="1"/>
            <a:r>
              <a:rPr lang="fr-FR" sz="500">
                <a:cs typeface="Arial" charset="0"/>
              </a:rPr>
              <a:t> </a:t>
            </a:r>
          </a:p>
          <a:p>
            <a:pPr eaLnBrk="1" hangingPunct="1"/>
            <a:r>
              <a:rPr lang="fr-FR">
                <a:cs typeface="Arial" charset="0"/>
              </a:rPr>
              <a:t>On opte pour </a:t>
            </a:r>
            <a:r>
              <a:rPr lang="fr-FR" b="1" i="1">
                <a:cs typeface="Arial" charset="0"/>
              </a:rPr>
              <a:t>Q</a:t>
            </a:r>
            <a:r>
              <a:rPr lang="fr-FR" b="1" i="1" baseline="-25000">
                <a:cs typeface="Arial" charset="0"/>
              </a:rPr>
              <a:t>adm</a:t>
            </a:r>
            <a:r>
              <a:rPr lang="fr-FR" b="1" i="1">
                <a:cs typeface="Arial" charset="0"/>
              </a:rPr>
              <a:t> </a:t>
            </a:r>
            <a:r>
              <a:rPr lang="fr-FR">
                <a:cs typeface="Arial" charset="0"/>
              </a:rPr>
              <a:t>= 2.5 bars.</a:t>
            </a:r>
          </a:p>
          <a:p>
            <a:pPr eaLnBrk="1" hangingPunct="1"/>
            <a:endParaRPr lang="fr-FR" sz="1000">
              <a:cs typeface="Arial" charset="0"/>
            </a:endParaRPr>
          </a:p>
          <a:p>
            <a:pPr eaLnBrk="1" hangingPunct="1"/>
            <a:r>
              <a:rPr lang="fr-FR">
                <a:cs typeface="Arial" charset="0"/>
              </a:rPr>
              <a:t>      D’après les essais au pénétromètre et la formation géologique du terrain nous pouvons qualifier le sol bon porteur et on opte pour une semelle semi profonde ancrées à 3,48 m de profondeur.</a:t>
            </a:r>
          </a:p>
          <a:p>
            <a:pPr eaLnBrk="1" hangingPunct="1"/>
            <a:r>
              <a:rPr lang="fr-FR">
                <a:cs typeface="Arial" charset="0"/>
              </a:rPr>
              <a:t>dans notre cas il y a deux types de fondations à prévoir :</a:t>
            </a:r>
          </a:p>
          <a:p>
            <a:pPr eaLnBrk="1" hangingPunct="1"/>
            <a:r>
              <a:rPr lang="fr-FR">
                <a:cs typeface="Arial" charset="0"/>
              </a:rPr>
              <a:t>- semelles filantes    </a:t>
            </a:r>
          </a:p>
          <a:p>
            <a:pPr eaLnBrk="1" hangingPunct="1"/>
            <a:r>
              <a:rPr lang="fr-FR">
                <a:cs typeface="Arial" charset="0"/>
              </a:rPr>
              <a:t>- Radier.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p:cTn id="7" dur="500" fill="hold"/>
                                        <p:tgtEl>
                                          <p:spTgt spid="135170"/>
                                        </p:tgtEl>
                                        <p:attrNameLst>
                                          <p:attrName>ppt_w</p:attrName>
                                        </p:attrNameLst>
                                      </p:cBhvr>
                                      <p:tavLst>
                                        <p:tav tm="0">
                                          <p:val>
                                            <p:strVal val="#ppt_w*0.05"/>
                                          </p:val>
                                        </p:tav>
                                        <p:tav tm="100000">
                                          <p:val>
                                            <p:strVal val="#ppt_w"/>
                                          </p:val>
                                        </p:tav>
                                      </p:tavLst>
                                    </p:anim>
                                    <p:anim calcmode="lin" valueType="num">
                                      <p:cBhvr>
                                        <p:cTn id="8" dur="500" fill="hold"/>
                                        <p:tgtEl>
                                          <p:spTgt spid="135170"/>
                                        </p:tgtEl>
                                        <p:attrNameLst>
                                          <p:attrName>ppt_h</p:attrName>
                                        </p:attrNameLst>
                                      </p:cBhvr>
                                      <p:tavLst>
                                        <p:tav tm="0">
                                          <p:val>
                                            <p:strVal val="#ppt_h"/>
                                          </p:val>
                                        </p:tav>
                                        <p:tav tm="100000">
                                          <p:val>
                                            <p:strVal val="#ppt_h"/>
                                          </p:val>
                                        </p:tav>
                                      </p:tavLst>
                                    </p:anim>
                                    <p:anim calcmode="lin" valueType="num">
                                      <p:cBhvr>
                                        <p:cTn id="9" dur="500" fill="hold"/>
                                        <p:tgtEl>
                                          <p:spTgt spid="135170"/>
                                        </p:tgtEl>
                                        <p:attrNameLst>
                                          <p:attrName>ppt_x</p:attrName>
                                        </p:attrNameLst>
                                      </p:cBhvr>
                                      <p:tavLst>
                                        <p:tav tm="0">
                                          <p:val>
                                            <p:strVal val="#ppt_x-.2"/>
                                          </p:val>
                                        </p:tav>
                                        <p:tav tm="100000">
                                          <p:val>
                                            <p:strVal val="#ppt_x"/>
                                          </p:val>
                                        </p:tav>
                                      </p:tavLst>
                                    </p:anim>
                                    <p:anim calcmode="lin" valueType="num">
                                      <p:cBhvr>
                                        <p:cTn id="10" dur="500" fill="hold"/>
                                        <p:tgtEl>
                                          <p:spTgt spid="135170"/>
                                        </p:tgtEl>
                                        <p:attrNameLst>
                                          <p:attrName>ppt_y</p:attrName>
                                        </p:attrNameLst>
                                      </p:cBhvr>
                                      <p:tavLst>
                                        <p:tav tm="0">
                                          <p:val>
                                            <p:strVal val="#ppt_y"/>
                                          </p:val>
                                        </p:tav>
                                        <p:tav tm="100000">
                                          <p:val>
                                            <p:strVal val="#ppt_y"/>
                                          </p:val>
                                        </p:tav>
                                      </p:tavLst>
                                    </p:anim>
                                    <p:animEffect transition="in" filter="fade">
                                      <p:cBhvr>
                                        <p:cTn id="11" dur="500"/>
                                        <p:tgtEl>
                                          <p:spTgt spid="135170"/>
                                        </p:tgtEl>
                                      </p:cBhvr>
                                    </p:animEffect>
                                  </p:childTnLst>
                                </p:cTn>
                              </p:par>
                            </p:childTnLst>
                          </p:cTn>
                        </p:par>
                        <p:par>
                          <p:cTn id="12" fill="hold" nodeType="afterGroup">
                            <p:stCondLst>
                              <p:cond delay="500"/>
                            </p:stCondLst>
                            <p:childTnLst>
                              <p:par>
                                <p:cTn id="13" presetID="50" presetClass="entr" presetSubtype="0" decel="100000" fill="hold" nodeType="afterEffect">
                                  <p:stCondLst>
                                    <p:cond delay="0"/>
                                  </p:stCondLst>
                                  <p:childTnLst>
                                    <p:set>
                                      <p:cBhvr>
                                        <p:cTn id="14" dur="1" fill="hold">
                                          <p:stCondLst>
                                            <p:cond delay="0"/>
                                          </p:stCondLst>
                                        </p:cTn>
                                        <p:tgtEl>
                                          <p:spTgt spid="135172">
                                            <p:txEl>
                                              <p:pRg st="0" end="0"/>
                                            </p:txEl>
                                          </p:spTgt>
                                        </p:tgtEl>
                                        <p:attrNameLst>
                                          <p:attrName>style.visibility</p:attrName>
                                        </p:attrNameLst>
                                      </p:cBhvr>
                                      <p:to>
                                        <p:strVal val="visible"/>
                                      </p:to>
                                    </p:set>
                                    <p:anim calcmode="lin" valueType="num">
                                      <p:cBhvr>
                                        <p:cTn id="15" dur="1000" fill="hold"/>
                                        <p:tgtEl>
                                          <p:spTgt spid="135172">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135172">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35172">
                                            <p:txEl>
                                              <p:pRg st="0" end="0"/>
                                            </p:txEl>
                                          </p:spTgt>
                                        </p:tgtEl>
                                      </p:cBhvr>
                                    </p:animEffect>
                                  </p:childTnLst>
                                </p:cTn>
                              </p:par>
                            </p:childTnLst>
                          </p:cTn>
                        </p:par>
                        <p:par>
                          <p:cTn id="18" fill="hold" nodeType="afterGroup">
                            <p:stCondLst>
                              <p:cond delay="1500"/>
                            </p:stCondLst>
                            <p:childTnLst>
                              <p:par>
                                <p:cTn id="19" presetID="50" presetClass="entr" presetSubtype="0" decel="100000" fill="hold" nodeType="afterEffect">
                                  <p:stCondLst>
                                    <p:cond delay="0"/>
                                  </p:stCondLst>
                                  <p:childTnLst>
                                    <p:set>
                                      <p:cBhvr>
                                        <p:cTn id="20" dur="1" fill="hold">
                                          <p:stCondLst>
                                            <p:cond delay="0"/>
                                          </p:stCondLst>
                                        </p:cTn>
                                        <p:tgtEl>
                                          <p:spTgt spid="135172">
                                            <p:txEl>
                                              <p:pRg st="1" end="1"/>
                                            </p:txEl>
                                          </p:spTgt>
                                        </p:tgtEl>
                                        <p:attrNameLst>
                                          <p:attrName>style.visibility</p:attrName>
                                        </p:attrNameLst>
                                      </p:cBhvr>
                                      <p:to>
                                        <p:strVal val="visible"/>
                                      </p:to>
                                    </p:set>
                                    <p:anim calcmode="lin" valueType="num">
                                      <p:cBhvr>
                                        <p:cTn id="21" dur="1000" fill="hold"/>
                                        <p:tgtEl>
                                          <p:spTgt spid="135172">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3517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35172">
                                            <p:txEl>
                                              <p:pRg st="1" end="1"/>
                                            </p:txEl>
                                          </p:spTgt>
                                        </p:tgtEl>
                                      </p:cBhvr>
                                    </p:animEffect>
                                  </p:childTnLst>
                                </p:cTn>
                              </p:par>
                            </p:childTnLst>
                          </p:cTn>
                        </p:par>
                        <p:par>
                          <p:cTn id="24" fill="hold" nodeType="afterGroup">
                            <p:stCondLst>
                              <p:cond delay="2500"/>
                            </p:stCondLst>
                            <p:childTnLst>
                              <p:par>
                                <p:cTn id="25" presetID="50" presetClass="entr" presetSubtype="0" decel="100000" fill="hold" nodeType="afterEffect">
                                  <p:stCondLst>
                                    <p:cond delay="0"/>
                                  </p:stCondLst>
                                  <p:childTnLst>
                                    <p:set>
                                      <p:cBhvr>
                                        <p:cTn id="26" dur="1" fill="hold">
                                          <p:stCondLst>
                                            <p:cond delay="0"/>
                                          </p:stCondLst>
                                        </p:cTn>
                                        <p:tgtEl>
                                          <p:spTgt spid="135172">
                                            <p:txEl>
                                              <p:pRg st="3" end="3"/>
                                            </p:txEl>
                                          </p:spTgt>
                                        </p:tgtEl>
                                        <p:attrNameLst>
                                          <p:attrName>style.visibility</p:attrName>
                                        </p:attrNameLst>
                                      </p:cBhvr>
                                      <p:to>
                                        <p:strVal val="visible"/>
                                      </p:to>
                                    </p:set>
                                    <p:anim calcmode="lin" valueType="num">
                                      <p:cBhvr>
                                        <p:cTn id="27" dur="1000" fill="hold"/>
                                        <p:tgtEl>
                                          <p:spTgt spid="135172">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135172">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35172">
                                            <p:txEl>
                                              <p:pRg st="3" end="3"/>
                                            </p:txEl>
                                          </p:spTgt>
                                        </p:tgtEl>
                                      </p:cBhvr>
                                    </p:animEffect>
                                  </p:childTnLst>
                                </p:cTn>
                              </p:par>
                            </p:childTnLst>
                          </p:cTn>
                        </p:par>
                        <p:par>
                          <p:cTn id="30" fill="hold" nodeType="afterGroup">
                            <p:stCondLst>
                              <p:cond delay="3500"/>
                            </p:stCondLst>
                            <p:childTnLst>
                              <p:par>
                                <p:cTn id="31" presetID="50" presetClass="entr" presetSubtype="0" decel="100000" fill="hold" nodeType="afterEffect">
                                  <p:stCondLst>
                                    <p:cond delay="0"/>
                                  </p:stCondLst>
                                  <p:childTnLst>
                                    <p:set>
                                      <p:cBhvr>
                                        <p:cTn id="32" dur="1" fill="hold">
                                          <p:stCondLst>
                                            <p:cond delay="0"/>
                                          </p:stCondLst>
                                        </p:cTn>
                                        <p:tgtEl>
                                          <p:spTgt spid="135172">
                                            <p:txEl>
                                              <p:pRg st="4" end="4"/>
                                            </p:txEl>
                                          </p:spTgt>
                                        </p:tgtEl>
                                        <p:attrNameLst>
                                          <p:attrName>style.visibility</p:attrName>
                                        </p:attrNameLst>
                                      </p:cBhvr>
                                      <p:to>
                                        <p:strVal val="visible"/>
                                      </p:to>
                                    </p:set>
                                    <p:anim calcmode="lin" valueType="num">
                                      <p:cBhvr>
                                        <p:cTn id="33" dur="1000" fill="hold"/>
                                        <p:tgtEl>
                                          <p:spTgt spid="135172">
                                            <p:txEl>
                                              <p:pRg st="4" end="4"/>
                                            </p:txEl>
                                          </p:spTgt>
                                        </p:tgtEl>
                                        <p:attrNameLst>
                                          <p:attrName>ppt_w</p:attrName>
                                        </p:attrNameLst>
                                      </p:cBhvr>
                                      <p:tavLst>
                                        <p:tav tm="0">
                                          <p:val>
                                            <p:strVal val="#ppt_w+.3"/>
                                          </p:val>
                                        </p:tav>
                                        <p:tav tm="100000">
                                          <p:val>
                                            <p:strVal val="#ppt_w"/>
                                          </p:val>
                                        </p:tav>
                                      </p:tavLst>
                                    </p:anim>
                                    <p:anim calcmode="lin" valueType="num">
                                      <p:cBhvr>
                                        <p:cTn id="34" dur="1000" fill="hold"/>
                                        <p:tgtEl>
                                          <p:spTgt spid="135172">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135172">
                                            <p:txEl>
                                              <p:pRg st="4" end="4"/>
                                            </p:txEl>
                                          </p:spTgt>
                                        </p:tgtEl>
                                      </p:cBhvr>
                                    </p:animEffect>
                                  </p:childTnLst>
                                </p:cTn>
                              </p:par>
                            </p:childTnLst>
                          </p:cTn>
                        </p:par>
                        <p:par>
                          <p:cTn id="36" fill="hold" nodeType="afterGroup">
                            <p:stCondLst>
                              <p:cond delay="4500"/>
                            </p:stCondLst>
                            <p:childTnLst>
                              <p:par>
                                <p:cTn id="37" presetID="50" presetClass="entr" presetSubtype="0" decel="100000" fill="hold" nodeType="afterEffect">
                                  <p:stCondLst>
                                    <p:cond delay="0"/>
                                  </p:stCondLst>
                                  <p:childTnLst>
                                    <p:set>
                                      <p:cBhvr>
                                        <p:cTn id="38" dur="1" fill="hold">
                                          <p:stCondLst>
                                            <p:cond delay="0"/>
                                          </p:stCondLst>
                                        </p:cTn>
                                        <p:tgtEl>
                                          <p:spTgt spid="135172">
                                            <p:txEl>
                                              <p:pRg st="5" end="5"/>
                                            </p:txEl>
                                          </p:spTgt>
                                        </p:tgtEl>
                                        <p:attrNameLst>
                                          <p:attrName>style.visibility</p:attrName>
                                        </p:attrNameLst>
                                      </p:cBhvr>
                                      <p:to>
                                        <p:strVal val="visible"/>
                                      </p:to>
                                    </p:set>
                                    <p:anim calcmode="lin" valueType="num">
                                      <p:cBhvr>
                                        <p:cTn id="39" dur="1000" fill="hold"/>
                                        <p:tgtEl>
                                          <p:spTgt spid="135172">
                                            <p:txEl>
                                              <p:pRg st="5" end="5"/>
                                            </p:txEl>
                                          </p:spTgt>
                                        </p:tgtEl>
                                        <p:attrNameLst>
                                          <p:attrName>ppt_w</p:attrName>
                                        </p:attrNameLst>
                                      </p:cBhvr>
                                      <p:tavLst>
                                        <p:tav tm="0">
                                          <p:val>
                                            <p:strVal val="#ppt_w+.3"/>
                                          </p:val>
                                        </p:tav>
                                        <p:tav tm="100000">
                                          <p:val>
                                            <p:strVal val="#ppt_w"/>
                                          </p:val>
                                        </p:tav>
                                      </p:tavLst>
                                    </p:anim>
                                    <p:anim calcmode="lin" valueType="num">
                                      <p:cBhvr>
                                        <p:cTn id="40" dur="1000" fill="hold"/>
                                        <p:tgtEl>
                                          <p:spTgt spid="135172">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135172">
                                            <p:txEl>
                                              <p:pRg st="5" end="5"/>
                                            </p:txEl>
                                          </p:spTgt>
                                        </p:tgtEl>
                                      </p:cBhvr>
                                    </p:animEffect>
                                  </p:childTnLst>
                                </p:cTn>
                              </p:par>
                            </p:childTnLst>
                          </p:cTn>
                        </p:par>
                        <p:par>
                          <p:cTn id="42" fill="hold" nodeType="afterGroup">
                            <p:stCondLst>
                              <p:cond delay="5500"/>
                            </p:stCondLst>
                            <p:childTnLst>
                              <p:par>
                                <p:cTn id="43" presetID="50" presetClass="entr" presetSubtype="0" decel="100000" fill="hold" nodeType="afterEffect">
                                  <p:stCondLst>
                                    <p:cond delay="0"/>
                                  </p:stCondLst>
                                  <p:childTnLst>
                                    <p:set>
                                      <p:cBhvr>
                                        <p:cTn id="44" dur="1" fill="hold">
                                          <p:stCondLst>
                                            <p:cond delay="0"/>
                                          </p:stCondLst>
                                        </p:cTn>
                                        <p:tgtEl>
                                          <p:spTgt spid="135172">
                                            <p:txEl>
                                              <p:pRg st="7" end="7"/>
                                            </p:txEl>
                                          </p:spTgt>
                                        </p:tgtEl>
                                        <p:attrNameLst>
                                          <p:attrName>style.visibility</p:attrName>
                                        </p:attrNameLst>
                                      </p:cBhvr>
                                      <p:to>
                                        <p:strVal val="visible"/>
                                      </p:to>
                                    </p:set>
                                    <p:anim calcmode="lin" valueType="num">
                                      <p:cBhvr>
                                        <p:cTn id="45" dur="1000" fill="hold"/>
                                        <p:tgtEl>
                                          <p:spTgt spid="135172">
                                            <p:txEl>
                                              <p:pRg st="7" end="7"/>
                                            </p:txEl>
                                          </p:spTgt>
                                        </p:tgtEl>
                                        <p:attrNameLst>
                                          <p:attrName>ppt_w</p:attrName>
                                        </p:attrNameLst>
                                      </p:cBhvr>
                                      <p:tavLst>
                                        <p:tav tm="0">
                                          <p:val>
                                            <p:strVal val="#ppt_w+.3"/>
                                          </p:val>
                                        </p:tav>
                                        <p:tav tm="100000">
                                          <p:val>
                                            <p:strVal val="#ppt_w"/>
                                          </p:val>
                                        </p:tav>
                                      </p:tavLst>
                                    </p:anim>
                                    <p:anim calcmode="lin" valueType="num">
                                      <p:cBhvr>
                                        <p:cTn id="46" dur="1000" fill="hold"/>
                                        <p:tgtEl>
                                          <p:spTgt spid="135172">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135172">
                                            <p:txEl>
                                              <p:pRg st="7" end="7"/>
                                            </p:txEl>
                                          </p:spTgt>
                                        </p:tgtEl>
                                      </p:cBhvr>
                                    </p:animEffect>
                                  </p:childTnLst>
                                </p:cTn>
                              </p:par>
                            </p:childTnLst>
                          </p:cTn>
                        </p:par>
                        <p:par>
                          <p:cTn id="48" fill="hold" nodeType="afterGroup">
                            <p:stCondLst>
                              <p:cond delay="6500"/>
                            </p:stCondLst>
                            <p:childTnLst>
                              <p:par>
                                <p:cTn id="49" presetID="50" presetClass="entr" presetSubtype="0" decel="100000" fill="hold" nodeType="afterEffect">
                                  <p:stCondLst>
                                    <p:cond delay="0"/>
                                  </p:stCondLst>
                                  <p:childTnLst>
                                    <p:set>
                                      <p:cBhvr>
                                        <p:cTn id="50" dur="1" fill="hold">
                                          <p:stCondLst>
                                            <p:cond delay="0"/>
                                          </p:stCondLst>
                                        </p:cTn>
                                        <p:tgtEl>
                                          <p:spTgt spid="135172">
                                            <p:txEl>
                                              <p:pRg st="8" end="8"/>
                                            </p:txEl>
                                          </p:spTgt>
                                        </p:tgtEl>
                                        <p:attrNameLst>
                                          <p:attrName>style.visibility</p:attrName>
                                        </p:attrNameLst>
                                      </p:cBhvr>
                                      <p:to>
                                        <p:strVal val="visible"/>
                                      </p:to>
                                    </p:set>
                                    <p:anim calcmode="lin" valueType="num">
                                      <p:cBhvr>
                                        <p:cTn id="51" dur="1000" fill="hold"/>
                                        <p:tgtEl>
                                          <p:spTgt spid="135172">
                                            <p:txEl>
                                              <p:pRg st="8" end="8"/>
                                            </p:txEl>
                                          </p:spTgt>
                                        </p:tgtEl>
                                        <p:attrNameLst>
                                          <p:attrName>ppt_w</p:attrName>
                                        </p:attrNameLst>
                                      </p:cBhvr>
                                      <p:tavLst>
                                        <p:tav tm="0">
                                          <p:val>
                                            <p:strVal val="#ppt_w+.3"/>
                                          </p:val>
                                        </p:tav>
                                        <p:tav tm="100000">
                                          <p:val>
                                            <p:strVal val="#ppt_w"/>
                                          </p:val>
                                        </p:tav>
                                      </p:tavLst>
                                    </p:anim>
                                    <p:anim calcmode="lin" valueType="num">
                                      <p:cBhvr>
                                        <p:cTn id="52" dur="1000" fill="hold"/>
                                        <p:tgtEl>
                                          <p:spTgt spid="135172">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135172">
                                            <p:txEl>
                                              <p:pRg st="8" end="8"/>
                                            </p:txEl>
                                          </p:spTgt>
                                        </p:tgtEl>
                                      </p:cBhvr>
                                    </p:animEffect>
                                  </p:childTnLst>
                                </p:cTn>
                              </p:par>
                            </p:childTnLst>
                          </p:cTn>
                        </p:par>
                        <p:par>
                          <p:cTn id="54" fill="hold" nodeType="afterGroup">
                            <p:stCondLst>
                              <p:cond delay="7500"/>
                            </p:stCondLst>
                            <p:childTnLst>
                              <p:par>
                                <p:cTn id="55" presetID="50" presetClass="entr" presetSubtype="0" decel="100000" fill="hold" nodeType="afterEffect">
                                  <p:stCondLst>
                                    <p:cond delay="0"/>
                                  </p:stCondLst>
                                  <p:childTnLst>
                                    <p:set>
                                      <p:cBhvr>
                                        <p:cTn id="56" dur="1" fill="hold">
                                          <p:stCondLst>
                                            <p:cond delay="0"/>
                                          </p:stCondLst>
                                        </p:cTn>
                                        <p:tgtEl>
                                          <p:spTgt spid="135172">
                                            <p:txEl>
                                              <p:pRg st="9" end="9"/>
                                            </p:txEl>
                                          </p:spTgt>
                                        </p:tgtEl>
                                        <p:attrNameLst>
                                          <p:attrName>style.visibility</p:attrName>
                                        </p:attrNameLst>
                                      </p:cBhvr>
                                      <p:to>
                                        <p:strVal val="visible"/>
                                      </p:to>
                                    </p:set>
                                    <p:anim calcmode="lin" valueType="num">
                                      <p:cBhvr>
                                        <p:cTn id="57" dur="1000" fill="hold"/>
                                        <p:tgtEl>
                                          <p:spTgt spid="135172">
                                            <p:txEl>
                                              <p:pRg st="9" end="9"/>
                                            </p:txEl>
                                          </p:spTgt>
                                        </p:tgtEl>
                                        <p:attrNameLst>
                                          <p:attrName>ppt_w</p:attrName>
                                        </p:attrNameLst>
                                      </p:cBhvr>
                                      <p:tavLst>
                                        <p:tav tm="0">
                                          <p:val>
                                            <p:strVal val="#ppt_w+.3"/>
                                          </p:val>
                                        </p:tav>
                                        <p:tav tm="100000">
                                          <p:val>
                                            <p:strVal val="#ppt_w"/>
                                          </p:val>
                                        </p:tav>
                                      </p:tavLst>
                                    </p:anim>
                                    <p:anim calcmode="lin" valueType="num">
                                      <p:cBhvr>
                                        <p:cTn id="58" dur="1000" fill="hold"/>
                                        <p:tgtEl>
                                          <p:spTgt spid="135172">
                                            <p:txEl>
                                              <p:pRg st="9" end="9"/>
                                            </p:txEl>
                                          </p:spTgt>
                                        </p:tgtEl>
                                        <p:attrNameLst>
                                          <p:attrName>ppt_h</p:attrName>
                                        </p:attrNameLst>
                                      </p:cBhvr>
                                      <p:tavLst>
                                        <p:tav tm="0">
                                          <p:val>
                                            <p:strVal val="#ppt_h"/>
                                          </p:val>
                                        </p:tav>
                                        <p:tav tm="100000">
                                          <p:val>
                                            <p:strVal val="#ppt_h"/>
                                          </p:val>
                                        </p:tav>
                                      </p:tavLst>
                                    </p:anim>
                                    <p:animEffect transition="in" filter="fade">
                                      <p:cBhvr>
                                        <p:cTn id="59" dur="1000"/>
                                        <p:tgtEl>
                                          <p:spTgt spid="135172">
                                            <p:txEl>
                                              <p:pRg st="9" end="9"/>
                                            </p:txEl>
                                          </p:spTgt>
                                        </p:tgtEl>
                                      </p:cBhvr>
                                    </p:animEffect>
                                  </p:childTnLst>
                                </p:cTn>
                              </p:par>
                            </p:childTnLst>
                          </p:cTn>
                        </p:par>
                        <p:par>
                          <p:cTn id="60" fill="hold" nodeType="afterGroup">
                            <p:stCondLst>
                              <p:cond delay="8500"/>
                            </p:stCondLst>
                            <p:childTnLst>
                              <p:par>
                                <p:cTn id="61" presetID="50" presetClass="entr" presetSubtype="0" decel="100000" fill="hold" nodeType="afterEffect">
                                  <p:stCondLst>
                                    <p:cond delay="0"/>
                                  </p:stCondLst>
                                  <p:childTnLst>
                                    <p:set>
                                      <p:cBhvr>
                                        <p:cTn id="62" dur="1" fill="hold">
                                          <p:stCondLst>
                                            <p:cond delay="0"/>
                                          </p:stCondLst>
                                        </p:cTn>
                                        <p:tgtEl>
                                          <p:spTgt spid="135172">
                                            <p:txEl>
                                              <p:pRg st="10" end="10"/>
                                            </p:txEl>
                                          </p:spTgt>
                                        </p:tgtEl>
                                        <p:attrNameLst>
                                          <p:attrName>style.visibility</p:attrName>
                                        </p:attrNameLst>
                                      </p:cBhvr>
                                      <p:to>
                                        <p:strVal val="visible"/>
                                      </p:to>
                                    </p:set>
                                    <p:anim calcmode="lin" valueType="num">
                                      <p:cBhvr>
                                        <p:cTn id="63" dur="1000" fill="hold"/>
                                        <p:tgtEl>
                                          <p:spTgt spid="135172">
                                            <p:txEl>
                                              <p:pRg st="10" end="10"/>
                                            </p:txEl>
                                          </p:spTgt>
                                        </p:tgtEl>
                                        <p:attrNameLst>
                                          <p:attrName>ppt_w</p:attrName>
                                        </p:attrNameLst>
                                      </p:cBhvr>
                                      <p:tavLst>
                                        <p:tav tm="0">
                                          <p:val>
                                            <p:strVal val="#ppt_w+.3"/>
                                          </p:val>
                                        </p:tav>
                                        <p:tav tm="100000">
                                          <p:val>
                                            <p:strVal val="#ppt_w"/>
                                          </p:val>
                                        </p:tav>
                                      </p:tavLst>
                                    </p:anim>
                                    <p:anim calcmode="lin" valueType="num">
                                      <p:cBhvr>
                                        <p:cTn id="64" dur="1000" fill="hold"/>
                                        <p:tgtEl>
                                          <p:spTgt spid="135172">
                                            <p:txEl>
                                              <p:pRg st="10" end="10"/>
                                            </p:txEl>
                                          </p:spTgt>
                                        </p:tgtEl>
                                        <p:attrNameLst>
                                          <p:attrName>ppt_h</p:attrName>
                                        </p:attrNameLst>
                                      </p:cBhvr>
                                      <p:tavLst>
                                        <p:tav tm="0">
                                          <p:val>
                                            <p:strVal val="#ppt_h"/>
                                          </p:val>
                                        </p:tav>
                                        <p:tav tm="100000">
                                          <p:val>
                                            <p:strVal val="#ppt_h"/>
                                          </p:val>
                                        </p:tav>
                                      </p:tavLst>
                                    </p:anim>
                                    <p:animEffect transition="in" filter="fade">
                                      <p:cBhvr>
                                        <p:cTn id="65" dur="1000"/>
                                        <p:tgtEl>
                                          <p:spTgt spid="1351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fld id="{CDB4B419-A660-4DF6-B16E-17FA7C344E78}" type="datetime1">
              <a:rPr lang="fr-FR"/>
              <a:pPr>
                <a:defRPr/>
              </a:pPr>
              <a:t>25/10/2019</a:t>
            </a:fld>
            <a:endParaRPr lang="fr-FR"/>
          </a:p>
        </p:txBody>
      </p:sp>
      <p:sp>
        <p:nvSpPr>
          <p:cNvPr id="5" name="Espace réservé du numéro de diapositive 5"/>
          <p:cNvSpPr>
            <a:spLocks noGrp="1"/>
          </p:cNvSpPr>
          <p:nvPr>
            <p:ph type="sldNum" sz="quarter" idx="12"/>
          </p:nvPr>
        </p:nvSpPr>
        <p:spPr/>
        <p:txBody>
          <a:bodyPr/>
          <a:lstStyle/>
          <a:p>
            <a:pPr>
              <a:defRPr/>
            </a:pPr>
            <a:fld id="{B53E9C13-D769-4176-8A89-768932B71184}" type="slidenum">
              <a:rPr lang="fr-FR"/>
              <a:pPr>
                <a:defRPr/>
              </a:pPr>
              <a:t>7</a:t>
            </a:fld>
            <a:endParaRPr lang="fr-FR"/>
          </a:p>
        </p:txBody>
      </p:sp>
      <p:sp>
        <p:nvSpPr>
          <p:cNvPr id="71682" name="Rectangle 2"/>
          <p:cNvSpPr>
            <a:spLocks noGrp="1" noChangeArrowheads="1"/>
          </p:cNvSpPr>
          <p:nvPr>
            <p:ph type="title"/>
          </p:nvPr>
        </p:nvSpPr>
        <p:spPr>
          <a:xfrm>
            <a:off x="206375" y="-26988"/>
            <a:ext cx="8686800" cy="762001"/>
          </a:xfrm>
          <a:noFill/>
        </p:spPr>
        <p:txBody>
          <a:bodyPr/>
          <a:lstStyle/>
          <a:p>
            <a:pPr algn="l" eaLnBrk="1" hangingPunct="1"/>
            <a:r>
              <a:rPr lang="fr-FR" b="1" smtClean="0">
                <a:solidFill>
                  <a:srgbClr val="99CCFF"/>
                </a:solidFill>
                <a:latin typeface="Times New Roman" pitchFamily="18" charset="0"/>
                <a:cs typeface="Times New Roman" pitchFamily="18" charset="0"/>
              </a:rPr>
              <a:t>Les  éléments constituant l’ouvrage</a:t>
            </a:r>
          </a:p>
        </p:txBody>
      </p:sp>
      <p:sp>
        <p:nvSpPr>
          <p:cNvPr id="71683" name="Rectangle 3"/>
          <p:cNvSpPr>
            <a:spLocks noGrp="1" noChangeArrowheads="1"/>
          </p:cNvSpPr>
          <p:nvPr>
            <p:ph type="body" idx="1"/>
          </p:nvPr>
        </p:nvSpPr>
        <p:spPr>
          <a:xfrm>
            <a:off x="323850" y="836613"/>
            <a:ext cx="8640763" cy="5257800"/>
          </a:xfrm>
        </p:spPr>
        <p:txBody>
          <a:bodyPr/>
          <a:lstStyle/>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Les planchers de tous les niveaux et les balcons sont en dalle pleine.  </a:t>
            </a: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Les voiles et les portiques sont en béton armé sur toute la hauteur</a:t>
            </a: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du bâtiment.</a:t>
            </a: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Escaliers en béton armé.</a:t>
            </a:r>
          </a:p>
          <a:p>
            <a:pPr eaLnBrk="1" hangingPunct="1">
              <a:lnSpc>
                <a:spcPct val="80000"/>
              </a:lnSpc>
              <a:buFontTx/>
              <a:buNone/>
              <a:tabLst>
                <a:tab pos="449263" algn="l"/>
                <a:tab pos="536575" algn="l"/>
              </a:tabLst>
            </a:pPr>
            <a:endParaRPr lang="fr-FR" sz="1800" smtClean="0">
              <a:latin typeface="Times New Roman" pitchFamily="18" charset="0"/>
              <a:cs typeface="Times New Roman" pitchFamily="18" charset="0"/>
            </a:endParaRP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La maçonnerie :</a:t>
            </a: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 Les murs extérieurs sont en double parois de briques creuses.</a:t>
            </a:r>
          </a:p>
          <a:p>
            <a:pPr lvl="1" indent="-220663" eaLnBrk="1" hangingPunct="1">
              <a:lnSpc>
                <a:spcPct val="80000"/>
              </a:lnSpc>
              <a:buFont typeface="Wingdings" pitchFamily="2" charset="2"/>
              <a:buNone/>
              <a:tabLst>
                <a:tab pos="449263" algn="l"/>
                <a:tab pos="536575" algn="l"/>
              </a:tabLst>
            </a:pPr>
            <a:r>
              <a:rPr lang="fr-FR" sz="2300" smtClean="0">
                <a:latin typeface="Times New Roman" pitchFamily="18" charset="0"/>
                <a:cs typeface="Times New Roman" pitchFamily="18" charset="0"/>
              </a:rPr>
              <a:t>  La paroi interne et la paroi externe sont de 10-15cm  d’épaisseur séparées</a:t>
            </a:r>
          </a:p>
          <a:p>
            <a:pPr lvl="1" indent="-220663" eaLnBrk="1" hangingPunct="1">
              <a:lnSpc>
                <a:spcPct val="80000"/>
              </a:lnSpc>
              <a:buFont typeface="Wingdings" pitchFamily="2" charset="2"/>
              <a:buNone/>
              <a:tabLst>
                <a:tab pos="449263" algn="l"/>
                <a:tab pos="536575" algn="l"/>
              </a:tabLst>
            </a:pPr>
            <a:r>
              <a:rPr lang="fr-FR" sz="2300" smtClean="0">
                <a:latin typeface="Times New Roman" pitchFamily="18" charset="0"/>
                <a:cs typeface="Times New Roman" pitchFamily="18" charset="0"/>
              </a:rPr>
              <a:t> d’un vide d’air de 5cm d’épaisseur.</a:t>
            </a:r>
          </a:p>
          <a:p>
            <a:pPr lvl="1" indent="-220663" eaLnBrk="1" hangingPunct="1">
              <a:lnSpc>
                <a:spcPct val="80000"/>
              </a:lnSpc>
              <a:buFont typeface="Wingdings" pitchFamily="2" charset="2"/>
              <a:buNone/>
              <a:tabLst>
                <a:tab pos="449263" algn="l"/>
                <a:tab pos="536575" algn="l"/>
              </a:tabLst>
            </a:pPr>
            <a:r>
              <a:rPr lang="fr-FR" sz="2300" smtClean="0">
                <a:latin typeface="Times New Roman" pitchFamily="18" charset="0"/>
                <a:cs typeface="Times New Roman" pitchFamily="18" charset="0"/>
              </a:rPr>
              <a:t>- Les cloisons de répartition sont en brique creuse de </a:t>
            </a:r>
            <a:r>
              <a:rPr lang="fr-FR" sz="2300" i="1" smtClean="0">
                <a:latin typeface="Times New Roman" pitchFamily="18" charset="0"/>
                <a:cs typeface="Times New Roman" pitchFamily="18" charset="0"/>
              </a:rPr>
              <a:t>10cm</a:t>
            </a:r>
            <a:r>
              <a:rPr lang="fr-FR" sz="2300" smtClean="0">
                <a:latin typeface="Times New Roman" pitchFamily="18" charset="0"/>
                <a:cs typeface="Times New Roman" pitchFamily="18" charset="0"/>
              </a:rPr>
              <a:t> d’épaisseur.</a:t>
            </a:r>
          </a:p>
          <a:p>
            <a:pPr lvl="1" indent="-220663" eaLnBrk="1" hangingPunct="1">
              <a:lnSpc>
                <a:spcPct val="80000"/>
              </a:lnSpc>
              <a:buFont typeface="Wingdings" pitchFamily="2" charset="2"/>
              <a:buNone/>
              <a:tabLst>
                <a:tab pos="449263" algn="l"/>
                <a:tab pos="536575" algn="l"/>
              </a:tabLst>
            </a:pPr>
            <a:endParaRPr lang="fr-FR" sz="1800" smtClean="0">
              <a:latin typeface="Times New Roman" pitchFamily="18" charset="0"/>
              <a:cs typeface="Times New Roman" pitchFamily="18" charset="0"/>
            </a:endParaRP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Les revêtements: </a:t>
            </a: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         - Carrelage de </a:t>
            </a:r>
            <a:r>
              <a:rPr lang="fr-FR" sz="2300" i="1" smtClean="0">
                <a:latin typeface="Times New Roman" pitchFamily="18" charset="0"/>
                <a:cs typeface="Times New Roman" pitchFamily="18" charset="0"/>
              </a:rPr>
              <a:t>2cm</a:t>
            </a:r>
            <a:r>
              <a:rPr lang="fr-FR" sz="2300" smtClean="0">
                <a:latin typeface="Times New Roman" pitchFamily="18" charset="0"/>
                <a:cs typeface="Times New Roman" pitchFamily="18" charset="0"/>
              </a:rPr>
              <a:t> d’épaisseur.</a:t>
            </a: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         - Ciment (</a:t>
            </a:r>
            <a:r>
              <a:rPr lang="fr-FR" sz="2300" i="1" smtClean="0">
                <a:latin typeface="Times New Roman" pitchFamily="18" charset="0"/>
                <a:cs typeface="Times New Roman" pitchFamily="18" charset="0"/>
              </a:rPr>
              <a:t>3cm</a:t>
            </a:r>
            <a:r>
              <a:rPr lang="fr-FR" sz="2300" smtClean="0">
                <a:latin typeface="Times New Roman" pitchFamily="18" charset="0"/>
                <a:cs typeface="Times New Roman" pitchFamily="18" charset="0"/>
              </a:rPr>
              <a:t> d’épaisseur pour les murs extérieurs et </a:t>
            </a:r>
            <a:r>
              <a:rPr lang="fr-FR" sz="2300" i="1" smtClean="0">
                <a:latin typeface="Times New Roman" pitchFamily="18" charset="0"/>
                <a:cs typeface="Times New Roman" pitchFamily="18" charset="0"/>
              </a:rPr>
              <a:t>1cm</a:t>
            </a:r>
            <a:r>
              <a:rPr lang="fr-FR" sz="2300" smtClean="0">
                <a:latin typeface="Times New Roman" pitchFamily="18" charset="0"/>
                <a:cs typeface="Times New Roman" pitchFamily="18" charset="0"/>
              </a:rPr>
              <a:t> pour les murs intérieurs).</a:t>
            </a:r>
          </a:p>
          <a:p>
            <a:pPr eaLnBrk="1" hangingPunct="1">
              <a:lnSpc>
                <a:spcPct val="80000"/>
              </a:lnSpc>
              <a:buFontTx/>
              <a:buNone/>
              <a:tabLst>
                <a:tab pos="449263" algn="l"/>
                <a:tab pos="536575" algn="l"/>
              </a:tabLst>
            </a:pPr>
            <a:r>
              <a:rPr lang="fr-FR" sz="2300" smtClean="0">
                <a:latin typeface="Times New Roman" pitchFamily="18" charset="0"/>
                <a:cs typeface="Times New Roman" pitchFamily="18" charset="0"/>
              </a:rPr>
              <a:t>         - Plâtre (</a:t>
            </a:r>
            <a:r>
              <a:rPr lang="fr-FR" sz="2300" i="1" smtClean="0">
                <a:latin typeface="Times New Roman" pitchFamily="18" charset="0"/>
                <a:cs typeface="Times New Roman" pitchFamily="18" charset="0"/>
              </a:rPr>
              <a:t>2cm </a:t>
            </a:r>
            <a:r>
              <a:rPr lang="fr-FR" sz="2300" smtClean="0">
                <a:latin typeface="Times New Roman" pitchFamily="18" charset="0"/>
                <a:cs typeface="Times New Roman" pitchFamily="18" charset="0"/>
              </a:rPr>
              <a:t>pour les murs intérieurs et </a:t>
            </a:r>
            <a:r>
              <a:rPr lang="fr-FR" sz="2300" i="1" smtClean="0">
                <a:latin typeface="Times New Roman" pitchFamily="18" charset="0"/>
                <a:cs typeface="Times New Roman" pitchFamily="18" charset="0"/>
              </a:rPr>
              <a:t>3cm </a:t>
            </a:r>
            <a:r>
              <a:rPr lang="fr-FR" sz="2300" smtClean="0">
                <a:latin typeface="Times New Roman" pitchFamily="18" charset="0"/>
                <a:cs typeface="Times New Roman" pitchFamily="18" charset="0"/>
              </a:rPr>
              <a:t>pour les plafonds).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strVal val="#ppt_w*0.05"/>
                                          </p:val>
                                        </p:tav>
                                        <p:tav tm="100000">
                                          <p:val>
                                            <p:strVal val="#ppt_w"/>
                                          </p:val>
                                        </p:tav>
                                      </p:tavLst>
                                    </p:anim>
                                    <p:anim calcmode="lin" valueType="num">
                                      <p:cBhvr>
                                        <p:cTn id="8" dur="500" fill="hold"/>
                                        <p:tgtEl>
                                          <p:spTgt spid="71682"/>
                                        </p:tgtEl>
                                        <p:attrNameLst>
                                          <p:attrName>ppt_h</p:attrName>
                                        </p:attrNameLst>
                                      </p:cBhvr>
                                      <p:tavLst>
                                        <p:tav tm="0">
                                          <p:val>
                                            <p:strVal val="#ppt_h"/>
                                          </p:val>
                                        </p:tav>
                                        <p:tav tm="100000">
                                          <p:val>
                                            <p:strVal val="#ppt_h"/>
                                          </p:val>
                                        </p:tav>
                                      </p:tavLst>
                                    </p:anim>
                                    <p:anim calcmode="lin" valueType="num">
                                      <p:cBhvr>
                                        <p:cTn id="9" dur="500" fill="hold"/>
                                        <p:tgtEl>
                                          <p:spTgt spid="71682"/>
                                        </p:tgtEl>
                                        <p:attrNameLst>
                                          <p:attrName>ppt_x</p:attrName>
                                        </p:attrNameLst>
                                      </p:cBhvr>
                                      <p:tavLst>
                                        <p:tav tm="0">
                                          <p:val>
                                            <p:strVal val="#ppt_x-.2"/>
                                          </p:val>
                                        </p:tav>
                                        <p:tav tm="100000">
                                          <p:val>
                                            <p:strVal val="#ppt_x"/>
                                          </p:val>
                                        </p:tav>
                                      </p:tavLst>
                                    </p:anim>
                                    <p:anim calcmode="lin" valueType="num">
                                      <p:cBhvr>
                                        <p:cTn id="10" dur="500" fill="hold"/>
                                        <p:tgtEl>
                                          <p:spTgt spid="71682"/>
                                        </p:tgtEl>
                                        <p:attrNameLst>
                                          <p:attrName>ppt_y</p:attrName>
                                        </p:attrNameLst>
                                      </p:cBhvr>
                                      <p:tavLst>
                                        <p:tav tm="0">
                                          <p:val>
                                            <p:strVal val="#ppt_y"/>
                                          </p:val>
                                        </p:tav>
                                        <p:tav tm="100000">
                                          <p:val>
                                            <p:strVal val="#ppt_y"/>
                                          </p:val>
                                        </p:tav>
                                      </p:tavLst>
                                    </p:anim>
                                    <p:animEffect transition="in" filter="fade">
                                      <p:cBhvr>
                                        <p:cTn id="11" dur="500"/>
                                        <p:tgtEl>
                                          <p:spTgt spid="71682"/>
                                        </p:tgtEl>
                                      </p:cBhvr>
                                    </p:animEffect>
                                  </p:childTnLst>
                                </p:cTn>
                              </p:par>
                              <p:par>
                                <p:cTn id="12" presetID="10" presetClass="entr" presetSubtype="0" fill="hold" nodeType="withEffect">
                                  <p:stCondLst>
                                    <p:cond delay="0"/>
                                  </p:stCondLst>
                                  <p:childTnLst>
                                    <p:set>
                                      <p:cBhvr>
                                        <p:cTn id="13" dur="1" fill="hold">
                                          <p:stCondLst>
                                            <p:cond delay="0"/>
                                          </p:stCondLst>
                                        </p:cTn>
                                        <p:tgtEl>
                                          <p:spTgt spid="71683">
                                            <p:txEl>
                                              <p:pRg st="0" end="0"/>
                                            </p:txEl>
                                          </p:spTgt>
                                        </p:tgtEl>
                                        <p:attrNameLst>
                                          <p:attrName>style.visibility</p:attrName>
                                        </p:attrNameLst>
                                      </p:cBhvr>
                                      <p:to>
                                        <p:strVal val="visible"/>
                                      </p:to>
                                    </p:set>
                                    <p:animEffect transition="in" filter="fade">
                                      <p:cBhvr>
                                        <p:cTn id="14" dur="1000"/>
                                        <p:tgtEl>
                                          <p:spTgt spid="7168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1000"/>
                                        <p:tgtEl>
                                          <p:spTgt spid="7168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683">
                                            <p:txEl>
                                              <p:pRg st="2" end="2"/>
                                            </p:txEl>
                                          </p:spTgt>
                                        </p:tgtEl>
                                        <p:attrNameLst>
                                          <p:attrName>style.visibility</p:attrName>
                                        </p:attrNameLst>
                                      </p:cBhvr>
                                      <p:to>
                                        <p:strVal val="visible"/>
                                      </p:to>
                                    </p:set>
                                    <p:animEffect transition="in" filter="fade">
                                      <p:cBhvr>
                                        <p:cTn id="20" dur="1000"/>
                                        <p:tgtEl>
                                          <p:spTgt spid="7168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1683">
                                            <p:txEl>
                                              <p:pRg st="3" end="3"/>
                                            </p:txEl>
                                          </p:spTgt>
                                        </p:tgtEl>
                                        <p:attrNameLst>
                                          <p:attrName>style.visibility</p:attrName>
                                        </p:attrNameLst>
                                      </p:cBhvr>
                                      <p:to>
                                        <p:strVal val="visible"/>
                                      </p:to>
                                    </p:set>
                                    <p:animEffect transition="in" filter="fade">
                                      <p:cBhvr>
                                        <p:cTn id="23" dur="1000"/>
                                        <p:tgtEl>
                                          <p:spTgt spid="7168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1683">
                                            <p:txEl>
                                              <p:pRg st="5" end="5"/>
                                            </p:txEl>
                                          </p:spTgt>
                                        </p:tgtEl>
                                        <p:attrNameLst>
                                          <p:attrName>style.visibility</p:attrName>
                                        </p:attrNameLst>
                                      </p:cBhvr>
                                      <p:to>
                                        <p:strVal val="visible"/>
                                      </p:to>
                                    </p:set>
                                    <p:animEffect transition="in" filter="fade">
                                      <p:cBhvr>
                                        <p:cTn id="26" dur="1000"/>
                                        <p:tgtEl>
                                          <p:spTgt spid="71683">
                                            <p:txEl>
                                              <p:pRg st="5" end="5"/>
                                            </p:txEl>
                                          </p:spTgt>
                                        </p:tgtEl>
                                      </p:cBhvr>
                                    </p:animEffect>
                                  </p:childTnLst>
                                </p:cTn>
                              </p:par>
                            </p:childTnLst>
                          </p:cTn>
                        </p:par>
                        <p:par>
                          <p:cTn id="27" fill="hold" nodeType="afterGroup">
                            <p:stCondLst>
                              <p:cond delay="1000"/>
                            </p:stCondLst>
                            <p:childTnLst>
                              <p:par>
                                <p:cTn id="28" presetID="50" presetClass="entr" presetSubtype="0" decel="100000" fill="hold" nodeType="afterEffect">
                                  <p:stCondLst>
                                    <p:cond delay="0"/>
                                  </p:stCondLst>
                                  <p:childTnLst>
                                    <p:set>
                                      <p:cBhvr>
                                        <p:cTn id="29" dur="1" fill="hold">
                                          <p:stCondLst>
                                            <p:cond delay="0"/>
                                          </p:stCondLst>
                                        </p:cTn>
                                        <p:tgtEl>
                                          <p:spTgt spid="71683">
                                            <p:txEl>
                                              <p:pRg st="6" end="6"/>
                                            </p:txEl>
                                          </p:spTgt>
                                        </p:tgtEl>
                                        <p:attrNameLst>
                                          <p:attrName>style.visibility</p:attrName>
                                        </p:attrNameLst>
                                      </p:cBhvr>
                                      <p:to>
                                        <p:strVal val="visible"/>
                                      </p:to>
                                    </p:set>
                                    <p:anim calcmode="lin" valueType="num">
                                      <p:cBhvr>
                                        <p:cTn id="30" dur="1000" fill="hold"/>
                                        <p:tgtEl>
                                          <p:spTgt spid="71683">
                                            <p:txEl>
                                              <p:pRg st="6" end="6"/>
                                            </p:txEl>
                                          </p:spTgt>
                                        </p:tgtEl>
                                        <p:attrNameLst>
                                          <p:attrName>ppt_w</p:attrName>
                                        </p:attrNameLst>
                                      </p:cBhvr>
                                      <p:tavLst>
                                        <p:tav tm="0">
                                          <p:val>
                                            <p:strVal val="#ppt_w+.3"/>
                                          </p:val>
                                        </p:tav>
                                        <p:tav tm="100000">
                                          <p:val>
                                            <p:strVal val="#ppt_w"/>
                                          </p:val>
                                        </p:tav>
                                      </p:tavLst>
                                    </p:anim>
                                    <p:anim calcmode="lin" valueType="num">
                                      <p:cBhvr>
                                        <p:cTn id="31" dur="1000" fill="hold"/>
                                        <p:tgtEl>
                                          <p:spTgt spid="71683">
                                            <p:txEl>
                                              <p:pRg st="6" end="6"/>
                                            </p:txEl>
                                          </p:spTgt>
                                        </p:tgtEl>
                                        <p:attrNameLst>
                                          <p:attrName>ppt_h</p:attrName>
                                        </p:attrNameLst>
                                      </p:cBhvr>
                                      <p:tavLst>
                                        <p:tav tm="0">
                                          <p:val>
                                            <p:strVal val="#ppt_h"/>
                                          </p:val>
                                        </p:tav>
                                        <p:tav tm="100000">
                                          <p:val>
                                            <p:strVal val="#ppt_h"/>
                                          </p:val>
                                        </p:tav>
                                      </p:tavLst>
                                    </p:anim>
                                    <p:animEffect transition="in" filter="fade">
                                      <p:cBhvr>
                                        <p:cTn id="32" dur="1000"/>
                                        <p:tgtEl>
                                          <p:spTgt spid="71683">
                                            <p:txEl>
                                              <p:pRg st="6" end="6"/>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71683">
                                            <p:txEl>
                                              <p:pRg st="7" end="7"/>
                                            </p:txEl>
                                          </p:spTgt>
                                        </p:tgtEl>
                                        <p:attrNameLst>
                                          <p:attrName>style.visibility</p:attrName>
                                        </p:attrNameLst>
                                      </p:cBhvr>
                                      <p:to>
                                        <p:strVal val="visible"/>
                                      </p:to>
                                    </p:set>
                                    <p:anim calcmode="lin" valueType="num">
                                      <p:cBhvr>
                                        <p:cTn id="35" dur="1000" fill="hold"/>
                                        <p:tgtEl>
                                          <p:spTgt spid="71683">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7168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71683">
                                            <p:txEl>
                                              <p:pRg st="7" end="7"/>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1683">
                                            <p:txEl>
                                              <p:pRg st="8" end="8"/>
                                            </p:txEl>
                                          </p:spTgt>
                                        </p:tgtEl>
                                        <p:attrNameLst>
                                          <p:attrName>style.visibility</p:attrName>
                                        </p:attrNameLst>
                                      </p:cBhvr>
                                      <p:to>
                                        <p:strVal val="visible"/>
                                      </p:to>
                                    </p:set>
                                    <p:anim calcmode="lin" valueType="num">
                                      <p:cBhvr>
                                        <p:cTn id="40" dur="1000" fill="hold"/>
                                        <p:tgtEl>
                                          <p:spTgt spid="71683">
                                            <p:txEl>
                                              <p:pRg st="8" end="8"/>
                                            </p:txEl>
                                          </p:spTgt>
                                        </p:tgtEl>
                                        <p:attrNameLst>
                                          <p:attrName>ppt_w</p:attrName>
                                        </p:attrNameLst>
                                      </p:cBhvr>
                                      <p:tavLst>
                                        <p:tav tm="0">
                                          <p:val>
                                            <p:strVal val="#ppt_w+.3"/>
                                          </p:val>
                                        </p:tav>
                                        <p:tav tm="100000">
                                          <p:val>
                                            <p:strVal val="#ppt_w"/>
                                          </p:val>
                                        </p:tav>
                                      </p:tavLst>
                                    </p:anim>
                                    <p:anim calcmode="lin" valueType="num">
                                      <p:cBhvr>
                                        <p:cTn id="41" dur="1000" fill="hold"/>
                                        <p:tgtEl>
                                          <p:spTgt spid="71683">
                                            <p:txEl>
                                              <p:pRg st="8" end="8"/>
                                            </p:txEl>
                                          </p:spTgt>
                                        </p:tgtEl>
                                        <p:attrNameLst>
                                          <p:attrName>ppt_h</p:attrName>
                                        </p:attrNameLst>
                                      </p:cBhvr>
                                      <p:tavLst>
                                        <p:tav tm="0">
                                          <p:val>
                                            <p:strVal val="#ppt_h"/>
                                          </p:val>
                                        </p:tav>
                                        <p:tav tm="100000">
                                          <p:val>
                                            <p:strVal val="#ppt_h"/>
                                          </p:val>
                                        </p:tav>
                                      </p:tavLst>
                                    </p:anim>
                                    <p:animEffect transition="in" filter="fade">
                                      <p:cBhvr>
                                        <p:cTn id="42" dur="1000"/>
                                        <p:tgtEl>
                                          <p:spTgt spid="71683">
                                            <p:txEl>
                                              <p:pRg st="8" end="8"/>
                                            </p:txEl>
                                          </p:spTgt>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71683">
                                            <p:txEl>
                                              <p:pRg st="9" end="9"/>
                                            </p:txEl>
                                          </p:spTgt>
                                        </p:tgtEl>
                                        <p:attrNameLst>
                                          <p:attrName>style.visibility</p:attrName>
                                        </p:attrNameLst>
                                      </p:cBhvr>
                                      <p:to>
                                        <p:strVal val="visible"/>
                                      </p:to>
                                    </p:set>
                                    <p:anim calcmode="lin" valueType="num">
                                      <p:cBhvr>
                                        <p:cTn id="45" dur="1000" fill="hold"/>
                                        <p:tgtEl>
                                          <p:spTgt spid="71683">
                                            <p:txEl>
                                              <p:pRg st="9" end="9"/>
                                            </p:txEl>
                                          </p:spTgt>
                                        </p:tgtEl>
                                        <p:attrNameLst>
                                          <p:attrName>ppt_w</p:attrName>
                                        </p:attrNameLst>
                                      </p:cBhvr>
                                      <p:tavLst>
                                        <p:tav tm="0">
                                          <p:val>
                                            <p:strVal val="#ppt_w+.3"/>
                                          </p:val>
                                        </p:tav>
                                        <p:tav tm="100000">
                                          <p:val>
                                            <p:strVal val="#ppt_w"/>
                                          </p:val>
                                        </p:tav>
                                      </p:tavLst>
                                    </p:anim>
                                    <p:anim calcmode="lin" valueType="num">
                                      <p:cBhvr>
                                        <p:cTn id="46" dur="1000" fill="hold"/>
                                        <p:tgtEl>
                                          <p:spTgt spid="71683">
                                            <p:txEl>
                                              <p:pRg st="9" end="9"/>
                                            </p:txEl>
                                          </p:spTgt>
                                        </p:tgtEl>
                                        <p:attrNameLst>
                                          <p:attrName>ppt_h</p:attrName>
                                        </p:attrNameLst>
                                      </p:cBhvr>
                                      <p:tavLst>
                                        <p:tav tm="0">
                                          <p:val>
                                            <p:strVal val="#ppt_h"/>
                                          </p:val>
                                        </p:tav>
                                        <p:tav tm="100000">
                                          <p:val>
                                            <p:strVal val="#ppt_h"/>
                                          </p:val>
                                        </p:tav>
                                      </p:tavLst>
                                    </p:anim>
                                    <p:animEffect transition="in" filter="fade">
                                      <p:cBhvr>
                                        <p:cTn id="47" dur="1000"/>
                                        <p:tgtEl>
                                          <p:spTgt spid="71683">
                                            <p:txEl>
                                              <p:pRg st="9" end="9"/>
                                            </p:txEl>
                                          </p:spTgt>
                                        </p:tgtEl>
                                      </p:cBhvr>
                                    </p:animEffect>
                                  </p:childTnLst>
                                </p:cTn>
                              </p:par>
                            </p:childTnLst>
                          </p:cTn>
                        </p:par>
                        <p:par>
                          <p:cTn id="48" fill="hold" nodeType="afterGroup">
                            <p:stCondLst>
                              <p:cond delay="2000"/>
                            </p:stCondLst>
                            <p:childTnLst>
                              <p:par>
                                <p:cTn id="49" presetID="3" presetClass="entr" presetSubtype="10" fill="hold" nodeType="afterEffect">
                                  <p:stCondLst>
                                    <p:cond delay="0"/>
                                  </p:stCondLst>
                                  <p:childTnLst>
                                    <p:set>
                                      <p:cBhvr>
                                        <p:cTn id="50" dur="1" fill="hold">
                                          <p:stCondLst>
                                            <p:cond delay="0"/>
                                          </p:stCondLst>
                                        </p:cTn>
                                        <p:tgtEl>
                                          <p:spTgt spid="71683">
                                            <p:txEl>
                                              <p:pRg st="13" end="13"/>
                                            </p:txEl>
                                          </p:spTgt>
                                        </p:tgtEl>
                                        <p:attrNameLst>
                                          <p:attrName>style.visibility</p:attrName>
                                        </p:attrNameLst>
                                      </p:cBhvr>
                                      <p:to>
                                        <p:strVal val="visible"/>
                                      </p:to>
                                    </p:set>
                                    <p:animEffect transition="in" filter="blinds(horizontal)">
                                      <p:cBhvr>
                                        <p:cTn id="51" dur="1000"/>
                                        <p:tgtEl>
                                          <p:spTgt spid="71683">
                                            <p:txEl>
                                              <p:pRg st="13" end="13"/>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71683">
                                            <p:txEl>
                                              <p:pRg st="14" end="14"/>
                                            </p:txEl>
                                          </p:spTgt>
                                        </p:tgtEl>
                                        <p:attrNameLst>
                                          <p:attrName>style.visibility</p:attrName>
                                        </p:attrNameLst>
                                      </p:cBhvr>
                                      <p:to>
                                        <p:strVal val="visible"/>
                                      </p:to>
                                    </p:set>
                                    <p:animEffect transition="in" filter="blinds(horizontal)">
                                      <p:cBhvr>
                                        <p:cTn id="54" dur="1000"/>
                                        <p:tgtEl>
                                          <p:spTgt spid="71683">
                                            <p:txEl>
                                              <p:pRg st="14" end="14"/>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71683">
                                            <p:txEl>
                                              <p:pRg st="11" end="11"/>
                                            </p:txEl>
                                          </p:spTgt>
                                        </p:tgtEl>
                                        <p:attrNameLst>
                                          <p:attrName>style.visibility</p:attrName>
                                        </p:attrNameLst>
                                      </p:cBhvr>
                                      <p:to>
                                        <p:strVal val="visible"/>
                                      </p:to>
                                    </p:set>
                                    <p:animEffect transition="in" filter="blinds(horizontal)">
                                      <p:cBhvr>
                                        <p:cTn id="57" dur="1000"/>
                                        <p:tgtEl>
                                          <p:spTgt spid="71683">
                                            <p:txEl>
                                              <p:pRg st="11" end="11"/>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71683">
                                            <p:txEl>
                                              <p:pRg st="12" end="12"/>
                                            </p:txEl>
                                          </p:spTgt>
                                        </p:tgtEl>
                                        <p:attrNameLst>
                                          <p:attrName>style.visibility</p:attrName>
                                        </p:attrNameLst>
                                      </p:cBhvr>
                                      <p:to>
                                        <p:strVal val="visible"/>
                                      </p:to>
                                    </p:set>
                                    <p:animEffect transition="in" filter="blinds(horizontal)">
                                      <p:cBhvr>
                                        <p:cTn id="60" dur="1000"/>
                                        <p:tgtEl>
                                          <p:spTgt spid="7168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3"/>
          <p:cNvSpPr>
            <a:spLocks noGrp="1"/>
          </p:cNvSpPr>
          <p:nvPr>
            <p:ph type="dt" sz="quarter" idx="10"/>
          </p:nvPr>
        </p:nvSpPr>
        <p:spPr/>
        <p:txBody>
          <a:bodyPr/>
          <a:lstStyle/>
          <a:p>
            <a:pPr>
              <a:defRPr/>
            </a:pPr>
            <a:fld id="{FC532E40-465D-4A53-B136-0B29F0F1D948}" type="datetime1">
              <a:rPr lang="fr-FR"/>
              <a:pPr>
                <a:defRPr/>
              </a:pPr>
              <a:t>25/10/2019</a:t>
            </a:fld>
            <a:endParaRPr lang="fr-FR"/>
          </a:p>
        </p:txBody>
      </p:sp>
      <p:sp>
        <p:nvSpPr>
          <p:cNvPr id="11" name="Espace réservé du numéro de diapositive 5"/>
          <p:cNvSpPr>
            <a:spLocks noGrp="1"/>
          </p:cNvSpPr>
          <p:nvPr>
            <p:ph type="sldNum" sz="quarter" idx="12"/>
          </p:nvPr>
        </p:nvSpPr>
        <p:spPr/>
        <p:txBody>
          <a:bodyPr/>
          <a:lstStyle/>
          <a:p>
            <a:pPr>
              <a:defRPr/>
            </a:pPr>
            <a:fld id="{2BCE6F96-1A95-4BC8-B66E-7FFB9009FC63}" type="slidenum">
              <a:rPr lang="fr-FR"/>
              <a:pPr>
                <a:defRPr/>
              </a:pPr>
              <a:t>70</a:t>
            </a:fld>
            <a:endParaRPr lang="fr-FR"/>
          </a:p>
        </p:txBody>
      </p:sp>
      <p:sp>
        <p:nvSpPr>
          <p:cNvPr id="136194" name="Rectangle 2"/>
          <p:cNvSpPr>
            <a:spLocks noGrp="1" noChangeArrowheads="1"/>
          </p:cNvSpPr>
          <p:nvPr>
            <p:ph type="body" idx="1"/>
          </p:nvPr>
        </p:nvSpPr>
        <p:spPr>
          <a:xfrm>
            <a:off x="468313" y="549275"/>
            <a:ext cx="8229600" cy="6048375"/>
          </a:xfrm>
        </p:spPr>
        <p:txBody>
          <a:bodyPr/>
          <a:lstStyle/>
          <a:p>
            <a:pPr eaLnBrk="1" hangingPunct="1">
              <a:buFontTx/>
              <a:buNone/>
            </a:pPr>
            <a:r>
              <a:rPr lang="fr-FR" sz="2400" i="1" smtClean="0">
                <a:latin typeface="Times New Roman" pitchFamily="18" charset="0"/>
              </a:rPr>
              <a:t>       Dans notre cas on a opté pour un radier nervuré.</a:t>
            </a:r>
          </a:p>
          <a:p>
            <a:pPr eaLnBrk="1" hangingPunct="1">
              <a:buFontTx/>
              <a:buNone/>
            </a:pPr>
            <a:r>
              <a:rPr lang="fr-FR" sz="2400" smtClean="0">
                <a:latin typeface="Times New Roman" pitchFamily="18" charset="0"/>
              </a:rPr>
              <a:t>Notre radier à les dimensions suivantes:</a:t>
            </a:r>
          </a:p>
          <a:p>
            <a:pPr eaLnBrk="1" hangingPunct="1">
              <a:buFontTx/>
              <a:buNone/>
            </a:pPr>
            <a:r>
              <a:rPr lang="fr-FR" sz="2400" smtClean="0">
                <a:latin typeface="Times New Roman" pitchFamily="18" charset="0"/>
              </a:rPr>
              <a:t>             h=60cm</a:t>
            </a:r>
          </a:p>
          <a:p>
            <a:pPr eaLnBrk="1" hangingPunct="1">
              <a:buFontTx/>
              <a:buNone/>
            </a:pPr>
            <a:r>
              <a:rPr lang="fr-FR" sz="2400" smtClean="0">
                <a:latin typeface="Times New Roman" pitchFamily="18" charset="0"/>
              </a:rPr>
              <a:t>             L=30cm</a:t>
            </a:r>
          </a:p>
          <a:p>
            <a:pPr eaLnBrk="1" hangingPunct="1">
              <a:buFontTx/>
              <a:buNone/>
            </a:pPr>
            <a:r>
              <a:rPr lang="fr-FR" sz="2400" smtClean="0">
                <a:latin typeface="Times New Roman" pitchFamily="18" charset="0"/>
              </a:rPr>
              <a:t>Les caractéristiques géométriques du radier</a:t>
            </a:r>
          </a:p>
          <a:p>
            <a:pPr eaLnBrk="1" hangingPunct="1">
              <a:buFontTx/>
              <a:buNone/>
            </a:pPr>
            <a:endParaRPr lang="fr-FR" sz="2400" smtClean="0">
              <a:latin typeface="Times New Roman" pitchFamily="18" charset="0"/>
            </a:endParaRPr>
          </a:p>
          <a:p>
            <a:pPr eaLnBrk="1" hangingPunct="1">
              <a:buFontTx/>
              <a:buNone/>
            </a:pPr>
            <a:r>
              <a:rPr lang="fr-FR" sz="2400" i="1" smtClean="0">
                <a:latin typeface="Times New Roman" pitchFamily="18" charset="0"/>
              </a:rPr>
              <a:t>Xr =                       = 11,80m</a:t>
            </a:r>
          </a:p>
        </p:txBody>
      </p:sp>
      <p:sp>
        <p:nvSpPr>
          <p:cNvPr id="73733" name="Rectangle 3"/>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36196" name="Object 4"/>
          <p:cNvSpPr>
            <a:spLocks noChangeAspect="1" noChangeArrowheads="1"/>
          </p:cNvSpPr>
          <p:nvPr/>
        </p:nvSpPr>
        <p:spPr bwMode="auto">
          <a:xfrm>
            <a:off x="1187450" y="2997200"/>
            <a:ext cx="16557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3735"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36198" name="Object 6"/>
          <p:cNvSpPr>
            <a:spLocks noChangeAspect="1" noChangeArrowheads="1"/>
          </p:cNvSpPr>
          <p:nvPr/>
        </p:nvSpPr>
        <p:spPr bwMode="auto">
          <a:xfrm>
            <a:off x="1403350" y="3860800"/>
            <a:ext cx="1800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6199" name="Rectangle 7"/>
          <p:cNvSpPr>
            <a:spLocks noChangeArrowheads="1"/>
          </p:cNvSpPr>
          <p:nvPr/>
        </p:nvSpPr>
        <p:spPr bwMode="auto">
          <a:xfrm>
            <a:off x="539750" y="4076700"/>
            <a:ext cx="79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i="1">
                <a:cs typeface="Times New Roman" pitchFamily="18" charset="0"/>
              </a:rPr>
              <a:t>Y</a:t>
            </a:r>
            <a:r>
              <a:rPr lang="fr-FR" i="1" baseline="-30000">
                <a:cs typeface="Times New Roman" pitchFamily="18" charset="0"/>
              </a:rPr>
              <a:t>r</a:t>
            </a:r>
            <a:r>
              <a:rPr lang="fr-FR" i="1">
                <a:cs typeface="Times New Roman" pitchFamily="18" charset="0"/>
              </a:rPr>
              <a:t> = </a:t>
            </a:r>
            <a:endParaRPr lang="fr-FR">
              <a:cs typeface="Arial" charset="0"/>
            </a:endParaRPr>
          </a:p>
        </p:txBody>
      </p:sp>
      <p:sp>
        <p:nvSpPr>
          <p:cNvPr id="136200" name="Rectangle 8"/>
          <p:cNvSpPr>
            <a:spLocks noChangeArrowheads="1"/>
          </p:cNvSpPr>
          <p:nvPr/>
        </p:nvSpPr>
        <p:spPr bwMode="auto">
          <a:xfrm>
            <a:off x="3203575" y="4076700"/>
            <a:ext cx="1220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952500" algn="l"/>
              </a:tabLst>
            </a:pPr>
            <a:r>
              <a:rPr lang="fr-FR" sz="1200" i="1">
                <a:cs typeface="Times New Roman" pitchFamily="18" charset="0"/>
              </a:rPr>
              <a:t> </a:t>
            </a:r>
            <a:r>
              <a:rPr lang="fr-FR" i="1">
                <a:cs typeface="Times New Roman" pitchFamily="18" charset="0"/>
              </a:rPr>
              <a:t>=</a:t>
            </a:r>
            <a:r>
              <a:rPr lang="fr-FR" sz="1200" i="1">
                <a:cs typeface="Times New Roman" pitchFamily="18" charset="0"/>
              </a:rPr>
              <a:t> </a:t>
            </a:r>
            <a:r>
              <a:rPr lang="fr-FR" i="1">
                <a:cs typeface="Times New Roman" pitchFamily="18" charset="0"/>
              </a:rPr>
              <a:t>6,61m</a:t>
            </a:r>
            <a:endParaRPr lang="fr-FR">
              <a:cs typeface="Arial" charset="0"/>
            </a:endParaRPr>
          </a:p>
        </p:txBody>
      </p:sp>
      <p:sp>
        <p:nvSpPr>
          <p:cNvPr id="136201" name="Rectangle 9"/>
          <p:cNvSpPr>
            <a:spLocks noChangeArrowheads="1"/>
          </p:cNvSpPr>
          <p:nvPr/>
        </p:nvSpPr>
        <p:spPr bwMode="auto">
          <a:xfrm>
            <a:off x="400050" y="4933950"/>
            <a:ext cx="66389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52500" algn="l"/>
              </a:tabLst>
            </a:pPr>
            <a:r>
              <a:rPr lang="en-GB" i="1">
                <a:cs typeface="Arial" charset="0"/>
              </a:rPr>
              <a:t>L’inertie du radier</a:t>
            </a:r>
          </a:p>
          <a:p>
            <a:pPr>
              <a:tabLst>
                <a:tab pos="952500" algn="l"/>
              </a:tabLst>
            </a:pPr>
            <a:endParaRPr lang="en-GB" i="1">
              <a:cs typeface="Arial" charset="0"/>
            </a:endParaRPr>
          </a:p>
          <a:p>
            <a:pPr>
              <a:tabLst>
                <a:tab pos="952500" algn="l"/>
              </a:tabLst>
            </a:pPr>
            <a:r>
              <a:rPr lang="en-GB" i="1">
                <a:cs typeface="Arial" charset="0"/>
              </a:rPr>
              <a:t>I</a:t>
            </a:r>
            <a:r>
              <a:rPr lang="en-GB" i="1" baseline="-25000">
                <a:cs typeface="Arial" charset="0"/>
              </a:rPr>
              <a:t>xx</a:t>
            </a:r>
            <a:r>
              <a:rPr lang="en-GB" i="1">
                <a:cs typeface="Arial" charset="0"/>
              </a:rPr>
              <a:t> = (l</a:t>
            </a:r>
            <a:r>
              <a:rPr lang="en-GB" i="1" baseline="-25000">
                <a:cs typeface="Arial" charset="0"/>
              </a:rPr>
              <a:t>x </a:t>
            </a:r>
            <a:r>
              <a:rPr lang="en-GB" i="1">
                <a:cs typeface="Arial" charset="0"/>
              </a:rPr>
              <a:t>. l</a:t>
            </a:r>
            <a:r>
              <a:rPr lang="en-GB" i="1" baseline="-25000">
                <a:cs typeface="Arial" charset="0"/>
              </a:rPr>
              <a:t>y</a:t>
            </a:r>
            <a:r>
              <a:rPr lang="en-GB" i="1">
                <a:cs typeface="Arial" charset="0"/>
              </a:rPr>
              <a:t> </a:t>
            </a:r>
            <a:r>
              <a:rPr lang="en-GB" i="1" baseline="30000">
                <a:cs typeface="Arial" charset="0"/>
              </a:rPr>
              <a:t>3</a:t>
            </a:r>
            <a:r>
              <a:rPr lang="en-GB" i="1">
                <a:cs typeface="Arial" charset="0"/>
              </a:rPr>
              <a:t>) / 12</a:t>
            </a:r>
            <a:r>
              <a:rPr lang="en-GB">
                <a:cs typeface="Arial" charset="0"/>
              </a:rPr>
              <a:t> </a:t>
            </a:r>
            <a:r>
              <a:rPr lang="en-GB" i="1">
                <a:cs typeface="Arial" charset="0"/>
              </a:rPr>
              <a:t>=4028,486 m</a:t>
            </a:r>
            <a:r>
              <a:rPr lang="en-GB" i="1" baseline="30000">
                <a:cs typeface="Arial" charset="0"/>
              </a:rPr>
              <a:t>4</a:t>
            </a:r>
            <a:r>
              <a:rPr lang="en-GB" i="1">
                <a:cs typeface="Arial" charset="0"/>
              </a:rPr>
              <a:t>                                 </a:t>
            </a:r>
          </a:p>
          <a:p>
            <a:pPr>
              <a:tabLst>
                <a:tab pos="952500" algn="l"/>
              </a:tabLst>
            </a:pPr>
            <a:r>
              <a:rPr lang="en-GB" i="1">
                <a:cs typeface="Arial" charset="0"/>
              </a:rPr>
              <a:t>I</a:t>
            </a:r>
            <a:r>
              <a:rPr lang="en-GB" i="1" baseline="-25000">
                <a:cs typeface="Arial" charset="0"/>
              </a:rPr>
              <a:t>yy</a:t>
            </a:r>
            <a:r>
              <a:rPr lang="en-GB" i="1">
                <a:cs typeface="Arial" charset="0"/>
              </a:rPr>
              <a:t> = (l</a:t>
            </a:r>
            <a:r>
              <a:rPr lang="en-GB" i="1" baseline="-25000">
                <a:cs typeface="Arial" charset="0"/>
              </a:rPr>
              <a:t>x</a:t>
            </a:r>
            <a:r>
              <a:rPr lang="en-GB" i="1" baseline="30000">
                <a:cs typeface="Arial" charset="0"/>
              </a:rPr>
              <a:t>3</a:t>
            </a:r>
            <a:r>
              <a:rPr lang="en-GB" i="1">
                <a:cs typeface="Arial" charset="0"/>
              </a:rPr>
              <a:t> . l</a:t>
            </a:r>
            <a:r>
              <a:rPr lang="en-GB" i="1" baseline="-25000">
                <a:cs typeface="Arial" charset="0"/>
              </a:rPr>
              <a:t>y</a:t>
            </a:r>
            <a:r>
              <a:rPr lang="en-GB" i="1">
                <a:cs typeface="Arial" charset="0"/>
              </a:rPr>
              <a:t>) / 12 =13911,004 m</a:t>
            </a:r>
            <a:r>
              <a:rPr lang="en-GB" i="1" baseline="30000">
                <a:cs typeface="Arial"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6194">
                                            <p:txEl>
                                              <p:pRg st="1" end="1"/>
                                            </p:txEl>
                                          </p:spTgt>
                                        </p:tgtEl>
                                        <p:attrNameLst>
                                          <p:attrName>style.visibility</p:attrName>
                                        </p:attrNameLst>
                                      </p:cBhvr>
                                      <p:to>
                                        <p:strVal val="visible"/>
                                      </p:to>
                                    </p:set>
                                    <p:anim calcmode="lin" valueType="num">
                                      <p:cBhvr>
                                        <p:cTn id="7" dur="1000" fill="hold"/>
                                        <p:tgtEl>
                                          <p:spTgt spid="136194">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3619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36194">
                                            <p:txEl>
                                              <p:pRg st="1" end="1"/>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36194">
                                            <p:txEl>
                                              <p:pRg st="0" end="0"/>
                                            </p:txEl>
                                          </p:spTgt>
                                        </p:tgtEl>
                                        <p:attrNameLst>
                                          <p:attrName>style.visibility</p:attrName>
                                        </p:attrNameLst>
                                      </p:cBhvr>
                                      <p:to>
                                        <p:strVal val="visible"/>
                                      </p:to>
                                    </p:set>
                                    <p:anim calcmode="lin" valueType="num">
                                      <p:cBhvr>
                                        <p:cTn id="13" dur="1000" fill="hold"/>
                                        <p:tgtEl>
                                          <p:spTgt spid="136194">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3619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36194">
                                            <p:txEl>
                                              <p:pRg st="0" end="0"/>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36194">
                                            <p:txEl>
                                              <p:pRg st="2" end="2"/>
                                            </p:txEl>
                                          </p:spTgt>
                                        </p:tgtEl>
                                        <p:attrNameLst>
                                          <p:attrName>style.visibility</p:attrName>
                                        </p:attrNameLst>
                                      </p:cBhvr>
                                      <p:to>
                                        <p:strVal val="visible"/>
                                      </p:to>
                                    </p:set>
                                    <p:animEffect transition="in" filter="fade">
                                      <p:cBhvr>
                                        <p:cTn id="19" dur="500"/>
                                        <p:tgtEl>
                                          <p:spTgt spid="136194">
                                            <p:txEl>
                                              <p:pRg st="2" end="2"/>
                                            </p:txEl>
                                          </p:spTgt>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136194">
                                            <p:txEl>
                                              <p:pRg st="3" end="3"/>
                                            </p:txEl>
                                          </p:spTgt>
                                        </p:tgtEl>
                                        <p:attrNameLst>
                                          <p:attrName>style.visibility</p:attrName>
                                        </p:attrNameLst>
                                      </p:cBhvr>
                                      <p:to>
                                        <p:strVal val="visible"/>
                                      </p:to>
                                    </p:set>
                                    <p:animEffect transition="in" filter="fade">
                                      <p:cBhvr>
                                        <p:cTn id="23" dur="500"/>
                                        <p:tgtEl>
                                          <p:spTgt spid="136194">
                                            <p:txEl>
                                              <p:pRg st="3" end="3"/>
                                            </p:txEl>
                                          </p:spTgt>
                                        </p:tgtEl>
                                      </p:cBhvr>
                                    </p:animEffect>
                                  </p:childTnLst>
                                </p:cTn>
                              </p:par>
                            </p:childTnLst>
                          </p:cTn>
                        </p:par>
                        <p:par>
                          <p:cTn id="24" fill="hold" nodeType="afterGroup">
                            <p:stCondLst>
                              <p:cond delay="3000"/>
                            </p:stCondLst>
                            <p:childTnLst>
                              <p:par>
                                <p:cTn id="25" presetID="50" presetClass="entr" presetSubtype="0" decel="100000" fill="hold" nodeType="afterEffect">
                                  <p:stCondLst>
                                    <p:cond delay="0"/>
                                  </p:stCondLst>
                                  <p:childTnLst>
                                    <p:set>
                                      <p:cBhvr>
                                        <p:cTn id="26" dur="1" fill="hold">
                                          <p:stCondLst>
                                            <p:cond delay="0"/>
                                          </p:stCondLst>
                                        </p:cTn>
                                        <p:tgtEl>
                                          <p:spTgt spid="136194">
                                            <p:txEl>
                                              <p:pRg st="4" end="4"/>
                                            </p:txEl>
                                          </p:spTgt>
                                        </p:tgtEl>
                                        <p:attrNameLst>
                                          <p:attrName>style.visibility</p:attrName>
                                        </p:attrNameLst>
                                      </p:cBhvr>
                                      <p:to>
                                        <p:strVal val="visible"/>
                                      </p:to>
                                    </p:set>
                                    <p:anim calcmode="lin" valueType="num">
                                      <p:cBhvr>
                                        <p:cTn id="27" dur="1000" fill="hold"/>
                                        <p:tgtEl>
                                          <p:spTgt spid="136194">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13619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136194">
                                            <p:txEl>
                                              <p:pRg st="4" end="4"/>
                                            </p:txEl>
                                          </p:spTgt>
                                        </p:tgtEl>
                                      </p:cBhvr>
                                    </p:animEffect>
                                  </p:childTnLst>
                                </p:cTn>
                              </p:par>
                            </p:childTnLst>
                          </p:cTn>
                        </p:par>
                        <p:par>
                          <p:cTn id="30" fill="hold" nodeType="afterGroup">
                            <p:stCondLst>
                              <p:cond delay="4000"/>
                            </p:stCondLst>
                            <p:childTnLst>
                              <p:par>
                                <p:cTn id="31" presetID="10" presetClass="entr" presetSubtype="0" fill="hold" nodeType="afterEffect">
                                  <p:stCondLst>
                                    <p:cond delay="0"/>
                                  </p:stCondLst>
                                  <p:childTnLst>
                                    <p:set>
                                      <p:cBhvr>
                                        <p:cTn id="32" dur="1" fill="hold">
                                          <p:stCondLst>
                                            <p:cond delay="0"/>
                                          </p:stCondLst>
                                        </p:cTn>
                                        <p:tgtEl>
                                          <p:spTgt spid="136194">
                                            <p:txEl>
                                              <p:pRg st="6" end="6"/>
                                            </p:txEl>
                                          </p:spTgt>
                                        </p:tgtEl>
                                        <p:attrNameLst>
                                          <p:attrName>style.visibility</p:attrName>
                                        </p:attrNameLst>
                                      </p:cBhvr>
                                      <p:to>
                                        <p:strVal val="visible"/>
                                      </p:to>
                                    </p:set>
                                    <p:animEffect transition="in" filter="fade">
                                      <p:cBhvr>
                                        <p:cTn id="33" dur="500"/>
                                        <p:tgtEl>
                                          <p:spTgt spid="136194">
                                            <p:txEl>
                                              <p:pRg st="6" end="6"/>
                                            </p:txEl>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36196"/>
                                        </p:tgtEl>
                                        <p:attrNameLst>
                                          <p:attrName>style.visibility</p:attrName>
                                        </p:attrNameLst>
                                      </p:cBhvr>
                                      <p:to>
                                        <p:strVal val="visible"/>
                                      </p:to>
                                    </p:set>
                                    <p:animEffect transition="in" filter="fade">
                                      <p:cBhvr>
                                        <p:cTn id="36" dur="500"/>
                                        <p:tgtEl>
                                          <p:spTgt spid="136196"/>
                                        </p:tgtEl>
                                      </p:cBhvr>
                                    </p:animEffect>
                                  </p:childTnLst>
                                </p:cTn>
                              </p:par>
                            </p:childTnLst>
                          </p:cTn>
                        </p:par>
                        <p:par>
                          <p:cTn id="37" fill="hold" nodeType="afterGroup">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136199"/>
                                        </p:tgtEl>
                                        <p:attrNameLst>
                                          <p:attrName>style.visibility</p:attrName>
                                        </p:attrNameLst>
                                      </p:cBhvr>
                                      <p:to>
                                        <p:strVal val="visible"/>
                                      </p:to>
                                    </p:set>
                                    <p:animEffect transition="in" filter="fade">
                                      <p:cBhvr>
                                        <p:cTn id="40" dur="500"/>
                                        <p:tgtEl>
                                          <p:spTgt spid="136199"/>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36198"/>
                                        </p:tgtEl>
                                        <p:attrNameLst>
                                          <p:attrName>style.visibility</p:attrName>
                                        </p:attrNameLst>
                                      </p:cBhvr>
                                      <p:to>
                                        <p:strVal val="visible"/>
                                      </p:to>
                                    </p:set>
                                    <p:animEffect transition="in" filter="fade">
                                      <p:cBhvr>
                                        <p:cTn id="43" dur="500"/>
                                        <p:tgtEl>
                                          <p:spTgt spid="13619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6200"/>
                                        </p:tgtEl>
                                        <p:attrNameLst>
                                          <p:attrName>style.visibility</p:attrName>
                                        </p:attrNameLst>
                                      </p:cBhvr>
                                      <p:to>
                                        <p:strVal val="visible"/>
                                      </p:to>
                                    </p:set>
                                    <p:animEffect transition="in" filter="fade">
                                      <p:cBhvr>
                                        <p:cTn id="46" dur="500"/>
                                        <p:tgtEl>
                                          <p:spTgt spid="136200"/>
                                        </p:tgtEl>
                                      </p:cBhvr>
                                    </p:animEffect>
                                  </p:childTnLst>
                                </p:cTn>
                              </p:par>
                            </p:childTnLst>
                          </p:cTn>
                        </p:par>
                        <p:par>
                          <p:cTn id="47" fill="hold" nodeType="afterGroup">
                            <p:stCondLst>
                              <p:cond delay="5000"/>
                            </p:stCondLst>
                            <p:childTnLst>
                              <p:par>
                                <p:cTn id="48" presetID="50" presetClass="entr" presetSubtype="0" decel="100000" fill="hold" nodeType="afterEffect">
                                  <p:stCondLst>
                                    <p:cond delay="0"/>
                                  </p:stCondLst>
                                  <p:childTnLst>
                                    <p:set>
                                      <p:cBhvr>
                                        <p:cTn id="49" dur="1" fill="hold">
                                          <p:stCondLst>
                                            <p:cond delay="0"/>
                                          </p:stCondLst>
                                        </p:cTn>
                                        <p:tgtEl>
                                          <p:spTgt spid="136201">
                                            <p:txEl>
                                              <p:pRg st="0" end="0"/>
                                            </p:txEl>
                                          </p:spTgt>
                                        </p:tgtEl>
                                        <p:attrNameLst>
                                          <p:attrName>style.visibility</p:attrName>
                                        </p:attrNameLst>
                                      </p:cBhvr>
                                      <p:to>
                                        <p:strVal val="visible"/>
                                      </p:to>
                                    </p:set>
                                    <p:anim calcmode="lin" valueType="num">
                                      <p:cBhvr>
                                        <p:cTn id="50" dur="1000" fill="hold"/>
                                        <p:tgtEl>
                                          <p:spTgt spid="136201">
                                            <p:txEl>
                                              <p:pRg st="0" end="0"/>
                                            </p:txEl>
                                          </p:spTgt>
                                        </p:tgtEl>
                                        <p:attrNameLst>
                                          <p:attrName>ppt_w</p:attrName>
                                        </p:attrNameLst>
                                      </p:cBhvr>
                                      <p:tavLst>
                                        <p:tav tm="0">
                                          <p:val>
                                            <p:strVal val="#ppt_w+.3"/>
                                          </p:val>
                                        </p:tav>
                                        <p:tav tm="100000">
                                          <p:val>
                                            <p:strVal val="#ppt_w"/>
                                          </p:val>
                                        </p:tav>
                                      </p:tavLst>
                                    </p:anim>
                                    <p:anim calcmode="lin" valueType="num">
                                      <p:cBhvr>
                                        <p:cTn id="51" dur="1000" fill="hold"/>
                                        <p:tgtEl>
                                          <p:spTgt spid="136201">
                                            <p:txEl>
                                              <p:pRg st="0" end="0"/>
                                            </p:txEl>
                                          </p:spTgt>
                                        </p:tgtEl>
                                        <p:attrNameLst>
                                          <p:attrName>ppt_h</p:attrName>
                                        </p:attrNameLst>
                                      </p:cBhvr>
                                      <p:tavLst>
                                        <p:tav tm="0">
                                          <p:val>
                                            <p:strVal val="#ppt_h"/>
                                          </p:val>
                                        </p:tav>
                                        <p:tav tm="100000">
                                          <p:val>
                                            <p:strVal val="#ppt_h"/>
                                          </p:val>
                                        </p:tav>
                                      </p:tavLst>
                                    </p:anim>
                                    <p:animEffect transition="in" filter="fade">
                                      <p:cBhvr>
                                        <p:cTn id="52" dur="1000"/>
                                        <p:tgtEl>
                                          <p:spTgt spid="136201">
                                            <p:txEl>
                                              <p:pRg st="0" end="0"/>
                                            </p:txEl>
                                          </p:spTgt>
                                        </p:tgtEl>
                                      </p:cBhvr>
                                    </p:animEffect>
                                  </p:childTnLst>
                                </p:cTn>
                              </p:par>
                            </p:childTnLst>
                          </p:cTn>
                        </p:par>
                        <p:par>
                          <p:cTn id="53" fill="hold" nodeType="afterGroup">
                            <p:stCondLst>
                              <p:cond delay="6000"/>
                            </p:stCondLst>
                            <p:childTnLst>
                              <p:par>
                                <p:cTn id="54" presetID="10" presetClass="entr" presetSubtype="0" fill="hold" nodeType="afterEffect">
                                  <p:stCondLst>
                                    <p:cond delay="0"/>
                                  </p:stCondLst>
                                  <p:childTnLst>
                                    <p:set>
                                      <p:cBhvr>
                                        <p:cTn id="55" dur="1" fill="hold">
                                          <p:stCondLst>
                                            <p:cond delay="0"/>
                                          </p:stCondLst>
                                        </p:cTn>
                                        <p:tgtEl>
                                          <p:spTgt spid="136201">
                                            <p:txEl>
                                              <p:pRg st="2" end="2"/>
                                            </p:txEl>
                                          </p:spTgt>
                                        </p:tgtEl>
                                        <p:attrNameLst>
                                          <p:attrName>style.visibility</p:attrName>
                                        </p:attrNameLst>
                                      </p:cBhvr>
                                      <p:to>
                                        <p:strVal val="visible"/>
                                      </p:to>
                                    </p:set>
                                    <p:animEffect transition="in" filter="fade">
                                      <p:cBhvr>
                                        <p:cTn id="56" dur="500"/>
                                        <p:tgtEl>
                                          <p:spTgt spid="136201">
                                            <p:txEl>
                                              <p:pRg st="2" end="2"/>
                                            </p:txEl>
                                          </p:spTgt>
                                        </p:tgtEl>
                                      </p:cBhvr>
                                    </p:animEffect>
                                  </p:childTnLst>
                                </p:cTn>
                              </p:par>
                            </p:childTnLst>
                          </p:cTn>
                        </p:par>
                        <p:par>
                          <p:cTn id="57" fill="hold" nodeType="afterGroup">
                            <p:stCondLst>
                              <p:cond delay="6500"/>
                            </p:stCondLst>
                            <p:childTnLst>
                              <p:par>
                                <p:cTn id="58" presetID="10" presetClass="entr" presetSubtype="0" fill="hold" nodeType="afterEffect">
                                  <p:stCondLst>
                                    <p:cond delay="0"/>
                                  </p:stCondLst>
                                  <p:childTnLst>
                                    <p:set>
                                      <p:cBhvr>
                                        <p:cTn id="59" dur="1" fill="hold">
                                          <p:stCondLst>
                                            <p:cond delay="0"/>
                                          </p:stCondLst>
                                        </p:cTn>
                                        <p:tgtEl>
                                          <p:spTgt spid="136201">
                                            <p:txEl>
                                              <p:pRg st="3" end="3"/>
                                            </p:txEl>
                                          </p:spTgt>
                                        </p:tgtEl>
                                        <p:attrNameLst>
                                          <p:attrName>style.visibility</p:attrName>
                                        </p:attrNameLst>
                                      </p:cBhvr>
                                      <p:to>
                                        <p:strVal val="visible"/>
                                      </p:to>
                                    </p:set>
                                    <p:animEffect transition="in" filter="fade">
                                      <p:cBhvr>
                                        <p:cTn id="60" dur="500"/>
                                        <p:tgtEl>
                                          <p:spTgt spid="1362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P spid="136198" grpId="0" animBg="1"/>
      <p:bldP spid="136199" grpId="0"/>
      <p:bldP spid="13620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3"/>
          <p:cNvSpPr>
            <a:spLocks noGrp="1"/>
          </p:cNvSpPr>
          <p:nvPr>
            <p:ph type="dt" sz="quarter" idx="10"/>
          </p:nvPr>
        </p:nvSpPr>
        <p:spPr/>
        <p:txBody>
          <a:bodyPr/>
          <a:lstStyle/>
          <a:p>
            <a:pPr>
              <a:defRPr/>
            </a:pPr>
            <a:fld id="{D5FC9677-874D-4241-9B8B-8FB3048D4FFD}" type="datetime1">
              <a:rPr lang="fr-FR"/>
              <a:pPr>
                <a:defRPr/>
              </a:pPr>
              <a:t>25/10/2019</a:t>
            </a:fld>
            <a:endParaRPr lang="fr-FR"/>
          </a:p>
        </p:txBody>
      </p:sp>
      <p:sp>
        <p:nvSpPr>
          <p:cNvPr id="11" name="Espace réservé du numéro de diapositive 5"/>
          <p:cNvSpPr>
            <a:spLocks noGrp="1"/>
          </p:cNvSpPr>
          <p:nvPr>
            <p:ph type="sldNum" sz="quarter" idx="12"/>
          </p:nvPr>
        </p:nvSpPr>
        <p:spPr/>
        <p:txBody>
          <a:bodyPr/>
          <a:lstStyle/>
          <a:p>
            <a:pPr>
              <a:defRPr/>
            </a:pPr>
            <a:fld id="{3B77AE65-1138-4F6E-AF62-7BB7182A150A}" type="slidenum">
              <a:rPr lang="fr-FR"/>
              <a:pPr>
                <a:defRPr/>
              </a:pPr>
              <a:t>71</a:t>
            </a:fld>
            <a:endParaRPr lang="fr-FR"/>
          </a:p>
        </p:txBody>
      </p:sp>
      <p:sp>
        <p:nvSpPr>
          <p:cNvPr id="7475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74757" name="Rectangle 3"/>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38244" name="Object 4"/>
          <p:cNvSpPr>
            <a:spLocks noChangeAspect="1" noChangeArrowheads="1"/>
          </p:cNvSpPr>
          <p:nvPr/>
        </p:nvSpPr>
        <p:spPr bwMode="auto">
          <a:xfrm>
            <a:off x="292100" y="1916113"/>
            <a:ext cx="86677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8245" name="Object 5"/>
          <p:cNvSpPr>
            <a:spLocks noChangeAspect="1" noChangeArrowheads="1"/>
          </p:cNvSpPr>
          <p:nvPr/>
        </p:nvSpPr>
        <p:spPr bwMode="auto">
          <a:xfrm>
            <a:off x="827088" y="3500438"/>
            <a:ext cx="74231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8246" name="Text Box 6"/>
          <p:cNvSpPr txBox="1">
            <a:spLocks noChangeArrowheads="1"/>
          </p:cNvSpPr>
          <p:nvPr/>
        </p:nvSpPr>
        <p:spPr bwMode="auto">
          <a:xfrm>
            <a:off x="395288" y="115888"/>
            <a:ext cx="8569325"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FR" sz="3200" b="1">
                <a:solidFill>
                  <a:srgbClr val="99CCFF"/>
                </a:solidFill>
                <a:cs typeface="Arial" charset="0"/>
              </a:rPr>
              <a:t>Vérification des contraintes</a:t>
            </a:r>
          </a:p>
          <a:p>
            <a:pPr eaLnBrk="1" hangingPunct="1">
              <a:spcBef>
                <a:spcPct val="50000"/>
              </a:spcBef>
            </a:pPr>
            <a:r>
              <a:rPr lang="fr-FR" sz="2000">
                <a:cs typeface="Arial" charset="0"/>
              </a:rPr>
              <a:t>La vérification de stabilité consiste à vérifier les contraintes du sol sous le radier qui sont calculées ci-dessous:</a:t>
            </a:r>
          </a:p>
        </p:txBody>
      </p:sp>
      <p:sp>
        <p:nvSpPr>
          <p:cNvPr id="138247" name="Rectangle 7"/>
          <p:cNvSpPr>
            <a:spLocks noChangeArrowheads="1"/>
          </p:cNvSpPr>
          <p:nvPr/>
        </p:nvSpPr>
        <p:spPr bwMode="auto">
          <a:xfrm>
            <a:off x="34925" y="1389063"/>
            <a:ext cx="2725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b="1" i="1">
                <a:cs typeface="Arial" charset="0"/>
              </a:rPr>
              <a:t>ELU </a:t>
            </a:r>
            <a:r>
              <a:rPr lang="fr-FR">
                <a:cs typeface="Arial" charset="0"/>
              </a:rPr>
              <a:t>:</a:t>
            </a:r>
            <a:r>
              <a:rPr lang="fr-FR" sz="1800">
                <a:cs typeface="Arial" charset="0"/>
              </a:rPr>
              <a:t>                               </a:t>
            </a:r>
          </a:p>
        </p:txBody>
      </p:sp>
      <p:sp>
        <p:nvSpPr>
          <p:cNvPr id="138248" name="Rectangle 8"/>
          <p:cNvSpPr>
            <a:spLocks noChangeArrowheads="1"/>
          </p:cNvSpPr>
          <p:nvPr/>
        </p:nvSpPr>
        <p:spPr bwMode="auto">
          <a:xfrm>
            <a:off x="0" y="2924175"/>
            <a:ext cx="1042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b="1" i="1">
                <a:cs typeface="Arial" charset="0"/>
              </a:rPr>
              <a:t>ELS :</a:t>
            </a:r>
            <a:r>
              <a:rPr lang="fr-FR">
                <a:cs typeface="Arial" charset="0"/>
              </a:rPr>
              <a:t> </a:t>
            </a:r>
          </a:p>
        </p:txBody>
      </p:sp>
      <p:sp>
        <p:nvSpPr>
          <p:cNvPr id="138249" name="Text Box 9"/>
          <p:cNvSpPr txBox="1">
            <a:spLocks noChangeArrowheads="1"/>
          </p:cNvSpPr>
          <p:nvPr/>
        </p:nvSpPr>
        <p:spPr bwMode="auto">
          <a:xfrm>
            <a:off x="250825" y="5013325"/>
            <a:ext cx="871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fr-FR" i="1">
                <a:effectLst>
                  <a:outerShdw blurRad="38100" dist="38100" dir="2700000" algn="tl">
                    <a:srgbClr val="000000"/>
                  </a:outerShdw>
                </a:effectLst>
                <a:cs typeface="Arial" charset="0"/>
              </a:rPr>
              <a:t>Toutes les contraintes du sol sont vérifiées donc le radier est stable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38246"/>
                                        </p:tgtEl>
                                        <p:attrNameLst>
                                          <p:attrName>style.visibility</p:attrName>
                                        </p:attrNameLst>
                                      </p:cBhvr>
                                      <p:to>
                                        <p:strVal val="visible"/>
                                      </p:to>
                                    </p:set>
                                    <p:anim calcmode="lin" valueType="num">
                                      <p:cBhvr>
                                        <p:cTn id="7" dur="500" fill="hold"/>
                                        <p:tgtEl>
                                          <p:spTgt spid="138246"/>
                                        </p:tgtEl>
                                        <p:attrNameLst>
                                          <p:attrName>ppt_w</p:attrName>
                                        </p:attrNameLst>
                                      </p:cBhvr>
                                      <p:tavLst>
                                        <p:tav tm="0">
                                          <p:val>
                                            <p:strVal val="#ppt_w*0.05"/>
                                          </p:val>
                                        </p:tav>
                                        <p:tav tm="100000">
                                          <p:val>
                                            <p:strVal val="#ppt_w"/>
                                          </p:val>
                                        </p:tav>
                                      </p:tavLst>
                                    </p:anim>
                                    <p:anim calcmode="lin" valueType="num">
                                      <p:cBhvr>
                                        <p:cTn id="8" dur="500" fill="hold"/>
                                        <p:tgtEl>
                                          <p:spTgt spid="138246"/>
                                        </p:tgtEl>
                                        <p:attrNameLst>
                                          <p:attrName>ppt_h</p:attrName>
                                        </p:attrNameLst>
                                      </p:cBhvr>
                                      <p:tavLst>
                                        <p:tav tm="0">
                                          <p:val>
                                            <p:strVal val="#ppt_h"/>
                                          </p:val>
                                        </p:tav>
                                        <p:tav tm="100000">
                                          <p:val>
                                            <p:strVal val="#ppt_h"/>
                                          </p:val>
                                        </p:tav>
                                      </p:tavLst>
                                    </p:anim>
                                    <p:anim calcmode="lin" valueType="num">
                                      <p:cBhvr>
                                        <p:cTn id="9" dur="500" fill="hold"/>
                                        <p:tgtEl>
                                          <p:spTgt spid="138246"/>
                                        </p:tgtEl>
                                        <p:attrNameLst>
                                          <p:attrName>ppt_x</p:attrName>
                                        </p:attrNameLst>
                                      </p:cBhvr>
                                      <p:tavLst>
                                        <p:tav tm="0">
                                          <p:val>
                                            <p:strVal val="#ppt_x-.2"/>
                                          </p:val>
                                        </p:tav>
                                        <p:tav tm="100000">
                                          <p:val>
                                            <p:strVal val="#ppt_x"/>
                                          </p:val>
                                        </p:tav>
                                      </p:tavLst>
                                    </p:anim>
                                    <p:anim calcmode="lin" valueType="num">
                                      <p:cBhvr>
                                        <p:cTn id="10" dur="500" fill="hold"/>
                                        <p:tgtEl>
                                          <p:spTgt spid="138246"/>
                                        </p:tgtEl>
                                        <p:attrNameLst>
                                          <p:attrName>ppt_y</p:attrName>
                                        </p:attrNameLst>
                                      </p:cBhvr>
                                      <p:tavLst>
                                        <p:tav tm="0">
                                          <p:val>
                                            <p:strVal val="#ppt_y"/>
                                          </p:val>
                                        </p:tav>
                                        <p:tav tm="100000">
                                          <p:val>
                                            <p:strVal val="#ppt_y"/>
                                          </p:val>
                                        </p:tav>
                                      </p:tavLst>
                                    </p:anim>
                                    <p:animEffect transition="in" filter="fade">
                                      <p:cBhvr>
                                        <p:cTn id="11" dur="500"/>
                                        <p:tgtEl>
                                          <p:spTgt spid="138246"/>
                                        </p:tgtEl>
                                      </p:cBhvr>
                                    </p:animEffect>
                                  </p:childTnLst>
                                </p:cTn>
                              </p:par>
                            </p:childTnLst>
                          </p:cTn>
                        </p:par>
                        <p:par>
                          <p:cTn id="12" fill="hold" nodeType="afterGroup">
                            <p:stCondLst>
                              <p:cond delay="500"/>
                            </p:stCondLst>
                            <p:childTnLst>
                              <p:par>
                                <p:cTn id="13" presetID="50" presetClass="entr" presetSubtype="0" decel="100000" fill="hold" nodeType="afterEffect">
                                  <p:stCondLst>
                                    <p:cond delay="0"/>
                                  </p:stCondLst>
                                  <p:childTnLst>
                                    <p:set>
                                      <p:cBhvr>
                                        <p:cTn id="14" dur="1" fill="hold">
                                          <p:stCondLst>
                                            <p:cond delay="0"/>
                                          </p:stCondLst>
                                        </p:cTn>
                                        <p:tgtEl>
                                          <p:spTgt spid="138247">
                                            <p:txEl>
                                              <p:pRg st="0" end="0"/>
                                            </p:txEl>
                                          </p:spTgt>
                                        </p:tgtEl>
                                        <p:attrNameLst>
                                          <p:attrName>style.visibility</p:attrName>
                                        </p:attrNameLst>
                                      </p:cBhvr>
                                      <p:to>
                                        <p:strVal val="visible"/>
                                      </p:to>
                                    </p:set>
                                    <p:anim calcmode="lin" valueType="num">
                                      <p:cBhvr>
                                        <p:cTn id="15" dur="1000" fill="hold"/>
                                        <p:tgtEl>
                                          <p:spTgt spid="138247">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138247">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38247">
                                            <p:txEl>
                                              <p:pRg st="0" end="0"/>
                                            </p:txEl>
                                          </p:spTgt>
                                        </p:tgtEl>
                                      </p:cBhvr>
                                    </p:animEffect>
                                  </p:childTnLst>
                                </p:cTn>
                              </p:par>
                            </p:childTnLst>
                          </p:cTn>
                        </p:par>
                        <p:par>
                          <p:cTn id="18" fill="hold" nodeType="afterGroup">
                            <p:stCondLst>
                              <p:cond delay="15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38244"/>
                                        </p:tgtEl>
                                        <p:attrNameLst>
                                          <p:attrName>style.visibility</p:attrName>
                                        </p:attrNameLst>
                                      </p:cBhvr>
                                      <p:to>
                                        <p:strVal val="visible"/>
                                      </p:to>
                                    </p:set>
                                    <p:animEffect transition="in" filter="fade">
                                      <p:cBhvr>
                                        <p:cTn id="21" dur="500"/>
                                        <p:tgtEl>
                                          <p:spTgt spid="138244"/>
                                        </p:tgtEl>
                                      </p:cBhvr>
                                    </p:animEffect>
                                  </p:childTnLst>
                                </p:cTn>
                              </p:par>
                            </p:childTnLst>
                          </p:cTn>
                        </p:par>
                        <p:par>
                          <p:cTn id="22" fill="hold" nodeType="afterGroup">
                            <p:stCondLst>
                              <p:cond delay="2000"/>
                            </p:stCondLst>
                            <p:childTnLst>
                              <p:par>
                                <p:cTn id="23" presetID="50" presetClass="entr" presetSubtype="0" decel="100000" fill="hold" nodeType="afterEffect">
                                  <p:stCondLst>
                                    <p:cond delay="0"/>
                                  </p:stCondLst>
                                  <p:childTnLst>
                                    <p:set>
                                      <p:cBhvr>
                                        <p:cTn id="24" dur="1" fill="hold">
                                          <p:stCondLst>
                                            <p:cond delay="0"/>
                                          </p:stCondLst>
                                        </p:cTn>
                                        <p:tgtEl>
                                          <p:spTgt spid="138248">
                                            <p:txEl>
                                              <p:pRg st="0" end="0"/>
                                            </p:txEl>
                                          </p:spTgt>
                                        </p:tgtEl>
                                        <p:attrNameLst>
                                          <p:attrName>style.visibility</p:attrName>
                                        </p:attrNameLst>
                                      </p:cBhvr>
                                      <p:to>
                                        <p:strVal val="visible"/>
                                      </p:to>
                                    </p:set>
                                    <p:anim calcmode="lin" valueType="num">
                                      <p:cBhvr>
                                        <p:cTn id="25" dur="1000" fill="hold"/>
                                        <p:tgtEl>
                                          <p:spTgt spid="138248">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138248">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138248">
                                            <p:txEl>
                                              <p:pRg st="0" end="0"/>
                                            </p:txEl>
                                          </p:spTgt>
                                        </p:tgtEl>
                                      </p:cBhvr>
                                    </p:animEffect>
                                  </p:childTnLst>
                                </p:cTn>
                              </p:par>
                            </p:childTnLst>
                          </p:cTn>
                        </p:par>
                        <p:par>
                          <p:cTn id="28" fill="hold" nodeType="afterGroup">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38245"/>
                                        </p:tgtEl>
                                        <p:attrNameLst>
                                          <p:attrName>style.visibility</p:attrName>
                                        </p:attrNameLst>
                                      </p:cBhvr>
                                      <p:to>
                                        <p:strVal val="visible"/>
                                      </p:to>
                                    </p:set>
                                    <p:animEffect transition="in" filter="fade">
                                      <p:cBhvr>
                                        <p:cTn id="31" dur="500"/>
                                        <p:tgtEl>
                                          <p:spTgt spid="138245"/>
                                        </p:tgtEl>
                                      </p:cBhvr>
                                    </p:animEffect>
                                  </p:childTnLst>
                                </p:cTn>
                              </p:par>
                            </p:childTnLst>
                          </p:cTn>
                        </p:par>
                        <p:par>
                          <p:cTn id="32" fill="hold" nodeType="afterGroup">
                            <p:stCondLst>
                              <p:cond delay="3500"/>
                            </p:stCondLst>
                            <p:childTnLst>
                              <p:par>
                                <p:cTn id="33" presetID="50" presetClass="entr" presetSubtype="0" decel="100000" fill="hold" grpId="0" nodeType="afterEffect">
                                  <p:stCondLst>
                                    <p:cond delay="0"/>
                                  </p:stCondLst>
                                  <p:childTnLst>
                                    <p:set>
                                      <p:cBhvr>
                                        <p:cTn id="34" dur="1" fill="hold">
                                          <p:stCondLst>
                                            <p:cond delay="0"/>
                                          </p:stCondLst>
                                        </p:cTn>
                                        <p:tgtEl>
                                          <p:spTgt spid="138249"/>
                                        </p:tgtEl>
                                        <p:attrNameLst>
                                          <p:attrName>style.visibility</p:attrName>
                                        </p:attrNameLst>
                                      </p:cBhvr>
                                      <p:to>
                                        <p:strVal val="visible"/>
                                      </p:to>
                                    </p:set>
                                    <p:anim calcmode="lin" valueType="num">
                                      <p:cBhvr>
                                        <p:cTn id="35" dur="1000" fill="hold"/>
                                        <p:tgtEl>
                                          <p:spTgt spid="138249"/>
                                        </p:tgtEl>
                                        <p:attrNameLst>
                                          <p:attrName>ppt_w</p:attrName>
                                        </p:attrNameLst>
                                      </p:cBhvr>
                                      <p:tavLst>
                                        <p:tav tm="0">
                                          <p:val>
                                            <p:strVal val="#ppt_w+.3"/>
                                          </p:val>
                                        </p:tav>
                                        <p:tav tm="100000">
                                          <p:val>
                                            <p:strVal val="#ppt_w"/>
                                          </p:val>
                                        </p:tav>
                                      </p:tavLst>
                                    </p:anim>
                                    <p:anim calcmode="lin" valueType="num">
                                      <p:cBhvr>
                                        <p:cTn id="36" dur="1000" fill="hold"/>
                                        <p:tgtEl>
                                          <p:spTgt spid="138249"/>
                                        </p:tgtEl>
                                        <p:attrNameLst>
                                          <p:attrName>ppt_h</p:attrName>
                                        </p:attrNameLst>
                                      </p:cBhvr>
                                      <p:tavLst>
                                        <p:tav tm="0">
                                          <p:val>
                                            <p:strVal val="#ppt_h"/>
                                          </p:val>
                                        </p:tav>
                                        <p:tav tm="100000">
                                          <p:val>
                                            <p:strVal val="#ppt_h"/>
                                          </p:val>
                                        </p:tav>
                                      </p:tavLst>
                                    </p:anim>
                                    <p:animEffect transition="in" filter="fade">
                                      <p:cBhvr>
                                        <p:cTn id="37" dur="1000"/>
                                        <p:tgtEl>
                                          <p:spTgt spid="138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p:bldP spid="138245" grpId="0" animBg="1"/>
      <p:bldP spid="138246" grpId="0"/>
      <p:bldP spid="13824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quarter" idx="10"/>
          </p:nvPr>
        </p:nvSpPr>
        <p:spPr/>
        <p:txBody>
          <a:bodyPr/>
          <a:lstStyle/>
          <a:p>
            <a:pPr>
              <a:defRPr/>
            </a:pPr>
            <a:fld id="{B0F212EC-0416-42B4-968C-9F0DBE32AADE}" type="datetime1">
              <a:rPr lang="fr-FR"/>
              <a:pPr>
                <a:defRPr/>
              </a:pPr>
              <a:t>25/10/2019</a:t>
            </a:fld>
            <a:endParaRPr lang="fr-FR"/>
          </a:p>
        </p:txBody>
      </p:sp>
      <p:sp>
        <p:nvSpPr>
          <p:cNvPr id="4" name="Espace réservé du numéro de diapositive 4"/>
          <p:cNvSpPr>
            <a:spLocks noGrp="1"/>
          </p:cNvSpPr>
          <p:nvPr>
            <p:ph type="sldNum" sz="quarter" idx="12"/>
          </p:nvPr>
        </p:nvSpPr>
        <p:spPr/>
        <p:txBody>
          <a:bodyPr/>
          <a:lstStyle/>
          <a:p>
            <a:pPr>
              <a:defRPr/>
            </a:pPr>
            <a:fld id="{F59E367C-C421-4B13-AD9A-51B2246CD811}" type="slidenum">
              <a:rPr lang="fr-FR"/>
              <a:pPr>
                <a:defRPr/>
              </a:pPr>
              <a:t>72</a:t>
            </a:fld>
            <a:endParaRPr lang="fr-FR"/>
          </a:p>
        </p:txBody>
      </p:sp>
      <p:sp>
        <p:nvSpPr>
          <p:cNvPr id="140290" name="Rectangle 2"/>
          <p:cNvSpPr>
            <a:spLocks noGrp="1" noChangeArrowheads="1"/>
          </p:cNvSpPr>
          <p:nvPr>
            <p:ph type="title"/>
          </p:nvPr>
        </p:nvSpPr>
        <p:spPr>
          <a:xfrm>
            <a:off x="323850" y="234950"/>
            <a:ext cx="8569325" cy="6046788"/>
          </a:xfrm>
          <a:noFill/>
        </p:spPr>
        <p:txBody>
          <a:bodyPr/>
          <a:lstStyle/>
          <a:p>
            <a:pPr algn="l" eaLnBrk="1" hangingPunct="1"/>
            <a:r>
              <a:rPr lang="fr-FR" sz="3900" b="1" smtClean="0">
                <a:solidFill>
                  <a:srgbClr val="99CCFF"/>
                </a:solidFill>
                <a:latin typeface="Times New Roman" pitchFamily="18" charset="0"/>
              </a:rPr>
              <a:t>         </a:t>
            </a:r>
            <a:r>
              <a:rPr lang="fr-FR" sz="4000" b="1" smtClean="0">
                <a:solidFill>
                  <a:srgbClr val="99CCFF"/>
                </a:solidFill>
                <a:latin typeface="Times New Roman" pitchFamily="18" charset="0"/>
              </a:rPr>
              <a:t>Ferraillage du radier </a:t>
            </a:r>
            <a:r>
              <a:rPr lang="fr-FR" sz="4000" smtClean="0">
                <a:solidFill>
                  <a:srgbClr val="99CCFF"/>
                </a:solidFill>
                <a:latin typeface="Times New Roman" pitchFamily="18" charset="0"/>
              </a:rPr>
              <a:t/>
            </a:r>
            <a:br>
              <a:rPr lang="fr-FR" sz="4000" smtClean="0">
                <a:solidFill>
                  <a:srgbClr val="99CCFF"/>
                </a:solidFill>
                <a:latin typeface="Times New Roman" pitchFamily="18" charset="0"/>
              </a:rPr>
            </a:br>
            <a:r>
              <a:rPr lang="fr-FR" sz="3900" smtClean="0">
                <a:solidFill>
                  <a:schemeClr val="tx1"/>
                </a:solidFill>
                <a:latin typeface="Times New Roman" pitchFamily="18" charset="0"/>
              </a:rPr>
              <a:t>     </a:t>
            </a:r>
            <a:r>
              <a:rPr lang="fr-FR" sz="3200" smtClean="0">
                <a:solidFill>
                  <a:schemeClr val="tx1"/>
                </a:solidFill>
                <a:latin typeface="Times New Roman" pitchFamily="18" charset="0"/>
              </a:rPr>
              <a:t>Le radier est assimilé à un plancher  renversé chargé par la  réaction  uniforme  du sol , il est composé  de  plusieurs panneaux simplement appuyés sur </a:t>
            </a:r>
            <a:r>
              <a:rPr lang="fr-FR" sz="3200" i="1" smtClean="0">
                <a:solidFill>
                  <a:schemeClr val="tx1"/>
                </a:solidFill>
                <a:latin typeface="Times New Roman" pitchFamily="18" charset="0"/>
              </a:rPr>
              <a:t>4 </a:t>
            </a:r>
            <a:r>
              <a:rPr lang="fr-FR" sz="3200" smtClean="0">
                <a:solidFill>
                  <a:schemeClr val="tx1"/>
                </a:solidFill>
                <a:latin typeface="Times New Roman" pitchFamily="18" charset="0"/>
              </a:rPr>
              <a:t>cotés.</a:t>
            </a:r>
            <a:br>
              <a:rPr lang="fr-FR" sz="3200" smtClean="0">
                <a:solidFill>
                  <a:schemeClr val="tx1"/>
                </a:solidFill>
                <a:latin typeface="Times New Roman" pitchFamily="18" charset="0"/>
              </a:rPr>
            </a:br>
            <a:r>
              <a:rPr lang="fr-FR" sz="1200" smtClean="0">
                <a:solidFill>
                  <a:schemeClr val="tx1"/>
                </a:solidFill>
                <a:latin typeface="Times New Roman" pitchFamily="18" charset="0"/>
              </a:rPr>
              <a:t/>
            </a:r>
            <a:br>
              <a:rPr lang="fr-FR" sz="1200" smtClean="0">
                <a:solidFill>
                  <a:schemeClr val="tx1"/>
                </a:solidFill>
                <a:latin typeface="Times New Roman" pitchFamily="18" charset="0"/>
              </a:rPr>
            </a:br>
            <a:r>
              <a:rPr lang="fr-FR" sz="1200" smtClean="0">
                <a:solidFill>
                  <a:schemeClr val="tx1"/>
                </a:solidFill>
                <a:latin typeface="Times New Roman" pitchFamily="18" charset="0"/>
              </a:rPr>
              <a:t>                  </a:t>
            </a:r>
            <a:r>
              <a:rPr lang="fr-FR" sz="3200" smtClean="0">
                <a:solidFill>
                  <a:schemeClr val="tx1"/>
                </a:solidFill>
                <a:latin typeface="Times New Roman" pitchFamily="18" charset="0"/>
              </a:rPr>
              <a:t>Le calcul se fera en flexion simple, en considérant la fissuration préjudiciable en raison du contacte avec l’eau.</a:t>
            </a:r>
            <a:br>
              <a:rPr lang="fr-FR" sz="3200" smtClean="0">
                <a:solidFill>
                  <a:schemeClr val="tx1"/>
                </a:solidFill>
                <a:latin typeface="Times New Roman" pitchFamily="18" charset="0"/>
              </a:rPr>
            </a:br>
            <a:r>
              <a:rPr lang="fr-FR" sz="1200" smtClean="0">
                <a:solidFill>
                  <a:schemeClr val="tx1"/>
                </a:solidFill>
                <a:latin typeface="Times New Roman" pitchFamily="18" charset="0"/>
              </a:rPr>
              <a:t/>
            </a:r>
            <a:br>
              <a:rPr lang="fr-FR" sz="1200" smtClean="0">
                <a:solidFill>
                  <a:schemeClr val="tx1"/>
                </a:solidFill>
                <a:latin typeface="Times New Roman" pitchFamily="18" charset="0"/>
              </a:rPr>
            </a:br>
            <a:r>
              <a:rPr lang="fr-FR" sz="1200" smtClean="0">
                <a:solidFill>
                  <a:schemeClr val="tx1"/>
                </a:solidFill>
                <a:latin typeface="Times New Roman" pitchFamily="18" charset="0"/>
              </a:rPr>
              <a:t>                  </a:t>
            </a:r>
            <a:r>
              <a:rPr lang="fr-FR" sz="3200" smtClean="0">
                <a:solidFill>
                  <a:schemeClr val="tx1"/>
                </a:solidFill>
                <a:latin typeface="Times New Roman" pitchFamily="18" charset="0"/>
              </a:rPr>
              <a:t>Les moments isostatiques seront déterminés à partir de la méthode proposée par les règles de </a:t>
            </a:r>
            <a:r>
              <a:rPr lang="fr-FR" sz="3200" i="1" smtClean="0">
                <a:solidFill>
                  <a:schemeClr val="tx1"/>
                </a:solidFill>
                <a:latin typeface="Times New Roman" pitchFamily="18" charset="0"/>
              </a:rPr>
              <a:t>BAEL 91.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1000" fill="hold"/>
                                        <p:tgtEl>
                                          <p:spTgt spid="140290"/>
                                        </p:tgtEl>
                                        <p:attrNameLst>
                                          <p:attrName>ppt_w</p:attrName>
                                        </p:attrNameLst>
                                      </p:cBhvr>
                                      <p:tavLst>
                                        <p:tav tm="0">
                                          <p:val>
                                            <p:strVal val="#ppt_w+.3"/>
                                          </p:val>
                                        </p:tav>
                                        <p:tav tm="100000">
                                          <p:val>
                                            <p:strVal val="#ppt_w"/>
                                          </p:val>
                                        </p:tav>
                                      </p:tavLst>
                                    </p:anim>
                                    <p:anim calcmode="lin" valueType="num">
                                      <p:cBhvr>
                                        <p:cTn id="8" dur="1000" fill="hold"/>
                                        <p:tgtEl>
                                          <p:spTgt spid="140290"/>
                                        </p:tgtEl>
                                        <p:attrNameLst>
                                          <p:attrName>ppt_h</p:attrName>
                                        </p:attrNameLst>
                                      </p:cBhvr>
                                      <p:tavLst>
                                        <p:tav tm="0">
                                          <p:val>
                                            <p:strVal val="#ppt_h"/>
                                          </p:val>
                                        </p:tav>
                                        <p:tav tm="100000">
                                          <p:val>
                                            <p:strVal val="#ppt_h"/>
                                          </p:val>
                                        </p:tav>
                                      </p:tavLst>
                                    </p:anim>
                                    <p:animEffect transition="in" filter="fade">
                                      <p:cBhvr>
                                        <p:cTn id="9" dur="10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95F26750-825D-4C57-AB09-7C4F90D7119B}"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3E846758-C7C0-46F0-986F-A431B20780DE}" type="slidenum">
              <a:rPr lang="fr-FR"/>
              <a:pPr>
                <a:defRPr/>
              </a:pPr>
              <a:t>73</a:t>
            </a:fld>
            <a:endParaRPr lang="fr-FR"/>
          </a:p>
        </p:txBody>
      </p:sp>
      <p:sp>
        <p:nvSpPr>
          <p:cNvPr id="141314" name="Rectangle 2"/>
          <p:cNvSpPr>
            <a:spLocks noGrp="1" noChangeArrowheads="1"/>
          </p:cNvSpPr>
          <p:nvPr>
            <p:ph type="body" idx="1"/>
          </p:nvPr>
        </p:nvSpPr>
        <p:spPr>
          <a:xfrm>
            <a:off x="0" y="0"/>
            <a:ext cx="8820150" cy="6597650"/>
          </a:xfrm>
        </p:spPr>
        <p:txBody>
          <a:bodyPr/>
          <a:lstStyle/>
          <a:p>
            <a:pPr eaLnBrk="1" hangingPunct="1">
              <a:lnSpc>
                <a:spcPct val="90000"/>
              </a:lnSpc>
              <a:buFontTx/>
              <a:buNone/>
            </a:pPr>
            <a:endParaRPr lang="fr-FR" b="1" u="sng" smtClean="0">
              <a:latin typeface="Times New Roman" pitchFamily="18" charset="0"/>
            </a:endParaRPr>
          </a:p>
          <a:p>
            <a:pPr algn="ctr" eaLnBrk="1" hangingPunct="1">
              <a:lnSpc>
                <a:spcPct val="90000"/>
              </a:lnSpc>
              <a:buFontTx/>
              <a:buNone/>
            </a:pPr>
            <a:r>
              <a:rPr lang="fr-FR" b="1" smtClean="0">
                <a:solidFill>
                  <a:srgbClr val="99CCFF"/>
                </a:solidFill>
                <a:latin typeface="Times New Roman" pitchFamily="18" charset="0"/>
              </a:rPr>
              <a:t>  </a:t>
            </a:r>
            <a:r>
              <a:rPr lang="fr-FR" sz="3600" b="1" smtClean="0">
                <a:solidFill>
                  <a:srgbClr val="99CCFF"/>
                </a:solidFill>
                <a:latin typeface="Times New Roman" pitchFamily="18" charset="0"/>
              </a:rPr>
              <a:t>Calcul des nervures </a:t>
            </a:r>
          </a:p>
          <a:p>
            <a:pPr eaLnBrk="1" hangingPunct="1">
              <a:lnSpc>
                <a:spcPct val="90000"/>
              </a:lnSpc>
              <a:buFontTx/>
              <a:buNone/>
            </a:pPr>
            <a:endParaRPr lang="fr-FR" sz="3600" b="1" smtClean="0">
              <a:solidFill>
                <a:srgbClr val="99CCFF"/>
              </a:solidFill>
              <a:latin typeface="Times New Roman" pitchFamily="18" charset="0"/>
            </a:endParaRPr>
          </a:p>
          <a:p>
            <a:pPr eaLnBrk="1" hangingPunct="1">
              <a:lnSpc>
                <a:spcPct val="90000"/>
              </a:lnSpc>
              <a:buFontTx/>
              <a:buNone/>
            </a:pPr>
            <a:r>
              <a:rPr lang="fr-FR" b="1" smtClean="0">
                <a:latin typeface="Times New Roman" pitchFamily="18" charset="0"/>
              </a:rPr>
              <a:t>  Évaluation des charges :</a:t>
            </a:r>
            <a:endParaRPr lang="fr-FR" smtClean="0">
              <a:latin typeface="Times New Roman" pitchFamily="18" charset="0"/>
            </a:endParaRPr>
          </a:p>
          <a:p>
            <a:pPr eaLnBrk="1" hangingPunct="1">
              <a:lnSpc>
                <a:spcPct val="90000"/>
              </a:lnSpc>
              <a:buFontTx/>
              <a:buNone/>
            </a:pPr>
            <a:r>
              <a:rPr lang="fr-FR" smtClean="0">
                <a:latin typeface="Times New Roman" pitchFamily="18" charset="0"/>
              </a:rPr>
              <a:t>   Cette évaluation se fera par la méthode des lignes </a:t>
            </a:r>
          </a:p>
          <a:p>
            <a:pPr eaLnBrk="1" hangingPunct="1">
              <a:lnSpc>
                <a:spcPct val="90000"/>
              </a:lnSpc>
              <a:buFontTx/>
              <a:buNone/>
            </a:pPr>
            <a:r>
              <a:rPr lang="fr-FR" smtClean="0">
                <a:latin typeface="Times New Roman" pitchFamily="18" charset="0"/>
              </a:rPr>
              <a:t>   de ruptures.</a:t>
            </a:r>
          </a:p>
          <a:p>
            <a:pPr eaLnBrk="1" hangingPunct="1">
              <a:lnSpc>
                <a:spcPct val="90000"/>
              </a:lnSpc>
              <a:buFontTx/>
              <a:buNone/>
            </a:pPr>
            <a:endParaRPr lang="fr-FR" sz="1000" smtClean="0">
              <a:latin typeface="Times New Roman" pitchFamily="18" charset="0"/>
            </a:endParaRPr>
          </a:p>
          <a:p>
            <a:pPr eaLnBrk="1" hangingPunct="1">
              <a:lnSpc>
                <a:spcPct val="90000"/>
              </a:lnSpc>
              <a:buFontTx/>
              <a:buNone/>
            </a:pPr>
            <a:r>
              <a:rPr lang="fr-FR" smtClean="0">
                <a:latin typeface="Times New Roman" pitchFamily="18" charset="0"/>
              </a:rPr>
              <a:t>   La charge correspondante du radier supportée par la poutre vaut : </a:t>
            </a:r>
            <a:r>
              <a:rPr lang="fr-FR" i="1" smtClean="0">
                <a:latin typeface="Times New Roman" pitchFamily="18" charset="0"/>
              </a:rPr>
              <a:t>P</a:t>
            </a:r>
            <a:r>
              <a:rPr lang="fr-FR" i="1" baseline="-25000" smtClean="0">
                <a:latin typeface="Times New Roman" pitchFamily="18" charset="0"/>
              </a:rPr>
              <a:t>eq</a:t>
            </a:r>
            <a:r>
              <a:rPr lang="fr-FR" i="1" smtClean="0">
                <a:latin typeface="Times New Roman" pitchFamily="18" charset="0"/>
              </a:rPr>
              <a:t> = q. C</a:t>
            </a:r>
          </a:p>
          <a:p>
            <a:pPr eaLnBrk="1" hangingPunct="1">
              <a:lnSpc>
                <a:spcPct val="90000"/>
              </a:lnSpc>
              <a:buFontTx/>
              <a:buNone/>
            </a:pPr>
            <a:endParaRPr lang="fr-FR" sz="500" smtClean="0">
              <a:latin typeface="Times New Roman" pitchFamily="18" charset="0"/>
            </a:endParaRPr>
          </a:p>
          <a:p>
            <a:pPr eaLnBrk="1" hangingPunct="1">
              <a:lnSpc>
                <a:spcPct val="90000"/>
              </a:lnSpc>
              <a:buFontTx/>
              <a:buNone/>
            </a:pPr>
            <a:r>
              <a:rPr lang="fr-FR" smtClean="0">
                <a:latin typeface="Times New Roman" pitchFamily="18" charset="0"/>
              </a:rPr>
              <a:t>   Avec :</a:t>
            </a:r>
            <a:endParaRPr lang="fr-FR" i="1" smtClean="0">
              <a:latin typeface="Times New Roman" pitchFamily="18" charset="0"/>
            </a:endParaRPr>
          </a:p>
          <a:p>
            <a:pPr eaLnBrk="1" hangingPunct="1">
              <a:lnSpc>
                <a:spcPct val="90000"/>
              </a:lnSpc>
              <a:buFontTx/>
              <a:buNone/>
            </a:pPr>
            <a:r>
              <a:rPr lang="fr-FR" i="1" smtClean="0">
                <a:latin typeface="Times New Roman" pitchFamily="18" charset="0"/>
              </a:rPr>
              <a:t>   C = (1- α²/3). lx/2</a:t>
            </a:r>
            <a:r>
              <a:rPr lang="fr-FR" smtClean="0">
                <a:latin typeface="Times New Roman" pitchFamily="18" charset="0"/>
              </a:rPr>
              <a:t>………… </a:t>
            </a:r>
            <a:r>
              <a:rPr lang="fr-FR" i="1" smtClean="0">
                <a:latin typeface="Times New Roman" pitchFamily="18" charset="0"/>
              </a:rPr>
              <a:t>pour un trapèze.</a:t>
            </a:r>
          </a:p>
          <a:p>
            <a:pPr eaLnBrk="1" hangingPunct="1">
              <a:lnSpc>
                <a:spcPct val="90000"/>
              </a:lnSpc>
              <a:buFontTx/>
              <a:buNone/>
            </a:pPr>
            <a:r>
              <a:rPr lang="fr-FR" i="1" smtClean="0">
                <a:latin typeface="Times New Roman" pitchFamily="18" charset="0"/>
              </a:rPr>
              <a:t>   C = lx/3</a:t>
            </a:r>
            <a:r>
              <a:rPr lang="fr-FR" smtClean="0">
                <a:latin typeface="Times New Roman" pitchFamily="18" charset="0"/>
              </a:rPr>
              <a:t>…………………….</a:t>
            </a:r>
            <a:r>
              <a:rPr lang="fr-FR" i="1" smtClean="0">
                <a:latin typeface="Times New Roman" pitchFamily="18" charset="0"/>
              </a:rPr>
              <a:t>pour un triangle.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41314">
                                            <p:txEl>
                                              <p:pRg st="1" end="1"/>
                                            </p:txEl>
                                          </p:spTgt>
                                        </p:tgtEl>
                                        <p:attrNameLst>
                                          <p:attrName>style.visibility</p:attrName>
                                        </p:attrNameLst>
                                      </p:cBhvr>
                                      <p:to>
                                        <p:strVal val="visible"/>
                                      </p:to>
                                    </p:set>
                                    <p:anim calcmode="lin" valueType="num">
                                      <p:cBhvr>
                                        <p:cTn id="7" dur="500" fill="hold"/>
                                        <p:tgtEl>
                                          <p:spTgt spid="141314">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141314">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141314">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141314">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141314">
                                            <p:txEl>
                                              <p:pRg st="1" end="1"/>
                                            </p:txEl>
                                          </p:spTgt>
                                        </p:tgtEl>
                                      </p:cBhvr>
                                    </p:animEffect>
                                  </p:childTnLst>
                                </p:cTn>
                              </p:par>
                            </p:childTnLst>
                          </p:cTn>
                        </p:par>
                        <p:par>
                          <p:cTn id="12" fill="hold" nodeType="afterGroup">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141314">
                                            <p:txEl>
                                              <p:pRg st="3" end="3"/>
                                            </p:txEl>
                                          </p:spTgt>
                                        </p:tgtEl>
                                        <p:attrNameLst>
                                          <p:attrName>style.visibility</p:attrName>
                                        </p:attrNameLst>
                                      </p:cBhvr>
                                      <p:to>
                                        <p:strVal val="visible"/>
                                      </p:to>
                                    </p:set>
                                    <p:anim calcmode="lin" valueType="num">
                                      <p:cBhvr>
                                        <p:cTn id="15" dur="500" fill="hold"/>
                                        <p:tgtEl>
                                          <p:spTgt spid="141314">
                                            <p:txEl>
                                              <p:pRg st="3" end="3"/>
                                            </p:txEl>
                                          </p:spTgt>
                                        </p:tgtEl>
                                        <p:attrNameLst>
                                          <p:attrName>ppt_w</p:attrName>
                                        </p:attrNameLst>
                                      </p:cBhvr>
                                      <p:tavLst>
                                        <p:tav tm="0">
                                          <p:val>
                                            <p:strVal val="#ppt_w*0.05"/>
                                          </p:val>
                                        </p:tav>
                                        <p:tav tm="100000">
                                          <p:val>
                                            <p:strVal val="#ppt_w"/>
                                          </p:val>
                                        </p:tav>
                                      </p:tavLst>
                                    </p:anim>
                                    <p:anim calcmode="lin" valueType="num">
                                      <p:cBhvr>
                                        <p:cTn id="16" dur="500" fill="hold"/>
                                        <p:tgtEl>
                                          <p:spTgt spid="141314">
                                            <p:txEl>
                                              <p:pRg st="3" end="3"/>
                                            </p:txEl>
                                          </p:spTgt>
                                        </p:tgtEl>
                                        <p:attrNameLst>
                                          <p:attrName>ppt_h</p:attrName>
                                        </p:attrNameLst>
                                      </p:cBhvr>
                                      <p:tavLst>
                                        <p:tav tm="0">
                                          <p:val>
                                            <p:strVal val="#ppt_h"/>
                                          </p:val>
                                        </p:tav>
                                        <p:tav tm="100000">
                                          <p:val>
                                            <p:strVal val="#ppt_h"/>
                                          </p:val>
                                        </p:tav>
                                      </p:tavLst>
                                    </p:anim>
                                    <p:anim calcmode="lin" valueType="num">
                                      <p:cBhvr>
                                        <p:cTn id="17" dur="500" fill="hold"/>
                                        <p:tgtEl>
                                          <p:spTgt spid="141314">
                                            <p:txEl>
                                              <p:pRg st="3" end="3"/>
                                            </p:txEl>
                                          </p:spTgt>
                                        </p:tgtEl>
                                        <p:attrNameLst>
                                          <p:attrName>ppt_x</p:attrName>
                                        </p:attrNameLst>
                                      </p:cBhvr>
                                      <p:tavLst>
                                        <p:tav tm="0">
                                          <p:val>
                                            <p:strVal val="#ppt_x-.2"/>
                                          </p:val>
                                        </p:tav>
                                        <p:tav tm="100000">
                                          <p:val>
                                            <p:strVal val="#ppt_x"/>
                                          </p:val>
                                        </p:tav>
                                      </p:tavLst>
                                    </p:anim>
                                    <p:anim calcmode="lin" valueType="num">
                                      <p:cBhvr>
                                        <p:cTn id="18" dur="500" fill="hold"/>
                                        <p:tgtEl>
                                          <p:spTgt spid="141314">
                                            <p:txEl>
                                              <p:pRg st="3" end="3"/>
                                            </p:txEl>
                                          </p:spTgt>
                                        </p:tgtEl>
                                        <p:attrNameLst>
                                          <p:attrName>ppt_y</p:attrName>
                                        </p:attrNameLst>
                                      </p:cBhvr>
                                      <p:tavLst>
                                        <p:tav tm="0">
                                          <p:val>
                                            <p:strVal val="#ppt_y"/>
                                          </p:val>
                                        </p:tav>
                                        <p:tav tm="100000">
                                          <p:val>
                                            <p:strVal val="#ppt_y"/>
                                          </p:val>
                                        </p:tav>
                                      </p:tavLst>
                                    </p:anim>
                                    <p:animEffect transition="in" filter="fade">
                                      <p:cBhvr>
                                        <p:cTn id="19" dur="500"/>
                                        <p:tgtEl>
                                          <p:spTgt spid="141314">
                                            <p:txEl>
                                              <p:pRg st="3" end="3"/>
                                            </p:txEl>
                                          </p:spTgt>
                                        </p:tgtEl>
                                      </p:cBhvr>
                                    </p:animEffect>
                                  </p:childTnLst>
                                </p:cTn>
                              </p:par>
                            </p:childTnLst>
                          </p:cTn>
                        </p:par>
                        <p:par>
                          <p:cTn id="20" fill="hold" nodeType="afterGroup">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141314">
                                            <p:txEl>
                                              <p:pRg st="4" end="4"/>
                                            </p:txEl>
                                          </p:spTgt>
                                        </p:tgtEl>
                                        <p:attrNameLst>
                                          <p:attrName>style.visibility</p:attrName>
                                        </p:attrNameLst>
                                      </p:cBhvr>
                                      <p:to>
                                        <p:strVal val="visible"/>
                                      </p:to>
                                    </p:set>
                                    <p:anim calcmode="lin" valueType="num">
                                      <p:cBhvr>
                                        <p:cTn id="23" dur="1000" fill="hold"/>
                                        <p:tgtEl>
                                          <p:spTgt spid="141314">
                                            <p:txEl>
                                              <p:pRg st="4" end="4"/>
                                            </p:txEl>
                                          </p:spTgt>
                                        </p:tgtEl>
                                        <p:attrNameLst>
                                          <p:attrName>ppt_w</p:attrName>
                                        </p:attrNameLst>
                                      </p:cBhvr>
                                      <p:tavLst>
                                        <p:tav tm="0">
                                          <p:val>
                                            <p:strVal val="#ppt_w+.3"/>
                                          </p:val>
                                        </p:tav>
                                        <p:tav tm="100000">
                                          <p:val>
                                            <p:strVal val="#ppt_w"/>
                                          </p:val>
                                        </p:tav>
                                      </p:tavLst>
                                    </p:anim>
                                    <p:anim calcmode="lin" valueType="num">
                                      <p:cBhvr>
                                        <p:cTn id="24" dur="1000" fill="hold"/>
                                        <p:tgtEl>
                                          <p:spTgt spid="141314">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141314">
                                            <p:txEl>
                                              <p:pRg st="4" end="4"/>
                                            </p:txEl>
                                          </p:spTgt>
                                        </p:tgtEl>
                                      </p:cBhvr>
                                    </p:animEffect>
                                  </p:childTnLst>
                                </p:cTn>
                              </p:par>
                            </p:childTnLst>
                          </p:cTn>
                        </p:par>
                        <p:par>
                          <p:cTn id="26" fill="hold" nodeType="afterGroup">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141314">
                                            <p:txEl>
                                              <p:pRg st="5" end="5"/>
                                            </p:txEl>
                                          </p:spTgt>
                                        </p:tgtEl>
                                        <p:attrNameLst>
                                          <p:attrName>style.visibility</p:attrName>
                                        </p:attrNameLst>
                                      </p:cBhvr>
                                      <p:to>
                                        <p:strVal val="visible"/>
                                      </p:to>
                                    </p:set>
                                    <p:anim calcmode="lin" valueType="num">
                                      <p:cBhvr>
                                        <p:cTn id="29" dur="1000" fill="hold"/>
                                        <p:tgtEl>
                                          <p:spTgt spid="141314">
                                            <p:txEl>
                                              <p:pRg st="5" end="5"/>
                                            </p:txEl>
                                          </p:spTgt>
                                        </p:tgtEl>
                                        <p:attrNameLst>
                                          <p:attrName>ppt_w</p:attrName>
                                        </p:attrNameLst>
                                      </p:cBhvr>
                                      <p:tavLst>
                                        <p:tav tm="0">
                                          <p:val>
                                            <p:strVal val="#ppt_w+.3"/>
                                          </p:val>
                                        </p:tav>
                                        <p:tav tm="100000">
                                          <p:val>
                                            <p:strVal val="#ppt_w"/>
                                          </p:val>
                                        </p:tav>
                                      </p:tavLst>
                                    </p:anim>
                                    <p:anim calcmode="lin" valueType="num">
                                      <p:cBhvr>
                                        <p:cTn id="30" dur="1000" fill="hold"/>
                                        <p:tgtEl>
                                          <p:spTgt spid="141314">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141314">
                                            <p:txEl>
                                              <p:pRg st="5" end="5"/>
                                            </p:txEl>
                                          </p:spTgt>
                                        </p:tgtEl>
                                      </p:cBhvr>
                                    </p:animEffect>
                                  </p:childTnLst>
                                </p:cTn>
                              </p:par>
                            </p:childTnLst>
                          </p:cTn>
                        </p:par>
                        <p:par>
                          <p:cTn id="32" fill="hold" nodeType="afterGroup">
                            <p:stCondLst>
                              <p:cond delay="3000"/>
                            </p:stCondLst>
                            <p:childTnLst>
                              <p:par>
                                <p:cTn id="33" presetID="50" presetClass="entr" presetSubtype="0" decel="100000" fill="hold" nodeType="afterEffect">
                                  <p:stCondLst>
                                    <p:cond delay="0"/>
                                  </p:stCondLst>
                                  <p:childTnLst>
                                    <p:set>
                                      <p:cBhvr>
                                        <p:cTn id="34" dur="1" fill="hold">
                                          <p:stCondLst>
                                            <p:cond delay="0"/>
                                          </p:stCondLst>
                                        </p:cTn>
                                        <p:tgtEl>
                                          <p:spTgt spid="141314">
                                            <p:txEl>
                                              <p:pRg st="7" end="7"/>
                                            </p:txEl>
                                          </p:spTgt>
                                        </p:tgtEl>
                                        <p:attrNameLst>
                                          <p:attrName>style.visibility</p:attrName>
                                        </p:attrNameLst>
                                      </p:cBhvr>
                                      <p:to>
                                        <p:strVal val="visible"/>
                                      </p:to>
                                    </p:set>
                                    <p:anim calcmode="lin" valueType="num">
                                      <p:cBhvr>
                                        <p:cTn id="35" dur="1000" fill="hold"/>
                                        <p:tgtEl>
                                          <p:spTgt spid="141314">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141314">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141314">
                                            <p:txEl>
                                              <p:pRg st="7" end="7"/>
                                            </p:txEl>
                                          </p:spTgt>
                                        </p:tgtEl>
                                      </p:cBhvr>
                                    </p:animEffect>
                                  </p:childTnLst>
                                </p:cTn>
                              </p:par>
                            </p:childTnLst>
                          </p:cTn>
                        </p:par>
                        <p:par>
                          <p:cTn id="38" fill="hold" nodeType="afterGroup">
                            <p:stCondLst>
                              <p:cond delay="4000"/>
                            </p:stCondLst>
                            <p:childTnLst>
                              <p:par>
                                <p:cTn id="39" presetID="50" presetClass="entr" presetSubtype="0" decel="100000" fill="hold" nodeType="afterEffect">
                                  <p:stCondLst>
                                    <p:cond delay="0"/>
                                  </p:stCondLst>
                                  <p:childTnLst>
                                    <p:set>
                                      <p:cBhvr>
                                        <p:cTn id="40" dur="1" fill="hold">
                                          <p:stCondLst>
                                            <p:cond delay="0"/>
                                          </p:stCondLst>
                                        </p:cTn>
                                        <p:tgtEl>
                                          <p:spTgt spid="141314">
                                            <p:txEl>
                                              <p:pRg st="9" end="9"/>
                                            </p:txEl>
                                          </p:spTgt>
                                        </p:tgtEl>
                                        <p:attrNameLst>
                                          <p:attrName>style.visibility</p:attrName>
                                        </p:attrNameLst>
                                      </p:cBhvr>
                                      <p:to>
                                        <p:strVal val="visible"/>
                                      </p:to>
                                    </p:set>
                                    <p:anim calcmode="lin" valueType="num">
                                      <p:cBhvr>
                                        <p:cTn id="41" dur="1000" fill="hold"/>
                                        <p:tgtEl>
                                          <p:spTgt spid="141314">
                                            <p:txEl>
                                              <p:pRg st="9" end="9"/>
                                            </p:txEl>
                                          </p:spTgt>
                                        </p:tgtEl>
                                        <p:attrNameLst>
                                          <p:attrName>ppt_w</p:attrName>
                                        </p:attrNameLst>
                                      </p:cBhvr>
                                      <p:tavLst>
                                        <p:tav tm="0">
                                          <p:val>
                                            <p:strVal val="#ppt_w+.3"/>
                                          </p:val>
                                        </p:tav>
                                        <p:tav tm="100000">
                                          <p:val>
                                            <p:strVal val="#ppt_w"/>
                                          </p:val>
                                        </p:tav>
                                      </p:tavLst>
                                    </p:anim>
                                    <p:anim calcmode="lin" valueType="num">
                                      <p:cBhvr>
                                        <p:cTn id="42" dur="1000" fill="hold"/>
                                        <p:tgtEl>
                                          <p:spTgt spid="141314">
                                            <p:txEl>
                                              <p:pRg st="9" end="9"/>
                                            </p:txEl>
                                          </p:spTgt>
                                        </p:tgtEl>
                                        <p:attrNameLst>
                                          <p:attrName>ppt_h</p:attrName>
                                        </p:attrNameLst>
                                      </p:cBhvr>
                                      <p:tavLst>
                                        <p:tav tm="0">
                                          <p:val>
                                            <p:strVal val="#ppt_h"/>
                                          </p:val>
                                        </p:tav>
                                        <p:tav tm="100000">
                                          <p:val>
                                            <p:strVal val="#ppt_h"/>
                                          </p:val>
                                        </p:tav>
                                      </p:tavLst>
                                    </p:anim>
                                    <p:animEffect transition="in" filter="fade">
                                      <p:cBhvr>
                                        <p:cTn id="43" dur="1000"/>
                                        <p:tgtEl>
                                          <p:spTgt spid="141314">
                                            <p:txEl>
                                              <p:pRg st="9" end="9"/>
                                            </p:txEl>
                                          </p:spTgt>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41314">
                                            <p:txEl>
                                              <p:pRg st="10" end="10"/>
                                            </p:txEl>
                                          </p:spTgt>
                                        </p:tgtEl>
                                        <p:attrNameLst>
                                          <p:attrName>style.visibility</p:attrName>
                                        </p:attrNameLst>
                                      </p:cBhvr>
                                      <p:to>
                                        <p:strVal val="visible"/>
                                      </p:to>
                                    </p:set>
                                    <p:animEffect transition="in" filter="fade">
                                      <p:cBhvr>
                                        <p:cTn id="47" dur="500"/>
                                        <p:tgtEl>
                                          <p:spTgt spid="141314">
                                            <p:txEl>
                                              <p:pRg st="10" end="10"/>
                                            </p:txEl>
                                          </p:spTgt>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41314">
                                            <p:txEl>
                                              <p:pRg st="11" end="11"/>
                                            </p:txEl>
                                          </p:spTgt>
                                        </p:tgtEl>
                                        <p:attrNameLst>
                                          <p:attrName>style.visibility</p:attrName>
                                        </p:attrNameLst>
                                      </p:cBhvr>
                                      <p:to>
                                        <p:strVal val="visible"/>
                                      </p:to>
                                    </p:set>
                                    <p:animEffect transition="in" filter="fade">
                                      <p:cBhvr>
                                        <p:cTn id="51" dur="500"/>
                                        <p:tgtEl>
                                          <p:spTgt spid="1413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5"/>
          <p:cNvSpPr>
            <a:spLocks noGrp="1" noChangeArrowheads="1"/>
          </p:cNvSpPr>
          <p:nvPr>
            <p:ph type="dt" sz="quarter" idx="10"/>
          </p:nvPr>
        </p:nvSpPr>
        <p:spPr/>
        <p:txBody>
          <a:bodyPr/>
          <a:lstStyle/>
          <a:p>
            <a:pPr>
              <a:defRPr/>
            </a:pPr>
            <a:fld id="{215EDB6D-5B81-4749-9567-CEDC4D461B33}" type="datetime1">
              <a:rPr lang="fr-FR"/>
              <a:pPr>
                <a:defRPr/>
              </a:pPr>
              <a:t>25/10/2019</a:t>
            </a:fld>
            <a:endParaRPr lang="fr-FR"/>
          </a:p>
        </p:txBody>
      </p:sp>
      <p:sp>
        <p:nvSpPr>
          <p:cNvPr id="4" name="Rectangle 37"/>
          <p:cNvSpPr>
            <a:spLocks noGrp="1" noChangeArrowheads="1"/>
          </p:cNvSpPr>
          <p:nvPr>
            <p:ph type="sldNum" sz="quarter" idx="12"/>
          </p:nvPr>
        </p:nvSpPr>
        <p:spPr/>
        <p:txBody>
          <a:bodyPr/>
          <a:lstStyle/>
          <a:p>
            <a:pPr>
              <a:defRPr/>
            </a:pPr>
            <a:fld id="{16D6842E-DFBA-44EE-B19B-E287274F1EC8}" type="slidenum">
              <a:rPr lang="fr-FR"/>
              <a:pPr>
                <a:defRPr/>
              </a:pPr>
              <a:t>74</a:t>
            </a:fld>
            <a:endParaRPr lang="fr-FR"/>
          </a:p>
        </p:txBody>
      </p:sp>
      <p:sp>
        <p:nvSpPr>
          <p:cNvPr id="142338" name="Rectangle 2"/>
          <p:cNvSpPr>
            <a:spLocks noGrp="1" noChangeArrowheads="1"/>
          </p:cNvSpPr>
          <p:nvPr>
            <p:ph type="subTitle" idx="1"/>
          </p:nvPr>
        </p:nvSpPr>
        <p:spPr>
          <a:xfrm>
            <a:off x="0" y="333375"/>
            <a:ext cx="9144000" cy="6524625"/>
          </a:xfrm>
        </p:spPr>
        <p:txBody>
          <a:bodyPr/>
          <a:lstStyle/>
          <a:p>
            <a:pPr eaLnBrk="1" hangingPunct="1"/>
            <a:r>
              <a:rPr lang="fr-FR" sz="2800" smtClean="0">
                <a:latin typeface="Times New Roman" pitchFamily="18" charset="0"/>
              </a:rPr>
              <a:t>La détermination des moments et des efforts tranchants se fait par la méthode de Caquot :</a:t>
            </a:r>
          </a:p>
          <a:p>
            <a:pPr eaLnBrk="1" hangingPunct="1"/>
            <a:endParaRPr lang="fr-FR" sz="2800" smtClean="0">
              <a:latin typeface="Times New Roman" pitchFamily="18" charset="0"/>
            </a:endParaRPr>
          </a:p>
          <a:p>
            <a:pPr eaLnBrk="1" hangingPunct="1"/>
            <a:r>
              <a:rPr lang="fr-FR" sz="2800" i="1" smtClean="0">
                <a:latin typeface="Times New Roman" pitchFamily="18" charset="0"/>
              </a:rPr>
              <a:t>Les moments sur appuis de la poutre continue </a:t>
            </a:r>
          </a:p>
          <a:p>
            <a:pPr eaLnBrk="1" hangingPunct="1"/>
            <a:r>
              <a:rPr lang="de-DE" sz="2400" smtClean="0">
                <a:latin typeface="Times New Roman" pitchFamily="18" charset="0"/>
              </a:rPr>
              <a:t>Mi = [(P</a:t>
            </a:r>
            <a:r>
              <a:rPr lang="de-DE" sz="2400" baseline="-25000" smtClean="0">
                <a:latin typeface="Times New Roman" pitchFamily="18" charset="0"/>
              </a:rPr>
              <a:t>d</a:t>
            </a:r>
            <a:r>
              <a:rPr lang="de-DE" sz="2400" smtClean="0">
                <a:latin typeface="Times New Roman" pitchFamily="18" charset="0"/>
              </a:rPr>
              <a:t>L</a:t>
            </a:r>
            <a:r>
              <a:rPr lang="de-DE" sz="2400" baseline="-25000" smtClean="0">
                <a:latin typeface="Times New Roman" pitchFamily="18" charset="0"/>
              </a:rPr>
              <a:t>d</a:t>
            </a:r>
            <a:r>
              <a:rPr lang="de-DE" sz="2400" baseline="30000" smtClean="0">
                <a:latin typeface="Times New Roman" pitchFamily="18" charset="0"/>
              </a:rPr>
              <a:t>3 </a:t>
            </a:r>
            <a:r>
              <a:rPr lang="de-DE" sz="2400" smtClean="0">
                <a:latin typeface="Times New Roman" pitchFamily="18" charset="0"/>
              </a:rPr>
              <a:t>+ P</a:t>
            </a:r>
            <a:r>
              <a:rPr lang="de-DE" sz="2400" baseline="-25000" smtClean="0">
                <a:latin typeface="Times New Roman" pitchFamily="18" charset="0"/>
              </a:rPr>
              <a:t>g</a:t>
            </a:r>
            <a:r>
              <a:rPr lang="de-DE" sz="2400" smtClean="0">
                <a:latin typeface="Times New Roman" pitchFamily="18" charset="0"/>
              </a:rPr>
              <a:t>L</a:t>
            </a:r>
            <a:r>
              <a:rPr lang="de-DE" sz="2400" baseline="-25000" smtClean="0">
                <a:latin typeface="Times New Roman" pitchFamily="18" charset="0"/>
              </a:rPr>
              <a:t>g</a:t>
            </a:r>
            <a:r>
              <a:rPr lang="de-DE" sz="2400" baseline="30000" smtClean="0">
                <a:latin typeface="Times New Roman" pitchFamily="18" charset="0"/>
              </a:rPr>
              <a:t>3</a:t>
            </a:r>
            <a:r>
              <a:rPr lang="de-DE" sz="2400" smtClean="0">
                <a:latin typeface="Times New Roman" pitchFamily="18" charset="0"/>
              </a:rPr>
              <a:t>) / 8,5 (L</a:t>
            </a:r>
            <a:r>
              <a:rPr lang="de-DE" sz="2400" baseline="-25000" smtClean="0">
                <a:latin typeface="Times New Roman" pitchFamily="18" charset="0"/>
              </a:rPr>
              <a:t>d</a:t>
            </a:r>
            <a:r>
              <a:rPr lang="de-DE" sz="2400" smtClean="0">
                <a:latin typeface="Times New Roman" pitchFamily="18" charset="0"/>
              </a:rPr>
              <a:t>+L</a:t>
            </a:r>
            <a:r>
              <a:rPr lang="de-DE" sz="2400" baseline="-25000" smtClean="0">
                <a:latin typeface="Times New Roman" pitchFamily="18" charset="0"/>
              </a:rPr>
              <a:t>g </a:t>
            </a:r>
            <a:r>
              <a:rPr lang="de-DE" sz="2400" smtClean="0">
                <a:latin typeface="Times New Roman" pitchFamily="18" charset="0"/>
              </a:rPr>
              <a:t>)]</a:t>
            </a:r>
          </a:p>
          <a:p>
            <a:pPr eaLnBrk="1" hangingPunct="1"/>
            <a:endParaRPr lang="de-DE" sz="2400" smtClean="0">
              <a:latin typeface="Times New Roman" pitchFamily="18" charset="0"/>
            </a:endParaRPr>
          </a:p>
          <a:p>
            <a:pPr eaLnBrk="1" hangingPunct="1"/>
            <a:r>
              <a:rPr lang="fr-FR" sz="2800" smtClean="0">
                <a:latin typeface="Times New Roman" pitchFamily="18" charset="0"/>
              </a:rPr>
              <a:t> </a:t>
            </a:r>
            <a:r>
              <a:rPr lang="fr-FR" sz="2800" i="1" smtClean="0">
                <a:latin typeface="Times New Roman" pitchFamily="18" charset="0"/>
              </a:rPr>
              <a:t>Les moments maximaux en travées de la poutre continue</a:t>
            </a:r>
            <a:r>
              <a:rPr lang="fr-FR" sz="2800" smtClean="0">
                <a:latin typeface="Times New Roman" pitchFamily="18" charset="0"/>
              </a:rPr>
              <a:t> </a:t>
            </a:r>
          </a:p>
          <a:p>
            <a:pPr eaLnBrk="1" hangingPunct="1"/>
            <a:r>
              <a:rPr lang="fr-FR" sz="2400" smtClean="0">
                <a:latin typeface="Times New Roman" pitchFamily="18" charset="0"/>
              </a:rPr>
              <a:t>M = m + (M</a:t>
            </a:r>
            <a:r>
              <a:rPr lang="fr-FR" sz="2400" baseline="-25000" smtClean="0">
                <a:latin typeface="Times New Roman" pitchFamily="18" charset="0"/>
              </a:rPr>
              <a:t>g</a:t>
            </a:r>
            <a:r>
              <a:rPr lang="fr-FR" sz="2400" smtClean="0">
                <a:latin typeface="Times New Roman" pitchFamily="18" charset="0"/>
              </a:rPr>
              <a:t>+M</a:t>
            </a:r>
            <a:r>
              <a:rPr lang="fr-FR" sz="2400" baseline="-25000" smtClean="0">
                <a:latin typeface="Times New Roman" pitchFamily="18" charset="0"/>
              </a:rPr>
              <a:t>d</a:t>
            </a:r>
            <a:r>
              <a:rPr lang="fr-FR" sz="2400" smtClean="0">
                <a:latin typeface="Times New Roman" pitchFamily="18" charset="0"/>
              </a:rPr>
              <a:t>) / 2 + (M</a:t>
            </a:r>
            <a:r>
              <a:rPr lang="fr-FR" sz="2400" baseline="-25000" smtClean="0">
                <a:latin typeface="Times New Roman" pitchFamily="18" charset="0"/>
              </a:rPr>
              <a:t>g</a:t>
            </a:r>
            <a:r>
              <a:rPr lang="fr-FR" sz="2400" smtClean="0">
                <a:latin typeface="Times New Roman" pitchFamily="18" charset="0"/>
              </a:rPr>
              <a:t>-M</a:t>
            </a:r>
            <a:r>
              <a:rPr lang="fr-FR" sz="2400" baseline="-25000" smtClean="0">
                <a:latin typeface="Times New Roman" pitchFamily="18" charset="0"/>
              </a:rPr>
              <a:t>d</a:t>
            </a:r>
            <a:r>
              <a:rPr lang="fr-FR" sz="2400" smtClean="0">
                <a:latin typeface="Times New Roman" pitchFamily="18" charset="0"/>
              </a:rPr>
              <a:t>)² / (16.m)</a:t>
            </a:r>
          </a:p>
          <a:p>
            <a:pPr eaLnBrk="1" hangingPunct="1"/>
            <a:endParaRPr lang="fr-FR" sz="2400" smtClean="0">
              <a:latin typeface="Times New Roman" pitchFamily="18" charset="0"/>
            </a:endParaRPr>
          </a:p>
          <a:p>
            <a:pPr eaLnBrk="1" hangingPunct="1"/>
            <a:r>
              <a:rPr lang="fr-FR" sz="2800" i="1" smtClean="0">
                <a:latin typeface="Times New Roman" pitchFamily="18" charset="0"/>
              </a:rPr>
              <a:t>Les efforts tranchants sur appuis </a:t>
            </a:r>
          </a:p>
          <a:p>
            <a:pPr eaLnBrk="1" hangingPunct="1"/>
            <a:r>
              <a:rPr lang="fr-FR" sz="2400" smtClean="0">
                <a:latin typeface="Times New Roman" pitchFamily="18" charset="0"/>
              </a:rPr>
              <a:t>V</a:t>
            </a:r>
            <a:r>
              <a:rPr lang="fr-FR" sz="2400" baseline="-25000" smtClean="0">
                <a:latin typeface="Times New Roman" pitchFamily="18" charset="0"/>
              </a:rPr>
              <a:t>g </a:t>
            </a:r>
            <a:r>
              <a:rPr lang="fr-FR" sz="2400" smtClean="0">
                <a:latin typeface="Times New Roman" pitchFamily="18" charset="0"/>
              </a:rPr>
              <a:t>= (4 m+ M</a:t>
            </a:r>
            <a:r>
              <a:rPr lang="fr-FR" sz="2400" baseline="-25000" smtClean="0">
                <a:latin typeface="Times New Roman" pitchFamily="18" charset="0"/>
              </a:rPr>
              <a:t>d</a:t>
            </a:r>
            <a:r>
              <a:rPr lang="fr-FR" sz="2400" smtClean="0">
                <a:latin typeface="Times New Roman" pitchFamily="18" charset="0"/>
              </a:rPr>
              <a:t>-M</a:t>
            </a:r>
            <a:r>
              <a:rPr lang="fr-FR" sz="2400" baseline="-25000" smtClean="0">
                <a:latin typeface="Times New Roman" pitchFamily="18" charset="0"/>
              </a:rPr>
              <a:t>g</a:t>
            </a:r>
            <a:r>
              <a:rPr lang="fr-FR" sz="2400" smtClean="0">
                <a:latin typeface="Times New Roman" pitchFamily="18" charset="0"/>
              </a:rPr>
              <a:t>) / L    ;    V</a:t>
            </a:r>
            <a:r>
              <a:rPr lang="fr-FR" sz="2400" baseline="-25000" smtClean="0">
                <a:latin typeface="Times New Roman" pitchFamily="18" charset="0"/>
              </a:rPr>
              <a:t>d </a:t>
            </a:r>
            <a:r>
              <a:rPr lang="fr-FR" sz="2400" smtClean="0">
                <a:latin typeface="Times New Roman" pitchFamily="18" charset="0"/>
              </a:rPr>
              <a:t>= (M</a:t>
            </a:r>
            <a:r>
              <a:rPr lang="fr-FR" sz="2400" baseline="-25000" smtClean="0">
                <a:latin typeface="Times New Roman" pitchFamily="18" charset="0"/>
              </a:rPr>
              <a:t>d</a:t>
            </a:r>
            <a:r>
              <a:rPr lang="fr-FR" sz="2400" smtClean="0">
                <a:latin typeface="Times New Roman" pitchFamily="18" charset="0"/>
              </a:rPr>
              <a:t>- M</a:t>
            </a:r>
            <a:r>
              <a:rPr lang="fr-FR" sz="2400" baseline="-25000" smtClean="0">
                <a:latin typeface="Times New Roman" pitchFamily="18" charset="0"/>
              </a:rPr>
              <a:t>g</a:t>
            </a:r>
            <a:r>
              <a:rPr lang="fr-FR" sz="2400" smtClean="0">
                <a:latin typeface="Times New Roman" pitchFamily="18" charset="0"/>
              </a:rPr>
              <a:t>- 4m) / 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p:cTn id="7" dur="1000" fill="hold"/>
                                        <p:tgtEl>
                                          <p:spTgt spid="14233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233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2338">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42338">
                                            <p:txEl>
                                              <p:pRg st="2" end="2"/>
                                            </p:txEl>
                                          </p:spTgt>
                                        </p:tgtEl>
                                        <p:attrNameLst>
                                          <p:attrName>style.visibility</p:attrName>
                                        </p:attrNameLst>
                                      </p:cBhvr>
                                      <p:to>
                                        <p:strVal val="visible"/>
                                      </p:to>
                                    </p:set>
                                    <p:anim calcmode="lin" valueType="num">
                                      <p:cBhvr>
                                        <p:cTn id="13" dur="1000" fill="hold"/>
                                        <p:tgtEl>
                                          <p:spTgt spid="142338">
                                            <p:txEl>
                                              <p:pRg st="2" end="2"/>
                                            </p:txEl>
                                          </p:spTgt>
                                        </p:tgtEl>
                                        <p:attrNameLst>
                                          <p:attrName>ppt_w</p:attrName>
                                        </p:attrNameLst>
                                      </p:cBhvr>
                                      <p:tavLst>
                                        <p:tav tm="0">
                                          <p:val>
                                            <p:strVal val="#ppt_w+.3"/>
                                          </p:val>
                                        </p:tav>
                                        <p:tav tm="100000">
                                          <p:val>
                                            <p:strVal val="#ppt_w"/>
                                          </p:val>
                                        </p:tav>
                                      </p:tavLst>
                                    </p:anim>
                                    <p:anim calcmode="lin" valueType="num">
                                      <p:cBhvr>
                                        <p:cTn id="14" dur="1000" fill="hold"/>
                                        <p:tgtEl>
                                          <p:spTgt spid="142338">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42338">
                                            <p:txEl>
                                              <p:pRg st="2" end="2"/>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42338">
                                            <p:txEl>
                                              <p:pRg st="3" end="3"/>
                                            </p:txEl>
                                          </p:spTgt>
                                        </p:tgtEl>
                                        <p:attrNameLst>
                                          <p:attrName>style.visibility</p:attrName>
                                        </p:attrNameLst>
                                      </p:cBhvr>
                                      <p:to>
                                        <p:strVal val="visible"/>
                                      </p:to>
                                    </p:set>
                                    <p:animEffect transition="in" filter="fade">
                                      <p:cBhvr>
                                        <p:cTn id="19" dur="500"/>
                                        <p:tgtEl>
                                          <p:spTgt spid="142338">
                                            <p:txEl>
                                              <p:pRg st="3" end="3"/>
                                            </p:txEl>
                                          </p:spTgt>
                                        </p:tgtEl>
                                      </p:cBhvr>
                                    </p:animEffect>
                                  </p:childTnLst>
                                </p:cTn>
                              </p:par>
                            </p:childTnLst>
                          </p:cTn>
                        </p:par>
                        <p:par>
                          <p:cTn id="20" fill="hold" nodeType="afterGroup">
                            <p:stCondLst>
                              <p:cond delay="2500"/>
                            </p:stCondLst>
                            <p:childTnLst>
                              <p:par>
                                <p:cTn id="21" presetID="50" presetClass="entr" presetSubtype="0" decel="100000" fill="hold" nodeType="afterEffect">
                                  <p:stCondLst>
                                    <p:cond delay="0"/>
                                  </p:stCondLst>
                                  <p:childTnLst>
                                    <p:set>
                                      <p:cBhvr>
                                        <p:cTn id="22" dur="1" fill="hold">
                                          <p:stCondLst>
                                            <p:cond delay="0"/>
                                          </p:stCondLst>
                                        </p:cTn>
                                        <p:tgtEl>
                                          <p:spTgt spid="142338">
                                            <p:txEl>
                                              <p:pRg st="5" end="5"/>
                                            </p:txEl>
                                          </p:spTgt>
                                        </p:tgtEl>
                                        <p:attrNameLst>
                                          <p:attrName>style.visibility</p:attrName>
                                        </p:attrNameLst>
                                      </p:cBhvr>
                                      <p:to>
                                        <p:strVal val="visible"/>
                                      </p:to>
                                    </p:set>
                                    <p:anim calcmode="lin" valueType="num">
                                      <p:cBhvr>
                                        <p:cTn id="23" dur="1000" fill="hold"/>
                                        <p:tgtEl>
                                          <p:spTgt spid="142338">
                                            <p:txEl>
                                              <p:pRg st="5" end="5"/>
                                            </p:txEl>
                                          </p:spTgt>
                                        </p:tgtEl>
                                        <p:attrNameLst>
                                          <p:attrName>ppt_w</p:attrName>
                                        </p:attrNameLst>
                                      </p:cBhvr>
                                      <p:tavLst>
                                        <p:tav tm="0">
                                          <p:val>
                                            <p:strVal val="#ppt_w+.3"/>
                                          </p:val>
                                        </p:tav>
                                        <p:tav tm="100000">
                                          <p:val>
                                            <p:strVal val="#ppt_w"/>
                                          </p:val>
                                        </p:tav>
                                      </p:tavLst>
                                    </p:anim>
                                    <p:anim calcmode="lin" valueType="num">
                                      <p:cBhvr>
                                        <p:cTn id="24" dur="1000" fill="hold"/>
                                        <p:tgtEl>
                                          <p:spTgt spid="142338">
                                            <p:txEl>
                                              <p:pRg st="5" end="5"/>
                                            </p:txEl>
                                          </p:spTgt>
                                        </p:tgtEl>
                                        <p:attrNameLst>
                                          <p:attrName>ppt_h</p:attrName>
                                        </p:attrNameLst>
                                      </p:cBhvr>
                                      <p:tavLst>
                                        <p:tav tm="0">
                                          <p:val>
                                            <p:strVal val="#ppt_h"/>
                                          </p:val>
                                        </p:tav>
                                        <p:tav tm="100000">
                                          <p:val>
                                            <p:strVal val="#ppt_h"/>
                                          </p:val>
                                        </p:tav>
                                      </p:tavLst>
                                    </p:anim>
                                    <p:animEffect transition="in" filter="fade">
                                      <p:cBhvr>
                                        <p:cTn id="25" dur="1000"/>
                                        <p:tgtEl>
                                          <p:spTgt spid="142338">
                                            <p:txEl>
                                              <p:pRg st="5" end="5"/>
                                            </p:txEl>
                                          </p:spTgt>
                                        </p:tgtEl>
                                      </p:cBhvr>
                                    </p:animEffect>
                                  </p:child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142338">
                                            <p:txEl>
                                              <p:pRg st="6" end="6"/>
                                            </p:txEl>
                                          </p:spTgt>
                                        </p:tgtEl>
                                        <p:attrNameLst>
                                          <p:attrName>style.visibility</p:attrName>
                                        </p:attrNameLst>
                                      </p:cBhvr>
                                      <p:to>
                                        <p:strVal val="visible"/>
                                      </p:to>
                                    </p:set>
                                    <p:animEffect transition="in" filter="fade">
                                      <p:cBhvr>
                                        <p:cTn id="29" dur="500"/>
                                        <p:tgtEl>
                                          <p:spTgt spid="142338">
                                            <p:txEl>
                                              <p:pRg st="6" end="6"/>
                                            </p:txEl>
                                          </p:spTgt>
                                        </p:tgtEl>
                                      </p:cBhvr>
                                    </p:animEffect>
                                  </p:childTnLst>
                                </p:cTn>
                              </p:par>
                            </p:childTnLst>
                          </p:cTn>
                        </p:par>
                        <p:par>
                          <p:cTn id="30" fill="hold" nodeType="afterGroup">
                            <p:stCondLst>
                              <p:cond delay="4000"/>
                            </p:stCondLst>
                            <p:childTnLst>
                              <p:par>
                                <p:cTn id="31" presetID="50" presetClass="entr" presetSubtype="0" decel="100000" fill="hold" nodeType="afterEffect">
                                  <p:stCondLst>
                                    <p:cond delay="0"/>
                                  </p:stCondLst>
                                  <p:childTnLst>
                                    <p:set>
                                      <p:cBhvr>
                                        <p:cTn id="32" dur="1" fill="hold">
                                          <p:stCondLst>
                                            <p:cond delay="0"/>
                                          </p:stCondLst>
                                        </p:cTn>
                                        <p:tgtEl>
                                          <p:spTgt spid="142338">
                                            <p:txEl>
                                              <p:pRg st="8" end="8"/>
                                            </p:txEl>
                                          </p:spTgt>
                                        </p:tgtEl>
                                        <p:attrNameLst>
                                          <p:attrName>style.visibility</p:attrName>
                                        </p:attrNameLst>
                                      </p:cBhvr>
                                      <p:to>
                                        <p:strVal val="visible"/>
                                      </p:to>
                                    </p:set>
                                    <p:anim calcmode="lin" valueType="num">
                                      <p:cBhvr>
                                        <p:cTn id="33" dur="1000" fill="hold"/>
                                        <p:tgtEl>
                                          <p:spTgt spid="142338">
                                            <p:txEl>
                                              <p:pRg st="8" end="8"/>
                                            </p:txEl>
                                          </p:spTgt>
                                        </p:tgtEl>
                                        <p:attrNameLst>
                                          <p:attrName>ppt_w</p:attrName>
                                        </p:attrNameLst>
                                      </p:cBhvr>
                                      <p:tavLst>
                                        <p:tav tm="0">
                                          <p:val>
                                            <p:strVal val="#ppt_w+.3"/>
                                          </p:val>
                                        </p:tav>
                                        <p:tav tm="100000">
                                          <p:val>
                                            <p:strVal val="#ppt_w"/>
                                          </p:val>
                                        </p:tav>
                                      </p:tavLst>
                                    </p:anim>
                                    <p:anim calcmode="lin" valueType="num">
                                      <p:cBhvr>
                                        <p:cTn id="34" dur="1000" fill="hold"/>
                                        <p:tgtEl>
                                          <p:spTgt spid="142338">
                                            <p:txEl>
                                              <p:pRg st="8" end="8"/>
                                            </p:txEl>
                                          </p:spTgt>
                                        </p:tgtEl>
                                        <p:attrNameLst>
                                          <p:attrName>ppt_h</p:attrName>
                                        </p:attrNameLst>
                                      </p:cBhvr>
                                      <p:tavLst>
                                        <p:tav tm="0">
                                          <p:val>
                                            <p:strVal val="#ppt_h"/>
                                          </p:val>
                                        </p:tav>
                                        <p:tav tm="100000">
                                          <p:val>
                                            <p:strVal val="#ppt_h"/>
                                          </p:val>
                                        </p:tav>
                                      </p:tavLst>
                                    </p:anim>
                                    <p:animEffect transition="in" filter="fade">
                                      <p:cBhvr>
                                        <p:cTn id="35" dur="1000"/>
                                        <p:tgtEl>
                                          <p:spTgt spid="142338">
                                            <p:txEl>
                                              <p:pRg st="8" end="8"/>
                                            </p:txEl>
                                          </p:spTgt>
                                        </p:tgtEl>
                                      </p:cBhvr>
                                    </p:animEffect>
                                  </p:childTnLst>
                                </p:cTn>
                              </p:par>
                            </p:childTnLst>
                          </p:cTn>
                        </p:par>
                        <p:par>
                          <p:cTn id="36" fill="hold" nodeType="afterGroup">
                            <p:stCondLst>
                              <p:cond delay="5000"/>
                            </p:stCondLst>
                            <p:childTnLst>
                              <p:par>
                                <p:cTn id="37" presetID="10" presetClass="entr" presetSubtype="0" fill="hold" nodeType="afterEffect">
                                  <p:stCondLst>
                                    <p:cond delay="0"/>
                                  </p:stCondLst>
                                  <p:childTnLst>
                                    <p:set>
                                      <p:cBhvr>
                                        <p:cTn id="38" dur="1" fill="hold">
                                          <p:stCondLst>
                                            <p:cond delay="0"/>
                                          </p:stCondLst>
                                        </p:cTn>
                                        <p:tgtEl>
                                          <p:spTgt spid="142338">
                                            <p:txEl>
                                              <p:pRg st="9" end="9"/>
                                            </p:txEl>
                                          </p:spTgt>
                                        </p:tgtEl>
                                        <p:attrNameLst>
                                          <p:attrName>style.visibility</p:attrName>
                                        </p:attrNameLst>
                                      </p:cBhvr>
                                      <p:to>
                                        <p:strVal val="visible"/>
                                      </p:to>
                                    </p:set>
                                    <p:animEffect transition="in" filter="fade">
                                      <p:cBhvr>
                                        <p:cTn id="39" dur="500"/>
                                        <p:tgtEl>
                                          <p:spTgt spid="14233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AAFBB04B-DEC5-401B-B862-9DCD00154A18}"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982B7FCB-F2D7-4767-A678-418336C1515E}" type="slidenum">
              <a:rPr lang="fr-FR"/>
              <a:pPr>
                <a:defRPr/>
              </a:pPr>
              <a:t>75</a:t>
            </a:fld>
            <a:endParaRPr lang="fr-FR"/>
          </a:p>
        </p:txBody>
      </p:sp>
      <p:sp>
        <p:nvSpPr>
          <p:cNvPr id="143362" name="Text Box 2"/>
          <p:cNvSpPr txBox="1">
            <a:spLocks noChangeArrowheads="1"/>
          </p:cNvSpPr>
          <p:nvPr/>
        </p:nvSpPr>
        <p:spPr bwMode="auto">
          <a:xfrm>
            <a:off x="360363" y="1268413"/>
            <a:ext cx="860425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2800">
                <a:cs typeface="Arial" charset="0"/>
              </a:rPr>
              <a:t>Le Dimensionnement  des  nervures  se  fait comme  pour les sections en T, pour la hauteur on doit tenir compte des conditions de cisaillement et de rigidité.</a:t>
            </a:r>
          </a:p>
          <a:p>
            <a:pPr eaLnBrk="1" hangingPunct="1">
              <a:spcBef>
                <a:spcPct val="50000"/>
              </a:spcBef>
            </a:pPr>
            <a:r>
              <a:rPr lang="fr-FR" sz="2800">
                <a:cs typeface="Arial" charset="0"/>
              </a:rPr>
              <a:t>h=1,6m</a:t>
            </a:r>
          </a:p>
          <a:p>
            <a:pPr eaLnBrk="1" hangingPunct="1">
              <a:spcBef>
                <a:spcPct val="50000"/>
              </a:spcBef>
            </a:pPr>
            <a:r>
              <a:rPr lang="fr-FR" sz="2800">
                <a:cs typeface="Arial" charset="0"/>
              </a:rPr>
              <a:t>b</a:t>
            </a:r>
            <a:r>
              <a:rPr lang="fr-FR" sz="2800" baseline="-25000">
                <a:cs typeface="Arial" charset="0"/>
              </a:rPr>
              <a:t>o</a:t>
            </a:r>
            <a:r>
              <a:rPr lang="fr-FR" sz="2800">
                <a:cs typeface="Arial" charset="0"/>
              </a:rPr>
              <a:t>=0,4m</a:t>
            </a:r>
          </a:p>
          <a:p>
            <a:pPr eaLnBrk="1" hangingPunct="1">
              <a:spcBef>
                <a:spcPct val="50000"/>
              </a:spcBef>
            </a:pPr>
            <a:r>
              <a:rPr lang="fr-FR" sz="2800">
                <a:cs typeface="Arial" charset="0"/>
              </a:rPr>
              <a:t>b=1m </a:t>
            </a:r>
          </a:p>
          <a:p>
            <a:pPr eaLnBrk="1" hangingPunct="1">
              <a:spcBef>
                <a:spcPct val="50000"/>
              </a:spcBef>
            </a:pPr>
            <a:r>
              <a:rPr lang="fr-FR" sz="2800">
                <a:cs typeface="Arial" charset="0"/>
              </a:rPr>
              <a:t>Le ferraillage se fait en flexion simple avec une fissuration préjudiciable.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 calcmode="lin" valueType="num">
                                      <p:cBhvr>
                                        <p:cTn id="7" dur="1000" fill="hold"/>
                                        <p:tgtEl>
                                          <p:spTgt spid="14336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336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62">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3362">
                                            <p:txEl>
                                              <p:pRg st="1" end="1"/>
                                            </p:txEl>
                                          </p:spTgt>
                                        </p:tgtEl>
                                        <p:attrNameLst>
                                          <p:attrName>style.visibility</p:attrName>
                                        </p:attrNameLst>
                                      </p:cBhvr>
                                      <p:to>
                                        <p:strVal val="visible"/>
                                      </p:to>
                                    </p:set>
                                    <p:animEffect transition="in" filter="fade">
                                      <p:cBhvr>
                                        <p:cTn id="13" dur="500"/>
                                        <p:tgtEl>
                                          <p:spTgt spid="143362">
                                            <p:txEl>
                                              <p:pRg st="1" end="1"/>
                                            </p:txEl>
                                          </p:spTgt>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3362">
                                            <p:txEl>
                                              <p:pRg st="2" end="2"/>
                                            </p:txEl>
                                          </p:spTgt>
                                        </p:tgtEl>
                                        <p:attrNameLst>
                                          <p:attrName>style.visibility</p:attrName>
                                        </p:attrNameLst>
                                      </p:cBhvr>
                                      <p:to>
                                        <p:strVal val="visible"/>
                                      </p:to>
                                    </p:set>
                                    <p:animEffect transition="in" filter="fade">
                                      <p:cBhvr>
                                        <p:cTn id="17" dur="500"/>
                                        <p:tgtEl>
                                          <p:spTgt spid="143362">
                                            <p:txEl>
                                              <p:pRg st="2" end="2"/>
                                            </p:txEl>
                                          </p:spTgt>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3362">
                                            <p:txEl>
                                              <p:pRg st="3" end="3"/>
                                            </p:txEl>
                                          </p:spTgt>
                                        </p:tgtEl>
                                        <p:attrNameLst>
                                          <p:attrName>style.visibility</p:attrName>
                                        </p:attrNameLst>
                                      </p:cBhvr>
                                      <p:to>
                                        <p:strVal val="visible"/>
                                      </p:to>
                                    </p:set>
                                    <p:animEffect transition="in" filter="fade">
                                      <p:cBhvr>
                                        <p:cTn id="21" dur="500"/>
                                        <p:tgtEl>
                                          <p:spTgt spid="143362">
                                            <p:txEl>
                                              <p:pRg st="3" end="3"/>
                                            </p:txEl>
                                          </p:spTgt>
                                        </p:tgtEl>
                                      </p:cBhvr>
                                    </p:animEffect>
                                  </p:childTnLst>
                                </p:cTn>
                              </p:par>
                            </p:childTnLst>
                          </p:cTn>
                        </p:par>
                        <p:par>
                          <p:cTn id="22" fill="hold" nodeType="afterGroup">
                            <p:stCondLst>
                              <p:cond delay="2500"/>
                            </p:stCondLst>
                            <p:childTnLst>
                              <p:par>
                                <p:cTn id="23" presetID="50" presetClass="entr" presetSubtype="0" decel="100000" fill="hold" nodeType="afterEffect">
                                  <p:stCondLst>
                                    <p:cond delay="0"/>
                                  </p:stCondLst>
                                  <p:childTnLst>
                                    <p:set>
                                      <p:cBhvr>
                                        <p:cTn id="24" dur="1" fill="hold">
                                          <p:stCondLst>
                                            <p:cond delay="0"/>
                                          </p:stCondLst>
                                        </p:cTn>
                                        <p:tgtEl>
                                          <p:spTgt spid="143362">
                                            <p:txEl>
                                              <p:pRg st="4" end="4"/>
                                            </p:txEl>
                                          </p:spTgt>
                                        </p:tgtEl>
                                        <p:attrNameLst>
                                          <p:attrName>style.visibility</p:attrName>
                                        </p:attrNameLst>
                                      </p:cBhvr>
                                      <p:to>
                                        <p:strVal val="visible"/>
                                      </p:to>
                                    </p:set>
                                    <p:anim calcmode="lin" valueType="num">
                                      <p:cBhvr>
                                        <p:cTn id="25" dur="1000" fill="hold"/>
                                        <p:tgtEl>
                                          <p:spTgt spid="143362">
                                            <p:txEl>
                                              <p:pRg st="4" end="4"/>
                                            </p:txEl>
                                          </p:spTgt>
                                        </p:tgtEl>
                                        <p:attrNameLst>
                                          <p:attrName>ppt_w</p:attrName>
                                        </p:attrNameLst>
                                      </p:cBhvr>
                                      <p:tavLst>
                                        <p:tav tm="0">
                                          <p:val>
                                            <p:strVal val="#ppt_w+.3"/>
                                          </p:val>
                                        </p:tav>
                                        <p:tav tm="100000">
                                          <p:val>
                                            <p:strVal val="#ppt_w"/>
                                          </p:val>
                                        </p:tav>
                                      </p:tavLst>
                                    </p:anim>
                                    <p:anim calcmode="lin" valueType="num">
                                      <p:cBhvr>
                                        <p:cTn id="26" dur="1000" fill="hold"/>
                                        <p:tgtEl>
                                          <p:spTgt spid="143362">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143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968BA7D0-8AC4-4EA2-864E-9E0D33F19A56}"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55E4E67B-E1A8-4306-A20D-41E6937A5F9F}" type="slidenum">
              <a:rPr lang="fr-FR"/>
              <a:pPr>
                <a:defRPr/>
              </a:pPr>
              <a:t>76</a:t>
            </a:fld>
            <a:endParaRPr lang="fr-FR"/>
          </a:p>
        </p:txBody>
      </p:sp>
      <p:sp>
        <p:nvSpPr>
          <p:cNvPr id="79876" name="Rectangle 2"/>
          <p:cNvSpPr>
            <a:spLocks noGrp="1" noChangeArrowheads="1"/>
          </p:cNvSpPr>
          <p:nvPr>
            <p:ph type="body" idx="1"/>
          </p:nvPr>
        </p:nvSpPr>
        <p:spPr>
          <a:xfrm>
            <a:off x="395288" y="261938"/>
            <a:ext cx="8229600" cy="6119812"/>
          </a:xfrm>
        </p:spPr>
        <p:txBody>
          <a:bodyPr/>
          <a:lstStyle/>
          <a:p>
            <a:pPr eaLnBrk="1" hangingPunct="1">
              <a:lnSpc>
                <a:spcPct val="80000"/>
              </a:lnSpc>
              <a:buFontTx/>
              <a:buNone/>
            </a:pPr>
            <a:r>
              <a:rPr lang="fr-FR" sz="2400" smtClean="0">
                <a:latin typeface="Times New Roman" pitchFamily="18" charset="0"/>
                <a:cs typeface="Times New Roman" pitchFamily="18" charset="0"/>
              </a:rPr>
              <a:t>L’ingénieur, en tant que scientifique, doit rester , attentif à l’évolution des technologies tant au plan théorique qu’au plan pratique.</a:t>
            </a:r>
          </a:p>
          <a:p>
            <a:pPr eaLnBrk="1" hangingPunct="1">
              <a:lnSpc>
                <a:spcPct val="80000"/>
              </a:lnSpc>
              <a:buFontTx/>
              <a:buNone/>
            </a:pPr>
            <a:r>
              <a:rPr lang="fr-FR" sz="2400" smtClean="0">
                <a:latin typeface="Times New Roman" pitchFamily="18" charset="0"/>
                <a:cs typeface="Times New Roman" pitchFamily="18" charset="0"/>
              </a:rPr>
              <a:t>    Cela est d’autant plus vrai, que la construction très étroitement liée à l’économie, illustre parfaitement l’attitude vigilante et toujours évolutive de la formation des ingénieurs dans ce domaine.</a:t>
            </a:r>
          </a:p>
          <a:p>
            <a:pPr eaLnBrk="1" hangingPunct="1">
              <a:lnSpc>
                <a:spcPct val="80000"/>
              </a:lnSpc>
              <a:buFontTx/>
              <a:buNone/>
            </a:pPr>
            <a:r>
              <a:rPr lang="fr-FR" sz="2400" smtClean="0">
                <a:latin typeface="Times New Roman" pitchFamily="18" charset="0"/>
                <a:cs typeface="Times New Roman" pitchFamily="18" charset="0"/>
              </a:rPr>
              <a:t>          Au cour de cette étude nous avons été conduit à faire les observations suivantes :</a:t>
            </a:r>
          </a:p>
          <a:p>
            <a:pPr eaLnBrk="1" hangingPunct="1">
              <a:lnSpc>
                <a:spcPct val="80000"/>
              </a:lnSpc>
              <a:buFontTx/>
              <a:buNone/>
            </a:pPr>
            <a:endParaRPr lang="fr-FR" sz="2400" smtClean="0">
              <a:latin typeface="Times New Roman" pitchFamily="18" charset="0"/>
              <a:cs typeface="Times New Roman" pitchFamily="18" charset="0"/>
            </a:endParaRPr>
          </a:p>
          <a:p>
            <a:pPr eaLnBrk="1" hangingPunct="1">
              <a:lnSpc>
                <a:spcPct val="80000"/>
              </a:lnSpc>
            </a:pPr>
            <a:r>
              <a:rPr lang="fr-FR" sz="2400" smtClean="0">
                <a:latin typeface="Times New Roman" pitchFamily="18" charset="0"/>
                <a:cs typeface="Times New Roman" pitchFamily="18" charset="0"/>
              </a:rPr>
              <a:t>L’effort tranchant est repris à la base par les voiles et au sommet par les portiques. Aux niveaux intermédiaires l’effort tranchant sera repris proportionnellement aux rigidités des éléments de contreventement (voiles- portiques).</a:t>
            </a:r>
          </a:p>
          <a:p>
            <a:pPr eaLnBrk="1" hangingPunct="1">
              <a:lnSpc>
                <a:spcPct val="80000"/>
              </a:lnSpc>
            </a:pPr>
            <a:r>
              <a:rPr lang="fr-FR" sz="2400" smtClean="0">
                <a:latin typeface="Times New Roman" pitchFamily="18" charset="0"/>
                <a:cs typeface="Times New Roman" pitchFamily="18" charset="0"/>
              </a:rPr>
              <a:t>Dans le cas de la translation, le portique reprend plus de 50% de l’effort tranchant extérieur à tous les niveaux intermédiaires, de même pour la rotation, il reprend plus de 50% du couple extérieur.</a:t>
            </a:r>
          </a:p>
          <a:p>
            <a:pPr eaLnBrk="1" hangingPunct="1">
              <a:lnSpc>
                <a:spcPct val="80000"/>
              </a:lnSpc>
              <a:buFontTx/>
              <a:buNone/>
            </a:pPr>
            <a:r>
              <a:rPr lang="fr-FR" sz="2400" smtClean="0">
                <a:latin typeface="Times New Roman" pitchFamily="18" charset="0"/>
                <a:cs typeface="Times New Roman" pitchFamily="18" charset="0"/>
              </a:rPr>
              <a:t>L’effort tranchant final dû à la translation et à la rotation est repris en majorité par les portiques sauf à la base.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ADAC7FAB-9F66-4950-9866-3902927876E8}"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24BC607E-FA9F-4E08-B843-727637F639D0}" type="slidenum">
              <a:rPr lang="fr-FR"/>
              <a:pPr>
                <a:defRPr/>
              </a:pPr>
              <a:t>77</a:t>
            </a:fld>
            <a:endParaRPr lang="fr-FR"/>
          </a:p>
        </p:txBody>
      </p:sp>
      <p:sp>
        <p:nvSpPr>
          <p:cNvPr id="80900" name="Rectangle 2"/>
          <p:cNvSpPr>
            <a:spLocks noGrp="1" noChangeArrowheads="1"/>
          </p:cNvSpPr>
          <p:nvPr>
            <p:ph type="body" idx="1"/>
          </p:nvPr>
        </p:nvSpPr>
        <p:spPr>
          <a:xfrm>
            <a:off x="0" y="115888"/>
            <a:ext cx="8964613" cy="6664325"/>
          </a:xfrm>
          <a:noFill/>
          <a:extLst>
            <a:ext uri="{91240B29-F687-4F45-9708-019B960494DF}">
              <a14:hiddenLine xmlns:a14="http://schemas.microsoft.com/office/drawing/2010/main" w="9525" cap="flat" cmpd="sng">
                <a:solidFill>
                  <a:schemeClr val="tx1"/>
                </a:solidFill>
                <a:prstDash val="lgDashDot"/>
                <a:miter lim="800000"/>
                <a:headEnd type="none" w="med" len="med"/>
                <a:tailEnd type="none" w="med" len="med"/>
              </a14:hiddenLine>
            </a:ext>
          </a:extLst>
        </p:spPr>
        <p:txBody>
          <a:bodyPr>
            <a:spAutoFit/>
          </a:bodyPr>
          <a:lstStyle/>
          <a:p>
            <a:pPr eaLnBrk="1" hangingPunct="1">
              <a:lnSpc>
                <a:spcPct val="90000"/>
              </a:lnSpc>
              <a:spcBef>
                <a:spcPct val="0"/>
              </a:spcBef>
              <a:buSzTx/>
              <a:buFontTx/>
              <a:buNone/>
            </a:pPr>
            <a:r>
              <a:rPr lang="fr-FR" sz="2400" smtClean="0">
                <a:latin typeface="Times New Roman" pitchFamily="18" charset="0"/>
                <a:cs typeface="Times New Roman" pitchFamily="18" charset="0"/>
              </a:rPr>
              <a:t>         En conclusions  ce modeste travail nous a permis de </a:t>
            </a:r>
            <a:br>
              <a:rPr lang="fr-FR" sz="2400" smtClean="0">
                <a:latin typeface="Times New Roman" pitchFamily="18" charset="0"/>
                <a:cs typeface="Times New Roman" pitchFamily="18" charset="0"/>
              </a:rPr>
            </a:br>
            <a:r>
              <a:rPr lang="fr-FR" sz="2400" smtClean="0">
                <a:latin typeface="Times New Roman" pitchFamily="18" charset="0"/>
                <a:cs typeface="Times New Roman" pitchFamily="18" charset="0"/>
              </a:rPr>
              <a:t> voir et de connaître les différents problèmes qu’on peut rencontrer au cours de l’étude d’un projet.</a:t>
            </a:r>
            <a:br>
              <a:rPr lang="fr-FR" sz="2400" smtClean="0">
                <a:latin typeface="Times New Roman" pitchFamily="18" charset="0"/>
                <a:cs typeface="Times New Roman" pitchFamily="18" charset="0"/>
              </a:rPr>
            </a:br>
            <a:endParaRPr lang="fr-FR" sz="2400" smtClean="0">
              <a:latin typeface="Times New Roman" pitchFamily="18" charset="0"/>
              <a:cs typeface="Times New Roman" pitchFamily="18" charset="0"/>
            </a:endParaRPr>
          </a:p>
          <a:p>
            <a:pPr eaLnBrk="1" hangingPunct="1">
              <a:lnSpc>
                <a:spcPct val="90000"/>
              </a:lnSpc>
              <a:spcBef>
                <a:spcPct val="0"/>
              </a:spcBef>
              <a:buSzTx/>
              <a:buFontTx/>
              <a:buNone/>
            </a:pPr>
            <a:r>
              <a:rPr lang="fr-FR" sz="2400" smtClean="0">
                <a:latin typeface="Times New Roman" pitchFamily="18" charset="0"/>
                <a:cs typeface="Times New Roman" pitchFamily="18" charset="0"/>
              </a:rPr>
              <a:t>         Parmi ces différents problèmes on peut citer, la conception, car il est primordial de bien concevoir une structure, de bien disposer et dimensionner les voiles pour avoir une bonne répartition des efforts, ce qui va nous éviter des désagréments par la suite. </a:t>
            </a:r>
            <a:br>
              <a:rPr lang="fr-FR" sz="2400" smtClean="0">
                <a:latin typeface="Times New Roman" pitchFamily="18" charset="0"/>
                <a:cs typeface="Times New Roman" pitchFamily="18" charset="0"/>
              </a:rPr>
            </a:br>
            <a:r>
              <a:rPr lang="fr-FR" sz="2400" smtClean="0">
                <a:latin typeface="Times New Roman" pitchFamily="18" charset="0"/>
                <a:cs typeface="Times New Roman" pitchFamily="18" charset="0"/>
              </a:rPr>
              <a:t/>
            </a:r>
            <a:br>
              <a:rPr lang="fr-FR" sz="2400" smtClean="0">
                <a:latin typeface="Times New Roman" pitchFamily="18" charset="0"/>
                <a:cs typeface="Times New Roman" pitchFamily="18" charset="0"/>
              </a:rPr>
            </a:br>
            <a:r>
              <a:rPr lang="fr-FR" sz="2400" smtClean="0">
                <a:latin typeface="Times New Roman" pitchFamily="18" charset="0"/>
                <a:cs typeface="Times New Roman" pitchFamily="18" charset="0"/>
              </a:rPr>
              <a:t>    Mais dans toute cette équation complexe, l’élément le plus prépondérant est le facteur expérience qui est vraiment  indispensable.</a:t>
            </a:r>
            <a:br>
              <a:rPr lang="fr-FR" sz="2400" smtClean="0">
                <a:latin typeface="Times New Roman" pitchFamily="18" charset="0"/>
                <a:cs typeface="Times New Roman" pitchFamily="18" charset="0"/>
              </a:rPr>
            </a:br>
            <a:r>
              <a:rPr lang="fr-FR" sz="2400" smtClean="0">
                <a:latin typeface="Times New Roman" pitchFamily="18" charset="0"/>
                <a:cs typeface="Times New Roman" pitchFamily="18" charset="0"/>
              </a:rPr>
              <a:t/>
            </a:r>
            <a:br>
              <a:rPr lang="fr-FR" sz="2400" smtClean="0">
                <a:latin typeface="Times New Roman" pitchFamily="18" charset="0"/>
                <a:cs typeface="Times New Roman" pitchFamily="18" charset="0"/>
              </a:rPr>
            </a:br>
            <a:r>
              <a:rPr lang="fr-FR" sz="2400" smtClean="0">
                <a:latin typeface="Times New Roman" pitchFamily="18" charset="0"/>
                <a:cs typeface="Times New Roman" pitchFamily="18" charset="0"/>
              </a:rPr>
              <a:t>    Avoir une bonne base théorique est nécessaire mais pas suffisant, car la pratique forge l’ingénieur, et le rend plus perspicace a déceler et résoudre les différents problèmes. </a:t>
            </a:r>
            <a:br>
              <a:rPr lang="fr-FR" sz="2400" smtClean="0">
                <a:latin typeface="Times New Roman" pitchFamily="18" charset="0"/>
                <a:cs typeface="Times New Roman" pitchFamily="18" charset="0"/>
              </a:rPr>
            </a:br>
            <a:r>
              <a:rPr lang="fr-FR" sz="2400" smtClean="0">
                <a:latin typeface="Times New Roman" pitchFamily="18" charset="0"/>
                <a:cs typeface="Times New Roman" pitchFamily="18" charset="0"/>
              </a:rPr>
              <a:t/>
            </a:r>
            <a:br>
              <a:rPr lang="fr-FR" sz="2400" smtClean="0">
                <a:latin typeface="Times New Roman" pitchFamily="18" charset="0"/>
                <a:cs typeface="Times New Roman" pitchFamily="18" charset="0"/>
              </a:rPr>
            </a:br>
            <a:r>
              <a:rPr lang="fr-FR" sz="2400" smtClean="0">
                <a:latin typeface="Times New Roman" pitchFamily="18" charset="0"/>
                <a:cs typeface="Times New Roman" pitchFamily="18" charset="0"/>
              </a:rPr>
              <a:t>    En dernier, ce travail nous a  permis de bien mettre en œuvre nos modestes connaissances de génie civil, et de les élargir, chose qui nous aidera plus tard dans la vie professionnelle.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quarter" idx="10"/>
          </p:nvPr>
        </p:nvSpPr>
        <p:spPr/>
        <p:txBody>
          <a:bodyPr/>
          <a:lstStyle/>
          <a:p>
            <a:pPr>
              <a:defRPr/>
            </a:pPr>
            <a:fld id="{5D9FDB7C-69F7-4D00-9FFA-152BF78E7395}" type="datetime1">
              <a:rPr lang="fr-FR"/>
              <a:pPr>
                <a:defRPr/>
              </a:pPr>
              <a:t>25/10/2019</a:t>
            </a:fld>
            <a:endParaRPr lang="fr-FR"/>
          </a:p>
        </p:txBody>
      </p:sp>
      <p:sp>
        <p:nvSpPr>
          <p:cNvPr id="7" name="Espace réservé du numéro de diapositive 5"/>
          <p:cNvSpPr>
            <a:spLocks noGrp="1"/>
          </p:cNvSpPr>
          <p:nvPr>
            <p:ph type="sldNum" sz="quarter" idx="12"/>
          </p:nvPr>
        </p:nvSpPr>
        <p:spPr/>
        <p:txBody>
          <a:bodyPr/>
          <a:lstStyle/>
          <a:p>
            <a:pPr>
              <a:defRPr/>
            </a:pPr>
            <a:fld id="{6101B4DE-6519-45EA-99E3-6FF5E2E5F394}" type="slidenum">
              <a:rPr lang="fr-FR"/>
              <a:pPr>
                <a:defRPr/>
              </a:pPr>
              <a:t>78</a:t>
            </a:fld>
            <a:endParaRPr lang="fr-FR"/>
          </a:p>
        </p:txBody>
      </p:sp>
      <p:sp>
        <p:nvSpPr>
          <p:cNvPr id="147458" name="Text Box 2"/>
          <p:cNvSpPr txBox="1">
            <a:spLocks noChangeArrowheads="1"/>
          </p:cNvSpPr>
          <p:nvPr/>
        </p:nvSpPr>
        <p:spPr bwMode="auto">
          <a:xfrm>
            <a:off x="250825" y="5300663"/>
            <a:ext cx="8713788" cy="1098550"/>
          </a:xfrm>
          <a:prstGeom prst="rect">
            <a:avLst/>
          </a:prstGeom>
          <a:gradFill rotWithShape="1">
            <a:gsLst>
              <a:gs pos="0">
                <a:schemeClr val="bg1">
                  <a:alpha val="53000"/>
                </a:schemeClr>
              </a:gs>
              <a:gs pos="50000">
                <a:srgbClr val="FFCC66"/>
              </a:gs>
              <a:gs pos="100000">
                <a:schemeClr val="bg1">
                  <a:alpha val="53000"/>
                </a:schemeClr>
              </a:gs>
            </a:gsLst>
            <a:lin ang="5400000" scaled="1"/>
          </a:gradFill>
          <a:ln>
            <a:noFill/>
          </a:ln>
          <a:effectLst/>
          <a:extLst>
            <a:ext uri="{91240B29-F687-4F45-9708-019B960494DF}">
              <a14:hiddenLine xmlns:a14="http://schemas.microsoft.com/office/drawing/2010/main" w="762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GB" sz="6600" b="1">
              <a:solidFill>
                <a:srgbClr val="102A26"/>
              </a:solidFill>
              <a:latin typeface="Arial" charset="0"/>
              <a:cs typeface="Arial" charset="0"/>
            </a:endParaRPr>
          </a:p>
        </p:txBody>
      </p:sp>
      <p:sp>
        <p:nvSpPr>
          <p:cNvPr id="147459" name="Rectangle 3"/>
          <p:cNvSpPr>
            <a:spLocks noChangeArrowheads="1"/>
          </p:cNvSpPr>
          <p:nvPr/>
        </p:nvSpPr>
        <p:spPr bwMode="auto">
          <a:xfrm>
            <a:off x="250825" y="5516563"/>
            <a:ext cx="86423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4000" b="1" i="1">
                <a:latin typeface="Vrinda" pitchFamily="2" charset="0"/>
                <a:cs typeface="Arial" charset="0"/>
              </a:rPr>
              <a:t> </a:t>
            </a:r>
            <a:r>
              <a:rPr lang="fr-FR" sz="3200" b="1" i="1">
                <a:latin typeface="Vrinda" pitchFamily="2" charset="0"/>
                <a:cs typeface="Arial" charset="0"/>
              </a:rPr>
              <a:t>YOUCEF-KHODJA</a:t>
            </a:r>
            <a:r>
              <a:rPr lang="fr-FR" sz="3200" b="1" i="1">
                <a:cs typeface="Times New Roman" pitchFamily="18" charset="0"/>
              </a:rPr>
              <a:t>                                            </a:t>
            </a:r>
            <a:r>
              <a:rPr lang="fr-FR" sz="3200" b="1" i="1">
                <a:latin typeface="Vrinda" pitchFamily="2" charset="0"/>
                <a:cs typeface="Times New Roman" pitchFamily="18" charset="0"/>
              </a:rPr>
              <a:t>TAREK</a:t>
            </a:r>
            <a:r>
              <a:rPr lang="fr-FR" sz="2800" b="1">
                <a:latin typeface="Vrinda" pitchFamily="2" charset="0"/>
                <a:cs typeface="Times New Roman" pitchFamily="18" charset="0"/>
              </a:rPr>
              <a:t>  </a:t>
            </a:r>
            <a:r>
              <a:rPr lang="fr-FR" sz="3200" b="1">
                <a:cs typeface="Times New Roman" pitchFamily="18" charset="0"/>
              </a:rPr>
              <a:t>                           </a:t>
            </a:r>
            <a:endParaRPr lang="fr-FR" sz="2800" b="1">
              <a:cs typeface="Times New Roman" pitchFamily="18" charset="0"/>
            </a:endParaRPr>
          </a:p>
          <a:p>
            <a:endParaRPr lang="fr-FR" sz="3200" b="1">
              <a:cs typeface="Times New Roman" pitchFamily="18" charset="0"/>
            </a:endParaRPr>
          </a:p>
        </p:txBody>
      </p:sp>
      <p:sp>
        <p:nvSpPr>
          <p:cNvPr id="147460" name="Text Box 4"/>
          <p:cNvSpPr txBox="1">
            <a:spLocks noChangeArrowheads="1"/>
          </p:cNvSpPr>
          <p:nvPr/>
        </p:nvSpPr>
        <p:spPr bwMode="auto">
          <a:xfrm>
            <a:off x="1600200" y="1474788"/>
            <a:ext cx="63563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GB" sz="4400">
              <a:solidFill>
                <a:schemeClr val="tx2"/>
              </a:solidFill>
              <a:effectLst>
                <a:outerShdw blurRad="38100" dist="38100" dir="2700000" algn="tl">
                  <a:srgbClr val="000000"/>
                </a:outerShdw>
              </a:effectLst>
              <a:cs typeface="Arial" charset="0"/>
            </a:endParaRPr>
          </a:p>
        </p:txBody>
      </p:sp>
      <p:sp>
        <p:nvSpPr>
          <p:cNvPr id="147461" name="Text Box 5"/>
          <p:cNvSpPr txBox="1">
            <a:spLocks noChangeArrowheads="1"/>
          </p:cNvSpPr>
          <p:nvPr/>
        </p:nvSpPr>
        <p:spPr bwMode="auto">
          <a:xfrm>
            <a:off x="0" y="2276475"/>
            <a:ext cx="9144000" cy="1433513"/>
          </a:xfrm>
          <a:prstGeom prst="rect">
            <a:avLst/>
          </a:prstGeom>
          <a:solidFill>
            <a:srgbClr val="99CCFF">
              <a:alpha val="52940"/>
            </a:srgbClr>
          </a:solidFill>
          <a:ln>
            <a:noFill/>
          </a:ln>
          <a:effectLst/>
          <a:extLst>
            <a:ext uri="{91240B29-F687-4F45-9708-019B960494DF}">
              <a14:hiddenLine xmlns:a14="http://schemas.microsoft.com/office/drawing/2010/main" w="762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r-FR" sz="8800" i="1">
                <a:latin typeface="Edwardian Script ITC" pitchFamily="66" charset="0"/>
                <a:cs typeface="Times New Roman" pitchFamily="18" charset="0"/>
              </a:rPr>
              <a:t>Merci pour votre attention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repeatCount="indefinite" fill="hold" nodeType="withEffect">
                                  <p:stCondLst>
                                    <p:cond delay="200"/>
                                  </p:stCondLst>
                                  <p:childTnLst>
                                    <p:set>
                                      <p:cBhvr>
                                        <p:cTn id="6" dur="1" fill="hold">
                                          <p:stCondLst>
                                            <p:cond delay="0"/>
                                          </p:stCondLst>
                                        </p:cTn>
                                        <p:tgtEl>
                                          <p:spTgt spid="147458"/>
                                        </p:tgtEl>
                                        <p:attrNameLst>
                                          <p:attrName>style.visibility</p:attrName>
                                        </p:attrNameLst>
                                      </p:cBhvr>
                                      <p:to>
                                        <p:strVal val="visible"/>
                                      </p:to>
                                    </p:set>
                                    <p:animEffect transition="in" filter="slide(fromBottom)">
                                      <p:cBhvr>
                                        <p:cTn id="7" dur="3000"/>
                                        <p:tgtEl>
                                          <p:spTgt spid="147458"/>
                                        </p:tgtEl>
                                      </p:cBhvr>
                                    </p:animEffect>
                                  </p:childTnLst>
                                </p:cTn>
                              </p:par>
                              <p:par>
                                <p:cTn id="8" presetID="51" presetClass="entr" presetSubtype="0" fill="hold" nodeType="withEffect">
                                  <p:stCondLst>
                                    <p:cond delay="200"/>
                                  </p:stCondLst>
                                  <p:childTnLst>
                                    <p:set>
                                      <p:cBhvr>
                                        <p:cTn id="9" dur="1" fill="hold">
                                          <p:stCondLst>
                                            <p:cond delay="0"/>
                                          </p:stCondLst>
                                        </p:cTn>
                                        <p:tgtEl>
                                          <p:spTgt spid="147459"/>
                                        </p:tgtEl>
                                        <p:attrNameLst>
                                          <p:attrName>style.visibility</p:attrName>
                                        </p:attrNameLst>
                                      </p:cBhvr>
                                      <p:to>
                                        <p:strVal val="visible"/>
                                      </p:to>
                                    </p:set>
                                    <p:animEffect transition="in" filter="fade">
                                      <p:cBhvr>
                                        <p:cTn id="10" dur="770" decel="100000"/>
                                        <p:tgtEl>
                                          <p:spTgt spid="147459"/>
                                        </p:tgtEl>
                                      </p:cBhvr>
                                    </p:animEffect>
                                    <p:animScale>
                                      <p:cBhvr>
                                        <p:cTn id="11" dur="770" decel="100000"/>
                                        <p:tgtEl>
                                          <p:spTgt spid="147459"/>
                                        </p:tgtEl>
                                      </p:cBhvr>
                                      <p:from x="10000" y="10000"/>
                                      <p:to x="200000" y="450000"/>
                                    </p:animScale>
                                    <p:animScale>
                                      <p:cBhvr>
                                        <p:cTn id="12" dur="1230" accel="100000" fill="hold">
                                          <p:stCondLst>
                                            <p:cond delay="770"/>
                                          </p:stCondLst>
                                        </p:cTn>
                                        <p:tgtEl>
                                          <p:spTgt spid="147459"/>
                                        </p:tgtEl>
                                      </p:cBhvr>
                                      <p:from x="200000" y="450000"/>
                                      <p:to x="100000" y="100000"/>
                                    </p:animScale>
                                    <p:set>
                                      <p:cBhvr>
                                        <p:cTn id="13" dur="770" fill="hold"/>
                                        <p:tgtEl>
                                          <p:spTgt spid="147459"/>
                                        </p:tgtEl>
                                        <p:attrNameLst>
                                          <p:attrName>ppt_x</p:attrName>
                                        </p:attrNameLst>
                                      </p:cBhvr>
                                      <p:to>
                                        <p:strVal val="(0.5)"/>
                                      </p:to>
                                    </p:set>
                                    <p:anim from="(0.5)" to="(#ppt_x)" calcmode="lin" valueType="num">
                                      <p:cBhvr>
                                        <p:cTn id="14" dur="1230" accel="100000" fill="hold">
                                          <p:stCondLst>
                                            <p:cond delay="770"/>
                                          </p:stCondLst>
                                        </p:cTn>
                                        <p:tgtEl>
                                          <p:spTgt spid="147459"/>
                                        </p:tgtEl>
                                        <p:attrNameLst>
                                          <p:attrName>ppt_x</p:attrName>
                                        </p:attrNameLst>
                                      </p:cBhvr>
                                    </p:anim>
                                    <p:set>
                                      <p:cBhvr>
                                        <p:cTn id="15" dur="770" fill="hold"/>
                                        <p:tgtEl>
                                          <p:spTgt spid="147459"/>
                                        </p:tgtEl>
                                        <p:attrNameLst>
                                          <p:attrName>ppt_y</p:attrName>
                                        </p:attrNameLst>
                                      </p:cBhvr>
                                      <p:to>
                                        <p:strVal val="(#ppt_y+0.4)"/>
                                      </p:to>
                                    </p:set>
                                    <p:anim from="(#ppt_y+0.4)" to="(#ppt_y)" calcmode="lin" valueType="num">
                                      <p:cBhvr>
                                        <p:cTn id="16" dur="1230" accel="100000" fill="hold">
                                          <p:stCondLst>
                                            <p:cond delay="770"/>
                                          </p:stCondLst>
                                        </p:cTn>
                                        <p:tgtEl>
                                          <p:spTgt spid="147459"/>
                                        </p:tgtEl>
                                        <p:attrNameLst>
                                          <p:attrName>ppt_y</p:attrName>
                                        </p:attrNameLst>
                                      </p:cBhvr>
                                    </p:anim>
                                  </p:childTnLst>
                                </p:cTn>
                              </p:par>
                              <p:par>
                                <p:cTn id="17" presetID="47" presetClass="entr" presetSubtype="0" fill="hold" grpId="0" nodeType="withEffect">
                                  <p:stCondLst>
                                    <p:cond delay="200"/>
                                  </p:stCondLst>
                                  <p:iterate type="lt">
                                    <p:tmPct val="0"/>
                                  </p:iterate>
                                  <p:childTnLst>
                                    <p:set>
                                      <p:cBhvr>
                                        <p:cTn id="18" dur="1" fill="hold">
                                          <p:stCondLst>
                                            <p:cond delay="0"/>
                                          </p:stCondLst>
                                        </p:cTn>
                                        <p:tgtEl>
                                          <p:spTgt spid="147461">
                                            <p:bg/>
                                          </p:spTgt>
                                        </p:tgtEl>
                                        <p:attrNameLst>
                                          <p:attrName>style.visibility</p:attrName>
                                        </p:attrNameLst>
                                      </p:cBhvr>
                                      <p:to>
                                        <p:strVal val="visible"/>
                                      </p:to>
                                    </p:set>
                                    <p:animEffect transition="in" filter="fade">
                                      <p:cBhvr>
                                        <p:cTn id="19" dur="5000"/>
                                        <p:tgtEl>
                                          <p:spTgt spid="147461">
                                            <p:bg/>
                                          </p:spTgt>
                                        </p:tgtEl>
                                      </p:cBhvr>
                                    </p:animEffect>
                                    <p:anim calcmode="lin" valueType="num">
                                      <p:cBhvr>
                                        <p:cTn id="20" dur="5000" fill="hold"/>
                                        <p:tgtEl>
                                          <p:spTgt spid="147461">
                                            <p:bg/>
                                          </p:spTgt>
                                        </p:tgtEl>
                                        <p:attrNameLst>
                                          <p:attrName>ppt_x</p:attrName>
                                        </p:attrNameLst>
                                      </p:cBhvr>
                                      <p:tavLst>
                                        <p:tav tm="0">
                                          <p:val>
                                            <p:strVal val="#ppt_x"/>
                                          </p:val>
                                        </p:tav>
                                        <p:tav tm="100000">
                                          <p:val>
                                            <p:strVal val="#ppt_x"/>
                                          </p:val>
                                        </p:tav>
                                      </p:tavLst>
                                    </p:anim>
                                    <p:anim calcmode="lin" valueType="num">
                                      <p:cBhvr>
                                        <p:cTn id="21" dur="5000" fill="hold"/>
                                        <p:tgtEl>
                                          <p:spTgt spid="147461">
                                            <p:bg/>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iterate type="lt">
                                    <p:tmPct val="0"/>
                                  </p:iterate>
                                  <p:childTnLst>
                                    <p:set>
                                      <p:cBhvr>
                                        <p:cTn id="23" dur="1" fill="hold">
                                          <p:stCondLst>
                                            <p:cond delay="0"/>
                                          </p:stCondLst>
                                        </p:cTn>
                                        <p:tgtEl>
                                          <p:spTgt spid="147461">
                                            <p:txEl>
                                              <p:pRg st="0" end="0"/>
                                            </p:txEl>
                                          </p:spTgt>
                                        </p:tgtEl>
                                        <p:attrNameLst>
                                          <p:attrName>style.visibility</p:attrName>
                                        </p:attrNameLst>
                                      </p:cBhvr>
                                      <p:to>
                                        <p:strVal val="visible"/>
                                      </p:to>
                                    </p:set>
                                    <p:animEffect transition="in" filter="fade">
                                      <p:cBhvr>
                                        <p:cTn id="24" dur="5000"/>
                                        <p:tgtEl>
                                          <p:spTgt spid="147461">
                                            <p:txEl>
                                              <p:pRg st="0" end="0"/>
                                            </p:txEl>
                                          </p:spTgt>
                                        </p:tgtEl>
                                      </p:cBhvr>
                                    </p:animEffect>
                                    <p:anim calcmode="lin" valueType="num">
                                      <p:cBhvr>
                                        <p:cTn id="25" dur="5000" fill="hold"/>
                                        <p:tgtEl>
                                          <p:spTgt spid="147461">
                                            <p:txEl>
                                              <p:pRg st="0" end="0"/>
                                            </p:txEl>
                                          </p:spTgt>
                                        </p:tgtEl>
                                        <p:attrNameLst>
                                          <p:attrName>ppt_x</p:attrName>
                                        </p:attrNameLst>
                                      </p:cBhvr>
                                      <p:tavLst>
                                        <p:tav tm="0">
                                          <p:val>
                                            <p:strVal val="#ppt_x"/>
                                          </p:val>
                                        </p:tav>
                                        <p:tav tm="100000">
                                          <p:val>
                                            <p:strVal val="#ppt_x"/>
                                          </p:val>
                                        </p:tav>
                                      </p:tavLst>
                                    </p:anim>
                                    <p:anim calcmode="lin" valueType="num">
                                      <p:cBhvr>
                                        <p:cTn id="26" dur="5000" fill="hold"/>
                                        <p:tgtEl>
                                          <p:spTgt spid="147461">
                                            <p:txEl>
                                              <p:pRg st="0" end="0"/>
                                            </p:txEl>
                                          </p:spTgt>
                                        </p:tgtEl>
                                        <p:attrNameLst>
                                          <p:attrName>ppt_y</p:attrName>
                                        </p:attrNameLst>
                                      </p:cBhvr>
                                      <p:tavLst>
                                        <p:tav tm="0">
                                          <p:val>
                                            <p:strVal val="#ppt_y-.1"/>
                                          </p:val>
                                        </p:tav>
                                        <p:tav tm="100000">
                                          <p:val>
                                            <p:strVal val="#ppt_y"/>
                                          </p:val>
                                        </p:tav>
                                      </p:tavLst>
                                    </p:anim>
                                  </p:childTnLst>
                                </p:cTn>
                              </p:par>
                              <p:par>
                                <p:cTn id="27" presetID="12" presetClass="entr" presetSubtype="4" fill="hold" grpId="1" nodeType="withEffect">
                                  <p:stCondLst>
                                    <p:cond delay="200"/>
                                  </p:stCondLst>
                                  <p:iterate type="lt">
                                    <p:tmPct val="0"/>
                                  </p:iterate>
                                  <p:childTnLst>
                                    <p:set>
                                      <p:cBhvr>
                                        <p:cTn id="28" dur="1" fill="hold">
                                          <p:stCondLst>
                                            <p:cond delay="0"/>
                                          </p:stCondLst>
                                        </p:cTn>
                                        <p:tgtEl>
                                          <p:spTgt spid="147461">
                                            <p:txEl>
                                              <p:pRg st="0" end="0"/>
                                            </p:txEl>
                                          </p:spTgt>
                                        </p:tgtEl>
                                        <p:attrNameLst>
                                          <p:attrName>style.visibility</p:attrName>
                                        </p:attrNameLst>
                                      </p:cBhvr>
                                      <p:to>
                                        <p:strVal val="visible"/>
                                      </p:to>
                                    </p:set>
                                    <p:animEffect transition="in" filter="slide(fromBottom)">
                                      <p:cBhvr>
                                        <p:cTn id="29" dur="500"/>
                                        <p:tgtEl>
                                          <p:spTgt spid="147461">
                                            <p:txEl>
                                              <p:pRg st="0" end="0"/>
                                            </p:txEl>
                                          </p:spTgt>
                                        </p:tgtEl>
                                      </p:cBhvr>
                                    </p:animEffect>
                                  </p:childTnLst>
                                </p:cTn>
                              </p:par>
                              <p:par>
                                <p:cTn id="30" presetID="12" presetClass="entr" presetSubtype="4" fill="hold" grpId="1" nodeType="withEffect">
                                  <p:stCondLst>
                                    <p:cond delay="200"/>
                                  </p:stCondLst>
                                  <p:childTnLst>
                                    <p:set>
                                      <p:cBhvr>
                                        <p:cTn id="31" dur="1" fill="hold">
                                          <p:stCondLst>
                                            <p:cond delay="0"/>
                                          </p:stCondLst>
                                        </p:cTn>
                                        <p:tgtEl>
                                          <p:spTgt spid="147461">
                                            <p:bg/>
                                          </p:spTgt>
                                        </p:tgtEl>
                                        <p:attrNameLst>
                                          <p:attrName>style.visibility</p:attrName>
                                        </p:attrNameLst>
                                      </p:cBhvr>
                                      <p:to>
                                        <p:strVal val="visible"/>
                                      </p:to>
                                    </p:set>
                                    <p:animEffect transition="in" filter="slide(fromBottom)">
                                      <p:cBhvr>
                                        <p:cTn id="32" dur="500"/>
                                        <p:tgtEl>
                                          <p:spTgt spid="147461">
                                            <p:bg/>
                                          </p:spTgt>
                                        </p:tgtEl>
                                      </p:cBhvr>
                                    </p:animEffect>
                                  </p:childTnLst>
                                </p:cTn>
                              </p:par>
                              <p:par>
                                <p:cTn id="33" presetID="51" presetClass="entr" presetSubtype="0" fill="hold" nodeType="withEffect">
                                  <p:stCondLst>
                                    <p:cond delay="200"/>
                                  </p:stCondLst>
                                  <p:childTnLst>
                                    <p:set>
                                      <p:cBhvr>
                                        <p:cTn id="34" dur="1" fill="hold">
                                          <p:stCondLst>
                                            <p:cond delay="0"/>
                                          </p:stCondLst>
                                        </p:cTn>
                                        <p:tgtEl>
                                          <p:spTgt spid="147461"/>
                                        </p:tgtEl>
                                        <p:attrNameLst>
                                          <p:attrName>style.visibility</p:attrName>
                                        </p:attrNameLst>
                                      </p:cBhvr>
                                      <p:to>
                                        <p:strVal val="visible"/>
                                      </p:to>
                                    </p:set>
                                    <p:animEffect transition="in" filter="fade">
                                      <p:cBhvr>
                                        <p:cTn id="35" dur="770" decel="100000"/>
                                        <p:tgtEl>
                                          <p:spTgt spid="147461"/>
                                        </p:tgtEl>
                                      </p:cBhvr>
                                    </p:animEffect>
                                    <p:animScale>
                                      <p:cBhvr>
                                        <p:cTn id="36" dur="770" decel="100000"/>
                                        <p:tgtEl>
                                          <p:spTgt spid="147461"/>
                                        </p:tgtEl>
                                      </p:cBhvr>
                                      <p:from x="10000" y="10000"/>
                                      <p:to x="200000" y="450000"/>
                                    </p:animScale>
                                    <p:animScale>
                                      <p:cBhvr>
                                        <p:cTn id="37" dur="1230" accel="100000" fill="hold">
                                          <p:stCondLst>
                                            <p:cond delay="770"/>
                                          </p:stCondLst>
                                        </p:cTn>
                                        <p:tgtEl>
                                          <p:spTgt spid="147461"/>
                                        </p:tgtEl>
                                      </p:cBhvr>
                                      <p:from x="200000" y="450000"/>
                                      <p:to x="100000" y="100000"/>
                                    </p:animScale>
                                    <p:set>
                                      <p:cBhvr>
                                        <p:cTn id="38" dur="770" fill="hold"/>
                                        <p:tgtEl>
                                          <p:spTgt spid="147461"/>
                                        </p:tgtEl>
                                        <p:attrNameLst>
                                          <p:attrName>ppt_x</p:attrName>
                                        </p:attrNameLst>
                                      </p:cBhvr>
                                      <p:to>
                                        <p:strVal val="(0.5)"/>
                                      </p:to>
                                    </p:set>
                                    <p:anim from="(0.5)" to="(#ppt_x)" calcmode="lin" valueType="num">
                                      <p:cBhvr>
                                        <p:cTn id="39" dur="1230" accel="100000" fill="hold">
                                          <p:stCondLst>
                                            <p:cond delay="770"/>
                                          </p:stCondLst>
                                        </p:cTn>
                                        <p:tgtEl>
                                          <p:spTgt spid="147461"/>
                                        </p:tgtEl>
                                        <p:attrNameLst>
                                          <p:attrName>ppt_x</p:attrName>
                                        </p:attrNameLst>
                                      </p:cBhvr>
                                    </p:anim>
                                    <p:set>
                                      <p:cBhvr>
                                        <p:cTn id="40" dur="770" fill="hold"/>
                                        <p:tgtEl>
                                          <p:spTgt spid="147461"/>
                                        </p:tgtEl>
                                        <p:attrNameLst>
                                          <p:attrName>ppt_y</p:attrName>
                                        </p:attrNameLst>
                                      </p:cBhvr>
                                      <p:to>
                                        <p:strVal val="(#ppt_y+0.4)"/>
                                      </p:to>
                                    </p:set>
                                    <p:anim from="(#ppt_y+0.4)" to="(#ppt_y)" calcmode="lin" valueType="num">
                                      <p:cBhvr>
                                        <p:cTn id="41" dur="1230" accel="100000" fill="hold">
                                          <p:stCondLst>
                                            <p:cond delay="770"/>
                                          </p:stCondLst>
                                        </p:cTn>
                                        <p:tgtEl>
                                          <p:spTgt spid="14746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build="allAtOnce" animBg="1"/>
      <p:bldP spid="147461" grpI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quarter" idx="10"/>
          </p:nvPr>
        </p:nvSpPr>
        <p:spPr/>
        <p:txBody>
          <a:bodyPr/>
          <a:lstStyle/>
          <a:p>
            <a:pPr>
              <a:defRPr/>
            </a:pPr>
            <a:fld id="{28CB51B8-329F-4E2A-B263-CE1F2040AA94}" type="datetime1">
              <a:rPr lang="fr-FR"/>
              <a:pPr>
                <a:defRPr/>
              </a:pPr>
              <a:t>25/10/2019</a:t>
            </a:fld>
            <a:endParaRPr lang="fr-FR"/>
          </a:p>
        </p:txBody>
      </p:sp>
      <p:sp>
        <p:nvSpPr>
          <p:cNvPr id="6" name="Espace réservé du numéro de diapositive 5"/>
          <p:cNvSpPr>
            <a:spLocks noGrp="1"/>
          </p:cNvSpPr>
          <p:nvPr>
            <p:ph type="sldNum" sz="quarter" idx="12"/>
          </p:nvPr>
        </p:nvSpPr>
        <p:spPr/>
        <p:txBody>
          <a:bodyPr/>
          <a:lstStyle/>
          <a:p>
            <a:pPr>
              <a:defRPr/>
            </a:pPr>
            <a:fld id="{145A1705-C34F-40D4-9E35-9CBC88D6CC94}" type="slidenum">
              <a:rPr lang="fr-FR"/>
              <a:pPr>
                <a:defRPr/>
              </a:pPr>
              <a:t>8</a:t>
            </a:fld>
            <a:endParaRPr lang="fr-FR"/>
          </a:p>
        </p:txBody>
      </p:sp>
      <p:pic>
        <p:nvPicPr>
          <p:cNvPr id="7270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330700"/>
            <a:ext cx="7773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79375" y="3198813"/>
            <a:ext cx="88931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fr-FR" sz="5400" b="1">
                <a:solidFill>
                  <a:schemeClr val="bg1"/>
                </a:solidFill>
                <a:effectLst>
                  <a:outerShdw blurRad="38100" dist="38100" dir="2700000" algn="tl">
                    <a:srgbClr val="000000"/>
                  </a:outerShdw>
                </a:effectLst>
                <a:cs typeface="Times New Roman" pitchFamily="18" charset="0"/>
              </a:rPr>
              <a:t>Hypothèses sur les matériaux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decel="50000" fill="hold">
                                          <p:stCondLst>
                                            <p:cond delay="0"/>
                                          </p:stCondLst>
                                        </p:cTn>
                                        <p:tgtEl>
                                          <p:spTgt spid="727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27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2706"/>
                                        </p:tgtEl>
                                        <p:attrNameLst>
                                          <p:attrName>ppt_w</p:attrName>
                                        </p:attrNameLst>
                                      </p:cBhvr>
                                      <p:tavLst>
                                        <p:tav tm="0">
                                          <p:val>
                                            <p:strVal val="#ppt_w*.05"/>
                                          </p:val>
                                        </p:tav>
                                        <p:tav tm="100000">
                                          <p:val>
                                            <p:strVal val="#ppt_w"/>
                                          </p:val>
                                        </p:tav>
                                      </p:tavLst>
                                    </p:anim>
                                    <p:anim calcmode="lin" valueType="num">
                                      <p:cBhvr>
                                        <p:cTn id="10" dur="1000" fill="hold"/>
                                        <p:tgtEl>
                                          <p:spTgt spid="727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27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27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27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2706"/>
                                        </p:tgtEl>
                                      </p:cBhvr>
                                    </p:animEffect>
                                  </p:childTnLst>
                                </p:cTn>
                              </p:par>
                              <p:par>
                                <p:cTn id="15" presetID="17" presetClass="entr" presetSubtype="10" fill="hold" nodeType="withEffect">
                                  <p:stCondLst>
                                    <p:cond delay="0"/>
                                  </p:stCondLst>
                                  <p:childTnLst>
                                    <p:set>
                                      <p:cBhvr>
                                        <p:cTn id="16" dur="1" fill="hold">
                                          <p:stCondLst>
                                            <p:cond delay="0"/>
                                          </p:stCondLst>
                                        </p:cTn>
                                        <p:tgtEl>
                                          <p:spTgt spid="72707"/>
                                        </p:tgtEl>
                                        <p:attrNameLst>
                                          <p:attrName>style.visibility</p:attrName>
                                        </p:attrNameLst>
                                      </p:cBhvr>
                                      <p:to>
                                        <p:strVal val="visible"/>
                                      </p:to>
                                    </p:set>
                                    <p:anim calcmode="lin" valueType="num">
                                      <p:cBhvr>
                                        <p:cTn id="17" dur="500" fill="hold"/>
                                        <p:tgtEl>
                                          <p:spTgt spid="72707"/>
                                        </p:tgtEl>
                                        <p:attrNameLst>
                                          <p:attrName>ppt_w</p:attrName>
                                        </p:attrNameLst>
                                      </p:cBhvr>
                                      <p:tavLst>
                                        <p:tav tm="0">
                                          <p:val>
                                            <p:fltVal val="0"/>
                                          </p:val>
                                        </p:tav>
                                        <p:tav tm="100000">
                                          <p:val>
                                            <p:strVal val="#ppt_w"/>
                                          </p:val>
                                        </p:tav>
                                      </p:tavLst>
                                    </p:anim>
                                    <p:anim calcmode="lin" valueType="num">
                                      <p:cBhvr>
                                        <p:cTn id="18" dur="500" fill="hold"/>
                                        <p:tgtEl>
                                          <p:spTgt spid="72707"/>
                                        </p:tgtEl>
                                        <p:attrNameLst>
                                          <p:attrName>ppt_h</p:attrName>
                                        </p:attrNameLst>
                                      </p:cBhvr>
                                      <p:tavLst>
                                        <p:tav tm="0">
                                          <p:val>
                                            <p:strVal val="#ppt_h"/>
                                          </p:val>
                                        </p:tav>
                                        <p:tav tm="100000">
                                          <p:val>
                                            <p:strVal val="#ppt_h"/>
                                          </p:val>
                                        </p:tav>
                                      </p:tavLst>
                                    </p:anim>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72708"/>
                                        </p:tgtEl>
                                        <p:attrNameLst>
                                          <p:attrName>style.visibility</p:attrName>
                                        </p:attrNameLst>
                                      </p:cBhvr>
                                      <p:to>
                                        <p:strVal val="visible"/>
                                      </p:to>
                                    </p:set>
                                    <p:anim calcmode="lin" valueType="num">
                                      <p:cBhvr>
                                        <p:cTn id="21" dur="500" fill="hold"/>
                                        <p:tgtEl>
                                          <p:spTgt spid="7270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2708"/>
                                        </p:tgtEl>
                                        <p:attrNameLst>
                                          <p:attrName>ppt_y</p:attrName>
                                        </p:attrNameLst>
                                      </p:cBhvr>
                                      <p:tavLst>
                                        <p:tav tm="0">
                                          <p:val>
                                            <p:strVal val="#ppt_y"/>
                                          </p:val>
                                        </p:tav>
                                        <p:tav tm="100000">
                                          <p:val>
                                            <p:strVal val="#ppt_y"/>
                                          </p:val>
                                        </p:tav>
                                      </p:tavLst>
                                    </p:anim>
                                    <p:anim calcmode="lin" valueType="num">
                                      <p:cBhvr>
                                        <p:cTn id="23" dur="500" fill="hold"/>
                                        <p:tgtEl>
                                          <p:spTgt spid="7270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270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3"/>
          <p:cNvSpPr>
            <a:spLocks noGrp="1"/>
          </p:cNvSpPr>
          <p:nvPr>
            <p:ph type="dt" sz="quarter" idx="10"/>
          </p:nvPr>
        </p:nvSpPr>
        <p:spPr/>
        <p:txBody>
          <a:bodyPr/>
          <a:lstStyle/>
          <a:p>
            <a:pPr>
              <a:defRPr/>
            </a:pPr>
            <a:fld id="{A70E08B2-D099-4E21-A9A5-684EE1C624C5}" type="datetime1">
              <a:rPr lang="fr-FR"/>
              <a:pPr>
                <a:defRPr/>
              </a:pPr>
              <a:t>25/10/2019</a:t>
            </a:fld>
            <a:endParaRPr lang="fr-FR"/>
          </a:p>
        </p:txBody>
      </p:sp>
      <p:sp>
        <p:nvSpPr>
          <p:cNvPr id="4" name="Espace réservé du numéro de diapositive 5"/>
          <p:cNvSpPr>
            <a:spLocks noGrp="1"/>
          </p:cNvSpPr>
          <p:nvPr>
            <p:ph type="sldNum" sz="quarter" idx="12"/>
          </p:nvPr>
        </p:nvSpPr>
        <p:spPr/>
        <p:txBody>
          <a:bodyPr/>
          <a:lstStyle/>
          <a:p>
            <a:pPr>
              <a:defRPr/>
            </a:pPr>
            <a:fld id="{B37EEE60-578E-4D03-858E-ECA73B7948CF}" type="slidenum">
              <a:rPr lang="fr-FR"/>
              <a:pPr>
                <a:defRPr/>
              </a:pPr>
              <a:t>9</a:t>
            </a:fld>
            <a:endParaRPr lang="fr-FR"/>
          </a:p>
        </p:txBody>
      </p:sp>
      <p:sp>
        <p:nvSpPr>
          <p:cNvPr id="73730" name="Rectangle 2"/>
          <p:cNvSpPr>
            <a:spLocks noGrp="1" noChangeArrowheads="1"/>
          </p:cNvSpPr>
          <p:nvPr>
            <p:ph type="body" idx="1"/>
          </p:nvPr>
        </p:nvSpPr>
        <p:spPr>
          <a:xfrm>
            <a:off x="468313" y="1412875"/>
            <a:ext cx="8229600" cy="5257800"/>
          </a:xfrm>
        </p:spPr>
        <p:txBody>
          <a:bodyPr/>
          <a:lstStyle/>
          <a:p>
            <a:pPr algn="just" eaLnBrk="1" hangingPunct="1">
              <a:buFontTx/>
              <a:buNone/>
            </a:pPr>
            <a:r>
              <a:rPr lang="fr-FR" smtClean="0">
                <a:latin typeface="Times New Roman" pitchFamily="18" charset="0"/>
              </a:rPr>
              <a:t>           Le béton est un mélange d’agrégats </a:t>
            </a:r>
            <a:r>
              <a:rPr lang="fr-FR" i="1" smtClean="0">
                <a:latin typeface="Times New Roman" pitchFamily="18" charset="0"/>
              </a:rPr>
              <a:t>(gravillons, sable)</a:t>
            </a:r>
            <a:r>
              <a:rPr lang="fr-FR" smtClean="0">
                <a:latin typeface="Times New Roman" pitchFamily="18" charset="0"/>
              </a:rPr>
              <a:t>, de liants </a:t>
            </a:r>
            <a:r>
              <a:rPr lang="fr-FR" i="1" smtClean="0">
                <a:latin typeface="Times New Roman" pitchFamily="18" charset="0"/>
              </a:rPr>
              <a:t>(ciments) </a:t>
            </a:r>
            <a:r>
              <a:rPr lang="fr-FR" smtClean="0">
                <a:latin typeface="Times New Roman" pitchFamily="18" charset="0"/>
              </a:rPr>
              <a:t>et d’eaux dans des proportions bien définies, pour avoir une résistance convenable et une bonne qualité après durcissement.</a:t>
            </a:r>
          </a:p>
          <a:p>
            <a:pPr algn="just" eaLnBrk="1" hangingPunct="1">
              <a:buFontTx/>
              <a:buNone/>
            </a:pPr>
            <a:r>
              <a:rPr lang="fr-FR" smtClean="0">
                <a:latin typeface="Times New Roman" pitchFamily="18" charset="0"/>
              </a:rPr>
              <a:t>   Le dosage en ciment varie entre </a:t>
            </a:r>
            <a:r>
              <a:rPr lang="fr-FR" i="1" smtClean="0">
                <a:latin typeface="Times New Roman" pitchFamily="18" charset="0"/>
              </a:rPr>
              <a:t>300-400 kg/m</a:t>
            </a:r>
            <a:r>
              <a:rPr lang="fr-FR" i="1" baseline="30000" smtClean="0">
                <a:latin typeface="Times New Roman" pitchFamily="18" charset="0"/>
              </a:rPr>
              <a:t>3</a:t>
            </a:r>
            <a:r>
              <a:rPr lang="fr-FR" baseline="30000" smtClean="0">
                <a:latin typeface="Times New Roman" pitchFamily="18" charset="0"/>
              </a:rPr>
              <a:t> </a:t>
            </a:r>
            <a:r>
              <a:rPr lang="fr-FR" smtClean="0">
                <a:latin typeface="Times New Roman" pitchFamily="18" charset="0"/>
              </a:rPr>
              <a:t> de béton mis en œuvre, au dessous de </a:t>
            </a:r>
            <a:r>
              <a:rPr lang="fr-FR" i="1" smtClean="0">
                <a:latin typeface="Times New Roman" pitchFamily="18" charset="0"/>
              </a:rPr>
              <a:t>300Kg/m</a:t>
            </a:r>
            <a:r>
              <a:rPr lang="fr-FR" i="1" baseline="30000" smtClean="0">
                <a:latin typeface="Times New Roman" pitchFamily="18" charset="0"/>
              </a:rPr>
              <a:t>3</a:t>
            </a:r>
            <a:r>
              <a:rPr lang="fr-FR" smtClean="0">
                <a:latin typeface="Times New Roman" pitchFamily="18" charset="0"/>
              </a:rPr>
              <a:t> les règles </a:t>
            </a:r>
            <a:r>
              <a:rPr lang="fr-FR" b="1" i="1" smtClean="0">
                <a:latin typeface="Times New Roman" pitchFamily="18" charset="0"/>
              </a:rPr>
              <a:t>BAEL 91</a:t>
            </a:r>
            <a:r>
              <a:rPr lang="fr-FR" smtClean="0">
                <a:latin typeface="Times New Roman" pitchFamily="18" charset="0"/>
              </a:rPr>
              <a:t> ne sont plus applicables. </a:t>
            </a:r>
          </a:p>
          <a:p>
            <a:pPr algn="ctr" eaLnBrk="1" hangingPunct="1">
              <a:buFontTx/>
              <a:buNone/>
            </a:pPr>
            <a:endParaRPr lang="fr-FR"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p:cTn id="7" dur="1000" fill="hold"/>
                                        <p:tgtEl>
                                          <p:spTgt spid="7373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373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3730">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3730">
                                            <p:txEl>
                                              <p:pRg st="1" end="1"/>
                                            </p:txEl>
                                          </p:spTgt>
                                        </p:tgtEl>
                                        <p:attrNameLst>
                                          <p:attrName>style.visibility</p:attrName>
                                        </p:attrNameLst>
                                      </p:cBhvr>
                                      <p:to>
                                        <p:strVal val="visible"/>
                                      </p:to>
                                    </p:set>
                                    <p:anim calcmode="lin" valueType="num">
                                      <p:cBhvr>
                                        <p:cTn id="12" dur="1000" fill="hold"/>
                                        <p:tgtEl>
                                          <p:spTgt spid="73730">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73730">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37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éseau">
  <a:themeElements>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Designs\Réseau.pot</Template>
  <TotalTime>978</TotalTime>
  <Words>2486</Words>
  <Application>Microsoft Office PowerPoint</Application>
  <PresentationFormat>On-screen Show (4:3)</PresentationFormat>
  <Paragraphs>953</Paragraphs>
  <Slides>78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Arial</vt:lpstr>
      <vt:lpstr>Arial Black</vt:lpstr>
      <vt:lpstr>BankGothic Md BT</vt:lpstr>
      <vt:lpstr>Book Antiqua</vt:lpstr>
      <vt:lpstr>Edwardian Script ITC</vt:lpstr>
      <vt:lpstr>Garamond</vt:lpstr>
      <vt:lpstr>Symbol</vt:lpstr>
      <vt:lpstr>Times New Roman</vt:lpstr>
      <vt:lpstr>Vrinda</vt:lpstr>
      <vt:lpstr>Wingdings</vt:lpstr>
      <vt:lpstr>Réseau</vt:lpstr>
      <vt:lpstr>PowerPoint Presentation</vt:lpstr>
      <vt:lpstr>PowerPoint Presentation</vt:lpstr>
      <vt:lpstr>Étude d’un bâtiment (R+9+1S/S) à usage d’habitation contreventé par un système mixte avec interaction voiles-portiques.</vt:lpstr>
      <vt:lpstr>Plan de travail</vt:lpstr>
      <vt:lpstr>PowerPoint Presentation</vt:lpstr>
      <vt:lpstr>PowerPoint Presentation</vt:lpstr>
      <vt:lpstr>Les  éléments constituant l’ouvrage</vt:lpstr>
      <vt:lpstr>PowerPoint Presentation</vt:lpstr>
      <vt:lpstr>PowerPoint Presentation</vt:lpstr>
      <vt:lpstr>Résistance caractéristique du béton 1- Résistance à la compression</vt:lpstr>
      <vt:lpstr>Pour le choix de la valeur de fc28 On peut             considérer que:  - fc28=20 MPa facilement atteinte sur chantiers convenablement outillés.  - fc28=25 MPa sur chantiers faisant l’objet d’un contrôle régulier.       Dans notre cas, elle est prise égale à 25 MPa. </vt:lpstr>
      <vt:lpstr>PowerPoint Presentation</vt:lpstr>
      <vt:lpstr>2- Résistance à la traction:</vt:lpstr>
      <vt:lpstr> Contraintes limites de compression  : (Article A.4.3.4 du BAEL 91).  </vt:lpstr>
      <vt:lpstr>A l’ELS :</vt:lpstr>
      <vt:lpstr> Contrainte ultime de cisaillement :             (article A.5.1.2 du BAEL91).</vt:lpstr>
      <vt:lpstr>  Modules de déformation longitudinale du béton :  </vt:lpstr>
      <vt:lpstr>PowerPoint Presentation</vt:lpstr>
      <vt:lpstr>PowerPoint Presentation</vt:lpstr>
      <vt:lpstr>PowerPoint Presentation</vt:lpstr>
      <vt:lpstr>PowerPoint Presentation</vt:lpstr>
      <vt:lpstr>PowerPoint Presentation</vt:lpstr>
      <vt:lpstr>Pour les dalles                       e=16cm.   Pour les voiles                        e=20cm.     Pour les poutres            bxh=(30x40)cm.    Pour les poteaux           axb=(40x40)cm.      Pour les escaliers (la condition de BLONDEL):  Le giron de la marche                             g=30cm. La hauteur de la contre marche            h=17cm. Épaisseur de la paillasse                         e=15cm.  </vt:lpstr>
      <vt:lpstr>PowerPoint Presentation</vt:lpstr>
      <vt:lpstr>PowerPoint Presentation</vt:lpstr>
      <vt:lpstr>PowerPoint Presentation</vt:lpstr>
      <vt:lpstr>PowerPoint Presentation</vt:lpstr>
      <vt:lpstr>Calcul du centre de torsion : </vt:lpstr>
      <vt:lpstr>Excentricité :</vt:lpstr>
      <vt:lpstr>PowerPoint Presentation</vt:lpstr>
      <vt:lpstr>Ferraillage des éléments secondaires</vt:lpstr>
      <vt:lpstr>Ferraillage de l’acrotère</vt:lpstr>
      <vt:lpstr>Ferraillage des escaliers </vt:lpstr>
      <vt:lpstr>Ferraillage des dalles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Méthode statique équivalente :</vt:lpstr>
      <vt:lpstr>Méthode d’analyse modale spectrale</vt:lpstr>
      <vt:lpstr> Sens transversal : </vt:lpstr>
      <vt:lpstr>L’article 4.3.6 du RPA 2003 préconise que la résultante des forces sismiques à la base V t obtenue par combinaison des valeurs modales ne doit pas être inférieure à 80% de la résultante des forces sismiques déterminée par la méthode statique équivalente V pour une valeur de la période fondamentale donnée par la formule empirique appropriée.</vt:lpstr>
      <vt:lpstr>PowerPoint Presentation</vt:lpstr>
      <vt:lpstr>Diagrammes des efforts tranchants et des moments fléchissant </vt:lpstr>
      <vt:lpstr> Sens transversal : </vt:lpstr>
      <vt:lpstr>Diagrammes des efforts tranchants et des moments fléchissant </vt:lpstr>
      <vt:lpstr>PowerPoint Presentation</vt:lpstr>
      <vt:lpstr>PowerPoint Presentation</vt:lpstr>
      <vt:lpstr>PowerPoint Presentation</vt:lpstr>
      <vt:lpstr>Interaction </vt:lpstr>
      <vt:lpstr>PowerPoint Presentation</vt:lpstr>
      <vt:lpstr>Hypothèses de calcul : </vt:lpstr>
      <vt:lpstr>Les efforts dans les types de contreventement  </vt:lpstr>
      <vt:lpstr>PowerPoint Presentation</vt:lpstr>
      <vt:lpstr>Etude sous charges horizontales</vt:lpstr>
      <vt:lpstr>Etude sous charges verticales</vt:lpstr>
      <vt:lpstr>Pour les voiles pleins les charges verticales sont distribuées uniformément sur toute la longueur de celui-ci.</vt:lpstr>
      <vt:lpstr>PowerPoint Presentation</vt:lpstr>
      <vt:lpstr>PowerPoint Presentation</vt:lpstr>
      <vt:lpstr>Ferraillage</vt:lpstr>
      <vt:lpstr>         Les linteaux sont assimilés à des poutres de faible portée, encastrés à leurs extrémités dans les trumeaux, ils sont calculés en flexion simple sous l'effet des charges horizontales, avec les efforts T et M. Les linteaux seront ferraillés conformément au règlement RPA2003.  Vérification de la contrainte de cisaillement :  La contrainte de cisaillement dans le béton est limitée comme suit :                                b= O,2 . fc28</vt:lpstr>
      <vt:lpstr>PowerPoint Presentation</vt:lpstr>
      <vt:lpstr>Schéma de ferraillage du voile VT3 : en zone I</vt:lpstr>
      <vt:lpstr>PowerPoint Presentation</vt:lpstr>
      <vt:lpstr>Etude de l’infrastructure : </vt:lpstr>
      <vt:lpstr>PowerPoint Presentation</vt:lpstr>
      <vt:lpstr>PowerPoint Presentation</vt:lpstr>
      <vt:lpstr>         Ferraillage du radier       Le radier est assimilé à un plancher  renversé chargé par la  réaction  uniforme  du sol , il est composé  de  plusieurs panneaux simplement appuyés sur 4 cotés.                    Le calcul se fera en flexion simple, en considérant la fissuration préjudiciable en raison du contacte avec l’eau.                    Les moments isostatiques seront déterminés à partir de la méthode proposée par les règles de BAEL 91.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TAREK</dc:creator>
  <cp:lastModifiedBy>PC</cp:lastModifiedBy>
  <cp:revision>18</cp:revision>
  <cp:lastPrinted>1601-01-01T00:00:00Z</cp:lastPrinted>
  <dcterms:created xsi:type="dcterms:W3CDTF">1601-01-01T00:00:00Z</dcterms:created>
  <dcterms:modified xsi:type="dcterms:W3CDTF">2019-10-25T16:39:31Z</dcterms:modified>
</cp:coreProperties>
</file>