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358" r:id="rId2"/>
    <p:sldId id="261" r:id="rId3"/>
    <p:sldId id="274" r:id="rId4"/>
    <p:sldId id="258" r:id="rId5"/>
    <p:sldId id="357" r:id="rId6"/>
    <p:sldId id="259" r:id="rId7"/>
    <p:sldId id="260" r:id="rId8"/>
    <p:sldId id="263" r:id="rId9"/>
    <p:sldId id="257" r:id="rId10"/>
    <p:sldId id="262" r:id="rId11"/>
    <p:sldId id="280" r:id="rId12"/>
    <p:sldId id="286" r:id="rId13"/>
    <p:sldId id="302" r:id="rId14"/>
    <p:sldId id="268" r:id="rId15"/>
    <p:sldId id="303" r:id="rId16"/>
    <p:sldId id="304" r:id="rId17"/>
    <p:sldId id="305" r:id="rId18"/>
    <p:sldId id="290" r:id="rId19"/>
    <p:sldId id="277" r:id="rId20"/>
    <p:sldId id="267" r:id="rId21"/>
    <p:sldId id="279" r:id="rId22"/>
    <p:sldId id="306" r:id="rId23"/>
    <p:sldId id="307" r:id="rId24"/>
    <p:sldId id="269" r:id="rId25"/>
    <p:sldId id="308" r:id="rId26"/>
    <p:sldId id="271" r:id="rId27"/>
    <p:sldId id="265" r:id="rId28"/>
    <p:sldId id="264" r:id="rId29"/>
    <p:sldId id="320" r:id="rId30"/>
    <p:sldId id="273" r:id="rId31"/>
    <p:sldId id="319" r:id="rId32"/>
    <p:sldId id="266" r:id="rId33"/>
    <p:sldId id="275" r:id="rId34"/>
    <p:sldId id="291" r:id="rId35"/>
    <p:sldId id="292" r:id="rId36"/>
    <p:sldId id="293" r:id="rId37"/>
    <p:sldId id="310" r:id="rId38"/>
    <p:sldId id="294" r:id="rId39"/>
    <p:sldId id="298" r:id="rId40"/>
    <p:sldId id="296" r:id="rId41"/>
    <p:sldId id="300" r:id="rId42"/>
    <p:sldId id="301" r:id="rId43"/>
    <p:sldId id="313" r:id="rId44"/>
    <p:sldId id="314" r:id="rId45"/>
    <p:sldId id="315" r:id="rId46"/>
    <p:sldId id="316" r:id="rId47"/>
    <p:sldId id="270" r:id="rId48"/>
    <p:sldId id="318"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FF33"/>
    <a:srgbClr val="D1FFD1"/>
    <a:srgbClr val="0000FF"/>
    <a:srgbClr val="FF00FF"/>
    <a:srgbClr val="FF0000"/>
    <a:srgbClr val="66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40" autoAdjust="0"/>
    <p:restoredTop sz="94419" autoAdjust="0"/>
  </p:normalViewPr>
  <p:slideViewPr>
    <p:cSldViewPr>
      <p:cViewPr varScale="1">
        <p:scale>
          <a:sx n="84" d="100"/>
          <a:sy n="84" d="100"/>
        </p:scale>
        <p:origin x="12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2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fr-FR" noProof="0" smtClean="0"/>
              <a:t>Cliquez pour modifier le style du titre</a:t>
            </a:r>
          </a:p>
        </p:txBody>
      </p:sp>
      <p:sp>
        <p:nvSpPr>
          <p:cNvPr id="9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fr-FR" noProof="0" smtClean="0"/>
              <a:t>Cliquez pour modifier le style des sous-titres du masque</a:t>
            </a:r>
          </a:p>
        </p:txBody>
      </p:sp>
      <p:sp>
        <p:nvSpPr>
          <p:cNvPr id="5" name="Rectangle 5"/>
          <p:cNvSpPr>
            <a:spLocks noGrp="1" noChangeArrowheads="1"/>
          </p:cNvSpPr>
          <p:nvPr>
            <p:ph type="ftr" sz="quarter" idx="10"/>
          </p:nvPr>
        </p:nvSpPr>
        <p:spPr/>
        <p:txBody>
          <a:bodyPr/>
          <a:lstStyle>
            <a:lvl1pPr>
              <a:defRPr smtClean="0"/>
            </a:lvl1pPr>
          </a:lstStyle>
          <a:p>
            <a:pPr>
              <a:defRPr/>
            </a:pPr>
            <a:endParaRPr lang="fr-FR"/>
          </a:p>
        </p:txBody>
      </p:sp>
      <p:sp>
        <p:nvSpPr>
          <p:cNvPr id="6" name="Rectangle 6"/>
          <p:cNvSpPr>
            <a:spLocks noGrp="1" noChangeArrowheads="1"/>
          </p:cNvSpPr>
          <p:nvPr>
            <p:ph type="sldNum" sz="quarter" idx="11"/>
          </p:nvPr>
        </p:nvSpPr>
        <p:spPr/>
        <p:txBody>
          <a:bodyPr/>
          <a:lstStyle>
            <a:lvl1pPr>
              <a:defRPr smtClean="0"/>
            </a:lvl1pPr>
          </a:lstStyle>
          <a:p>
            <a:pPr>
              <a:defRPr/>
            </a:pPr>
            <a:fld id="{602ABA97-E5EC-4103-B14C-366851F7A3E7}" type="slidenum">
              <a:rPr lang="fr-FR"/>
              <a:pPr>
                <a:defRPr/>
              </a:pPr>
              <a:t>‹#›</a:t>
            </a:fld>
            <a:endParaRPr lang="fr-FR"/>
          </a:p>
        </p:txBody>
      </p:sp>
      <p:sp>
        <p:nvSpPr>
          <p:cNvPr id="7" name="Rectangle 7"/>
          <p:cNvSpPr>
            <a:spLocks noGrp="1" noChangeArrowheads="1"/>
          </p:cNvSpPr>
          <p:nvPr>
            <p:ph type="dt" sz="quarter" idx="12"/>
          </p:nvPr>
        </p:nvSpPr>
        <p:spPr/>
        <p:txBody>
          <a:bodyPr/>
          <a:lstStyle>
            <a:lvl1pPr>
              <a:defRPr smtClean="0"/>
            </a:lvl1pPr>
          </a:lstStyle>
          <a:p>
            <a:pPr>
              <a:defRPr/>
            </a:pPr>
            <a:endParaRPr lang="fr-FR"/>
          </a:p>
        </p:txBody>
      </p:sp>
    </p:spTree>
    <p:extLst>
      <p:ext uri="{BB962C8B-B14F-4D97-AF65-F5344CB8AC3E}">
        <p14:creationId xmlns:p14="http://schemas.microsoft.com/office/powerpoint/2010/main" val="102238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B876D17-B326-438E-BCEC-C313D3205C36}" type="slidenum">
              <a:rPr lang="fr-FR"/>
              <a:pPr>
                <a:defRPr/>
              </a:pPr>
              <a:t>‹#›</a:t>
            </a:fld>
            <a:endParaRPr lang="fr-FR"/>
          </a:p>
        </p:txBody>
      </p:sp>
    </p:spTree>
    <p:extLst>
      <p:ext uri="{BB962C8B-B14F-4D97-AF65-F5344CB8AC3E}">
        <p14:creationId xmlns:p14="http://schemas.microsoft.com/office/powerpoint/2010/main" val="83195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92100"/>
            <a:ext cx="2057400" cy="57277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92100"/>
            <a:ext cx="6019800" cy="57277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268DEF2-A3E0-4C20-BCC9-66A5BDC9C187}" type="slidenum">
              <a:rPr lang="fr-FR"/>
              <a:pPr>
                <a:defRPr/>
              </a:pPr>
              <a:t>‹#›</a:t>
            </a:fld>
            <a:endParaRPr lang="fr-FR"/>
          </a:p>
        </p:txBody>
      </p:sp>
    </p:spTree>
    <p:extLst>
      <p:ext uri="{BB962C8B-B14F-4D97-AF65-F5344CB8AC3E}">
        <p14:creationId xmlns:p14="http://schemas.microsoft.com/office/powerpoint/2010/main" val="3589838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92100"/>
            <a:ext cx="8229600" cy="5727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E34854D-849C-448E-A8CA-C0E4A6503840}" type="slidenum">
              <a:rPr lang="fr-FR"/>
              <a:pPr>
                <a:defRPr/>
              </a:pPr>
              <a:t>‹#›</a:t>
            </a:fld>
            <a:endParaRPr lang="fr-FR"/>
          </a:p>
        </p:txBody>
      </p:sp>
    </p:spTree>
    <p:extLst>
      <p:ext uri="{BB962C8B-B14F-4D97-AF65-F5344CB8AC3E}">
        <p14:creationId xmlns:p14="http://schemas.microsoft.com/office/powerpoint/2010/main" val="198501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ED8FEA5-463A-49F6-894C-1C00D3DA3C3E}" type="slidenum">
              <a:rPr lang="fr-FR"/>
              <a:pPr>
                <a:defRPr/>
              </a:pPr>
              <a:t>‹#›</a:t>
            </a:fld>
            <a:endParaRPr lang="fr-FR"/>
          </a:p>
        </p:txBody>
      </p:sp>
    </p:spTree>
    <p:extLst>
      <p:ext uri="{BB962C8B-B14F-4D97-AF65-F5344CB8AC3E}">
        <p14:creationId xmlns:p14="http://schemas.microsoft.com/office/powerpoint/2010/main" val="263751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3813B06-52E0-452F-9C5A-2CB20CBEFB7F}" type="slidenum">
              <a:rPr lang="fr-FR"/>
              <a:pPr>
                <a:defRPr/>
              </a:pPr>
              <a:t>‹#›</a:t>
            </a:fld>
            <a:endParaRPr lang="fr-FR"/>
          </a:p>
        </p:txBody>
      </p:sp>
    </p:spTree>
    <p:extLst>
      <p:ext uri="{BB962C8B-B14F-4D97-AF65-F5344CB8AC3E}">
        <p14:creationId xmlns:p14="http://schemas.microsoft.com/office/powerpoint/2010/main" val="189506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06DF126-7F80-48FC-892F-D3B44501AA85}" type="slidenum">
              <a:rPr lang="fr-FR"/>
              <a:pPr>
                <a:defRPr/>
              </a:pPr>
              <a:t>‹#›</a:t>
            </a:fld>
            <a:endParaRPr lang="fr-FR"/>
          </a:p>
        </p:txBody>
      </p:sp>
    </p:spTree>
    <p:extLst>
      <p:ext uri="{BB962C8B-B14F-4D97-AF65-F5344CB8AC3E}">
        <p14:creationId xmlns:p14="http://schemas.microsoft.com/office/powerpoint/2010/main" val="291195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4780D69-53B6-4CF8-973D-81439DDE9758}" type="slidenum">
              <a:rPr lang="fr-FR"/>
              <a:pPr>
                <a:defRPr/>
              </a:pPr>
              <a:t>‹#›</a:t>
            </a:fld>
            <a:endParaRPr lang="fr-FR"/>
          </a:p>
        </p:txBody>
      </p:sp>
    </p:spTree>
    <p:extLst>
      <p:ext uri="{BB962C8B-B14F-4D97-AF65-F5344CB8AC3E}">
        <p14:creationId xmlns:p14="http://schemas.microsoft.com/office/powerpoint/2010/main" val="417889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4D85876-7603-4C1E-9186-18C23E1C0963}" type="slidenum">
              <a:rPr lang="fr-FR"/>
              <a:pPr>
                <a:defRPr/>
              </a:pPr>
              <a:t>‹#›</a:t>
            </a:fld>
            <a:endParaRPr lang="fr-FR"/>
          </a:p>
        </p:txBody>
      </p:sp>
    </p:spTree>
    <p:extLst>
      <p:ext uri="{BB962C8B-B14F-4D97-AF65-F5344CB8AC3E}">
        <p14:creationId xmlns:p14="http://schemas.microsoft.com/office/powerpoint/2010/main" val="271200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5DB36CD-4348-4D94-B1F8-3C202D6936F6}" type="slidenum">
              <a:rPr lang="fr-FR"/>
              <a:pPr>
                <a:defRPr/>
              </a:pPr>
              <a:t>‹#›</a:t>
            </a:fld>
            <a:endParaRPr lang="fr-FR"/>
          </a:p>
        </p:txBody>
      </p:sp>
    </p:spTree>
    <p:extLst>
      <p:ext uri="{BB962C8B-B14F-4D97-AF65-F5344CB8AC3E}">
        <p14:creationId xmlns:p14="http://schemas.microsoft.com/office/powerpoint/2010/main" val="152117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D1FC06A-8E01-43C9-87F8-058C407B7DE0}" type="slidenum">
              <a:rPr lang="fr-FR"/>
              <a:pPr>
                <a:defRPr/>
              </a:pPr>
              <a:t>‹#›</a:t>
            </a:fld>
            <a:endParaRPr lang="fr-FR"/>
          </a:p>
        </p:txBody>
      </p:sp>
    </p:spTree>
    <p:extLst>
      <p:ext uri="{BB962C8B-B14F-4D97-AF65-F5344CB8AC3E}">
        <p14:creationId xmlns:p14="http://schemas.microsoft.com/office/powerpoint/2010/main" val="25039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3115B2E-7D73-4DAD-AC97-B78F7EE22A76}" type="slidenum">
              <a:rPr lang="fr-FR"/>
              <a:pPr>
                <a:defRPr/>
              </a:pPr>
              <a:t>‹#›</a:t>
            </a:fld>
            <a:endParaRPr lang="fr-FR"/>
          </a:p>
        </p:txBody>
      </p:sp>
    </p:spTree>
    <p:extLst>
      <p:ext uri="{BB962C8B-B14F-4D97-AF65-F5344CB8AC3E}">
        <p14:creationId xmlns:p14="http://schemas.microsoft.com/office/powerpoint/2010/main" val="150808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8195"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fr-F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fr-F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BB75A792-F4B7-4CD2-9F85-FF3711B61AC5}" type="slidenum">
              <a:rPr lang="fr-FR"/>
              <a:pPr>
                <a:defRPr/>
              </a:pPr>
              <a:t>‹#›</a:t>
            </a:fld>
            <a:endParaRPr lang="fr-FR"/>
          </a:p>
        </p:txBody>
      </p:sp>
    </p:spTree>
  </p:cSld>
  <p:clrMap bg1="dk2" tx1="lt1" bg2="dk1" tx2="lt2" accent1="accent1" accent2="accent2" accent3="accent3" accent4="accent4" accent5="accent5" accent6="accent6" hlink="hlink" folHlink="folHlink"/>
  <p:sldLayoutIdLst>
    <p:sldLayoutId id="2147483676"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oneTexte 2"/>
          <p:cNvSpPr txBox="1">
            <a:spLocks noChangeArrowheads="1"/>
          </p:cNvSpPr>
          <p:nvPr/>
        </p:nvSpPr>
        <p:spPr bwMode="auto">
          <a:xfrm>
            <a:off x="684213" y="908050"/>
            <a:ext cx="792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p>
        </p:txBody>
      </p:sp>
      <p:pic>
        <p:nvPicPr>
          <p:cNvPr id="3075" name="Image 4" descr="E:\1mon site\img\logo_lien_tarekd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2688" y="1773238"/>
            <a:ext cx="158432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ZoneTexte 3"/>
          <p:cNvSpPr txBox="1">
            <a:spLocks noChangeArrowheads="1"/>
          </p:cNvSpPr>
          <p:nvPr/>
        </p:nvSpPr>
        <p:spPr bwMode="auto">
          <a:xfrm>
            <a:off x="1835150" y="2852738"/>
            <a:ext cx="540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sz="2800" b="1" dirty="0">
                <a:solidFill>
                  <a:srgbClr val="00FF00"/>
                </a:solidFill>
                <a:latin typeface="Garamond" pitchFamily="18" charset="0"/>
              </a:rPr>
              <a:t>www.tarekdata.rf.gd</a:t>
            </a:r>
            <a:endParaRPr lang="fr-FR" sz="2800" b="1" dirty="0">
              <a:solidFill>
                <a:srgbClr val="00FF00"/>
              </a:solidFill>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57" descr="Noyer"/>
          <p:cNvSpPr txBox="1">
            <a:spLocks noChangeArrowheads="1"/>
          </p:cNvSpPr>
          <p:nvPr/>
        </p:nvSpPr>
        <p:spPr bwMode="auto">
          <a:xfrm>
            <a:off x="395288" y="1341438"/>
            <a:ext cx="8748712" cy="2654300"/>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sz="2800"/>
              <a:t>Le contreventement est supposé sans discontinuité,tel que</a:t>
            </a:r>
          </a:p>
          <a:p>
            <a:pPr eaLnBrk="1" hangingPunct="1"/>
            <a:r>
              <a:rPr lang="fr-FR" sz="2800"/>
              <a:t>les linteaux qui sont discret, sont remplacés par un milieu</a:t>
            </a:r>
          </a:p>
          <a:p>
            <a:pPr eaLnBrk="1" hangingPunct="1"/>
            <a:r>
              <a:rPr lang="fr-FR" sz="2800"/>
              <a:t>continu tel que le problème ce ramène à la résolution des</a:t>
            </a:r>
          </a:p>
          <a:p>
            <a:pPr eaLnBrk="1" hangingPunct="1"/>
            <a:r>
              <a:rPr lang="fr-FR" sz="2800"/>
              <a:t>équations différentielles.    </a:t>
            </a:r>
          </a:p>
          <a:p>
            <a:pPr algn="ctr" eaLnBrk="1" hangingPunct="1"/>
            <a:endParaRPr lang="fr-FR" sz="2800"/>
          </a:p>
          <a:p>
            <a:pPr algn="ctr" eaLnBrk="1" hangingPunct="1"/>
            <a:endParaRPr lang="fr-FR" sz="2800"/>
          </a:p>
        </p:txBody>
      </p:sp>
      <p:sp>
        <p:nvSpPr>
          <p:cNvPr id="15518" name="Text Box 158" descr="Noyer"/>
          <p:cNvSpPr txBox="1">
            <a:spLocks noChangeArrowheads="1"/>
          </p:cNvSpPr>
          <p:nvPr/>
        </p:nvSpPr>
        <p:spPr bwMode="auto">
          <a:xfrm>
            <a:off x="0" y="765175"/>
            <a:ext cx="3529013" cy="457200"/>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2400" b="1">
                <a:solidFill>
                  <a:srgbClr val="000000"/>
                </a:solidFill>
              </a:rPr>
              <a:t>1)Modèle continu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5518"/>
                                        </p:tgtEl>
                                        <p:attrNameLst>
                                          <p:attrName>style.visibility</p:attrName>
                                        </p:attrNameLst>
                                      </p:cBhvr>
                                      <p:to>
                                        <p:strVal val="visible"/>
                                      </p:to>
                                    </p:set>
                                    <p:anim calcmode="discrete" valueType="clr">
                                      <p:cBhvr override="childStyle">
                                        <p:cTn id="7" dur="80"/>
                                        <p:tgtEl>
                                          <p:spTgt spid="155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518"/>
                                        </p:tgtEl>
                                        <p:attrNameLst>
                                          <p:attrName>fillcolor</p:attrName>
                                        </p:attrNameLst>
                                      </p:cBhvr>
                                      <p:tavLst>
                                        <p:tav tm="0">
                                          <p:val>
                                            <p:clrVal>
                                              <a:schemeClr val="accent2"/>
                                            </p:clrVal>
                                          </p:val>
                                        </p:tav>
                                        <p:tav tm="50000">
                                          <p:val>
                                            <p:clrVal>
                                              <a:schemeClr val="hlink"/>
                                            </p:clrVal>
                                          </p:val>
                                        </p:tav>
                                      </p:tavLst>
                                    </p:anim>
                                    <p:set>
                                      <p:cBhvr>
                                        <p:cTn id="9" dur="80"/>
                                        <p:tgtEl>
                                          <p:spTgt spid="155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91" name="Text Box 79" descr="Noyer"/>
          <p:cNvSpPr txBox="1">
            <a:spLocks noChangeArrowheads="1"/>
          </p:cNvSpPr>
          <p:nvPr/>
        </p:nvSpPr>
        <p:spPr bwMode="auto">
          <a:xfrm>
            <a:off x="0" y="692150"/>
            <a:ext cx="5040313" cy="457200"/>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2400" b="1">
                <a:solidFill>
                  <a:srgbClr val="000000"/>
                </a:solidFill>
              </a:rPr>
              <a:t>2)Modèle en éléments finis</a:t>
            </a:r>
          </a:p>
        </p:txBody>
      </p:sp>
      <p:sp>
        <p:nvSpPr>
          <p:cNvPr id="13315" name="Text Box 80" descr="Noyer"/>
          <p:cNvSpPr txBox="1">
            <a:spLocks noChangeArrowheads="1"/>
          </p:cNvSpPr>
          <p:nvPr/>
        </p:nvSpPr>
        <p:spPr bwMode="auto">
          <a:xfrm>
            <a:off x="395288" y="1341438"/>
            <a:ext cx="8748712" cy="2227262"/>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sz="2800"/>
              <a:t>Le principe de la méthode consiste a subdiviser le milieu </a:t>
            </a:r>
          </a:p>
          <a:p>
            <a:pPr algn="ctr" eaLnBrk="1" hangingPunct="1"/>
            <a:r>
              <a:rPr lang="fr-FR" sz="2800"/>
              <a:t>étudié en un ensemble d’éléments connectés entre eux au</a:t>
            </a:r>
          </a:p>
          <a:p>
            <a:pPr algn="ctr" eaLnBrk="1" hangingPunct="1"/>
            <a:r>
              <a:rPr lang="fr-FR" sz="2800"/>
              <a:t>niveau des nœuds. elle permet de convertir un problème</a:t>
            </a:r>
          </a:p>
          <a:p>
            <a:pPr algn="ctr" eaLnBrk="1" hangingPunct="1"/>
            <a:r>
              <a:rPr lang="fr-FR" sz="2800"/>
              <a:t>avec un nombre infini de degrés de liberté à un nombre </a:t>
            </a:r>
          </a:p>
          <a:p>
            <a:pPr algn="ctr" eaLnBrk="1" hangingPunct="1"/>
            <a:r>
              <a:rPr lang="fr-FR" sz="2800"/>
              <a:t>fini de degrés de liberté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8991"/>
                                        </p:tgtEl>
                                        <p:attrNameLst>
                                          <p:attrName>style.visibility</p:attrName>
                                        </p:attrNameLst>
                                      </p:cBhvr>
                                      <p:to>
                                        <p:strVal val="visible"/>
                                      </p:to>
                                    </p:set>
                                    <p:anim calcmode="discrete" valueType="clr">
                                      <p:cBhvr override="childStyle">
                                        <p:cTn id="7" dur="80"/>
                                        <p:tgtEl>
                                          <p:spTgt spid="3899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91"/>
                                        </p:tgtEl>
                                        <p:attrNameLst>
                                          <p:attrName>fillcolor</p:attrName>
                                        </p:attrNameLst>
                                      </p:cBhvr>
                                      <p:tavLst>
                                        <p:tav tm="0">
                                          <p:val>
                                            <p:clrVal>
                                              <a:schemeClr val="accent2"/>
                                            </p:clrVal>
                                          </p:val>
                                        </p:tav>
                                        <p:tav tm="50000">
                                          <p:val>
                                            <p:clrVal>
                                              <a:schemeClr val="hlink"/>
                                            </p:clrVal>
                                          </p:val>
                                        </p:tav>
                                      </p:tavLst>
                                    </p:anim>
                                    <p:set>
                                      <p:cBhvr>
                                        <p:cTn id="9" dur="80"/>
                                        <p:tgtEl>
                                          <p:spTgt spid="389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32" name="Rectangle 228"/>
          <p:cNvSpPr>
            <a:spLocks noChangeArrowheads="1"/>
          </p:cNvSpPr>
          <p:nvPr/>
        </p:nvSpPr>
        <p:spPr bwMode="auto">
          <a:xfrm>
            <a:off x="539750" y="1408113"/>
            <a:ext cx="77771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2311400" algn="l"/>
              </a:tabLst>
            </a:pPr>
            <a:r>
              <a:rPr lang="fr-FR" sz="2400"/>
              <a:t>On remplace la structure réelle par un système d’éléments</a:t>
            </a:r>
          </a:p>
          <a:p>
            <a:pPr>
              <a:tabLst>
                <a:tab pos="2311400" algn="l"/>
              </a:tabLst>
            </a:pPr>
            <a:r>
              <a:rPr lang="fr-FR" sz="2400"/>
              <a:t>Verticaux identiques à son contreventement, liés entre eux par</a:t>
            </a:r>
          </a:p>
          <a:p>
            <a:pPr>
              <a:tabLst>
                <a:tab pos="2311400" algn="l"/>
              </a:tabLst>
            </a:pPr>
            <a:r>
              <a:rPr lang="fr-FR" sz="2400"/>
              <a:t>des poutres de rigidité évaluée au niveau de l’axe des refends.</a:t>
            </a:r>
          </a:p>
        </p:txBody>
      </p:sp>
      <p:sp>
        <p:nvSpPr>
          <p:cNvPr id="47333" name="Text Box 229" descr="Noyer"/>
          <p:cNvSpPr txBox="1">
            <a:spLocks noChangeArrowheads="1"/>
          </p:cNvSpPr>
          <p:nvPr/>
        </p:nvSpPr>
        <p:spPr bwMode="auto">
          <a:xfrm>
            <a:off x="250825" y="765175"/>
            <a:ext cx="5041900" cy="457200"/>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sz="2400" b="1">
                <a:solidFill>
                  <a:srgbClr val="000000"/>
                </a:solidFill>
              </a:rPr>
              <a:t>3)Modèle discret (wide-frame)</a:t>
            </a:r>
          </a:p>
        </p:txBody>
      </p:sp>
      <p:sp>
        <p:nvSpPr>
          <p:cNvPr id="14340" name="Rectangle 230"/>
          <p:cNvSpPr>
            <a:spLocks noChangeArrowheads="1"/>
          </p:cNvSpPr>
          <p:nvPr/>
        </p:nvSpPr>
        <p:spPr bwMode="auto">
          <a:xfrm>
            <a:off x="5080000" y="3454400"/>
            <a:ext cx="571500" cy="228600"/>
          </a:xfrm>
          <a:prstGeom prst="rect">
            <a:avLst/>
          </a:prstGeom>
          <a:gradFill rotWithShape="1">
            <a:gsLst>
              <a:gs pos="0">
                <a:srgbClr val="FFFFFF"/>
              </a:gs>
              <a:gs pos="100000">
                <a:srgbClr val="767676"/>
              </a:gs>
            </a:gsLst>
            <a:lin ang="2700000" scaled="1"/>
          </a:gradFill>
          <a:ln w="9525">
            <a:solidFill>
              <a:srgbClr val="C0C0C0"/>
            </a:solidFill>
            <a:miter lim="800000"/>
            <a:headEnd/>
            <a:tailEnd/>
          </a:ln>
        </p:spPr>
        <p:txBody>
          <a:bodyPr/>
          <a:lstStyle/>
          <a:p>
            <a:endParaRPr lang="fr-FR"/>
          </a:p>
        </p:txBody>
      </p:sp>
      <p:sp>
        <p:nvSpPr>
          <p:cNvPr id="14341" name="Line 231"/>
          <p:cNvSpPr>
            <a:spLocks noChangeShapeType="1"/>
          </p:cNvSpPr>
          <p:nvPr/>
        </p:nvSpPr>
        <p:spPr bwMode="auto">
          <a:xfrm>
            <a:off x="5651500" y="3568700"/>
            <a:ext cx="5715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42" name="Rectangle 232"/>
          <p:cNvSpPr>
            <a:spLocks noChangeArrowheads="1"/>
          </p:cNvSpPr>
          <p:nvPr/>
        </p:nvSpPr>
        <p:spPr bwMode="auto">
          <a:xfrm>
            <a:off x="6223000" y="3454400"/>
            <a:ext cx="571500" cy="228600"/>
          </a:xfrm>
          <a:prstGeom prst="rect">
            <a:avLst/>
          </a:prstGeom>
          <a:gradFill rotWithShape="1">
            <a:gsLst>
              <a:gs pos="0">
                <a:srgbClr val="FFFFFF"/>
              </a:gs>
              <a:gs pos="100000">
                <a:srgbClr val="767676"/>
              </a:gs>
            </a:gsLst>
            <a:lin ang="2700000" scaled="1"/>
          </a:gradFill>
          <a:ln w="9525">
            <a:solidFill>
              <a:srgbClr val="C0C0C0"/>
            </a:solidFill>
            <a:miter lim="800000"/>
            <a:headEnd/>
            <a:tailEnd/>
          </a:ln>
        </p:spPr>
        <p:txBody>
          <a:bodyPr/>
          <a:lstStyle/>
          <a:p>
            <a:endParaRPr lang="fr-FR"/>
          </a:p>
        </p:txBody>
      </p:sp>
      <p:sp>
        <p:nvSpPr>
          <p:cNvPr id="14343" name="Rectangle 233"/>
          <p:cNvSpPr>
            <a:spLocks noChangeArrowheads="1"/>
          </p:cNvSpPr>
          <p:nvPr/>
        </p:nvSpPr>
        <p:spPr bwMode="auto">
          <a:xfrm>
            <a:off x="5080000" y="4025900"/>
            <a:ext cx="571500" cy="228600"/>
          </a:xfrm>
          <a:prstGeom prst="rect">
            <a:avLst/>
          </a:prstGeom>
          <a:gradFill rotWithShape="1">
            <a:gsLst>
              <a:gs pos="0">
                <a:srgbClr val="FFFFFF"/>
              </a:gs>
              <a:gs pos="100000">
                <a:srgbClr val="767676"/>
              </a:gs>
            </a:gsLst>
            <a:lin ang="2700000" scaled="1"/>
          </a:gradFill>
          <a:ln w="9525">
            <a:solidFill>
              <a:srgbClr val="C0C0C0"/>
            </a:solidFill>
            <a:miter lim="800000"/>
            <a:headEnd/>
            <a:tailEnd/>
          </a:ln>
        </p:spPr>
        <p:txBody>
          <a:bodyPr/>
          <a:lstStyle/>
          <a:p>
            <a:endParaRPr lang="fr-FR"/>
          </a:p>
        </p:txBody>
      </p:sp>
      <p:sp>
        <p:nvSpPr>
          <p:cNvPr id="14344" name="Line 234"/>
          <p:cNvSpPr>
            <a:spLocks noChangeShapeType="1"/>
          </p:cNvSpPr>
          <p:nvPr/>
        </p:nvSpPr>
        <p:spPr bwMode="auto">
          <a:xfrm>
            <a:off x="5651500" y="4140200"/>
            <a:ext cx="5715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45" name="Rectangle 235"/>
          <p:cNvSpPr>
            <a:spLocks noChangeArrowheads="1"/>
          </p:cNvSpPr>
          <p:nvPr/>
        </p:nvSpPr>
        <p:spPr bwMode="auto">
          <a:xfrm>
            <a:off x="6223000" y="4025900"/>
            <a:ext cx="571500" cy="228600"/>
          </a:xfrm>
          <a:prstGeom prst="rect">
            <a:avLst/>
          </a:prstGeom>
          <a:gradFill rotWithShape="1">
            <a:gsLst>
              <a:gs pos="0">
                <a:srgbClr val="FFFFFF"/>
              </a:gs>
              <a:gs pos="100000">
                <a:srgbClr val="767676"/>
              </a:gs>
            </a:gsLst>
            <a:lin ang="2700000" scaled="1"/>
          </a:gradFill>
          <a:ln w="9525">
            <a:solidFill>
              <a:srgbClr val="C0C0C0"/>
            </a:solidFill>
            <a:miter lim="800000"/>
            <a:headEnd/>
            <a:tailEnd/>
          </a:ln>
        </p:spPr>
        <p:txBody>
          <a:bodyPr/>
          <a:lstStyle/>
          <a:p>
            <a:endParaRPr lang="fr-FR"/>
          </a:p>
        </p:txBody>
      </p:sp>
      <p:sp>
        <p:nvSpPr>
          <p:cNvPr id="14346" name="Rectangle 236"/>
          <p:cNvSpPr>
            <a:spLocks noChangeArrowheads="1"/>
          </p:cNvSpPr>
          <p:nvPr/>
        </p:nvSpPr>
        <p:spPr bwMode="auto">
          <a:xfrm>
            <a:off x="5080000" y="4597400"/>
            <a:ext cx="571500" cy="228600"/>
          </a:xfrm>
          <a:prstGeom prst="rect">
            <a:avLst/>
          </a:prstGeom>
          <a:gradFill rotWithShape="1">
            <a:gsLst>
              <a:gs pos="0">
                <a:srgbClr val="FFFFFF"/>
              </a:gs>
              <a:gs pos="100000">
                <a:srgbClr val="767676"/>
              </a:gs>
            </a:gsLst>
            <a:lin ang="2700000" scaled="1"/>
          </a:gradFill>
          <a:ln w="9525">
            <a:solidFill>
              <a:srgbClr val="C0C0C0"/>
            </a:solidFill>
            <a:miter lim="800000"/>
            <a:headEnd/>
            <a:tailEnd/>
          </a:ln>
        </p:spPr>
        <p:txBody>
          <a:bodyPr/>
          <a:lstStyle/>
          <a:p>
            <a:endParaRPr lang="fr-FR"/>
          </a:p>
        </p:txBody>
      </p:sp>
      <p:sp>
        <p:nvSpPr>
          <p:cNvPr id="14347" name="Line 237"/>
          <p:cNvSpPr>
            <a:spLocks noChangeShapeType="1"/>
          </p:cNvSpPr>
          <p:nvPr/>
        </p:nvSpPr>
        <p:spPr bwMode="auto">
          <a:xfrm>
            <a:off x="5651500" y="4711700"/>
            <a:ext cx="5715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48" name="Rectangle 238"/>
          <p:cNvSpPr>
            <a:spLocks noChangeArrowheads="1"/>
          </p:cNvSpPr>
          <p:nvPr/>
        </p:nvSpPr>
        <p:spPr bwMode="auto">
          <a:xfrm>
            <a:off x="6223000" y="4597400"/>
            <a:ext cx="571500" cy="228600"/>
          </a:xfrm>
          <a:prstGeom prst="rect">
            <a:avLst/>
          </a:prstGeom>
          <a:gradFill rotWithShape="1">
            <a:gsLst>
              <a:gs pos="0">
                <a:srgbClr val="FFFFFF"/>
              </a:gs>
              <a:gs pos="100000">
                <a:srgbClr val="767676"/>
              </a:gs>
            </a:gsLst>
            <a:lin ang="2700000" scaled="1"/>
          </a:gradFill>
          <a:ln w="9525">
            <a:solidFill>
              <a:srgbClr val="C0C0C0"/>
            </a:solidFill>
            <a:miter lim="800000"/>
            <a:headEnd/>
            <a:tailEnd/>
          </a:ln>
        </p:spPr>
        <p:txBody>
          <a:bodyPr/>
          <a:lstStyle/>
          <a:p>
            <a:endParaRPr lang="fr-FR"/>
          </a:p>
        </p:txBody>
      </p:sp>
      <p:sp>
        <p:nvSpPr>
          <p:cNvPr id="14349" name="Rectangle 239"/>
          <p:cNvSpPr>
            <a:spLocks noChangeArrowheads="1"/>
          </p:cNvSpPr>
          <p:nvPr/>
        </p:nvSpPr>
        <p:spPr bwMode="auto">
          <a:xfrm>
            <a:off x="5080000" y="2882900"/>
            <a:ext cx="571500" cy="228600"/>
          </a:xfrm>
          <a:prstGeom prst="rect">
            <a:avLst/>
          </a:prstGeom>
          <a:gradFill rotWithShape="1">
            <a:gsLst>
              <a:gs pos="0">
                <a:srgbClr val="FFFFFF"/>
              </a:gs>
              <a:gs pos="100000">
                <a:srgbClr val="767676"/>
              </a:gs>
            </a:gsLst>
            <a:lin ang="2700000" scaled="1"/>
          </a:gradFill>
          <a:ln w="9525">
            <a:solidFill>
              <a:srgbClr val="C0C0C0"/>
            </a:solidFill>
            <a:miter lim="800000"/>
            <a:headEnd/>
            <a:tailEnd/>
          </a:ln>
        </p:spPr>
        <p:txBody>
          <a:bodyPr/>
          <a:lstStyle/>
          <a:p>
            <a:endParaRPr lang="fr-FR"/>
          </a:p>
        </p:txBody>
      </p:sp>
      <p:sp>
        <p:nvSpPr>
          <p:cNvPr id="14350" name="Line 240"/>
          <p:cNvSpPr>
            <a:spLocks noChangeShapeType="1"/>
          </p:cNvSpPr>
          <p:nvPr/>
        </p:nvSpPr>
        <p:spPr bwMode="auto">
          <a:xfrm>
            <a:off x="5651500" y="2997200"/>
            <a:ext cx="5715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345" name="Rectangle 241"/>
          <p:cNvSpPr>
            <a:spLocks noChangeArrowheads="1"/>
          </p:cNvSpPr>
          <p:nvPr/>
        </p:nvSpPr>
        <p:spPr bwMode="auto">
          <a:xfrm>
            <a:off x="6223000" y="2882900"/>
            <a:ext cx="571500" cy="228600"/>
          </a:xfrm>
          <a:prstGeom prst="rect">
            <a:avLst/>
          </a:prstGeom>
          <a:gradFill rotWithShape="1">
            <a:gsLst>
              <a:gs pos="0">
                <a:schemeClr val="tx1"/>
              </a:gs>
              <a:gs pos="100000">
                <a:schemeClr val="tx1">
                  <a:gamma/>
                  <a:shade val="46275"/>
                  <a:invGamma/>
                </a:schemeClr>
              </a:gs>
            </a:gsLst>
            <a:lin ang="0" scaled="1"/>
          </a:gradFill>
          <a:ln w="9525">
            <a:solidFill>
              <a:srgbClr val="C0C0C0"/>
            </a:solidFill>
            <a:miter lim="800000"/>
            <a:headEnd/>
            <a:tailEnd/>
          </a:ln>
        </p:spPr>
        <p:txBody>
          <a:bodyPr/>
          <a:lstStyle/>
          <a:p>
            <a:pPr>
              <a:defRPr/>
            </a:pPr>
            <a:endParaRPr lang="fr-FR"/>
          </a:p>
        </p:txBody>
      </p:sp>
      <p:sp>
        <p:nvSpPr>
          <p:cNvPr id="14352" name="Line 242"/>
          <p:cNvSpPr>
            <a:spLocks noChangeShapeType="1"/>
          </p:cNvSpPr>
          <p:nvPr/>
        </p:nvSpPr>
        <p:spPr bwMode="auto">
          <a:xfrm>
            <a:off x="6794500" y="2882900"/>
            <a:ext cx="1588"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53" name="Line 243"/>
          <p:cNvSpPr>
            <a:spLocks noChangeShapeType="1"/>
          </p:cNvSpPr>
          <p:nvPr/>
        </p:nvSpPr>
        <p:spPr bwMode="auto">
          <a:xfrm>
            <a:off x="5080000" y="2882900"/>
            <a:ext cx="1588" cy="2286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54" name="Line 244"/>
          <p:cNvSpPr>
            <a:spLocks noChangeShapeType="1"/>
          </p:cNvSpPr>
          <p:nvPr/>
        </p:nvSpPr>
        <p:spPr bwMode="auto">
          <a:xfrm>
            <a:off x="6794500" y="2882900"/>
            <a:ext cx="1588" cy="2286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55" name="Line 245"/>
          <p:cNvSpPr>
            <a:spLocks noChangeShapeType="1"/>
          </p:cNvSpPr>
          <p:nvPr/>
        </p:nvSpPr>
        <p:spPr bwMode="auto">
          <a:xfrm flipH="1">
            <a:off x="6565900" y="5168900"/>
            <a:ext cx="4572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56" name="Line 246"/>
          <p:cNvSpPr>
            <a:spLocks noChangeShapeType="1"/>
          </p:cNvSpPr>
          <p:nvPr/>
        </p:nvSpPr>
        <p:spPr bwMode="auto">
          <a:xfrm flipH="1">
            <a:off x="4851400" y="5168900"/>
            <a:ext cx="457200" cy="158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57" name="Line 247"/>
          <p:cNvSpPr>
            <a:spLocks noChangeShapeType="1"/>
          </p:cNvSpPr>
          <p:nvPr/>
        </p:nvSpPr>
        <p:spPr bwMode="auto">
          <a:xfrm flipH="1">
            <a:off x="6908800" y="5168900"/>
            <a:ext cx="114300" cy="1143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58" name="Line 248"/>
          <p:cNvSpPr>
            <a:spLocks noChangeShapeType="1"/>
          </p:cNvSpPr>
          <p:nvPr/>
        </p:nvSpPr>
        <p:spPr bwMode="auto">
          <a:xfrm flipH="1">
            <a:off x="6680200" y="5168900"/>
            <a:ext cx="114300" cy="1143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59" name="Line 249"/>
          <p:cNvSpPr>
            <a:spLocks noChangeShapeType="1"/>
          </p:cNvSpPr>
          <p:nvPr/>
        </p:nvSpPr>
        <p:spPr bwMode="auto">
          <a:xfrm flipH="1">
            <a:off x="6451600" y="5168900"/>
            <a:ext cx="114300" cy="1143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60" name="Line 250"/>
          <p:cNvSpPr>
            <a:spLocks noChangeShapeType="1"/>
          </p:cNvSpPr>
          <p:nvPr/>
        </p:nvSpPr>
        <p:spPr bwMode="auto">
          <a:xfrm flipH="1">
            <a:off x="5194300" y="5168900"/>
            <a:ext cx="114300" cy="1143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61" name="Line 251"/>
          <p:cNvSpPr>
            <a:spLocks noChangeShapeType="1"/>
          </p:cNvSpPr>
          <p:nvPr/>
        </p:nvSpPr>
        <p:spPr bwMode="auto">
          <a:xfrm flipH="1">
            <a:off x="4965700" y="5168900"/>
            <a:ext cx="114300" cy="1143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62" name="Line 252"/>
          <p:cNvSpPr>
            <a:spLocks noChangeShapeType="1"/>
          </p:cNvSpPr>
          <p:nvPr/>
        </p:nvSpPr>
        <p:spPr bwMode="auto">
          <a:xfrm flipH="1">
            <a:off x="4737100" y="5168900"/>
            <a:ext cx="114300" cy="1143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63" name="Rectangle 253"/>
          <p:cNvSpPr>
            <a:spLocks noChangeArrowheads="1"/>
          </p:cNvSpPr>
          <p:nvPr/>
        </p:nvSpPr>
        <p:spPr bwMode="auto">
          <a:xfrm>
            <a:off x="1552575" y="2852738"/>
            <a:ext cx="1600200" cy="2333625"/>
          </a:xfrm>
          <a:prstGeom prst="rect">
            <a:avLst/>
          </a:prstGeom>
          <a:solidFill>
            <a:srgbClr val="C0C0C0"/>
          </a:solidFill>
          <a:ln w="9525">
            <a:solidFill>
              <a:srgbClr val="000000"/>
            </a:solidFill>
            <a:miter lim="800000"/>
            <a:headEnd/>
            <a:tailEnd/>
          </a:ln>
        </p:spPr>
        <p:txBody>
          <a:bodyPr/>
          <a:lstStyle/>
          <a:p>
            <a:endParaRPr lang="fr-FR"/>
          </a:p>
        </p:txBody>
      </p:sp>
      <p:sp>
        <p:nvSpPr>
          <p:cNvPr id="14364" name="Rectangle 257"/>
          <p:cNvSpPr>
            <a:spLocks noChangeArrowheads="1"/>
          </p:cNvSpPr>
          <p:nvPr/>
        </p:nvSpPr>
        <p:spPr bwMode="auto">
          <a:xfrm>
            <a:off x="2124075" y="4797425"/>
            <a:ext cx="457200" cy="379413"/>
          </a:xfrm>
          <a:prstGeom prst="rect">
            <a:avLst/>
          </a:prstGeom>
          <a:solidFill>
            <a:srgbClr val="FFFFFF"/>
          </a:solidFill>
          <a:ln w="9525">
            <a:solidFill>
              <a:srgbClr val="000000"/>
            </a:solidFill>
            <a:miter lim="800000"/>
            <a:headEnd/>
            <a:tailEnd/>
          </a:ln>
        </p:spPr>
        <p:txBody>
          <a:bodyPr/>
          <a:lstStyle/>
          <a:p>
            <a:endParaRPr lang="fr-FR"/>
          </a:p>
        </p:txBody>
      </p:sp>
      <p:sp>
        <p:nvSpPr>
          <p:cNvPr id="14365" name="Line 258"/>
          <p:cNvSpPr>
            <a:spLocks noChangeShapeType="1"/>
          </p:cNvSpPr>
          <p:nvPr/>
        </p:nvSpPr>
        <p:spPr bwMode="auto">
          <a:xfrm flipH="1">
            <a:off x="3038475" y="5186363"/>
            <a:ext cx="114300" cy="114300"/>
          </a:xfrm>
          <a:prstGeom prst="line">
            <a:avLst/>
          </a:prstGeom>
          <a:noFill/>
          <a:ln w="31750">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66" name="Line 259"/>
          <p:cNvSpPr>
            <a:spLocks noChangeShapeType="1"/>
          </p:cNvSpPr>
          <p:nvPr/>
        </p:nvSpPr>
        <p:spPr bwMode="auto">
          <a:xfrm flipH="1">
            <a:off x="1438275" y="5186363"/>
            <a:ext cx="114300" cy="114300"/>
          </a:xfrm>
          <a:prstGeom prst="line">
            <a:avLst/>
          </a:prstGeom>
          <a:noFill/>
          <a:ln w="31750">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67" name="Line 260"/>
          <p:cNvSpPr>
            <a:spLocks noChangeShapeType="1"/>
          </p:cNvSpPr>
          <p:nvPr/>
        </p:nvSpPr>
        <p:spPr bwMode="auto">
          <a:xfrm flipH="1">
            <a:off x="2581275" y="5186363"/>
            <a:ext cx="114300" cy="114300"/>
          </a:xfrm>
          <a:prstGeom prst="line">
            <a:avLst/>
          </a:prstGeom>
          <a:noFill/>
          <a:ln w="31750">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68" name="Line 261"/>
          <p:cNvSpPr>
            <a:spLocks noChangeShapeType="1"/>
          </p:cNvSpPr>
          <p:nvPr/>
        </p:nvSpPr>
        <p:spPr bwMode="auto">
          <a:xfrm flipH="1">
            <a:off x="2809875" y="5186363"/>
            <a:ext cx="114300" cy="114300"/>
          </a:xfrm>
          <a:prstGeom prst="line">
            <a:avLst/>
          </a:prstGeom>
          <a:noFill/>
          <a:ln w="31750">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369" name="Line 262"/>
          <p:cNvSpPr>
            <a:spLocks noChangeShapeType="1"/>
          </p:cNvSpPr>
          <p:nvPr/>
        </p:nvSpPr>
        <p:spPr bwMode="auto">
          <a:xfrm flipH="1">
            <a:off x="1666875" y="5186363"/>
            <a:ext cx="114300" cy="114300"/>
          </a:xfrm>
          <a:prstGeom prst="line">
            <a:avLst/>
          </a:prstGeom>
          <a:noFill/>
          <a:ln w="31750">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368" name="Line 264"/>
          <p:cNvSpPr>
            <a:spLocks noChangeShapeType="1"/>
          </p:cNvSpPr>
          <p:nvPr/>
        </p:nvSpPr>
        <p:spPr bwMode="auto">
          <a:xfrm>
            <a:off x="3563938" y="4076700"/>
            <a:ext cx="1152525" cy="317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371" name="Text Box 265"/>
          <p:cNvSpPr txBox="1">
            <a:spLocks noChangeArrowheads="1"/>
          </p:cNvSpPr>
          <p:nvPr/>
        </p:nvSpPr>
        <p:spPr bwMode="auto">
          <a:xfrm>
            <a:off x="827088" y="5661025"/>
            <a:ext cx="295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         </a:t>
            </a:r>
            <a:r>
              <a:rPr lang="fr-FR" sz="2400"/>
              <a:t>Structure  réelle</a:t>
            </a:r>
          </a:p>
        </p:txBody>
      </p:sp>
      <p:sp>
        <p:nvSpPr>
          <p:cNvPr id="14372" name="Text Box 266"/>
          <p:cNvSpPr txBox="1">
            <a:spLocks noChangeArrowheads="1"/>
          </p:cNvSpPr>
          <p:nvPr/>
        </p:nvSpPr>
        <p:spPr bwMode="auto">
          <a:xfrm>
            <a:off x="4356100" y="5661025"/>
            <a:ext cx="302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       </a:t>
            </a:r>
            <a:r>
              <a:rPr lang="fr-FR" sz="2400"/>
              <a:t>Modèle de calcul</a:t>
            </a:r>
          </a:p>
        </p:txBody>
      </p:sp>
      <p:sp>
        <p:nvSpPr>
          <p:cNvPr id="14373" name="Rectangle 267"/>
          <p:cNvSpPr>
            <a:spLocks noChangeArrowheads="1"/>
          </p:cNvSpPr>
          <p:nvPr/>
        </p:nvSpPr>
        <p:spPr bwMode="auto">
          <a:xfrm>
            <a:off x="2124075" y="4221163"/>
            <a:ext cx="457200" cy="379412"/>
          </a:xfrm>
          <a:prstGeom prst="rect">
            <a:avLst/>
          </a:prstGeom>
          <a:solidFill>
            <a:srgbClr val="FFFFFF"/>
          </a:solidFill>
          <a:ln w="9525">
            <a:solidFill>
              <a:srgbClr val="000000"/>
            </a:solidFill>
            <a:miter lim="800000"/>
            <a:headEnd/>
            <a:tailEnd/>
          </a:ln>
        </p:spPr>
        <p:txBody>
          <a:bodyPr/>
          <a:lstStyle/>
          <a:p>
            <a:endParaRPr lang="fr-FR"/>
          </a:p>
        </p:txBody>
      </p:sp>
      <p:sp>
        <p:nvSpPr>
          <p:cNvPr id="14374" name="Rectangle 268"/>
          <p:cNvSpPr>
            <a:spLocks noChangeArrowheads="1"/>
          </p:cNvSpPr>
          <p:nvPr/>
        </p:nvSpPr>
        <p:spPr bwMode="auto">
          <a:xfrm>
            <a:off x="2124075" y="3644900"/>
            <a:ext cx="457200" cy="379413"/>
          </a:xfrm>
          <a:prstGeom prst="rect">
            <a:avLst/>
          </a:prstGeom>
          <a:solidFill>
            <a:srgbClr val="FFFFFF"/>
          </a:solidFill>
          <a:ln w="9525">
            <a:solidFill>
              <a:srgbClr val="000000"/>
            </a:solidFill>
            <a:miter lim="800000"/>
            <a:headEnd/>
            <a:tailEnd/>
          </a:ln>
        </p:spPr>
        <p:txBody>
          <a:bodyPr/>
          <a:lstStyle/>
          <a:p>
            <a:endParaRPr lang="fr-FR"/>
          </a:p>
        </p:txBody>
      </p:sp>
      <p:sp>
        <p:nvSpPr>
          <p:cNvPr id="14375" name="Rectangle 269"/>
          <p:cNvSpPr>
            <a:spLocks noChangeArrowheads="1"/>
          </p:cNvSpPr>
          <p:nvPr/>
        </p:nvSpPr>
        <p:spPr bwMode="auto">
          <a:xfrm>
            <a:off x="2124075" y="3068638"/>
            <a:ext cx="457200" cy="379412"/>
          </a:xfrm>
          <a:prstGeom prst="rect">
            <a:avLst/>
          </a:prstGeom>
          <a:solidFill>
            <a:srgbClr val="FFFFFF"/>
          </a:solidFill>
          <a:ln w="9525">
            <a:solidFill>
              <a:srgbClr val="000000"/>
            </a:solidFill>
            <a:miter lim="800000"/>
            <a:headEnd/>
            <a:tailEnd/>
          </a:ln>
        </p:spPr>
        <p:txBody>
          <a:bodyPr/>
          <a:lstStyle/>
          <a:p>
            <a:endParaRPr lang="fr-FR"/>
          </a:p>
        </p:txBody>
      </p:sp>
      <p:sp>
        <p:nvSpPr>
          <p:cNvPr id="14376" name="Line 270"/>
          <p:cNvSpPr>
            <a:spLocks noChangeShapeType="1"/>
          </p:cNvSpPr>
          <p:nvPr/>
        </p:nvSpPr>
        <p:spPr bwMode="auto">
          <a:xfrm flipH="1">
            <a:off x="1979613" y="5157788"/>
            <a:ext cx="144462" cy="142875"/>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7332"/>
                                        </p:tgtEl>
                                        <p:attrNameLst>
                                          <p:attrName>style.visibility</p:attrName>
                                        </p:attrNameLst>
                                      </p:cBhvr>
                                      <p:to>
                                        <p:strVal val="visible"/>
                                      </p:to>
                                    </p:set>
                                    <p:anim calcmode="lin" valueType="num">
                                      <p:cBhvr>
                                        <p:cTn id="7" dur="500" fill="hold"/>
                                        <p:tgtEl>
                                          <p:spTgt spid="47332"/>
                                        </p:tgtEl>
                                        <p:attrNameLst>
                                          <p:attrName>ppt_w</p:attrName>
                                        </p:attrNameLst>
                                      </p:cBhvr>
                                      <p:tavLst>
                                        <p:tav tm="0">
                                          <p:val>
                                            <p:fltVal val="0"/>
                                          </p:val>
                                        </p:tav>
                                        <p:tav tm="100000">
                                          <p:val>
                                            <p:strVal val="#ppt_w"/>
                                          </p:val>
                                        </p:tav>
                                      </p:tavLst>
                                    </p:anim>
                                    <p:anim calcmode="lin" valueType="num">
                                      <p:cBhvr>
                                        <p:cTn id="8" dur="500" fill="hold"/>
                                        <p:tgtEl>
                                          <p:spTgt spid="47332"/>
                                        </p:tgtEl>
                                        <p:attrNameLst>
                                          <p:attrName>ppt_h</p:attrName>
                                        </p:attrNameLst>
                                      </p:cBhvr>
                                      <p:tavLst>
                                        <p:tav tm="0">
                                          <p:val>
                                            <p:fltVal val="0"/>
                                          </p:val>
                                        </p:tav>
                                        <p:tav tm="100000">
                                          <p:val>
                                            <p:strVal val="#ppt_h"/>
                                          </p:val>
                                        </p:tav>
                                      </p:tavLst>
                                    </p:anim>
                                    <p:anim calcmode="lin" valueType="num">
                                      <p:cBhvr>
                                        <p:cTn id="9" dur="500" fill="hold"/>
                                        <p:tgtEl>
                                          <p:spTgt spid="47332"/>
                                        </p:tgtEl>
                                        <p:attrNameLst>
                                          <p:attrName>style.rotation</p:attrName>
                                        </p:attrNameLst>
                                      </p:cBhvr>
                                      <p:tavLst>
                                        <p:tav tm="0">
                                          <p:val>
                                            <p:fltVal val="360"/>
                                          </p:val>
                                        </p:tav>
                                        <p:tav tm="100000">
                                          <p:val>
                                            <p:fltVal val="0"/>
                                          </p:val>
                                        </p:tav>
                                      </p:tavLst>
                                    </p:anim>
                                    <p:animEffect transition="in" filter="fade">
                                      <p:cBhvr>
                                        <p:cTn id="10" dur="500"/>
                                        <p:tgtEl>
                                          <p:spTgt spid="47332"/>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47333"/>
                                        </p:tgtEl>
                                        <p:attrNameLst>
                                          <p:attrName>style.visibility</p:attrName>
                                        </p:attrNameLst>
                                      </p:cBhvr>
                                      <p:to>
                                        <p:strVal val="visible"/>
                                      </p:to>
                                    </p:set>
                                    <p:anim calcmode="discrete" valueType="clr">
                                      <p:cBhvr override="childStyle">
                                        <p:cTn id="13" dur="80"/>
                                        <p:tgtEl>
                                          <p:spTgt spid="4733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7333"/>
                                        </p:tgtEl>
                                        <p:attrNameLst>
                                          <p:attrName>fillcolor</p:attrName>
                                        </p:attrNameLst>
                                      </p:cBhvr>
                                      <p:tavLst>
                                        <p:tav tm="0">
                                          <p:val>
                                            <p:clrVal>
                                              <a:schemeClr val="accent2"/>
                                            </p:clrVal>
                                          </p:val>
                                        </p:tav>
                                        <p:tav tm="50000">
                                          <p:val>
                                            <p:clrVal>
                                              <a:schemeClr val="hlink"/>
                                            </p:clrVal>
                                          </p:val>
                                        </p:tav>
                                      </p:tavLst>
                                    </p:anim>
                                    <p:set>
                                      <p:cBhvr>
                                        <p:cTn id="15" dur="80"/>
                                        <p:tgtEl>
                                          <p:spTgt spid="47333"/>
                                        </p:tgtEl>
                                        <p:attrNameLst>
                                          <p:attrName>fill.type</p:attrName>
                                        </p:attrNameLst>
                                      </p:cBhvr>
                                      <p:to>
                                        <p:strVal val="solid"/>
                                      </p:to>
                                    </p:set>
                                  </p:childTnLst>
                                </p:cTn>
                              </p:par>
                            </p:childTnLst>
                          </p:cTn>
                        </p:par>
                        <p:par>
                          <p:cTn id="16" fill="hold" nodeType="afterGroup">
                            <p:stCondLst>
                              <p:cond delay="1120"/>
                            </p:stCondLst>
                            <p:childTnLst>
                              <p:par>
                                <p:cTn id="17" presetID="52" presetClass="entr" presetSubtype="0" fill="hold" grpId="0" nodeType="afterEffect">
                                  <p:stCondLst>
                                    <p:cond delay="0"/>
                                  </p:stCondLst>
                                  <p:childTnLst>
                                    <p:set>
                                      <p:cBhvr>
                                        <p:cTn id="18" dur="1" fill="hold">
                                          <p:stCondLst>
                                            <p:cond delay="0"/>
                                          </p:stCondLst>
                                        </p:cTn>
                                        <p:tgtEl>
                                          <p:spTgt spid="47368"/>
                                        </p:tgtEl>
                                        <p:attrNameLst>
                                          <p:attrName>style.visibility</p:attrName>
                                        </p:attrNameLst>
                                      </p:cBhvr>
                                      <p:to>
                                        <p:strVal val="visible"/>
                                      </p:to>
                                    </p:set>
                                    <p:animScale>
                                      <p:cBhvr>
                                        <p:cTn id="19" dur="1000" decel="50000" fill="hold">
                                          <p:stCondLst>
                                            <p:cond delay="0"/>
                                          </p:stCondLst>
                                        </p:cTn>
                                        <p:tgtEl>
                                          <p:spTgt spid="473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7368"/>
                                        </p:tgtEl>
                                        <p:attrNameLst>
                                          <p:attrName>ppt_x</p:attrName>
                                          <p:attrName>ppt_y</p:attrName>
                                        </p:attrNameLst>
                                      </p:cBhvr>
                                    </p:animMotion>
                                    <p:animEffect transition="in" filter="fade">
                                      <p:cBhvr>
                                        <p:cTn id="21" dur="1000"/>
                                        <p:tgtEl>
                                          <p:spTgt spid="47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32" grpId="0"/>
      <p:bldP spid="47333" grpId="0"/>
      <p:bldP spid="473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148"/>
          <p:cNvSpPr>
            <a:spLocks noChangeShapeType="1"/>
          </p:cNvSpPr>
          <p:nvPr/>
        </p:nvSpPr>
        <p:spPr bwMode="auto">
          <a:xfrm>
            <a:off x="3414713" y="1658938"/>
            <a:ext cx="2514600" cy="158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63" name="Line 149"/>
          <p:cNvSpPr>
            <a:spLocks noChangeShapeType="1"/>
          </p:cNvSpPr>
          <p:nvPr/>
        </p:nvSpPr>
        <p:spPr bwMode="auto">
          <a:xfrm>
            <a:off x="3414713" y="1887538"/>
            <a:ext cx="2514600" cy="158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64" name="Line 150"/>
          <p:cNvSpPr>
            <a:spLocks noChangeShapeType="1"/>
          </p:cNvSpPr>
          <p:nvPr/>
        </p:nvSpPr>
        <p:spPr bwMode="auto">
          <a:xfrm flipV="1">
            <a:off x="5940425" y="1196975"/>
            <a:ext cx="1588" cy="457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65" name="Line 151"/>
          <p:cNvSpPr>
            <a:spLocks noChangeShapeType="1"/>
          </p:cNvSpPr>
          <p:nvPr/>
        </p:nvSpPr>
        <p:spPr bwMode="auto">
          <a:xfrm flipV="1">
            <a:off x="3414713" y="1887538"/>
            <a:ext cx="1587" cy="457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66" name="Line 152"/>
          <p:cNvSpPr>
            <a:spLocks noChangeShapeType="1"/>
          </p:cNvSpPr>
          <p:nvPr/>
        </p:nvSpPr>
        <p:spPr bwMode="auto">
          <a:xfrm flipV="1">
            <a:off x="3414713" y="1201738"/>
            <a:ext cx="1587" cy="457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67" name="Line 153"/>
          <p:cNvSpPr>
            <a:spLocks noChangeShapeType="1"/>
          </p:cNvSpPr>
          <p:nvPr/>
        </p:nvSpPr>
        <p:spPr bwMode="auto">
          <a:xfrm flipV="1">
            <a:off x="5940425" y="1916113"/>
            <a:ext cx="1588" cy="4746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68" name="Freeform 154"/>
          <p:cNvSpPr>
            <a:spLocks/>
          </p:cNvSpPr>
          <p:nvPr/>
        </p:nvSpPr>
        <p:spPr bwMode="auto">
          <a:xfrm>
            <a:off x="2500313" y="1087438"/>
            <a:ext cx="914400" cy="266700"/>
          </a:xfrm>
          <a:custGeom>
            <a:avLst/>
            <a:gdLst>
              <a:gd name="T0" fmla="*/ 914400 w 1260"/>
              <a:gd name="T1" fmla="*/ 133350 h 420"/>
              <a:gd name="T2" fmla="*/ 522514 w 1260"/>
              <a:gd name="T3" fmla="*/ 19050 h 420"/>
              <a:gd name="T4" fmla="*/ 261257 w 1260"/>
              <a:gd name="T5" fmla="*/ 247650 h 420"/>
              <a:gd name="T6" fmla="*/ 0 w 1260"/>
              <a:gd name="T7" fmla="*/ 13335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0" h="420">
                <a:moveTo>
                  <a:pt x="1260" y="210"/>
                </a:moveTo>
                <a:cubicBezTo>
                  <a:pt x="1065" y="105"/>
                  <a:pt x="870" y="0"/>
                  <a:pt x="720" y="30"/>
                </a:cubicBezTo>
                <a:cubicBezTo>
                  <a:pt x="570" y="60"/>
                  <a:pt x="480" y="360"/>
                  <a:pt x="360" y="390"/>
                </a:cubicBezTo>
                <a:cubicBezTo>
                  <a:pt x="240" y="420"/>
                  <a:pt x="120" y="270"/>
                  <a:pt x="0" y="210"/>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369" name="Freeform 155"/>
          <p:cNvSpPr>
            <a:spLocks/>
          </p:cNvSpPr>
          <p:nvPr/>
        </p:nvSpPr>
        <p:spPr bwMode="auto">
          <a:xfrm>
            <a:off x="2500313" y="2230438"/>
            <a:ext cx="914400" cy="266700"/>
          </a:xfrm>
          <a:custGeom>
            <a:avLst/>
            <a:gdLst>
              <a:gd name="T0" fmla="*/ 914400 w 1260"/>
              <a:gd name="T1" fmla="*/ 133350 h 420"/>
              <a:gd name="T2" fmla="*/ 522514 w 1260"/>
              <a:gd name="T3" fmla="*/ 19050 h 420"/>
              <a:gd name="T4" fmla="*/ 261257 w 1260"/>
              <a:gd name="T5" fmla="*/ 247650 h 420"/>
              <a:gd name="T6" fmla="*/ 0 w 1260"/>
              <a:gd name="T7" fmla="*/ 13335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0" h="420">
                <a:moveTo>
                  <a:pt x="1260" y="210"/>
                </a:moveTo>
                <a:cubicBezTo>
                  <a:pt x="1065" y="105"/>
                  <a:pt x="870" y="0"/>
                  <a:pt x="720" y="30"/>
                </a:cubicBezTo>
                <a:cubicBezTo>
                  <a:pt x="570" y="60"/>
                  <a:pt x="480" y="360"/>
                  <a:pt x="360" y="390"/>
                </a:cubicBezTo>
                <a:cubicBezTo>
                  <a:pt x="240" y="420"/>
                  <a:pt x="120" y="270"/>
                  <a:pt x="0" y="210"/>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370" name="Line 156"/>
          <p:cNvSpPr>
            <a:spLocks noChangeShapeType="1"/>
          </p:cNvSpPr>
          <p:nvPr/>
        </p:nvSpPr>
        <p:spPr bwMode="auto">
          <a:xfrm>
            <a:off x="2843213" y="1773238"/>
            <a:ext cx="388620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15371" name="Line 157"/>
          <p:cNvSpPr>
            <a:spLocks noChangeShapeType="1"/>
          </p:cNvSpPr>
          <p:nvPr/>
        </p:nvSpPr>
        <p:spPr bwMode="auto">
          <a:xfrm>
            <a:off x="2987675" y="836613"/>
            <a:ext cx="1588" cy="17145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15372" name="Line 158"/>
          <p:cNvSpPr>
            <a:spLocks noChangeShapeType="1"/>
          </p:cNvSpPr>
          <p:nvPr/>
        </p:nvSpPr>
        <p:spPr bwMode="auto">
          <a:xfrm>
            <a:off x="6386513" y="858838"/>
            <a:ext cx="1587" cy="17145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15373" name="Freeform 159"/>
          <p:cNvSpPr>
            <a:spLocks/>
          </p:cNvSpPr>
          <p:nvPr/>
        </p:nvSpPr>
        <p:spPr bwMode="auto">
          <a:xfrm>
            <a:off x="5929313" y="2230438"/>
            <a:ext cx="914400" cy="266700"/>
          </a:xfrm>
          <a:custGeom>
            <a:avLst/>
            <a:gdLst>
              <a:gd name="T0" fmla="*/ 914400 w 1260"/>
              <a:gd name="T1" fmla="*/ 133350 h 420"/>
              <a:gd name="T2" fmla="*/ 522514 w 1260"/>
              <a:gd name="T3" fmla="*/ 19050 h 420"/>
              <a:gd name="T4" fmla="*/ 261257 w 1260"/>
              <a:gd name="T5" fmla="*/ 247650 h 420"/>
              <a:gd name="T6" fmla="*/ 0 w 1260"/>
              <a:gd name="T7" fmla="*/ 13335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0" h="420">
                <a:moveTo>
                  <a:pt x="1260" y="210"/>
                </a:moveTo>
                <a:cubicBezTo>
                  <a:pt x="1065" y="105"/>
                  <a:pt x="870" y="0"/>
                  <a:pt x="720" y="30"/>
                </a:cubicBezTo>
                <a:cubicBezTo>
                  <a:pt x="570" y="60"/>
                  <a:pt x="480" y="360"/>
                  <a:pt x="360" y="390"/>
                </a:cubicBezTo>
                <a:cubicBezTo>
                  <a:pt x="240" y="420"/>
                  <a:pt x="120" y="270"/>
                  <a:pt x="0" y="210"/>
                </a:cubicBezTo>
              </a:path>
            </a:pathLst>
          </a:custGeom>
          <a:noFill/>
          <a:ln w="317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374" name="Freeform 160"/>
          <p:cNvSpPr>
            <a:spLocks/>
          </p:cNvSpPr>
          <p:nvPr/>
        </p:nvSpPr>
        <p:spPr bwMode="auto">
          <a:xfrm>
            <a:off x="5929313" y="1087438"/>
            <a:ext cx="914400" cy="266700"/>
          </a:xfrm>
          <a:custGeom>
            <a:avLst/>
            <a:gdLst>
              <a:gd name="T0" fmla="*/ 914400 w 1260"/>
              <a:gd name="T1" fmla="*/ 133350 h 420"/>
              <a:gd name="T2" fmla="*/ 522514 w 1260"/>
              <a:gd name="T3" fmla="*/ 19050 h 420"/>
              <a:gd name="T4" fmla="*/ 261257 w 1260"/>
              <a:gd name="T5" fmla="*/ 247650 h 420"/>
              <a:gd name="T6" fmla="*/ 0 w 1260"/>
              <a:gd name="T7" fmla="*/ 13335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0" h="420">
                <a:moveTo>
                  <a:pt x="1260" y="210"/>
                </a:moveTo>
                <a:cubicBezTo>
                  <a:pt x="1065" y="105"/>
                  <a:pt x="870" y="0"/>
                  <a:pt x="720" y="30"/>
                </a:cubicBezTo>
                <a:cubicBezTo>
                  <a:pt x="570" y="60"/>
                  <a:pt x="480" y="360"/>
                  <a:pt x="360" y="390"/>
                </a:cubicBezTo>
                <a:cubicBezTo>
                  <a:pt x="240" y="420"/>
                  <a:pt x="120" y="270"/>
                  <a:pt x="0" y="210"/>
                </a:cubicBezTo>
              </a:path>
            </a:pathLst>
          </a:custGeom>
          <a:noFill/>
          <a:ln w="317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375" name="Line 161"/>
          <p:cNvSpPr>
            <a:spLocks noChangeShapeType="1"/>
          </p:cNvSpPr>
          <p:nvPr/>
        </p:nvSpPr>
        <p:spPr bwMode="auto">
          <a:xfrm>
            <a:off x="2500313" y="1201738"/>
            <a:ext cx="0" cy="116681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76" name="Line 162"/>
          <p:cNvSpPr>
            <a:spLocks noChangeShapeType="1"/>
          </p:cNvSpPr>
          <p:nvPr/>
        </p:nvSpPr>
        <p:spPr bwMode="auto">
          <a:xfrm>
            <a:off x="6843713" y="1201738"/>
            <a:ext cx="1587" cy="1177925"/>
          </a:xfrm>
          <a:prstGeom prst="line">
            <a:avLst/>
          </a:prstGeom>
          <a:noFill/>
          <a:ln w="31750">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77" name="Line 163"/>
          <p:cNvSpPr>
            <a:spLocks noChangeShapeType="1"/>
          </p:cNvSpPr>
          <p:nvPr/>
        </p:nvSpPr>
        <p:spPr bwMode="auto">
          <a:xfrm>
            <a:off x="3414713" y="2344738"/>
            <a:ext cx="1587" cy="22860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5378" name="Line 164"/>
          <p:cNvSpPr>
            <a:spLocks noChangeShapeType="1"/>
          </p:cNvSpPr>
          <p:nvPr/>
        </p:nvSpPr>
        <p:spPr bwMode="auto">
          <a:xfrm>
            <a:off x="5929313" y="2344738"/>
            <a:ext cx="1587" cy="22860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15379" name="Line 165"/>
          <p:cNvSpPr>
            <a:spLocks noChangeShapeType="1"/>
          </p:cNvSpPr>
          <p:nvPr/>
        </p:nvSpPr>
        <p:spPr bwMode="auto">
          <a:xfrm flipH="1">
            <a:off x="2957513" y="973138"/>
            <a:ext cx="34290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80" name="Line 166"/>
          <p:cNvSpPr>
            <a:spLocks noChangeShapeType="1"/>
          </p:cNvSpPr>
          <p:nvPr/>
        </p:nvSpPr>
        <p:spPr bwMode="auto">
          <a:xfrm>
            <a:off x="6272213" y="2573338"/>
            <a:ext cx="114300"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381" name="Line 167"/>
          <p:cNvSpPr>
            <a:spLocks noChangeShapeType="1"/>
          </p:cNvSpPr>
          <p:nvPr/>
        </p:nvSpPr>
        <p:spPr bwMode="auto">
          <a:xfrm flipH="1">
            <a:off x="5929313" y="2573338"/>
            <a:ext cx="114300"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382" name="Line 168"/>
          <p:cNvSpPr>
            <a:spLocks noChangeShapeType="1"/>
          </p:cNvSpPr>
          <p:nvPr/>
        </p:nvSpPr>
        <p:spPr bwMode="auto">
          <a:xfrm>
            <a:off x="3300413" y="2573338"/>
            <a:ext cx="114300"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383" name="Line 169"/>
          <p:cNvSpPr>
            <a:spLocks noChangeShapeType="1"/>
          </p:cNvSpPr>
          <p:nvPr/>
        </p:nvSpPr>
        <p:spPr bwMode="auto">
          <a:xfrm flipH="1">
            <a:off x="2957513" y="2573338"/>
            <a:ext cx="114300"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384" name="Line 170"/>
          <p:cNvSpPr>
            <a:spLocks noChangeShapeType="1"/>
          </p:cNvSpPr>
          <p:nvPr/>
        </p:nvSpPr>
        <p:spPr bwMode="auto">
          <a:xfrm flipH="1">
            <a:off x="3414713" y="2574925"/>
            <a:ext cx="2514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85" name="Line 171"/>
          <p:cNvSpPr>
            <a:spLocks noChangeShapeType="1"/>
          </p:cNvSpPr>
          <p:nvPr/>
        </p:nvSpPr>
        <p:spPr bwMode="auto">
          <a:xfrm>
            <a:off x="6386513" y="973138"/>
            <a:ext cx="1587"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386" name="Line 172"/>
          <p:cNvSpPr>
            <a:spLocks noChangeShapeType="1"/>
          </p:cNvSpPr>
          <p:nvPr/>
        </p:nvSpPr>
        <p:spPr bwMode="auto">
          <a:xfrm>
            <a:off x="6272213" y="973138"/>
            <a:ext cx="114300"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387" name="Line 173"/>
          <p:cNvSpPr>
            <a:spLocks noChangeShapeType="1"/>
          </p:cNvSpPr>
          <p:nvPr/>
        </p:nvSpPr>
        <p:spPr bwMode="auto">
          <a:xfrm flipH="1">
            <a:off x="2957513" y="973138"/>
            <a:ext cx="114300" cy="15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388" name="Object 174"/>
          <p:cNvSpPr>
            <a:spLocks noChangeAspect="1" noChangeArrowheads="1"/>
          </p:cNvSpPr>
          <p:nvPr/>
        </p:nvSpPr>
        <p:spPr bwMode="auto">
          <a:xfrm>
            <a:off x="2925763" y="1400175"/>
            <a:ext cx="2159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389" name="Object 175"/>
          <p:cNvSpPr>
            <a:spLocks noChangeAspect="1" noChangeArrowheads="1"/>
          </p:cNvSpPr>
          <p:nvPr/>
        </p:nvSpPr>
        <p:spPr bwMode="auto">
          <a:xfrm>
            <a:off x="6469063" y="1514475"/>
            <a:ext cx="2159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390" name="Line 176"/>
          <p:cNvSpPr>
            <a:spLocks noChangeShapeType="1"/>
          </p:cNvSpPr>
          <p:nvPr/>
        </p:nvSpPr>
        <p:spPr bwMode="auto">
          <a:xfrm>
            <a:off x="2955925" y="1771650"/>
            <a:ext cx="1588"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391" name="Line 177"/>
          <p:cNvSpPr>
            <a:spLocks noChangeShapeType="1"/>
          </p:cNvSpPr>
          <p:nvPr/>
        </p:nvSpPr>
        <p:spPr bwMode="auto">
          <a:xfrm>
            <a:off x="6386513" y="1773238"/>
            <a:ext cx="1587"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392" name="Arc 178"/>
          <p:cNvSpPr>
            <a:spLocks/>
          </p:cNvSpPr>
          <p:nvPr/>
        </p:nvSpPr>
        <p:spPr bwMode="auto">
          <a:xfrm flipH="1" flipV="1">
            <a:off x="2728913" y="1544638"/>
            <a:ext cx="228600" cy="342900"/>
          </a:xfrm>
          <a:custGeom>
            <a:avLst/>
            <a:gdLst>
              <a:gd name="T0" fmla="*/ 98806 w 21600"/>
              <a:gd name="T1" fmla="*/ 0 h 37785"/>
              <a:gd name="T2" fmla="*/ 121327 w 21600"/>
              <a:gd name="T3" fmla="*/ 342900 h 37785"/>
              <a:gd name="T4" fmla="*/ 0 w 21600"/>
              <a:gd name="T5" fmla="*/ 176763 h 37785"/>
              <a:gd name="T6" fmla="*/ 0 60000 65536"/>
              <a:gd name="T7" fmla="*/ 0 60000 65536"/>
              <a:gd name="T8" fmla="*/ 0 60000 65536"/>
            </a:gdLst>
            <a:ahLst/>
            <a:cxnLst>
              <a:cxn ang="T6">
                <a:pos x="T0" y="T1"/>
              </a:cxn>
              <a:cxn ang="T7">
                <a:pos x="T2" y="T3"/>
              </a:cxn>
              <a:cxn ang="T8">
                <a:pos x="T4" y="T5"/>
              </a:cxn>
            </a:cxnLst>
            <a:rect l="0" t="0" r="r" b="b"/>
            <a:pathLst>
              <a:path w="21600" h="37785" fill="none" extrusionOk="0">
                <a:moveTo>
                  <a:pt x="9336" y="-1"/>
                </a:moveTo>
                <a:cubicBezTo>
                  <a:pt x="16831" y="3592"/>
                  <a:pt x="21600" y="11166"/>
                  <a:pt x="21600" y="19478"/>
                </a:cubicBezTo>
                <a:cubicBezTo>
                  <a:pt x="21600" y="26918"/>
                  <a:pt x="17770" y="33835"/>
                  <a:pt x="11463" y="37784"/>
                </a:cubicBezTo>
              </a:path>
              <a:path w="21600" h="37785" stroke="0" extrusionOk="0">
                <a:moveTo>
                  <a:pt x="9336" y="-1"/>
                </a:moveTo>
                <a:cubicBezTo>
                  <a:pt x="16831" y="3592"/>
                  <a:pt x="21600" y="11166"/>
                  <a:pt x="21600" y="19478"/>
                </a:cubicBezTo>
                <a:cubicBezTo>
                  <a:pt x="21600" y="26918"/>
                  <a:pt x="17770" y="33835"/>
                  <a:pt x="11463" y="37784"/>
                </a:cubicBezTo>
                <a:lnTo>
                  <a:pt x="0" y="19478"/>
                </a:lnTo>
                <a:lnTo>
                  <a:pt x="9336" y="-1"/>
                </a:lnTo>
                <a:close/>
              </a:path>
            </a:pathLst>
          </a:custGeom>
          <a:noFill/>
          <a:ln w="9525">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393" name="Arc 179"/>
          <p:cNvSpPr>
            <a:spLocks/>
          </p:cNvSpPr>
          <p:nvPr/>
        </p:nvSpPr>
        <p:spPr bwMode="auto">
          <a:xfrm flipH="1" flipV="1">
            <a:off x="6300788" y="1557338"/>
            <a:ext cx="228600" cy="342900"/>
          </a:xfrm>
          <a:custGeom>
            <a:avLst/>
            <a:gdLst>
              <a:gd name="T0" fmla="*/ 98806 w 21600"/>
              <a:gd name="T1" fmla="*/ 0 h 37785"/>
              <a:gd name="T2" fmla="*/ 121327 w 21600"/>
              <a:gd name="T3" fmla="*/ 342900 h 37785"/>
              <a:gd name="T4" fmla="*/ 0 w 21600"/>
              <a:gd name="T5" fmla="*/ 176763 h 37785"/>
              <a:gd name="T6" fmla="*/ 0 60000 65536"/>
              <a:gd name="T7" fmla="*/ 0 60000 65536"/>
              <a:gd name="T8" fmla="*/ 0 60000 65536"/>
            </a:gdLst>
            <a:ahLst/>
            <a:cxnLst>
              <a:cxn ang="T6">
                <a:pos x="T0" y="T1"/>
              </a:cxn>
              <a:cxn ang="T7">
                <a:pos x="T2" y="T3"/>
              </a:cxn>
              <a:cxn ang="T8">
                <a:pos x="T4" y="T5"/>
              </a:cxn>
            </a:cxnLst>
            <a:rect l="0" t="0" r="r" b="b"/>
            <a:pathLst>
              <a:path w="21600" h="37785" fill="none" extrusionOk="0">
                <a:moveTo>
                  <a:pt x="9336" y="-1"/>
                </a:moveTo>
                <a:cubicBezTo>
                  <a:pt x="16831" y="3592"/>
                  <a:pt x="21600" y="11166"/>
                  <a:pt x="21600" y="19478"/>
                </a:cubicBezTo>
                <a:cubicBezTo>
                  <a:pt x="21600" y="26918"/>
                  <a:pt x="17770" y="33835"/>
                  <a:pt x="11463" y="37784"/>
                </a:cubicBezTo>
              </a:path>
              <a:path w="21600" h="37785" stroke="0" extrusionOk="0">
                <a:moveTo>
                  <a:pt x="9336" y="-1"/>
                </a:moveTo>
                <a:cubicBezTo>
                  <a:pt x="16831" y="3592"/>
                  <a:pt x="21600" y="11166"/>
                  <a:pt x="21600" y="19478"/>
                </a:cubicBezTo>
                <a:cubicBezTo>
                  <a:pt x="21600" y="26918"/>
                  <a:pt x="17770" y="33835"/>
                  <a:pt x="11463" y="37784"/>
                </a:cubicBezTo>
                <a:lnTo>
                  <a:pt x="0" y="19478"/>
                </a:lnTo>
                <a:lnTo>
                  <a:pt x="9336" y="-1"/>
                </a:lnTo>
                <a:close/>
              </a:path>
            </a:pathLst>
          </a:custGeom>
          <a:noFill/>
          <a:ln w="9525">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394" name="Object 180"/>
          <p:cNvSpPr>
            <a:spLocks noChangeAspect="1" noChangeArrowheads="1"/>
          </p:cNvSpPr>
          <p:nvPr/>
        </p:nvSpPr>
        <p:spPr bwMode="auto">
          <a:xfrm>
            <a:off x="3381375" y="1952625"/>
            <a:ext cx="2667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395" name="Object 181"/>
          <p:cNvSpPr>
            <a:spLocks noChangeAspect="1" noChangeArrowheads="1"/>
          </p:cNvSpPr>
          <p:nvPr/>
        </p:nvSpPr>
        <p:spPr bwMode="auto">
          <a:xfrm>
            <a:off x="5651500" y="1989138"/>
            <a:ext cx="2667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396" name="Line 182"/>
          <p:cNvSpPr>
            <a:spLocks noChangeShapeType="1"/>
          </p:cNvSpPr>
          <p:nvPr/>
        </p:nvSpPr>
        <p:spPr bwMode="auto">
          <a:xfrm>
            <a:off x="2957513" y="1773238"/>
            <a:ext cx="342900" cy="15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397" name="Line 183"/>
          <p:cNvSpPr>
            <a:spLocks noChangeShapeType="1"/>
          </p:cNvSpPr>
          <p:nvPr/>
        </p:nvSpPr>
        <p:spPr bwMode="auto">
          <a:xfrm>
            <a:off x="6386513" y="1773238"/>
            <a:ext cx="342900" cy="15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398" name="Rectangle 184"/>
          <p:cNvSpPr>
            <a:spLocks noChangeArrowheads="1"/>
          </p:cNvSpPr>
          <p:nvPr/>
        </p:nvSpPr>
        <p:spPr bwMode="auto">
          <a:xfrm>
            <a:off x="2987675" y="3068638"/>
            <a:ext cx="31035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1447800" algn="l"/>
              </a:tabLst>
            </a:pPr>
            <a:r>
              <a:rPr lang="fr-FR" sz="1200">
                <a:latin typeface="Arial" charset="0"/>
                <a:cs typeface="Times New Roman" pitchFamily="18" charset="0"/>
              </a:rPr>
              <a:t>	</a:t>
            </a:r>
            <a:endParaRPr lang="fr-FR" sz="1400">
              <a:latin typeface="Arial" charset="0"/>
            </a:endParaRPr>
          </a:p>
          <a:p>
            <a:pPr eaLnBrk="0" hangingPunct="0">
              <a:tabLst>
                <a:tab pos="1447800" algn="l"/>
              </a:tabLst>
            </a:pPr>
            <a:r>
              <a:rPr lang="fr-FR" sz="2000">
                <a:latin typeface="Arial" charset="0"/>
                <a:cs typeface="Times New Roman" pitchFamily="18" charset="0"/>
              </a:rPr>
              <a:t>Poutre reliant deux refend</a:t>
            </a:r>
            <a:endParaRPr lang="fr-FR" sz="2000">
              <a:latin typeface="Arial" charset="0"/>
            </a:endParaRPr>
          </a:p>
        </p:txBody>
      </p:sp>
      <p:sp>
        <p:nvSpPr>
          <p:cNvPr id="15399" name="Line 185"/>
          <p:cNvSpPr>
            <a:spLocks noChangeShapeType="1"/>
          </p:cNvSpPr>
          <p:nvPr/>
        </p:nvSpPr>
        <p:spPr bwMode="auto">
          <a:xfrm flipH="1">
            <a:off x="3373438" y="4521200"/>
            <a:ext cx="251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400" name="Line 186"/>
          <p:cNvSpPr>
            <a:spLocks noChangeShapeType="1"/>
          </p:cNvSpPr>
          <p:nvPr/>
        </p:nvSpPr>
        <p:spPr bwMode="auto">
          <a:xfrm flipH="1">
            <a:off x="2916238" y="4521200"/>
            <a:ext cx="457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15401" name="Line 187"/>
          <p:cNvSpPr>
            <a:spLocks noChangeShapeType="1"/>
          </p:cNvSpPr>
          <p:nvPr/>
        </p:nvSpPr>
        <p:spPr bwMode="auto">
          <a:xfrm flipH="1">
            <a:off x="5888038" y="4521200"/>
            <a:ext cx="457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15402" name="Line 188"/>
          <p:cNvSpPr>
            <a:spLocks noChangeShapeType="1"/>
          </p:cNvSpPr>
          <p:nvPr/>
        </p:nvSpPr>
        <p:spPr bwMode="auto">
          <a:xfrm>
            <a:off x="2916238" y="4508500"/>
            <a:ext cx="0"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403" name="Line 189"/>
          <p:cNvSpPr>
            <a:spLocks noChangeShapeType="1"/>
          </p:cNvSpPr>
          <p:nvPr/>
        </p:nvSpPr>
        <p:spPr bwMode="auto">
          <a:xfrm>
            <a:off x="3373438" y="4521200"/>
            <a:ext cx="0"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404" name="Line 190"/>
          <p:cNvSpPr>
            <a:spLocks noChangeShapeType="1"/>
          </p:cNvSpPr>
          <p:nvPr/>
        </p:nvSpPr>
        <p:spPr bwMode="auto">
          <a:xfrm>
            <a:off x="5888038" y="4521200"/>
            <a:ext cx="0"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405" name="Line 191"/>
          <p:cNvSpPr>
            <a:spLocks noChangeShapeType="1"/>
          </p:cNvSpPr>
          <p:nvPr/>
        </p:nvSpPr>
        <p:spPr bwMode="auto">
          <a:xfrm>
            <a:off x="6345238" y="4521200"/>
            <a:ext cx="0"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406" name="Arc 192"/>
          <p:cNvSpPr>
            <a:spLocks/>
          </p:cNvSpPr>
          <p:nvPr/>
        </p:nvSpPr>
        <p:spPr bwMode="auto">
          <a:xfrm flipH="1" flipV="1">
            <a:off x="2801938" y="4292600"/>
            <a:ext cx="228600" cy="342900"/>
          </a:xfrm>
          <a:custGeom>
            <a:avLst/>
            <a:gdLst>
              <a:gd name="T0" fmla="*/ 98806 w 21600"/>
              <a:gd name="T1" fmla="*/ 0 h 37785"/>
              <a:gd name="T2" fmla="*/ 121327 w 21600"/>
              <a:gd name="T3" fmla="*/ 342900 h 37785"/>
              <a:gd name="T4" fmla="*/ 0 w 21600"/>
              <a:gd name="T5" fmla="*/ 176763 h 37785"/>
              <a:gd name="T6" fmla="*/ 0 60000 65536"/>
              <a:gd name="T7" fmla="*/ 0 60000 65536"/>
              <a:gd name="T8" fmla="*/ 0 60000 65536"/>
            </a:gdLst>
            <a:ahLst/>
            <a:cxnLst>
              <a:cxn ang="T6">
                <a:pos x="T0" y="T1"/>
              </a:cxn>
              <a:cxn ang="T7">
                <a:pos x="T2" y="T3"/>
              </a:cxn>
              <a:cxn ang="T8">
                <a:pos x="T4" y="T5"/>
              </a:cxn>
            </a:cxnLst>
            <a:rect l="0" t="0" r="r" b="b"/>
            <a:pathLst>
              <a:path w="21600" h="37785" fill="none" extrusionOk="0">
                <a:moveTo>
                  <a:pt x="9336" y="-1"/>
                </a:moveTo>
                <a:cubicBezTo>
                  <a:pt x="16831" y="3592"/>
                  <a:pt x="21600" y="11166"/>
                  <a:pt x="21600" y="19478"/>
                </a:cubicBezTo>
                <a:cubicBezTo>
                  <a:pt x="21600" y="26918"/>
                  <a:pt x="17770" y="33835"/>
                  <a:pt x="11463" y="37784"/>
                </a:cubicBezTo>
              </a:path>
              <a:path w="21600" h="37785" stroke="0" extrusionOk="0">
                <a:moveTo>
                  <a:pt x="9336" y="-1"/>
                </a:moveTo>
                <a:cubicBezTo>
                  <a:pt x="16831" y="3592"/>
                  <a:pt x="21600" y="11166"/>
                  <a:pt x="21600" y="19478"/>
                </a:cubicBezTo>
                <a:cubicBezTo>
                  <a:pt x="21600" y="26918"/>
                  <a:pt x="17770" y="33835"/>
                  <a:pt x="11463" y="37784"/>
                </a:cubicBezTo>
                <a:lnTo>
                  <a:pt x="0" y="19478"/>
                </a:lnTo>
                <a:lnTo>
                  <a:pt x="9336" y="-1"/>
                </a:lnTo>
                <a:close/>
              </a:path>
            </a:pathLst>
          </a:custGeom>
          <a:noFill/>
          <a:ln w="9525">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407" name="Arc 193"/>
          <p:cNvSpPr>
            <a:spLocks/>
          </p:cNvSpPr>
          <p:nvPr/>
        </p:nvSpPr>
        <p:spPr bwMode="auto">
          <a:xfrm flipH="1" flipV="1">
            <a:off x="3259138" y="4292600"/>
            <a:ext cx="228600" cy="342900"/>
          </a:xfrm>
          <a:custGeom>
            <a:avLst/>
            <a:gdLst>
              <a:gd name="T0" fmla="*/ 98806 w 21600"/>
              <a:gd name="T1" fmla="*/ 0 h 37785"/>
              <a:gd name="T2" fmla="*/ 121327 w 21600"/>
              <a:gd name="T3" fmla="*/ 342900 h 37785"/>
              <a:gd name="T4" fmla="*/ 0 w 21600"/>
              <a:gd name="T5" fmla="*/ 176763 h 37785"/>
              <a:gd name="T6" fmla="*/ 0 60000 65536"/>
              <a:gd name="T7" fmla="*/ 0 60000 65536"/>
              <a:gd name="T8" fmla="*/ 0 60000 65536"/>
            </a:gdLst>
            <a:ahLst/>
            <a:cxnLst>
              <a:cxn ang="T6">
                <a:pos x="T0" y="T1"/>
              </a:cxn>
              <a:cxn ang="T7">
                <a:pos x="T2" y="T3"/>
              </a:cxn>
              <a:cxn ang="T8">
                <a:pos x="T4" y="T5"/>
              </a:cxn>
            </a:cxnLst>
            <a:rect l="0" t="0" r="r" b="b"/>
            <a:pathLst>
              <a:path w="21600" h="37785" fill="none" extrusionOk="0">
                <a:moveTo>
                  <a:pt x="9336" y="-1"/>
                </a:moveTo>
                <a:cubicBezTo>
                  <a:pt x="16831" y="3592"/>
                  <a:pt x="21600" y="11166"/>
                  <a:pt x="21600" y="19478"/>
                </a:cubicBezTo>
                <a:cubicBezTo>
                  <a:pt x="21600" y="26918"/>
                  <a:pt x="17770" y="33835"/>
                  <a:pt x="11463" y="37784"/>
                </a:cubicBezTo>
              </a:path>
              <a:path w="21600" h="37785" stroke="0" extrusionOk="0">
                <a:moveTo>
                  <a:pt x="9336" y="-1"/>
                </a:moveTo>
                <a:cubicBezTo>
                  <a:pt x="16831" y="3592"/>
                  <a:pt x="21600" y="11166"/>
                  <a:pt x="21600" y="19478"/>
                </a:cubicBezTo>
                <a:cubicBezTo>
                  <a:pt x="21600" y="26918"/>
                  <a:pt x="17770" y="33835"/>
                  <a:pt x="11463" y="37784"/>
                </a:cubicBezTo>
                <a:lnTo>
                  <a:pt x="0" y="19478"/>
                </a:lnTo>
                <a:lnTo>
                  <a:pt x="9336" y="-1"/>
                </a:lnTo>
                <a:close/>
              </a:path>
            </a:pathLst>
          </a:custGeom>
          <a:noFill/>
          <a:ln w="9525">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408" name="Arc 194"/>
          <p:cNvSpPr>
            <a:spLocks/>
          </p:cNvSpPr>
          <p:nvPr/>
        </p:nvSpPr>
        <p:spPr bwMode="auto">
          <a:xfrm flipH="1" flipV="1">
            <a:off x="5773738" y="4292600"/>
            <a:ext cx="228600" cy="361950"/>
          </a:xfrm>
          <a:custGeom>
            <a:avLst/>
            <a:gdLst>
              <a:gd name="T0" fmla="*/ 0 w 21600"/>
              <a:gd name="T1" fmla="*/ 0 h 39907"/>
              <a:gd name="T2" fmla="*/ 121327 w 21600"/>
              <a:gd name="T3" fmla="*/ 361950 h 39907"/>
              <a:gd name="T4" fmla="*/ 0 w 21600"/>
              <a:gd name="T5" fmla="*/ 195908 h 39907"/>
              <a:gd name="T6" fmla="*/ 0 60000 65536"/>
              <a:gd name="T7" fmla="*/ 0 60000 65536"/>
              <a:gd name="T8" fmla="*/ 0 60000 65536"/>
            </a:gdLst>
            <a:ahLst/>
            <a:cxnLst>
              <a:cxn ang="T6">
                <a:pos x="T0" y="T1"/>
              </a:cxn>
              <a:cxn ang="T7">
                <a:pos x="T2" y="T3"/>
              </a:cxn>
              <a:cxn ang="T8">
                <a:pos x="T4" y="T5"/>
              </a:cxn>
            </a:cxnLst>
            <a:rect l="0" t="0" r="r" b="b"/>
            <a:pathLst>
              <a:path w="21600" h="39907" fill="none" extrusionOk="0">
                <a:moveTo>
                  <a:pt x="-1" y="0"/>
                </a:moveTo>
                <a:cubicBezTo>
                  <a:pt x="11929" y="0"/>
                  <a:pt x="21600" y="9670"/>
                  <a:pt x="21600" y="21600"/>
                </a:cubicBezTo>
                <a:cubicBezTo>
                  <a:pt x="21600" y="29040"/>
                  <a:pt x="17770" y="35957"/>
                  <a:pt x="11463" y="39906"/>
                </a:cubicBezTo>
              </a:path>
              <a:path w="21600" h="39907" stroke="0" extrusionOk="0">
                <a:moveTo>
                  <a:pt x="-1" y="0"/>
                </a:moveTo>
                <a:cubicBezTo>
                  <a:pt x="11929" y="0"/>
                  <a:pt x="21600" y="9670"/>
                  <a:pt x="21600" y="21600"/>
                </a:cubicBezTo>
                <a:cubicBezTo>
                  <a:pt x="21600" y="29040"/>
                  <a:pt x="17770" y="35957"/>
                  <a:pt x="11463" y="39906"/>
                </a:cubicBezTo>
                <a:lnTo>
                  <a:pt x="0" y="21600"/>
                </a:lnTo>
                <a:lnTo>
                  <a:pt x="-1" y="0"/>
                </a:lnTo>
                <a:close/>
              </a:path>
            </a:pathLst>
          </a:custGeom>
          <a:noFill/>
          <a:ln w="9525">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409" name="Arc 195"/>
          <p:cNvSpPr>
            <a:spLocks/>
          </p:cNvSpPr>
          <p:nvPr/>
        </p:nvSpPr>
        <p:spPr bwMode="auto">
          <a:xfrm flipH="1" flipV="1">
            <a:off x="6230938" y="4292600"/>
            <a:ext cx="228600" cy="342900"/>
          </a:xfrm>
          <a:custGeom>
            <a:avLst/>
            <a:gdLst>
              <a:gd name="T0" fmla="*/ 98806 w 21600"/>
              <a:gd name="T1" fmla="*/ 0 h 37785"/>
              <a:gd name="T2" fmla="*/ 121327 w 21600"/>
              <a:gd name="T3" fmla="*/ 342900 h 37785"/>
              <a:gd name="T4" fmla="*/ 0 w 21600"/>
              <a:gd name="T5" fmla="*/ 176763 h 37785"/>
              <a:gd name="T6" fmla="*/ 0 60000 65536"/>
              <a:gd name="T7" fmla="*/ 0 60000 65536"/>
              <a:gd name="T8" fmla="*/ 0 60000 65536"/>
            </a:gdLst>
            <a:ahLst/>
            <a:cxnLst>
              <a:cxn ang="T6">
                <a:pos x="T0" y="T1"/>
              </a:cxn>
              <a:cxn ang="T7">
                <a:pos x="T2" y="T3"/>
              </a:cxn>
              <a:cxn ang="T8">
                <a:pos x="T4" y="T5"/>
              </a:cxn>
            </a:cxnLst>
            <a:rect l="0" t="0" r="r" b="b"/>
            <a:pathLst>
              <a:path w="21600" h="37785" fill="none" extrusionOk="0">
                <a:moveTo>
                  <a:pt x="9336" y="-1"/>
                </a:moveTo>
                <a:cubicBezTo>
                  <a:pt x="16831" y="3592"/>
                  <a:pt x="21600" y="11166"/>
                  <a:pt x="21600" y="19478"/>
                </a:cubicBezTo>
                <a:cubicBezTo>
                  <a:pt x="21600" y="26918"/>
                  <a:pt x="17770" y="33835"/>
                  <a:pt x="11463" y="37784"/>
                </a:cubicBezTo>
              </a:path>
              <a:path w="21600" h="37785" stroke="0" extrusionOk="0">
                <a:moveTo>
                  <a:pt x="9336" y="-1"/>
                </a:moveTo>
                <a:cubicBezTo>
                  <a:pt x="16831" y="3592"/>
                  <a:pt x="21600" y="11166"/>
                  <a:pt x="21600" y="19478"/>
                </a:cubicBezTo>
                <a:cubicBezTo>
                  <a:pt x="21600" y="26918"/>
                  <a:pt x="17770" y="33835"/>
                  <a:pt x="11463" y="37784"/>
                </a:cubicBezTo>
                <a:lnTo>
                  <a:pt x="0" y="19478"/>
                </a:lnTo>
                <a:lnTo>
                  <a:pt x="9336" y="-1"/>
                </a:lnTo>
                <a:close/>
              </a:path>
            </a:pathLst>
          </a:custGeom>
          <a:noFill/>
          <a:ln w="9525">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410" name="Line 196"/>
          <p:cNvSpPr>
            <a:spLocks noChangeShapeType="1"/>
          </p:cNvSpPr>
          <p:nvPr/>
        </p:nvSpPr>
        <p:spPr bwMode="auto">
          <a:xfrm flipH="1">
            <a:off x="3373438" y="5092700"/>
            <a:ext cx="2514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411" name="Line 197"/>
          <p:cNvSpPr>
            <a:spLocks noChangeShapeType="1"/>
          </p:cNvSpPr>
          <p:nvPr/>
        </p:nvSpPr>
        <p:spPr bwMode="auto">
          <a:xfrm>
            <a:off x="2916238" y="5092700"/>
            <a:ext cx="457200" cy="0"/>
          </a:xfrm>
          <a:prstGeom prst="line">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412" name="Line 198"/>
          <p:cNvSpPr>
            <a:spLocks noChangeShapeType="1"/>
          </p:cNvSpPr>
          <p:nvPr/>
        </p:nvSpPr>
        <p:spPr bwMode="auto">
          <a:xfrm>
            <a:off x="5888038" y="5092700"/>
            <a:ext cx="457200" cy="0"/>
          </a:xfrm>
          <a:prstGeom prst="line">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413" name="Object 199"/>
          <p:cNvSpPr>
            <a:spLocks noChangeAspect="1" noChangeArrowheads="1"/>
          </p:cNvSpPr>
          <p:nvPr/>
        </p:nvSpPr>
        <p:spPr bwMode="auto">
          <a:xfrm>
            <a:off x="5508625" y="4292600"/>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414" name="Object 200"/>
          <p:cNvSpPr>
            <a:spLocks noChangeAspect="1" noChangeArrowheads="1"/>
          </p:cNvSpPr>
          <p:nvPr/>
        </p:nvSpPr>
        <p:spPr bwMode="auto">
          <a:xfrm>
            <a:off x="2884488" y="4262438"/>
            <a:ext cx="2159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415" name="Object 201"/>
          <p:cNvSpPr>
            <a:spLocks noChangeAspect="1" noChangeArrowheads="1"/>
          </p:cNvSpPr>
          <p:nvPr/>
        </p:nvSpPr>
        <p:spPr bwMode="auto">
          <a:xfrm>
            <a:off x="3335338" y="4256088"/>
            <a:ext cx="2667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416" name="Object 202"/>
          <p:cNvSpPr>
            <a:spLocks noChangeAspect="1" noChangeArrowheads="1"/>
          </p:cNvSpPr>
          <p:nvPr/>
        </p:nvSpPr>
        <p:spPr bwMode="auto">
          <a:xfrm>
            <a:off x="5849938" y="4256088"/>
            <a:ext cx="2667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417" name="Object 203"/>
          <p:cNvSpPr>
            <a:spLocks noChangeAspect="1" noChangeArrowheads="1"/>
          </p:cNvSpPr>
          <p:nvPr/>
        </p:nvSpPr>
        <p:spPr bwMode="auto">
          <a:xfrm>
            <a:off x="6300788" y="4292600"/>
            <a:ext cx="2159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418" name="Line 204"/>
          <p:cNvSpPr>
            <a:spLocks noChangeShapeType="1"/>
          </p:cNvSpPr>
          <p:nvPr/>
        </p:nvSpPr>
        <p:spPr bwMode="auto">
          <a:xfrm flipV="1">
            <a:off x="2555875" y="4508500"/>
            <a:ext cx="3429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419" name="Line 205"/>
          <p:cNvSpPr>
            <a:spLocks noChangeShapeType="1"/>
          </p:cNvSpPr>
          <p:nvPr/>
        </p:nvSpPr>
        <p:spPr bwMode="auto">
          <a:xfrm>
            <a:off x="5545138" y="4521200"/>
            <a:ext cx="3429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420" name="Line 206"/>
          <p:cNvSpPr>
            <a:spLocks noChangeShapeType="1"/>
          </p:cNvSpPr>
          <p:nvPr/>
        </p:nvSpPr>
        <p:spPr bwMode="auto">
          <a:xfrm>
            <a:off x="3373438" y="4521200"/>
            <a:ext cx="3429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421" name="Line 207"/>
          <p:cNvSpPr>
            <a:spLocks noChangeShapeType="1"/>
          </p:cNvSpPr>
          <p:nvPr/>
        </p:nvSpPr>
        <p:spPr bwMode="auto">
          <a:xfrm>
            <a:off x="6345238" y="4521200"/>
            <a:ext cx="3429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422" name="Line 208"/>
          <p:cNvSpPr>
            <a:spLocks noChangeShapeType="1"/>
          </p:cNvSpPr>
          <p:nvPr/>
        </p:nvSpPr>
        <p:spPr bwMode="auto">
          <a:xfrm>
            <a:off x="5773738" y="5092700"/>
            <a:ext cx="114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423" name="Line 209"/>
          <p:cNvSpPr>
            <a:spLocks noChangeShapeType="1"/>
          </p:cNvSpPr>
          <p:nvPr/>
        </p:nvSpPr>
        <p:spPr bwMode="auto">
          <a:xfrm flipH="1">
            <a:off x="3373438" y="5092700"/>
            <a:ext cx="114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424" name="Text Box 210"/>
          <p:cNvSpPr txBox="1">
            <a:spLocks noChangeArrowheads="1"/>
          </p:cNvSpPr>
          <p:nvPr/>
        </p:nvSpPr>
        <p:spPr bwMode="auto">
          <a:xfrm>
            <a:off x="3203575" y="5373688"/>
            <a:ext cx="3024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fr-FR"/>
          </a:p>
        </p:txBody>
      </p:sp>
      <p:sp>
        <p:nvSpPr>
          <p:cNvPr id="15425" name="Rectangle 211"/>
          <p:cNvSpPr>
            <a:spLocks noChangeArrowheads="1"/>
          </p:cNvSpPr>
          <p:nvPr/>
        </p:nvSpPr>
        <p:spPr bwMode="auto">
          <a:xfrm>
            <a:off x="3203575" y="5876925"/>
            <a:ext cx="253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1485900" algn="l"/>
                <a:tab pos="2200275" algn="l"/>
              </a:tabLst>
            </a:pPr>
            <a:r>
              <a:rPr lang="fr-FR"/>
              <a:t>Système des coordonnées</a:t>
            </a:r>
          </a:p>
        </p:txBody>
      </p:sp>
      <p:sp>
        <p:nvSpPr>
          <p:cNvPr id="15426" name="Text Box 212"/>
          <p:cNvSpPr txBox="1">
            <a:spLocks noChangeArrowheads="1"/>
          </p:cNvSpPr>
          <p:nvPr/>
        </p:nvSpPr>
        <p:spPr bwMode="auto">
          <a:xfrm>
            <a:off x="2771775" y="5300663"/>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Rigide</a:t>
            </a:r>
          </a:p>
        </p:txBody>
      </p:sp>
      <p:sp>
        <p:nvSpPr>
          <p:cNvPr id="15427" name="Text Box 213"/>
          <p:cNvSpPr txBox="1">
            <a:spLocks noChangeArrowheads="1"/>
          </p:cNvSpPr>
          <p:nvPr/>
        </p:nvSpPr>
        <p:spPr bwMode="auto">
          <a:xfrm>
            <a:off x="5795963" y="5300663"/>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Rigide</a:t>
            </a:r>
          </a:p>
        </p:txBody>
      </p:sp>
      <p:sp>
        <p:nvSpPr>
          <p:cNvPr id="15428" name="Text Box 214"/>
          <p:cNvSpPr txBox="1">
            <a:spLocks noChangeArrowheads="1"/>
          </p:cNvSpPr>
          <p:nvPr/>
        </p:nvSpPr>
        <p:spPr bwMode="auto">
          <a:xfrm>
            <a:off x="3635375" y="5300663"/>
            <a:ext cx="2232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Rigidité flexionnelle </a:t>
            </a:r>
          </a:p>
        </p:txBody>
      </p:sp>
      <p:sp>
        <p:nvSpPr>
          <p:cNvPr id="15429" name="Text Box 215"/>
          <p:cNvSpPr txBox="1">
            <a:spLocks noChangeArrowheads="1"/>
          </p:cNvSpPr>
          <p:nvPr/>
        </p:nvSpPr>
        <p:spPr bwMode="auto">
          <a:xfrm>
            <a:off x="6084888" y="3789363"/>
            <a:ext cx="719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FF00"/>
                </a:solidFill>
              </a:rPr>
              <a:t>D</a:t>
            </a:r>
            <a:r>
              <a:rPr lang="fr-FR" sz="2000">
                <a:solidFill>
                  <a:srgbClr val="00FF00"/>
                </a:solidFill>
              </a:rPr>
              <a:t>6</a:t>
            </a:r>
            <a:r>
              <a:rPr lang="fr-FR" sz="2800">
                <a:solidFill>
                  <a:srgbClr val="00FF00"/>
                </a:solidFill>
              </a:rPr>
              <a:t>*</a:t>
            </a:r>
          </a:p>
        </p:txBody>
      </p:sp>
      <p:sp>
        <p:nvSpPr>
          <p:cNvPr id="15430" name="Text Box 216"/>
          <p:cNvSpPr txBox="1">
            <a:spLocks noChangeArrowheads="1"/>
          </p:cNvSpPr>
          <p:nvPr/>
        </p:nvSpPr>
        <p:spPr bwMode="auto">
          <a:xfrm>
            <a:off x="5076825" y="4437063"/>
            <a:ext cx="719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FF0000"/>
                </a:solidFill>
              </a:rPr>
              <a:t>D</a:t>
            </a:r>
            <a:r>
              <a:rPr lang="fr-FR" sz="2000">
                <a:solidFill>
                  <a:srgbClr val="FF0000"/>
                </a:solidFill>
              </a:rPr>
              <a:t>4</a:t>
            </a:r>
            <a:endParaRPr lang="fr-FR" sz="2800">
              <a:solidFill>
                <a:srgbClr val="FF0000"/>
              </a:solidFill>
            </a:endParaRPr>
          </a:p>
        </p:txBody>
      </p:sp>
      <p:sp>
        <p:nvSpPr>
          <p:cNvPr id="15431" name="Text Box 217"/>
          <p:cNvSpPr txBox="1">
            <a:spLocks noChangeArrowheads="1"/>
          </p:cNvSpPr>
          <p:nvPr/>
        </p:nvSpPr>
        <p:spPr bwMode="auto">
          <a:xfrm>
            <a:off x="6156325" y="4652963"/>
            <a:ext cx="7191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D</a:t>
            </a:r>
            <a:r>
              <a:rPr lang="fr-FR" sz="2000"/>
              <a:t>5</a:t>
            </a:r>
            <a:r>
              <a:rPr lang="fr-FR" sz="2800"/>
              <a:t>*</a:t>
            </a:r>
          </a:p>
        </p:txBody>
      </p:sp>
      <p:sp>
        <p:nvSpPr>
          <p:cNvPr id="15432" name="Text Box 218"/>
          <p:cNvSpPr txBox="1">
            <a:spLocks noChangeArrowheads="1"/>
          </p:cNvSpPr>
          <p:nvPr/>
        </p:nvSpPr>
        <p:spPr bwMode="auto">
          <a:xfrm>
            <a:off x="2411413" y="1196975"/>
            <a:ext cx="504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solidFill>
                  <a:srgbClr val="00FF00"/>
                </a:solidFill>
              </a:rPr>
              <a:t>3</a:t>
            </a:r>
            <a:r>
              <a:rPr lang="fr-FR" sz="2800">
                <a:solidFill>
                  <a:srgbClr val="00FF00"/>
                </a:solidFill>
              </a:rPr>
              <a:t>*</a:t>
            </a:r>
          </a:p>
        </p:txBody>
      </p:sp>
      <p:sp>
        <p:nvSpPr>
          <p:cNvPr id="15433" name="Text Box 219"/>
          <p:cNvSpPr txBox="1">
            <a:spLocks noChangeArrowheads="1"/>
          </p:cNvSpPr>
          <p:nvPr/>
        </p:nvSpPr>
        <p:spPr bwMode="auto">
          <a:xfrm>
            <a:off x="2051050" y="4365625"/>
            <a:ext cx="719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FF0000"/>
                </a:solidFill>
              </a:rPr>
              <a:t>D</a:t>
            </a:r>
            <a:r>
              <a:rPr lang="fr-FR" sz="2000">
                <a:solidFill>
                  <a:srgbClr val="FF0000"/>
                </a:solidFill>
              </a:rPr>
              <a:t>1</a:t>
            </a:r>
            <a:r>
              <a:rPr lang="fr-FR" sz="2800">
                <a:solidFill>
                  <a:srgbClr val="FF0000"/>
                </a:solidFill>
              </a:rPr>
              <a:t>*</a:t>
            </a:r>
          </a:p>
        </p:txBody>
      </p:sp>
      <p:sp>
        <p:nvSpPr>
          <p:cNvPr id="15434" name="Text Box 220"/>
          <p:cNvSpPr txBox="1">
            <a:spLocks noChangeArrowheads="1"/>
          </p:cNvSpPr>
          <p:nvPr/>
        </p:nvSpPr>
        <p:spPr bwMode="auto">
          <a:xfrm>
            <a:off x="2484438" y="1844675"/>
            <a:ext cx="7191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t>2</a:t>
            </a:r>
            <a:r>
              <a:rPr lang="fr-FR" sz="2800"/>
              <a:t>*</a:t>
            </a:r>
          </a:p>
        </p:txBody>
      </p:sp>
      <p:sp>
        <p:nvSpPr>
          <p:cNvPr id="15435" name="Text Box 221"/>
          <p:cNvSpPr txBox="1">
            <a:spLocks noChangeArrowheads="1"/>
          </p:cNvSpPr>
          <p:nvPr/>
        </p:nvSpPr>
        <p:spPr bwMode="auto">
          <a:xfrm>
            <a:off x="3492500" y="4149725"/>
            <a:ext cx="719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FF0000"/>
                </a:solidFill>
              </a:rPr>
              <a:t>D</a:t>
            </a:r>
            <a:r>
              <a:rPr lang="fr-FR" sz="2000">
                <a:solidFill>
                  <a:srgbClr val="FF0000"/>
                </a:solidFill>
              </a:rPr>
              <a:t>1</a:t>
            </a:r>
            <a:endParaRPr lang="fr-FR" sz="2800">
              <a:solidFill>
                <a:srgbClr val="FF0000"/>
              </a:solidFill>
            </a:endParaRPr>
          </a:p>
        </p:txBody>
      </p:sp>
      <p:sp>
        <p:nvSpPr>
          <p:cNvPr id="15436" name="Text Box 222"/>
          <p:cNvSpPr txBox="1">
            <a:spLocks noChangeArrowheads="1"/>
          </p:cNvSpPr>
          <p:nvPr/>
        </p:nvSpPr>
        <p:spPr bwMode="auto">
          <a:xfrm>
            <a:off x="3059113" y="3860800"/>
            <a:ext cx="719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FF00"/>
                </a:solidFill>
              </a:rPr>
              <a:t>D</a:t>
            </a:r>
            <a:r>
              <a:rPr lang="fr-FR" sz="2000">
                <a:solidFill>
                  <a:srgbClr val="00FF00"/>
                </a:solidFill>
              </a:rPr>
              <a:t>3</a:t>
            </a:r>
            <a:endParaRPr lang="fr-FR" sz="2800">
              <a:solidFill>
                <a:srgbClr val="00FF00"/>
              </a:solidFill>
            </a:endParaRPr>
          </a:p>
        </p:txBody>
      </p:sp>
      <p:sp>
        <p:nvSpPr>
          <p:cNvPr id="15437" name="Text Box 223"/>
          <p:cNvSpPr txBox="1">
            <a:spLocks noChangeArrowheads="1"/>
          </p:cNvSpPr>
          <p:nvPr/>
        </p:nvSpPr>
        <p:spPr bwMode="auto">
          <a:xfrm>
            <a:off x="3203575" y="4724400"/>
            <a:ext cx="719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D</a:t>
            </a:r>
            <a:r>
              <a:rPr lang="fr-FR" sz="2000"/>
              <a:t>2</a:t>
            </a:r>
            <a:endParaRPr lang="fr-FR" sz="2800"/>
          </a:p>
        </p:txBody>
      </p:sp>
      <p:sp>
        <p:nvSpPr>
          <p:cNvPr id="15438" name="Text Box 224"/>
          <p:cNvSpPr txBox="1">
            <a:spLocks noChangeArrowheads="1"/>
          </p:cNvSpPr>
          <p:nvPr/>
        </p:nvSpPr>
        <p:spPr bwMode="auto">
          <a:xfrm>
            <a:off x="5508625" y="4724400"/>
            <a:ext cx="719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D</a:t>
            </a:r>
            <a:r>
              <a:rPr lang="fr-FR" sz="2000"/>
              <a:t>5</a:t>
            </a:r>
            <a:endParaRPr lang="fr-FR" sz="2800"/>
          </a:p>
        </p:txBody>
      </p:sp>
      <p:sp>
        <p:nvSpPr>
          <p:cNvPr id="15439" name="Text Box 225"/>
          <p:cNvSpPr txBox="1">
            <a:spLocks noChangeArrowheads="1"/>
          </p:cNvSpPr>
          <p:nvPr/>
        </p:nvSpPr>
        <p:spPr bwMode="auto">
          <a:xfrm>
            <a:off x="5508625" y="3860800"/>
            <a:ext cx="719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FF00"/>
                </a:solidFill>
              </a:rPr>
              <a:t>D</a:t>
            </a:r>
            <a:r>
              <a:rPr lang="fr-FR" sz="2000">
                <a:solidFill>
                  <a:srgbClr val="00FF00"/>
                </a:solidFill>
              </a:rPr>
              <a:t>6</a:t>
            </a:r>
            <a:endParaRPr lang="fr-FR" sz="2800">
              <a:solidFill>
                <a:srgbClr val="00FF00"/>
              </a:solidFill>
            </a:endParaRPr>
          </a:p>
        </p:txBody>
      </p:sp>
      <p:sp>
        <p:nvSpPr>
          <p:cNvPr id="15440" name="Text Box 226"/>
          <p:cNvSpPr txBox="1">
            <a:spLocks noChangeArrowheads="1"/>
          </p:cNvSpPr>
          <p:nvPr/>
        </p:nvSpPr>
        <p:spPr bwMode="auto">
          <a:xfrm>
            <a:off x="3635375" y="2060575"/>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i="1"/>
              <a:t>cl = l (1-d-b)</a:t>
            </a:r>
          </a:p>
        </p:txBody>
      </p:sp>
      <p:sp>
        <p:nvSpPr>
          <p:cNvPr id="15441" name="Text Box 227"/>
          <p:cNvSpPr txBox="1">
            <a:spLocks noChangeArrowheads="1"/>
          </p:cNvSpPr>
          <p:nvPr/>
        </p:nvSpPr>
        <p:spPr bwMode="auto">
          <a:xfrm>
            <a:off x="2987675" y="2276475"/>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i="1"/>
              <a:t>dl</a:t>
            </a:r>
          </a:p>
        </p:txBody>
      </p:sp>
      <p:sp>
        <p:nvSpPr>
          <p:cNvPr id="15442" name="Text Box 228"/>
          <p:cNvSpPr txBox="1">
            <a:spLocks noChangeArrowheads="1"/>
          </p:cNvSpPr>
          <p:nvPr/>
        </p:nvSpPr>
        <p:spPr bwMode="auto">
          <a:xfrm>
            <a:off x="5940425" y="2349500"/>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i="1"/>
              <a:t>bl</a:t>
            </a:r>
          </a:p>
        </p:txBody>
      </p:sp>
      <p:sp>
        <p:nvSpPr>
          <p:cNvPr id="15443" name="Text Box 229"/>
          <p:cNvSpPr txBox="1">
            <a:spLocks noChangeArrowheads="1"/>
          </p:cNvSpPr>
          <p:nvPr/>
        </p:nvSpPr>
        <p:spPr bwMode="auto">
          <a:xfrm>
            <a:off x="4356100" y="476250"/>
            <a:ext cx="720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800" i="1"/>
              <a:t>l</a:t>
            </a:r>
          </a:p>
        </p:txBody>
      </p:sp>
      <p:sp>
        <p:nvSpPr>
          <p:cNvPr id="15444" name="Text Box 230"/>
          <p:cNvSpPr txBox="1">
            <a:spLocks noChangeArrowheads="1"/>
          </p:cNvSpPr>
          <p:nvPr/>
        </p:nvSpPr>
        <p:spPr bwMode="auto">
          <a:xfrm>
            <a:off x="3059113" y="1700213"/>
            <a:ext cx="719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solidFill>
                  <a:srgbClr val="FF0000"/>
                </a:solidFill>
              </a:rPr>
              <a:t>1</a:t>
            </a:r>
            <a:r>
              <a:rPr lang="fr-FR" sz="2800">
                <a:solidFill>
                  <a:srgbClr val="FF0000"/>
                </a:solidFill>
              </a:rPr>
              <a:t>*</a:t>
            </a:r>
          </a:p>
        </p:txBody>
      </p:sp>
      <p:sp>
        <p:nvSpPr>
          <p:cNvPr id="15445" name="Text Box 231"/>
          <p:cNvSpPr txBox="1">
            <a:spLocks noChangeArrowheads="1"/>
          </p:cNvSpPr>
          <p:nvPr/>
        </p:nvSpPr>
        <p:spPr bwMode="auto">
          <a:xfrm>
            <a:off x="6011863" y="1268413"/>
            <a:ext cx="719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solidFill>
                  <a:srgbClr val="00FF00"/>
                </a:solidFill>
              </a:rPr>
              <a:t>6</a:t>
            </a:r>
            <a:r>
              <a:rPr lang="fr-FR" sz="2800">
                <a:solidFill>
                  <a:srgbClr val="00FF00"/>
                </a:solidFill>
              </a:rPr>
              <a:t>*</a:t>
            </a:r>
          </a:p>
        </p:txBody>
      </p:sp>
      <p:sp>
        <p:nvSpPr>
          <p:cNvPr id="15446" name="Text Box 232"/>
          <p:cNvSpPr txBox="1">
            <a:spLocks noChangeArrowheads="1"/>
          </p:cNvSpPr>
          <p:nvPr/>
        </p:nvSpPr>
        <p:spPr bwMode="auto">
          <a:xfrm>
            <a:off x="5795963" y="1700213"/>
            <a:ext cx="719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D</a:t>
            </a:r>
            <a:r>
              <a:rPr lang="fr-FR" sz="2000"/>
              <a:t>5</a:t>
            </a:r>
            <a:r>
              <a:rPr lang="fr-FR" sz="2800"/>
              <a:t>*</a:t>
            </a:r>
          </a:p>
        </p:txBody>
      </p:sp>
      <p:sp>
        <p:nvSpPr>
          <p:cNvPr id="15447" name="Text Box 233"/>
          <p:cNvSpPr txBox="1">
            <a:spLocks noChangeArrowheads="1"/>
          </p:cNvSpPr>
          <p:nvPr/>
        </p:nvSpPr>
        <p:spPr bwMode="auto">
          <a:xfrm>
            <a:off x="6443663" y="1700213"/>
            <a:ext cx="719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solidFill>
                  <a:srgbClr val="FF0000"/>
                </a:solidFill>
              </a:rPr>
              <a:t>4</a:t>
            </a:r>
            <a:r>
              <a:rPr lang="fr-FR" sz="2800">
                <a:solidFill>
                  <a:srgbClr val="FF0000"/>
                </a:solidFill>
              </a:rPr>
              <a:t>*</a:t>
            </a:r>
          </a:p>
        </p:txBody>
      </p:sp>
      <p:sp>
        <p:nvSpPr>
          <p:cNvPr id="15448" name="Text Box 234"/>
          <p:cNvSpPr txBox="1">
            <a:spLocks noChangeArrowheads="1"/>
          </p:cNvSpPr>
          <p:nvPr/>
        </p:nvSpPr>
        <p:spPr bwMode="auto">
          <a:xfrm>
            <a:off x="2555875" y="4652963"/>
            <a:ext cx="7191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D</a:t>
            </a:r>
            <a:r>
              <a:rPr lang="fr-FR" sz="2000"/>
              <a:t>2</a:t>
            </a:r>
            <a:r>
              <a:rPr lang="fr-FR" sz="2800"/>
              <a:t>*</a:t>
            </a:r>
          </a:p>
        </p:txBody>
      </p:sp>
      <p:sp>
        <p:nvSpPr>
          <p:cNvPr id="15449" name="Text Box 235"/>
          <p:cNvSpPr txBox="1">
            <a:spLocks noChangeArrowheads="1"/>
          </p:cNvSpPr>
          <p:nvPr/>
        </p:nvSpPr>
        <p:spPr bwMode="auto">
          <a:xfrm>
            <a:off x="2484438" y="3789363"/>
            <a:ext cx="7191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FF00"/>
                </a:solidFill>
              </a:rPr>
              <a:t>D</a:t>
            </a:r>
            <a:r>
              <a:rPr lang="fr-FR" sz="2000">
                <a:solidFill>
                  <a:srgbClr val="00FF00"/>
                </a:solidFill>
              </a:rPr>
              <a:t>3</a:t>
            </a:r>
            <a:r>
              <a:rPr lang="fr-FR" sz="2800">
                <a:solidFill>
                  <a:srgbClr val="00FF00"/>
                </a:solidFill>
              </a:rPr>
              <a:t>*</a:t>
            </a:r>
          </a:p>
        </p:txBody>
      </p:sp>
      <p:sp>
        <p:nvSpPr>
          <p:cNvPr id="15450" name="Text Box 236"/>
          <p:cNvSpPr txBox="1">
            <a:spLocks noChangeArrowheads="1"/>
          </p:cNvSpPr>
          <p:nvPr/>
        </p:nvSpPr>
        <p:spPr bwMode="auto">
          <a:xfrm>
            <a:off x="6659563" y="4292600"/>
            <a:ext cx="7191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FF0000"/>
                </a:solidFill>
              </a:rPr>
              <a:t>D</a:t>
            </a:r>
            <a:r>
              <a:rPr lang="fr-FR" sz="2000">
                <a:solidFill>
                  <a:srgbClr val="FF0000"/>
                </a:solidFill>
              </a:rPr>
              <a:t>4</a:t>
            </a:r>
            <a:r>
              <a:rPr lang="fr-FR" sz="2800">
                <a:solidFill>
                  <a:srgbClr val="FF0000"/>
                </a:solidFill>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8" descr="Noyer"/>
          <p:cNvSpPr txBox="1">
            <a:spLocks noChangeArrowheads="1"/>
          </p:cNvSpPr>
          <p:nvPr/>
        </p:nvSpPr>
        <p:spPr bwMode="auto">
          <a:xfrm>
            <a:off x="0" y="1125538"/>
            <a:ext cx="8748713" cy="1249362"/>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sz="2400"/>
              <a:t>En tenant compte des déformations de cisaillement,la matrice</a:t>
            </a:r>
          </a:p>
          <a:p>
            <a:pPr algn="ctr" eaLnBrk="1" hangingPunct="1"/>
            <a:r>
              <a:rPr lang="fr-FR" sz="2400"/>
              <a:t>de rigidité [k] relative aux déplacements D est donné par:</a:t>
            </a:r>
          </a:p>
          <a:p>
            <a:pPr algn="ctr" eaLnBrk="1" hangingPunct="1"/>
            <a:endParaRPr lang="fr-FR" sz="2800"/>
          </a:p>
        </p:txBody>
      </p:sp>
      <p:sp>
        <p:nvSpPr>
          <p:cNvPr id="16387" name="Rectangle 49"/>
          <p:cNvSpPr>
            <a:spLocks noChangeArrowheads="1"/>
          </p:cNvSpPr>
          <p:nvPr/>
        </p:nvSpPr>
        <p:spPr bwMode="auto">
          <a:xfrm>
            <a:off x="0" y="1987550"/>
            <a:ext cx="3127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1181100" algn="l"/>
              </a:tabLst>
            </a:pPr>
            <a:r>
              <a:rPr lang="fr-FR" sz="1200">
                <a:latin typeface="Arial" charset="0"/>
                <a:cs typeface="Times New Roman" pitchFamily="18" charset="0"/>
              </a:rPr>
              <a:t>   </a:t>
            </a:r>
            <a:endParaRPr lang="fr-FR" sz="1400">
              <a:latin typeface="Arial" charset="0"/>
            </a:endParaRPr>
          </a:p>
          <a:p>
            <a:pPr eaLnBrk="0" hangingPunct="0">
              <a:tabLst>
                <a:tab pos="1181100" algn="l"/>
              </a:tabLst>
            </a:pPr>
            <a:endParaRPr lang="fr-FR">
              <a:latin typeface="Arial" charset="0"/>
            </a:endParaRPr>
          </a:p>
        </p:txBody>
      </p:sp>
      <p:sp>
        <p:nvSpPr>
          <p:cNvPr id="16388" name="Rectangle 50"/>
          <p:cNvSpPr>
            <a:spLocks noChangeArrowheads="1"/>
          </p:cNvSpPr>
          <p:nvPr/>
        </p:nvSpPr>
        <p:spPr bwMode="auto">
          <a:xfrm>
            <a:off x="0" y="2536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6389" name="Object 51"/>
          <p:cNvSpPr>
            <a:spLocks noChangeAspect="1" noChangeArrowheads="1"/>
          </p:cNvSpPr>
          <p:nvPr/>
        </p:nvSpPr>
        <p:spPr bwMode="auto">
          <a:xfrm>
            <a:off x="971550" y="2565400"/>
            <a:ext cx="7081838" cy="3409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6390" name="Rectangle 52"/>
          <p:cNvSpPr>
            <a:spLocks noChangeArrowheads="1"/>
          </p:cNvSpPr>
          <p:nvPr/>
        </p:nvSpPr>
        <p:spPr bwMode="auto">
          <a:xfrm>
            <a:off x="0" y="1987550"/>
            <a:ext cx="3127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1181100" algn="l"/>
              </a:tabLst>
            </a:pPr>
            <a:r>
              <a:rPr lang="fr-FR" sz="1200">
                <a:latin typeface="Arial" charset="0"/>
                <a:cs typeface="Times New Roman" pitchFamily="18" charset="0"/>
              </a:rPr>
              <a:t>   </a:t>
            </a:r>
            <a:endParaRPr lang="fr-FR" sz="1400">
              <a:latin typeface="Arial" charset="0"/>
            </a:endParaRPr>
          </a:p>
          <a:p>
            <a:pPr eaLnBrk="0" hangingPunct="0">
              <a:tabLst>
                <a:tab pos="1181100" algn="l"/>
              </a:tabLst>
            </a:pPr>
            <a:endParaRPr lang="fr-FR">
              <a:latin typeface="Arial" charset="0"/>
            </a:endParaRPr>
          </a:p>
        </p:txBody>
      </p:sp>
      <p:sp>
        <p:nvSpPr>
          <p:cNvPr id="16391" name="Rectangle 53" descr="Diagonales larges vers le bas"/>
          <p:cNvSpPr>
            <a:spLocks noChangeArrowheads="1"/>
          </p:cNvSpPr>
          <p:nvPr/>
        </p:nvSpPr>
        <p:spPr bwMode="auto">
          <a:xfrm>
            <a:off x="5364163" y="620713"/>
            <a:ext cx="1439862" cy="215900"/>
          </a:xfrm>
          <a:prstGeom prst="rect">
            <a:avLst/>
          </a:prstGeom>
          <a:pattFill prst="wdDnDiag">
            <a:fgClr>
              <a:schemeClr val="tx1"/>
            </a:fgClr>
            <a:bgClr>
              <a:srgbClr val="000000"/>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392" name="Line 54"/>
          <p:cNvSpPr>
            <a:spLocks noChangeShapeType="1"/>
          </p:cNvSpPr>
          <p:nvPr/>
        </p:nvSpPr>
        <p:spPr bwMode="auto">
          <a:xfrm flipH="1">
            <a:off x="4140200" y="693738"/>
            <a:ext cx="1223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393" name="Rectangle 55" descr="Diagonales larges vers le bas"/>
          <p:cNvSpPr>
            <a:spLocks noChangeArrowheads="1"/>
          </p:cNvSpPr>
          <p:nvPr/>
        </p:nvSpPr>
        <p:spPr bwMode="auto">
          <a:xfrm>
            <a:off x="2698750" y="620713"/>
            <a:ext cx="1439863" cy="215900"/>
          </a:xfrm>
          <a:prstGeom prst="rect">
            <a:avLst/>
          </a:prstGeom>
          <a:pattFill prst="wdDnDiag">
            <a:fgClr>
              <a:schemeClr val="tx1"/>
            </a:fgClr>
            <a:bgClr>
              <a:srgbClr val="000000"/>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3608" name="Oval 56"/>
          <p:cNvSpPr>
            <a:spLocks noChangeArrowheads="1"/>
          </p:cNvSpPr>
          <p:nvPr/>
        </p:nvSpPr>
        <p:spPr bwMode="auto">
          <a:xfrm>
            <a:off x="4067175" y="404813"/>
            <a:ext cx="1295400" cy="574675"/>
          </a:xfrm>
          <a:prstGeom prst="ellipse">
            <a:avLst/>
          </a:prstGeom>
          <a:noFill/>
          <a:ln w="76200" cmpd="tri">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6395" name="Text Box 57"/>
          <p:cNvSpPr txBox="1">
            <a:spLocks noChangeArrowheads="1"/>
          </p:cNvSpPr>
          <p:nvPr/>
        </p:nvSpPr>
        <p:spPr bwMode="auto">
          <a:xfrm>
            <a:off x="3851275" y="26035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D</a:t>
            </a:r>
          </a:p>
        </p:txBody>
      </p:sp>
      <p:sp>
        <p:nvSpPr>
          <p:cNvPr id="16396" name="Text Box 58"/>
          <p:cNvSpPr txBox="1">
            <a:spLocks noChangeArrowheads="1"/>
          </p:cNvSpPr>
          <p:nvPr/>
        </p:nvSpPr>
        <p:spPr bwMode="auto">
          <a:xfrm>
            <a:off x="5364163" y="260350"/>
            <a:ext cx="360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indefinite" fill="hold" grpId="0" nodeType="afterEffect">
                                  <p:stCondLst>
                                    <p:cond delay="0"/>
                                  </p:stCondLst>
                                  <p:childTnLst>
                                    <p:set>
                                      <p:cBhvr>
                                        <p:cTn id="6" dur="1" fill="hold">
                                          <p:stCondLst>
                                            <p:cond delay="0"/>
                                          </p:stCondLst>
                                        </p:cTn>
                                        <p:tgtEl>
                                          <p:spTgt spid="23608"/>
                                        </p:tgtEl>
                                        <p:attrNameLst>
                                          <p:attrName>style.visibility</p:attrName>
                                        </p:attrNameLst>
                                      </p:cBhvr>
                                      <p:to>
                                        <p:strVal val="visible"/>
                                      </p:to>
                                    </p:set>
                                    <p:anim calcmode="lin" valueType="num">
                                      <p:cBhvr>
                                        <p:cTn id="7" dur="500" fill="hold"/>
                                        <p:tgtEl>
                                          <p:spTgt spid="23608"/>
                                        </p:tgtEl>
                                        <p:attrNameLst>
                                          <p:attrName>ppt_w</p:attrName>
                                        </p:attrNameLst>
                                      </p:cBhvr>
                                      <p:tavLst>
                                        <p:tav tm="0">
                                          <p:val>
                                            <p:fltVal val="0"/>
                                          </p:val>
                                        </p:tav>
                                        <p:tav tm="100000">
                                          <p:val>
                                            <p:strVal val="#ppt_w"/>
                                          </p:val>
                                        </p:tav>
                                      </p:tavLst>
                                    </p:anim>
                                    <p:anim calcmode="lin" valueType="num">
                                      <p:cBhvr>
                                        <p:cTn id="8" dur="500" fill="hold"/>
                                        <p:tgtEl>
                                          <p:spTgt spid="23608"/>
                                        </p:tgtEl>
                                        <p:attrNameLst>
                                          <p:attrName>ppt_h</p:attrName>
                                        </p:attrNameLst>
                                      </p:cBhvr>
                                      <p:tavLst>
                                        <p:tav tm="0">
                                          <p:val>
                                            <p:fltVal val="0"/>
                                          </p:val>
                                        </p:tav>
                                        <p:tav tm="100000">
                                          <p:val>
                                            <p:strVal val="#ppt_h"/>
                                          </p:val>
                                        </p:tav>
                                      </p:tavLst>
                                    </p:anim>
                                    <p:animEffect transition="in" filter="fade">
                                      <p:cBhvr>
                                        <p:cTn id="9" dur="500"/>
                                        <p:tgtEl>
                                          <p:spTgt spid="23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3" descr="Noyer"/>
          <p:cNvSpPr txBox="1">
            <a:spLocks noChangeArrowheads="1"/>
          </p:cNvSpPr>
          <p:nvPr/>
        </p:nvSpPr>
        <p:spPr bwMode="auto">
          <a:xfrm>
            <a:off x="0" y="1052513"/>
            <a:ext cx="8748713" cy="1187450"/>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sz="2400"/>
              <a:t>A partir de la relation:</a:t>
            </a:r>
            <a:r>
              <a:rPr lang="fr-FR"/>
              <a:t> </a:t>
            </a:r>
            <a:r>
              <a:rPr lang="fr-FR" sz="2400"/>
              <a:t>{D*}= [H]</a:t>
            </a:r>
            <a:r>
              <a:rPr lang="fr-FR" sz="2400" baseline="30000"/>
              <a:t>t</a:t>
            </a:r>
            <a:r>
              <a:rPr lang="fr-FR" sz="2400"/>
              <a:t> [K] [H]</a:t>
            </a:r>
            <a:r>
              <a:rPr lang="fr-FR"/>
              <a:t> </a:t>
            </a:r>
          </a:p>
          <a:p>
            <a:pPr algn="ctr" eaLnBrk="1" hangingPunct="1"/>
            <a:r>
              <a:rPr lang="fr-FR" sz="2400"/>
              <a:t>la matrice de rigidité  correspondant aux déplacements  {D*}</a:t>
            </a:r>
          </a:p>
          <a:p>
            <a:pPr algn="ctr" eaLnBrk="1" hangingPunct="1"/>
            <a:r>
              <a:rPr lang="fr-FR" sz="2400"/>
              <a:t>est donnée par la matrice suivante:</a:t>
            </a:r>
          </a:p>
        </p:txBody>
      </p:sp>
      <p:sp>
        <p:nvSpPr>
          <p:cNvPr id="17411" name="Object 94"/>
          <p:cNvSpPr>
            <a:spLocks noChangeAspect="1" noChangeArrowheads="1"/>
          </p:cNvSpPr>
          <p:nvPr/>
        </p:nvSpPr>
        <p:spPr bwMode="auto">
          <a:xfrm>
            <a:off x="250825" y="2276475"/>
            <a:ext cx="8569325" cy="34385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412" name="Object 95"/>
          <p:cNvSpPr>
            <a:spLocks noChangeAspect="1" noChangeArrowheads="1"/>
          </p:cNvSpPr>
          <p:nvPr/>
        </p:nvSpPr>
        <p:spPr bwMode="auto">
          <a:xfrm>
            <a:off x="6596063" y="3187700"/>
            <a:ext cx="508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413" name="Rectangle 96"/>
          <p:cNvSpPr>
            <a:spLocks noChangeArrowheads="1"/>
          </p:cNvSpPr>
          <p:nvPr/>
        </p:nvSpPr>
        <p:spPr bwMode="auto">
          <a:xfrm>
            <a:off x="114300" y="2070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7414" name="Rectangle 97"/>
          <p:cNvSpPr>
            <a:spLocks noChangeArrowheads="1"/>
          </p:cNvSpPr>
          <p:nvPr/>
        </p:nvSpPr>
        <p:spPr bwMode="auto">
          <a:xfrm>
            <a:off x="114300" y="2070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7415" name="Rectangle 98"/>
          <p:cNvSpPr>
            <a:spLocks noChangeArrowheads="1"/>
          </p:cNvSpPr>
          <p:nvPr/>
        </p:nvSpPr>
        <p:spPr bwMode="auto">
          <a:xfrm>
            <a:off x="250825" y="5759450"/>
            <a:ext cx="969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a:latin typeface="Arial" charset="0"/>
                <a:cs typeface="Times New Roman" pitchFamily="18" charset="0"/>
              </a:rPr>
              <a:t>Avec </a:t>
            </a:r>
            <a:r>
              <a:rPr lang="fr-FR" sz="1200">
                <a:latin typeface="Arial" charset="0"/>
                <a:cs typeface="Times New Roman" pitchFamily="18" charset="0"/>
              </a:rPr>
              <a:t>:    </a:t>
            </a:r>
            <a:endParaRPr lang="fr-FR">
              <a:latin typeface="Arial" charset="0"/>
            </a:endParaRPr>
          </a:p>
        </p:txBody>
      </p:sp>
      <p:sp>
        <p:nvSpPr>
          <p:cNvPr id="17416" name="Object 99"/>
          <p:cNvSpPr>
            <a:spLocks noChangeAspect="1" noChangeArrowheads="1"/>
          </p:cNvSpPr>
          <p:nvPr/>
        </p:nvSpPr>
        <p:spPr bwMode="auto">
          <a:xfrm>
            <a:off x="1258888" y="6051550"/>
            <a:ext cx="1054100" cy="8064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417" name="Rectangle 100" descr="Diagonales larges vers le bas"/>
          <p:cNvSpPr>
            <a:spLocks noChangeArrowheads="1"/>
          </p:cNvSpPr>
          <p:nvPr/>
        </p:nvSpPr>
        <p:spPr bwMode="auto">
          <a:xfrm>
            <a:off x="5435600" y="476250"/>
            <a:ext cx="1439863" cy="215900"/>
          </a:xfrm>
          <a:prstGeom prst="rect">
            <a:avLst/>
          </a:prstGeom>
          <a:pattFill prst="wdDnDiag">
            <a:fgClr>
              <a:schemeClr val="tx1"/>
            </a:fgClr>
            <a:bgClr>
              <a:srgbClr val="000000"/>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418" name="Line 101"/>
          <p:cNvSpPr>
            <a:spLocks noChangeShapeType="1"/>
          </p:cNvSpPr>
          <p:nvPr/>
        </p:nvSpPr>
        <p:spPr bwMode="auto">
          <a:xfrm flipH="1">
            <a:off x="4211638" y="549275"/>
            <a:ext cx="1223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9" name="Rectangle 102" descr="Diagonales larges vers le bas"/>
          <p:cNvSpPr>
            <a:spLocks noChangeArrowheads="1"/>
          </p:cNvSpPr>
          <p:nvPr/>
        </p:nvSpPr>
        <p:spPr bwMode="auto">
          <a:xfrm>
            <a:off x="2770188" y="476250"/>
            <a:ext cx="1439862" cy="215900"/>
          </a:xfrm>
          <a:prstGeom prst="rect">
            <a:avLst/>
          </a:prstGeom>
          <a:pattFill prst="wdDnDiag">
            <a:fgClr>
              <a:schemeClr val="tx1"/>
            </a:fgClr>
            <a:bgClr>
              <a:srgbClr val="000000"/>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999" name="Oval 103"/>
          <p:cNvSpPr>
            <a:spLocks noChangeArrowheads="1"/>
          </p:cNvSpPr>
          <p:nvPr/>
        </p:nvSpPr>
        <p:spPr bwMode="auto">
          <a:xfrm>
            <a:off x="2195513" y="260350"/>
            <a:ext cx="5256212" cy="647700"/>
          </a:xfrm>
          <a:prstGeom prst="ellipse">
            <a:avLst/>
          </a:prstGeom>
          <a:noFill/>
          <a:ln w="76200" cmpd="tri">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421" name="Text Box 104"/>
          <p:cNvSpPr txBox="1">
            <a:spLocks noChangeArrowheads="1"/>
          </p:cNvSpPr>
          <p:nvPr/>
        </p:nvSpPr>
        <p:spPr bwMode="auto">
          <a:xfrm>
            <a:off x="2339975" y="404813"/>
            <a:ext cx="576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D*</a:t>
            </a:r>
          </a:p>
        </p:txBody>
      </p:sp>
      <p:sp>
        <p:nvSpPr>
          <p:cNvPr id="17422" name="Text Box 105"/>
          <p:cNvSpPr txBox="1">
            <a:spLocks noChangeArrowheads="1"/>
          </p:cNvSpPr>
          <p:nvPr/>
        </p:nvSpPr>
        <p:spPr bwMode="auto">
          <a:xfrm>
            <a:off x="6877050" y="404813"/>
            <a:ext cx="503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D*</a:t>
            </a:r>
            <a:endParaRPr lang="fr-FR"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indefinite" fill="hold" grpId="0" nodeType="afterEffect">
                                  <p:stCondLst>
                                    <p:cond delay="0"/>
                                  </p:stCondLst>
                                  <p:childTnLst>
                                    <p:set>
                                      <p:cBhvr>
                                        <p:cTn id="6" dur="1" fill="hold">
                                          <p:stCondLst>
                                            <p:cond delay="0"/>
                                          </p:stCondLst>
                                        </p:cTn>
                                        <p:tgtEl>
                                          <p:spTgt spid="80999"/>
                                        </p:tgtEl>
                                        <p:attrNameLst>
                                          <p:attrName>style.visibility</p:attrName>
                                        </p:attrNameLst>
                                      </p:cBhvr>
                                      <p:to>
                                        <p:strVal val="visible"/>
                                      </p:to>
                                    </p:set>
                                    <p:anim calcmode="lin" valueType="num">
                                      <p:cBhvr>
                                        <p:cTn id="7" dur="500" fill="hold"/>
                                        <p:tgtEl>
                                          <p:spTgt spid="80999"/>
                                        </p:tgtEl>
                                        <p:attrNameLst>
                                          <p:attrName>ppt_w</p:attrName>
                                        </p:attrNameLst>
                                      </p:cBhvr>
                                      <p:tavLst>
                                        <p:tav tm="0">
                                          <p:val>
                                            <p:fltVal val="0"/>
                                          </p:val>
                                        </p:tav>
                                        <p:tav tm="100000">
                                          <p:val>
                                            <p:strVal val="#ppt_w"/>
                                          </p:val>
                                        </p:tav>
                                      </p:tavLst>
                                    </p:anim>
                                    <p:anim calcmode="lin" valueType="num">
                                      <p:cBhvr>
                                        <p:cTn id="8" dur="500" fill="hold"/>
                                        <p:tgtEl>
                                          <p:spTgt spid="80999"/>
                                        </p:tgtEl>
                                        <p:attrNameLst>
                                          <p:attrName>ppt_h</p:attrName>
                                        </p:attrNameLst>
                                      </p:cBhvr>
                                      <p:tavLst>
                                        <p:tav tm="0">
                                          <p:val>
                                            <p:fltVal val="0"/>
                                          </p:val>
                                        </p:tav>
                                        <p:tav tm="100000">
                                          <p:val>
                                            <p:strVal val="#ppt_h"/>
                                          </p:val>
                                        </p:tav>
                                      </p:tavLst>
                                    </p:anim>
                                    <p:animEffect transition="in" filter="fade">
                                      <p:cBhvr>
                                        <p:cTn id="9" dur="500"/>
                                        <p:tgtEl>
                                          <p:spTgt spid="80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1" descr="Noyer"/>
          <p:cNvSpPr txBox="1">
            <a:spLocks noChangeArrowheads="1"/>
          </p:cNvSpPr>
          <p:nvPr/>
        </p:nvSpPr>
        <p:spPr bwMode="auto">
          <a:xfrm>
            <a:off x="395288" y="1196975"/>
            <a:ext cx="8748712" cy="4140200"/>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400"/>
              <a:t>Par conséquent cette matrice de rigidité </a:t>
            </a:r>
            <a:r>
              <a:rPr lang="fr-FR" sz="2600"/>
              <a:t>peut</a:t>
            </a:r>
            <a:r>
              <a:rPr lang="fr-FR" sz="2400"/>
              <a:t> être utilisée pour </a:t>
            </a:r>
          </a:p>
          <a:p>
            <a:pPr eaLnBrk="1" hangingPunct="1"/>
            <a:endParaRPr lang="fr-FR" sz="2400"/>
          </a:p>
          <a:p>
            <a:pPr eaLnBrk="1" hangingPunct="1"/>
            <a:r>
              <a:rPr lang="fr-FR" sz="2400"/>
              <a:t>modéliser les portiques et/ou les voiles ( plein  avec une ou plusieurs </a:t>
            </a:r>
          </a:p>
          <a:p>
            <a:pPr eaLnBrk="1" hangingPunct="1"/>
            <a:endParaRPr lang="fr-FR" sz="2400"/>
          </a:p>
          <a:p>
            <a:pPr eaLnBrk="1" hangingPunct="1"/>
            <a:r>
              <a:rPr lang="fr-FR" sz="2400"/>
              <a:t>files d’ouvertures) ainsi que leur interaction. l’élément est très général </a:t>
            </a:r>
          </a:p>
          <a:p>
            <a:pPr eaLnBrk="1" hangingPunct="1"/>
            <a:endParaRPr lang="fr-FR" sz="2400"/>
          </a:p>
          <a:p>
            <a:pPr eaLnBrk="1" hangingPunct="1"/>
            <a:r>
              <a:rPr lang="fr-FR" sz="2400"/>
              <a:t>( bras rigide ou sans bras rigide, avec ou sans déformations de </a:t>
            </a:r>
          </a:p>
          <a:p>
            <a:pPr eaLnBrk="1" hangingPunct="1"/>
            <a:endParaRPr lang="fr-FR" sz="2400"/>
          </a:p>
          <a:p>
            <a:pPr eaLnBrk="1" hangingPunct="1"/>
            <a:r>
              <a:rPr lang="fr-FR" sz="2400"/>
              <a:t>cisaillement) et servira à une meilleure modélisation des  bâtiments </a:t>
            </a:r>
          </a:p>
          <a:p>
            <a:pPr eaLnBrk="1" hangingPunct="1"/>
            <a:endParaRPr lang="fr-FR" sz="2400"/>
          </a:p>
          <a:p>
            <a:pPr eaLnBrk="1" hangingPunct="1"/>
            <a:r>
              <a:rPr lang="fr-FR" sz="2400"/>
              <a:t>contreventés par voiles et portiques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00" name="Line 156"/>
          <p:cNvSpPr>
            <a:spLocks noChangeShapeType="1"/>
          </p:cNvSpPr>
          <p:nvPr/>
        </p:nvSpPr>
        <p:spPr bwMode="auto">
          <a:xfrm>
            <a:off x="4572000" y="1484313"/>
            <a:ext cx="0" cy="72231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3101" name="Line 157"/>
          <p:cNvSpPr>
            <a:spLocks noChangeShapeType="1"/>
          </p:cNvSpPr>
          <p:nvPr/>
        </p:nvSpPr>
        <p:spPr bwMode="auto">
          <a:xfrm flipV="1">
            <a:off x="1331913" y="2205038"/>
            <a:ext cx="6696075" cy="0"/>
          </a:xfrm>
          <a:prstGeom prst="line">
            <a:avLst/>
          </a:prstGeom>
          <a:noFill/>
          <a:ln w="76200" cmpd="tri">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3102" name="Line 158"/>
          <p:cNvSpPr>
            <a:spLocks noChangeShapeType="1"/>
          </p:cNvSpPr>
          <p:nvPr/>
        </p:nvSpPr>
        <p:spPr bwMode="auto">
          <a:xfrm>
            <a:off x="4572000" y="2205038"/>
            <a:ext cx="0" cy="863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3103" name="Line 159"/>
          <p:cNvSpPr>
            <a:spLocks noChangeShapeType="1"/>
          </p:cNvSpPr>
          <p:nvPr/>
        </p:nvSpPr>
        <p:spPr bwMode="auto">
          <a:xfrm>
            <a:off x="8027988" y="2205038"/>
            <a:ext cx="0" cy="863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3104" name="Line 160"/>
          <p:cNvSpPr>
            <a:spLocks noChangeShapeType="1"/>
          </p:cNvSpPr>
          <p:nvPr/>
        </p:nvSpPr>
        <p:spPr bwMode="auto">
          <a:xfrm>
            <a:off x="1331913" y="2205038"/>
            <a:ext cx="0" cy="863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63" name="Rectangle 172"/>
          <p:cNvSpPr>
            <a:spLocks noChangeArrowheads="1"/>
          </p:cNvSpPr>
          <p:nvPr/>
        </p:nvSpPr>
        <p:spPr bwMode="auto">
          <a:xfrm>
            <a:off x="1908175" y="765175"/>
            <a:ext cx="5400675" cy="528638"/>
          </a:xfrm>
          <a:prstGeom prst="rect">
            <a:avLst/>
          </a:prstGeom>
          <a:noFill/>
          <a:ln w="9525">
            <a:solidFill>
              <a:schemeClr val="tx1"/>
            </a:solidFill>
            <a:miter lim="800000"/>
            <a:headEnd/>
            <a:tailEnd/>
          </a:ln>
          <a:effectLst>
            <a:prstShdw prst="shdw13" dist="53882" dir="13500000">
              <a:schemeClr val="bg2"/>
            </a:prstShdw>
          </a:effectLst>
          <a:extLst>
            <a:ext uri="{909E8E84-426E-40DD-AFC4-6F175D3DCCD1}">
              <a14:hiddenFill xmlns:a14="http://schemas.microsoft.com/office/drawing/2010/main">
                <a:solidFill>
                  <a:schemeClr val="accent1"/>
                </a:solidFill>
              </a14:hiddenFill>
            </a:ext>
          </a:extLst>
        </p:spPr>
        <p:txBody>
          <a:bodyPr anchor="b">
            <a:spAutoFit/>
          </a:bodyPr>
          <a:lstStyle/>
          <a:p>
            <a:pPr algn="ctr"/>
            <a:r>
              <a:rPr lang="fr-FR" sz="2800" b="1">
                <a:solidFill>
                  <a:srgbClr val="000000"/>
                </a:solidFill>
                <a:cs typeface="Times New Roman" pitchFamily="18" charset="0"/>
              </a:rPr>
              <a:t> </a:t>
            </a:r>
            <a:r>
              <a:rPr lang="fr-FR" sz="2800">
                <a:solidFill>
                  <a:srgbClr val="000000"/>
                </a:solidFill>
              </a:rPr>
              <a:t>Périodes des vibrations du bâtiment</a:t>
            </a:r>
          </a:p>
        </p:txBody>
      </p:sp>
      <p:sp>
        <p:nvSpPr>
          <p:cNvPr id="83118" name="Rectangle 174"/>
          <p:cNvSpPr>
            <a:spLocks noChangeArrowheads="1"/>
          </p:cNvSpPr>
          <p:nvPr/>
        </p:nvSpPr>
        <p:spPr bwMode="auto">
          <a:xfrm>
            <a:off x="323850" y="3141663"/>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a:t>Modèle continu</a:t>
            </a:r>
            <a:endParaRPr lang="fr-FR" sz="2400" b="1"/>
          </a:p>
        </p:txBody>
      </p:sp>
      <p:sp>
        <p:nvSpPr>
          <p:cNvPr id="83119" name="Rectangle 175"/>
          <p:cNvSpPr>
            <a:spLocks noChangeArrowheads="1"/>
          </p:cNvSpPr>
          <p:nvPr/>
        </p:nvSpPr>
        <p:spPr bwMode="auto">
          <a:xfrm>
            <a:off x="3492500" y="3068638"/>
            <a:ext cx="2473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a:t>  Modèle discret 1</a:t>
            </a:r>
          </a:p>
          <a:p>
            <a:r>
              <a:rPr lang="fr-FR" sz="2400"/>
              <a:t>  « wide-frame »</a:t>
            </a:r>
            <a:endParaRPr lang="fr-FR" sz="2400" b="1"/>
          </a:p>
        </p:txBody>
      </p:sp>
      <p:sp>
        <p:nvSpPr>
          <p:cNvPr id="83120" name="Rectangle 176"/>
          <p:cNvSpPr>
            <a:spLocks noChangeArrowheads="1"/>
          </p:cNvSpPr>
          <p:nvPr/>
        </p:nvSpPr>
        <p:spPr bwMode="auto">
          <a:xfrm>
            <a:off x="6118225" y="3141663"/>
            <a:ext cx="3025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a:t>Modèle discret 2 </a:t>
            </a:r>
          </a:p>
          <a:p>
            <a:r>
              <a:rPr lang="fr-FR" sz="2400"/>
              <a:t>« élément fini »</a:t>
            </a:r>
            <a:endParaRPr lang="fr-FR"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3100"/>
                                        </p:tgtEl>
                                        <p:attrNameLst>
                                          <p:attrName>style.visibility</p:attrName>
                                        </p:attrNameLst>
                                      </p:cBhvr>
                                      <p:to>
                                        <p:strVal val="visible"/>
                                      </p:to>
                                    </p:set>
                                  </p:childTnLst>
                                </p:cTn>
                              </p:par>
                            </p:childTnLst>
                          </p:cTn>
                        </p:par>
                        <p:par>
                          <p:cTn id="7" fill="hold" nodeType="afterGroup">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83101"/>
                                        </p:tgtEl>
                                        <p:attrNameLst>
                                          <p:attrName>style.visibility</p:attrName>
                                        </p:attrNameLst>
                                      </p:cBhvr>
                                      <p:to>
                                        <p:strVal val="visible"/>
                                      </p:to>
                                    </p:set>
                                    <p:anim calcmode="lin" valueType="num">
                                      <p:cBhvr>
                                        <p:cTn id="10" dur="500" fill="hold"/>
                                        <p:tgtEl>
                                          <p:spTgt spid="83101"/>
                                        </p:tgtEl>
                                        <p:attrNameLst>
                                          <p:attrName>ppt_w</p:attrName>
                                        </p:attrNameLst>
                                      </p:cBhvr>
                                      <p:tavLst>
                                        <p:tav tm="0">
                                          <p:val>
                                            <p:fltVal val="0"/>
                                          </p:val>
                                        </p:tav>
                                        <p:tav tm="100000">
                                          <p:val>
                                            <p:strVal val="#ppt_w"/>
                                          </p:val>
                                        </p:tav>
                                      </p:tavLst>
                                    </p:anim>
                                    <p:anim calcmode="lin" valueType="num">
                                      <p:cBhvr>
                                        <p:cTn id="11" dur="500" fill="hold"/>
                                        <p:tgtEl>
                                          <p:spTgt spid="83101"/>
                                        </p:tgtEl>
                                        <p:attrNameLst>
                                          <p:attrName>ppt_h</p:attrName>
                                        </p:attrNameLst>
                                      </p:cBhvr>
                                      <p:tavLst>
                                        <p:tav tm="0">
                                          <p:val>
                                            <p:fltVal val="0"/>
                                          </p:val>
                                        </p:tav>
                                        <p:tav tm="100000">
                                          <p:val>
                                            <p:strVal val="#ppt_h"/>
                                          </p:val>
                                        </p:tav>
                                      </p:tavLst>
                                    </p:anim>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83102"/>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83103"/>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83104"/>
                                        </p:tgtEl>
                                        <p:attrNameLst>
                                          <p:attrName>style.visibility</p:attrName>
                                        </p:attrNameLst>
                                      </p:cBhvr>
                                      <p:to>
                                        <p:strVal val="visible"/>
                                      </p:to>
                                    </p:set>
                                  </p:childTnLst>
                                </p:cTn>
                              </p:par>
                            </p:childTnLst>
                          </p:cTn>
                        </p:par>
                        <p:par>
                          <p:cTn id="21" fill="hold" nodeType="afterGroup">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83118"/>
                                        </p:tgtEl>
                                        <p:attrNameLst>
                                          <p:attrName>style.visibility</p:attrName>
                                        </p:attrNameLst>
                                      </p:cBhvr>
                                      <p:to>
                                        <p:strVal val="visible"/>
                                      </p:to>
                                    </p:set>
                                  </p:childTnLst>
                                </p:cTn>
                              </p:par>
                            </p:childTnLst>
                          </p:cTn>
                        </p:par>
                        <p:par>
                          <p:cTn id="24" fill="hold" nodeType="afterGroup">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83119"/>
                                        </p:tgtEl>
                                        <p:attrNameLst>
                                          <p:attrName>style.visibility</p:attrName>
                                        </p:attrNameLst>
                                      </p:cBhvr>
                                      <p:to>
                                        <p:strVal val="visible"/>
                                      </p:to>
                                    </p:set>
                                  </p:childTnLst>
                                </p:cTn>
                              </p:par>
                            </p:childTnLst>
                          </p:cTn>
                        </p:par>
                        <p:par>
                          <p:cTn id="27" fill="hold" nodeType="afterGroup">
                            <p:stCondLst>
                              <p:cond delay="3500"/>
                            </p:stCondLst>
                            <p:childTnLst>
                              <p:par>
                                <p:cTn id="28" presetID="1" presetClass="entr" presetSubtype="0" fill="hold" grpId="0" nodeType="afterEffect">
                                  <p:stCondLst>
                                    <p:cond delay="0"/>
                                  </p:stCondLst>
                                  <p:childTnLst>
                                    <p:set>
                                      <p:cBhvr>
                                        <p:cTn id="29" dur="1" fill="hold">
                                          <p:stCondLst>
                                            <p:cond delay="499"/>
                                          </p:stCondLst>
                                        </p:cTn>
                                        <p:tgtEl>
                                          <p:spTgt spid="83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00" grpId="0" animBg="1"/>
      <p:bldP spid="83101" grpId="0" animBg="1"/>
      <p:bldP spid="83102" grpId="0" animBg="1"/>
      <p:bldP spid="83103" grpId="0" animBg="1"/>
      <p:bldP spid="83104" grpId="0" animBg="1"/>
      <p:bldP spid="83118" grpId="0" autoUpdateAnimBg="0"/>
      <p:bldP spid="83119" grpId="0" autoUpdateAnimBg="0"/>
      <p:bldP spid="8312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75" name="Rectangle 151"/>
          <p:cNvSpPr>
            <a:spLocks noChangeArrowheads="1"/>
          </p:cNvSpPr>
          <p:nvPr/>
        </p:nvSpPr>
        <p:spPr bwMode="auto">
          <a:xfrm>
            <a:off x="539750" y="908050"/>
            <a:ext cx="287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solidFill>
                  <a:srgbClr val="000000"/>
                </a:solidFill>
              </a:rPr>
              <a:t>1)Modèle continu</a:t>
            </a:r>
          </a:p>
        </p:txBody>
      </p:sp>
      <p:sp>
        <p:nvSpPr>
          <p:cNvPr id="20483" name="Text Box 152" descr="Noyer"/>
          <p:cNvSpPr txBox="1">
            <a:spLocks noChangeArrowheads="1"/>
          </p:cNvSpPr>
          <p:nvPr/>
        </p:nvSpPr>
        <p:spPr bwMode="auto">
          <a:xfrm>
            <a:off x="0" y="1628775"/>
            <a:ext cx="8748713" cy="1187450"/>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sz="2400"/>
              <a:t>La structure est considérée comme une console encastrée à sa base</a:t>
            </a:r>
          </a:p>
          <a:p>
            <a:pPr algn="ctr" eaLnBrk="1" hangingPunct="1"/>
            <a:r>
              <a:rPr lang="fr-FR" sz="2400"/>
              <a:t>et libre au sommet et la masse est répartie sur toute la hauteur</a:t>
            </a:r>
          </a:p>
          <a:p>
            <a:pPr algn="ctr" eaLnBrk="1" hangingPunct="1"/>
            <a:endParaRPr lang="fr-FR" sz="2400"/>
          </a:p>
        </p:txBody>
      </p:sp>
      <p:sp>
        <p:nvSpPr>
          <p:cNvPr id="20484" name="Line 153"/>
          <p:cNvSpPr>
            <a:spLocks noChangeShapeType="1"/>
          </p:cNvSpPr>
          <p:nvPr/>
        </p:nvSpPr>
        <p:spPr bwMode="auto">
          <a:xfrm>
            <a:off x="2586038" y="3151188"/>
            <a:ext cx="1587" cy="2286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85" name="Line 154"/>
          <p:cNvSpPr>
            <a:spLocks noChangeShapeType="1"/>
          </p:cNvSpPr>
          <p:nvPr/>
        </p:nvSpPr>
        <p:spPr bwMode="auto">
          <a:xfrm flipH="1">
            <a:off x="2357438" y="5437188"/>
            <a:ext cx="457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86" name="Line 155"/>
          <p:cNvSpPr>
            <a:spLocks noChangeShapeType="1"/>
          </p:cNvSpPr>
          <p:nvPr/>
        </p:nvSpPr>
        <p:spPr bwMode="auto">
          <a:xfrm flipH="1">
            <a:off x="2700338" y="5437188"/>
            <a:ext cx="114300" cy="11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87" name="Line 156"/>
          <p:cNvSpPr>
            <a:spLocks noChangeShapeType="1"/>
          </p:cNvSpPr>
          <p:nvPr/>
        </p:nvSpPr>
        <p:spPr bwMode="auto">
          <a:xfrm flipH="1">
            <a:off x="2471738" y="5437188"/>
            <a:ext cx="114300" cy="11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88" name="Line 157"/>
          <p:cNvSpPr>
            <a:spLocks noChangeShapeType="1"/>
          </p:cNvSpPr>
          <p:nvPr/>
        </p:nvSpPr>
        <p:spPr bwMode="auto">
          <a:xfrm>
            <a:off x="2471738" y="5337175"/>
            <a:ext cx="1587"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89" name="Line 158"/>
          <p:cNvSpPr>
            <a:spLocks noChangeShapeType="1"/>
          </p:cNvSpPr>
          <p:nvPr/>
        </p:nvSpPr>
        <p:spPr bwMode="auto">
          <a:xfrm flipH="1">
            <a:off x="2357438" y="5437188"/>
            <a:ext cx="114300" cy="11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0" name="Line 159"/>
          <p:cNvSpPr>
            <a:spLocks noChangeShapeType="1"/>
          </p:cNvSpPr>
          <p:nvPr/>
        </p:nvSpPr>
        <p:spPr bwMode="auto">
          <a:xfrm flipH="1">
            <a:off x="2586038" y="5437188"/>
            <a:ext cx="114300" cy="11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1" name="Line 160"/>
          <p:cNvSpPr>
            <a:spLocks noChangeShapeType="1"/>
          </p:cNvSpPr>
          <p:nvPr/>
        </p:nvSpPr>
        <p:spPr bwMode="auto">
          <a:xfrm flipH="1">
            <a:off x="2243138" y="5437188"/>
            <a:ext cx="114300" cy="11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2" name="Line 161"/>
          <p:cNvSpPr>
            <a:spLocks noChangeShapeType="1"/>
          </p:cNvSpPr>
          <p:nvPr/>
        </p:nvSpPr>
        <p:spPr bwMode="auto">
          <a:xfrm>
            <a:off x="6013450" y="3151188"/>
            <a:ext cx="1588" cy="2286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3" name="Line 162"/>
          <p:cNvSpPr>
            <a:spLocks noChangeShapeType="1"/>
          </p:cNvSpPr>
          <p:nvPr/>
        </p:nvSpPr>
        <p:spPr bwMode="auto">
          <a:xfrm flipH="1">
            <a:off x="5784850" y="5437188"/>
            <a:ext cx="457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4" name="Line 163"/>
          <p:cNvSpPr>
            <a:spLocks noChangeShapeType="1"/>
          </p:cNvSpPr>
          <p:nvPr/>
        </p:nvSpPr>
        <p:spPr bwMode="auto">
          <a:xfrm flipH="1">
            <a:off x="6127750" y="5437188"/>
            <a:ext cx="114300" cy="11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5" name="Line 164"/>
          <p:cNvSpPr>
            <a:spLocks noChangeShapeType="1"/>
          </p:cNvSpPr>
          <p:nvPr/>
        </p:nvSpPr>
        <p:spPr bwMode="auto">
          <a:xfrm flipH="1">
            <a:off x="6013450" y="5437188"/>
            <a:ext cx="114300" cy="11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6" name="Line 165"/>
          <p:cNvSpPr>
            <a:spLocks noChangeShapeType="1"/>
          </p:cNvSpPr>
          <p:nvPr/>
        </p:nvSpPr>
        <p:spPr bwMode="auto">
          <a:xfrm>
            <a:off x="5899150" y="5437188"/>
            <a:ext cx="158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7" name="Line 166"/>
          <p:cNvSpPr>
            <a:spLocks noChangeShapeType="1"/>
          </p:cNvSpPr>
          <p:nvPr/>
        </p:nvSpPr>
        <p:spPr bwMode="auto">
          <a:xfrm flipH="1">
            <a:off x="5899150" y="5437188"/>
            <a:ext cx="114300" cy="11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8" name="Line 167"/>
          <p:cNvSpPr>
            <a:spLocks noChangeShapeType="1"/>
          </p:cNvSpPr>
          <p:nvPr/>
        </p:nvSpPr>
        <p:spPr bwMode="auto">
          <a:xfrm flipH="1">
            <a:off x="5784850" y="5437188"/>
            <a:ext cx="114300" cy="11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9" name="Line 168"/>
          <p:cNvSpPr>
            <a:spLocks noChangeShapeType="1"/>
          </p:cNvSpPr>
          <p:nvPr/>
        </p:nvSpPr>
        <p:spPr bwMode="auto">
          <a:xfrm flipH="1">
            <a:off x="5670550" y="5437188"/>
            <a:ext cx="114300" cy="11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500" name="Line 169"/>
          <p:cNvSpPr>
            <a:spLocks noChangeShapeType="1"/>
          </p:cNvSpPr>
          <p:nvPr/>
        </p:nvSpPr>
        <p:spPr bwMode="auto">
          <a:xfrm>
            <a:off x="5784850" y="4408488"/>
            <a:ext cx="685800"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501" name="Line 170"/>
          <p:cNvSpPr>
            <a:spLocks noChangeShapeType="1"/>
          </p:cNvSpPr>
          <p:nvPr/>
        </p:nvSpPr>
        <p:spPr bwMode="auto">
          <a:xfrm flipV="1">
            <a:off x="6013450" y="4179888"/>
            <a:ext cx="22860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502" name="Arc 171"/>
          <p:cNvSpPr>
            <a:spLocks/>
          </p:cNvSpPr>
          <p:nvPr/>
        </p:nvSpPr>
        <p:spPr bwMode="auto">
          <a:xfrm flipV="1">
            <a:off x="5670550" y="4294188"/>
            <a:ext cx="571500" cy="228600"/>
          </a:xfrm>
          <a:custGeom>
            <a:avLst/>
            <a:gdLst>
              <a:gd name="T0" fmla="*/ 247015 w 21600"/>
              <a:gd name="T1" fmla="*/ 0 h 37785"/>
              <a:gd name="T2" fmla="*/ 303318 w 21600"/>
              <a:gd name="T3" fmla="*/ 228600 h 37785"/>
              <a:gd name="T4" fmla="*/ 0 w 21600"/>
              <a:gd name="T5" fmla="*/ 117842 h 37785"/>
              <a:gd name="T6" fmla="*/ 0 60000 65536"/>
              <a:gd name="T7" fmla="*/ 0 60000 65536"/>
              <a:gd name="T8" fmla="*/ 0 60000 65536"/>
            </a:gdLst>
            <a:ahLst/>
            <a:cxnLst>
              <a:cxn ang="T6">
                <a:pos x="T0" y="T1"/>
              </a:cxn>
              <a:cxn ang="T7">
                <a:pos x="T2" y="T3"/>
              </a:cxn>
              <a:cxn ang="T8">
                <a:pos x="T4" y="T5"/>
              </a:cxn>
            </a:cxnLst>
            <a:rect l="0" t="0" r="r" b="b"/>
            <a:pathLst>
              <a:path w="21600" h="37785" fill="none" extrusionOk="0">
                <a:moveTo>
                  <a:pt x="9336" y="-1"/>
                </a:moveTo>
                <a:cubicBezTo>
                  <a:pt x="16831" y="3592"/>
                  <a:pt x="21600" y="11166"/>
                  <a:pt x="21600" y="19478"/>
                </a:cubicBezTo>
                <a:cubicBezTo>
                  <a:pt x="21600" y="26918"/>
                  <a:pt x="17770" y="33835"/>
                  <a:pt x="11463" y="37784"/>
                </a:cubicBezTo>
              </a:path>
              <a:path w="21600" h="37785" stroke="0" extrusionOk="0">
                <a:moveTo>
                  <a:pt x="9336" y="-1"/>
                </a:moveTo>
                <a:cubicBezTo>
                  <a:pt x="16831" y="3592"/>
                  <a:pt x="21600" y="11166"/>
                  <a:pt x="21600" y="19478"/>
                </a:cubicBezTo>
                <a:cubicBezTo>
                  <a:pt x="21600" y="26918"/>
                  <a:pt x="17770" y="33835"/>
                  <a:pt x="11463" y="37784"/>
                </a:cubicBezTo>
                <a:lnTo>
                  <a:pt x="0" y="19478"/>
                </a:lnTo>
                <a:lnTo>
                  <a:pt x="9336" y="-1"/>
                </a:lnTo>
                <a:close/>
              </a:path>
            </a:pathLst>
          </a:custGeom>
          <a:noFill/>
          <a:ln w="9525">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0503" name="Line 172"/>
          <p:cNvSpPr>
            <a:spLocks noChangeShapeType="1"/>
          </p:cNvSpPr>
          <p:nvPr/>
        </p:nvSpPr>
        <p:spPr bwMode="auto">
          <a:xfrm flipV="1">
            <a:off x="5899150" y="4408488"/>
            <a:ext cx="1588" cy="10287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504" name="Rectangle 173"/>
          <p:cNvSpPr>
            <a:spLocks noChangeArrowheads="1"/>
          </p:cNvSpPr>
          <p:nvPr/>
        </p:nvSpPr>
        <p:spPr bwMode="auto">
          <a:xfrm>
            <a:off x="114300" y="21558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505" name="Text Box 174"/>
          <p:cNvSpPr txBox="1">
            <a:spLocks noChangeArrowheads="1"/>
          </p:cNvSpPr>
          <p:nvPr/>
        </p:nvSpPr>
        <p:spPr bwMode="auto">
          <a:xfrm>
            <a:off x="2916238" y="2924175"/>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fr-FR"/>
          </a:p>
        </p:txBody>
      </p:sp>
      <p:sp>
        <p:nvSpPr>
          <p:cNvPr id="20506" name="Rectangle 175"/>
          <p:cNvSpPr>
            <a:spLocks noChangeArrowheads="1"/>
          </p:cNvSpPr>
          <p:nvPr/>
        </p:nvSpPr>
        <p:spPr bwMode="auto">
          <a:xfrm>
            <a:off x="2627313" y="3392488"/>
            <a:ext cx="79216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sz="2400" i="1"/>
              <a:t>EI</a:t>
            </a:r>
          </a:p>
          <a:p>
            <a:r>
              <a:rPr lang="de-DE" sz="2400" i="1"/>
              <a:t>EIw</a:t>
            </a:r>
          </a:p>
          <a:p>
            <a:r>
              <a:rPr lang="de-DE" sz="2400" i="1"/>
              <a:t>GA</a:t>
            </a:r>
          </a:p>
          <a:p>
            <a:r>
              <a:rPr lang="de-DE" sz="2400" i="1"/>
              <a:t>GJ</a:t>
            </a:r>
          </a:p>
        </p:txBody>
      </p:sp>
      <p:sp>
        <p:nvSpPr>
          <p:cNvPr id="20507" name="Text Box 176"/>
          <p:cNvSpPr txBox="1">
            <a:spLocks noChangeArrowheads="1"/>
          </p:cNvSpPr>
          <p:nvPr/>
        </p:nvSpPr>
        <p:spPr bwMode="auto">
          <a:xfrm>
            <a:off x="6227763" y="36449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V(x,t)</a:t>
            </a:r>
          </a:p>
        </p:txBody>
      </p:sp>
      <p:sp>
        <p:nvSpPr>
          <p:cNvPr id="20508" name="Text Box 177"/>
          <p:cNvSpPr txBox="1">
            <a:spLocks noChangeArrowheads="1"/>
          </p:cNvSpPr>
          <p:nvPr/>
        </p:nvSpPr>
        <p:spPr bwMode="auto">
          <a:xfrm>
            <a:off x="6588125" y="42211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U(x,t)</a:t>
            </a:r>
          </a:p>
        </p:txBody>
      </p:sp>
      <p:sp>
        <p:nvSpPr>
          <p:cNvPr id="20509" name="Text Box 178"/>
          <p:cNvSpPr txBox="1">
            <a:spLocks noChangeArrowheads="1"/>
          </p:cNvSpPr>
          <p:nvPr/>
        </p:nvSpPr>
        <p:spPr bwMode="auto">
          <a:xfrm>
            <a:off x="6300788" y="4581525"/>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(x,t)</a:t>
            </a:r>
          </a:p>
        </p:txBody>
      </p:sp>
      <p:sp>
        <p:nvSpPr>
          <p:cNvPr id="20510" name="Object 179"/>
          <p:cNvSpPr>
            <a:spLocks noChangeAspect="1" noChangeArrowheads="1"/>
          </p:cNvSpPr>
          <p:nvPr/>
        </p:nvSpPr>
        <p:spPr bwMode="auto">
          <a:xfrm>
            <a:off x="6122988" y="4627563"/>
            <a:ext cx="173037" cy="2460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511" name="Text Box 180"/>
          <p:cNvSpPr txBox="1">
            <a:spLocks noChangeArrowheads="1"/>
          </p:cNvSpPr>
          <p:nvPr/>
        </p:nvSpPr>
        <p:spPr bwMode="auto">
          <a:xfrm>
            <a:off x="5486400" y="4800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2375"/>
                                        </p:tgtEl>
                                        <p:attrNameLst>
                                          <p:attrName>style.visibility</p:attrName>
                                        </p:attrNameLst>
                                      </p:cBhvr>
                                      <p:to>
                                        <p:strVal val="visible"/>
                                      </p:to>
                                    </p:set>
                                    <p:anim calcmode="lin" valueType="num">
                                      <p:cBhvr>
                                        <p:cTn id="7" dur="500" fill="hold"/>
                                        <p:tgtEl>
                                          <p:spTgt spid="52375"/>
                                        </p:tgtEl>
                                        <p:attrNameLst>
                                          <p:attrName>ppt_w</p:attrName>
                                        </p:attrNameLst>
                                      </p:cBhvr>
                                      <p:tavLst>
                                        <p:tav tm="0">
                                          <p:val>
                                            <p:fltVal val="0"/>
                                          </p:val>
                                        </p:tav>
                                        <p:tav tm="100000">
                                          <p:val>
                                            <p:strVal val="#ppt_w"/>
                                          </p:val>
                                        </p:tav>
                                      </p:tavLst>
                                    </p:anim>
                                    <p:anim calcmode="lin" valueType="num">
                                      <p:cBhvr>
                                        <p:cTn id="8" dur="500" fill="hold"/>
                                        <p:tgtEl>
                                          <p:spTgt spid="52375"/>
                                        </p:tgtEl>
                                        <p:attrNameLst>
                                          <p:attrName>ppt_h</p:attrName>
                                        </p:attrNameLst>
                                      </p:cBhvr>
                                      <p:tavLst>
                                        <p:tav tm="0">
                                          <p:val>
                                            <p:fltVal val="0"/>
                                          </p:val>
                                        </p:tav>
                                        <p:tav tm="100000">
                                          <p:val>
                                            <p:strVal val="#ppt_h"/>
                                          </p:val>
                                        </p:tav>
                                      </p:tavLst>
                                    </p:anim>
                                    <p:anim calcmode="lin" valueType="num">
                                      <p:cBhvr>
                                        <p:cTn id="9" dur="500" fill="hold"/>
                                        <p:tgtEl>
                                          <p:spTgt spid="52375"/>
                                        </p:tgtEl>
                                        <p:attrNameLst>
                                          <p:attrName>style.rotation</p:attrName>
                                        </p:attrNameLst>
                                      </p:cBhvr>
                                      <p:tavLst>
                                        <p:tav tm="0">
                                          <p:val>
                                            <p:fltVal val="360"/>
                                          </p:val>
                                        </p:tav>
                                        <p:tav tm="100000">
                                          <p:val>
                                            <p:fltVal val="0"/>
                                          </p:val>
                                        </p:tav>
                                      </p:tavLst>
                                    </p:anim>
                                    <p:animEffect transition="in" filter="fade">
                                      <p:cBhvr>
                                        <p:cTn id="10" dur="500"/>
                                        <p:tgtEl>
                                          <p:spTgt spid="52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3"/>
          <p:cNvSpPr>
            <a:spLocks noChangeArrowheads="1"/>
          </p:cNvSpPr>
          <p:nvPr/>
        </p:nvSpPr>
        <p:spPr bwMode="auto">
          <a:xfrm>
            <a:off x="0" y="206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1507" name="Text Box 94" descr="Noyer"/>
          <p:cNvSpPr txBox="1">
            <a:spLocks noChangeArrowheads="1"/>
          </p:cNvSpPr>
          <p:nvPr/>
        </p:nvSpPr>
        <p:spPr bwMode="auto">
          <a:xfrm>
            <a:off x="0" y="1125538"/>
            <a:ext cx="8748713" cy="1187450"/>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sz="2400"/>
              <a:t>Le calcul des périodes est basé sur la résolution  des équations</a:t>
            </a:r>
          </a:p>
          <a:p>
            <a:pPr algn="ctr" eaLnBrk="1" hangingPunct="1"/>
            <a:r>
              <a:rPr lang="fr-FR" sz="2400"/>
              <a:t>différentielles aux dérivés partielles  suivantes:</a:t>
            </a:r>
          </a:p>
          <a:p>
            <a:pPr algn="ctr" eaLnBrk="1" hangingPunct="1"/>
            <a:endParaRPr lang="fr-FR" sz="2400"/>
          </a:p>
        </p:txBody>
      </p:sp>
      <p:sp>
        <p:nvSpPr>
          <p:cNvPr id="21508" name="Rectangle 95"/>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1509" name="Object 96"/>
          <p:cNvSpPr>
            <a:spLocks noChangeAspect="1" noChangeArrowheads="1"/>
          </p:cNvSpPr>
          <p:nvPr/>
        </p:nvSpPr>
        <p:spPr bwMode="auto">
          <a:xfrm>
            <a:off x="1624013" y="3100388"/>
            <a:ext cx="5054600" cy="7207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13" name="Rectangle 97"/>
          <p:cNvSpPr>
            <a:spLocks noChangeArrowheads="1"/>
          </p:cNvSpPr>
          <p:nvPr/>
        </p:nvSpPr>
        <p:spPr bwMode="auto">
          <a:xfrm>
            <a:off x="900113" y="2276475"/>
            <a:ext cx="554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a:t>  1)Vibration latérale( Voile-portique)</a:t>
            </a:r>
            <a:endParaRPr lang="fr-FR" sz="2400" b="1"/>
          </a:p>
        </p:txBody>
      </p:sp>
      <p:sp>
        <p:nvSpPr>
          <p:cNvPr id="34914" name="Rectangle 98"/>
          <p:cNvSpPr>
            <a:spLocks noChangeArrowheads="1"/>
          </p:cNvSpPr>
          <p:nvPr/>
        </p:nvSpPr>
        <p:spPr bwMode="auto">
          <a:xfrm>
            <a:off x="827088" y="4149725"/>
            <a:ext cx="590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a:t>  2)Vibration torsionnelle ( Voile-portique)</a:t>
            </a:r>
          </a:p>
        </p:txBody>
      </p:sp>
      <p:sp>
        <p:nvSpPr>
          <p:cNvPr id="21512" name="Object 99"/>
          <p:cNvSpPr>
            <a:spLocks noChangeAspect="1" noChangeArrowheads="1"/>
          </p:cNvSpPr>
          <p:nvPr/>
        </p:nvSpPr>
        <p:spPr bwMode="auto">
          <a:xfrm>
            <a:off x="1963738" y="4878388"/>
            <a:ext cx="4154487" cy="7461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4913"/>
                                        </p:tgtEl>
                                        <p:attrNameLst>
                                          <p:attrName>style.visibility</p:attrName>
                                        </p:attrNameLst>
                                      </p:cBhvr>
                                      <p:to>
                                        <p:strVal val="visible"/>
                                      </p:to>
                                    </p:set>
                                    <p:anim calcmode="lin" valueType="num">
                                      <p:cBhvr>
                                        <p:cTn id="7" dur="500" fill="hold"/>
                                        <p:tgtEl>
                                          <p:spTgt spid="34913"/>
                                        </p:tgtEl>
                                        <p:attrNameLst>
                                          <p:attrName>ppt_w</p:attrName>
                                        </p:attrNameLst>
                                      </p:cBhvr>
                                      <p:tavLst>
                                        <p:tav tm="0">
                                          <p:val>
                                            <p:fltVal val="0"/>
                                          </p:val>
                                        </p:tav>
                                        <p:tav tm="100000">
                                          <p:val>
                                            <p:strVal val="#ppt_w"/>
                                          </p:val>
                                        </p:tav>
                                      </p:tavLst>
                                    </p:anim>
                                    <p:anim calcmode="lin" valueType="num">
                                      <p:cBhvr>
                                        <p:cTn id="8" dur="500" fill="hold"/>
                                        <p:tgtEl>
                                          <p:spTgt spid="34913"/>
                                        </p:tgtEl>
                                        <p:attrNameLst>
                                          <p:attrName>ppt_h</p:attrName>
                                        </p:attrNameLst>
                                      </p:cBhvr>
                                      <p:tavLst>
                                        <p:tav tm="0">
                                          <p:val>
                                            <p:fltVal val="0"/>
                                          </p:val>
                                        </p:tav>
                                        <p:tav tm="100000">
                                          <p:val>
                                            <p:strVal val="#ppt_h"/>
                                          </p:val>
                                        </p:tav>
                                      </p:tavLst>
                                    </p:anim>
                                    <p:anim calcmode="lin" valueType="num">
                                      <p:cBhvr>
                                        <p:cTn id="9" dur="500" fill="hold"/>
                                        <p:tgtEl>
                                          <p:spTgt spid="34913"/>
                                        </p:tgtEl>
                                        <p:attrNameLst>
                                          <p:attrName>style.rotation</p:attrName>
                                        </p:attrNameLst>
                                      </p:cBhvr>
                                      <p:tavLst>
                                        <p:tav tm="0">
                                          <p:val>
                                            <p:fltVal val="360"/>
                                          </p:val>
                                        </p:tav>
                                        <p:tav tm="100000">
                                          <p:val>
                                            <p:fltVal val="0"/>
                                          </p:val>
                                        </p:tav>
                                      </p:tavLst>
                                    </p:anim>
                                    <p:animEffect transition="in" filter="fade">
                                      <p:cBhvr>
                                        <p:cTn id="10" dur="500"/>
                                        <p:tgtEl>
                                          <p:spTgt spid="3491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4914"/>
                                        </p:tgtEl>
                                        <p:attrNameLst>
                                          <p:attrName>style.visibility</p:attrName>
                                        </p:attrNameLst>
                                      </p:cBhvr>
                                      <p:to>
                                        <p:strVal val="visible"/>
                                      </p:to>
                                    </p:set>
                                    <p:anim calcmode="lin" valueType="num">
                                      <p:cBhvr>
                                        <p:cTn id="13" dur="500" fill="hold"/>
                                        <p:tgtEl>
                                          <p:spTgt spid="34914"/>
                                        </p:tgtEl>
                                        <p:attrNameLst>
                                          <p:attrName>ppt_w</p:attrName>
                                        </p:attrNameLst>
                                      </p:cBhvr>
                                      <p:tavLst>
                                        <p:tav tm="0">
                                          <p:val>
                                            <p:fltVal val="0"/>
                                          </p:val>
                                        </p:tav>
                                        <p:tav tm="100000">
                                          <p:val>
                                            <p:strVal val="#ppt_w"/>
                                          </p:val>
                                        </p:tav>
                                      </p:tavLst>
                                    </p:anim>
                                    <p:anim calcmode="lin" valueType="num">
                                      <p:cBhvr>
                                        <p:cTn id="14" dur="500" fill="hold"/>
                                        <p:tgtEl>
                                          <p:spTgt spid="34914"/>
                                        </p:tgtEl>
                                        <p:attrNameLst>
                                          <p:attrName>ppt_h</p:attrName>
                                        </p:attrNameLst>
                                      </p:cBhvr>
                                      <p:tavLst>
                                        <p:tav tm="0">
                                          <p:val>
                                            <p:fltVal val="0"/>
                                          </p:val>
                                        </p:tav>
                                        <p:tav tm="100000">
                                          <p:val>
                                            <p:strVal val="#ppt_h"/>
                                          </p:val>
                                        </p:tav>
                                      </p:tavLst>
                                    </p:anim>
                                    <p:anim calcmode="lin" valueType="num">
                                      <p:cBhvr>
                                        <p:cTn id="15" dur="500" fill="hold"/>
                                        <p:tgtEl>
                                          <p:spTgt spid="34914"/>
                                        </p:tgtEl>
                                        <p:attrNameLst>
                                          <p:attrName>style.rotation</p:attrName>
                                        </p:attrNameLst>
                                      </p:cBhvr>
                                      <p:tavLst>
                                        <p:tav tm="0">
                                          <p:val>
                                            <p:fltVal val="360"/>
                                          </p:val>
                                        </p:tav>
                                        <p:tav tm="100000">
                                          <p:val>
                                            <p:fltVal val="0"/>
                                          </p:val>
                                        </p:tav>
                                      </p:tavLst>
                                    </p:anim>
                                    <p:animEffect transition="in" filter="fade">
                                      <p:cBhvr>
                                        <p:cTn id="16" dur="500"/>
                                        <p:tgtEl>
                                          <p:spTgt spid="34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3" grpId="0"/>
      <p:bldP spid="349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1"/>
          <p:cNvSpPr>
            <a:spLocks noChangeArrowheads="1"/>
          </p:cNvSpPr>
          <p:nvPr/>
        </p:nvSpPr>
        <p:spPr bwMode="auto">
          <a:xfrm>
            <a:off x="0" y="1533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4099" name="Rectangle 23"/>
          <p:cNvSpPr>
            <a:spLocks noChangeArrowheads="1"/>
          </p:cNvSpPr>
          <p:nvPr/>
        </p:nvSpPr>
        <p:spPr bwMode="auto">
          <a:xfrm>
            <a:off x="0" y="1395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4100" name="Rectangle 25"/>
          <p:cNvSpPr>
            <a:spLocks noChangeArrowheads="1"/>
          </p:cNvSpPr>
          <p:nvPr/>
        </p:nvSpPr>
        <p:spPr bwMode="auto">
          <a:xfrm>
            <a:off x="0" y="638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4467" name="Rectangle 131"/>
          <p:cNvSpPr>
            <a:spLocks noChangeArrowheads="1"/>
          </p:cNvSpPr>
          <p:nvPr/>
        </p:nvSpPr>
        <p:spPr bwMode="auto">
          <a:xfrm>
            <a:off x="1390650" y="595313"/>
            <a:ext cx="6469063"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buSzPct val="80000"/>
            </a:pPr>
            <a:r>
              <a:rPr lang="fr-FR" sz="1600">
                <a:latin typeface="Bookman Old Style" pitchFamily="18" charset="0"/>
                <a:cs typeface="Times New Roman" pitchFamily="18" charset="0"/>
              </a:rPr>
              <a:t>Faculté de génie civil</a:t>
            </a:r>
          </a:p>
          <a:p>
            <a:pPr algn="ctr">
              <a:spcBef>
                <a:spcPct val="50000"/>
              </a:spcBef>
              <a:buSzPct val="80000"/>
            </a:pPr>
            <a:r>
              <a:rPr lang="fr-FR" sz="1600">
                <a:latin typeface="Bookman Old Style" pitchFamily="18" charset="0"/>
                <a:cs typeface="Times New Roman" pitchFamily="18" charset="0"/>
              </a:rPr>
              <a:t>Département construction civil et industriel</a:t>
            </a:r>
            <a:endParaRPr lang="fr-FR" sz="1600" b="1">
              <a:latin typeface="Bookman Old Style" pitchFamily="18" charset="0"/>
              <a:cs typeface="Times New Roman" pitchFamily="18" charset="0"/>
            </a:endParaRPr>
          </a:p>
        </p:txBody>
      </p:sp>
      <p:sp>
        <p:nvSpPr>
          <p:cNvPr id="14468" name="AutoShape 132"/>
          <p:cNvSpPr>
            <a:spLocks noChangeArrowheads="1"/>
          </p:cNvSpPr>
          <p:nvPr/>
        </p:nvSpPr>
        <p:spPr bwMode="auto">
          <a:xfrm>
            <a:off x="5486400" y="5283200"/>
            <a:ext cx="3657600" cy="1574800"/>
          </a:xfrm>
          <a:prstGeom prst="roundRect">
            <a:avLst>
              <a:gd name="adj" fmla="val 16667"/>
            </a:avLst>
          </a:prstGeom>
          <a:noFill/>
          <a:ln>
            <a:noFill/>
          </a:ln>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hangingPunct="0"/>
            <a:r>
              <a:rPr lang="fr-FR" sz="2000" b="1">
                <a:latin typeface="Bookman Old Style" pitchFamily="18" charset="0"/>
                <a:cs typeface="Arial" charset="0"/>
              </a:rPr>
              <a:t>Étudié par :</a:t>
            </a:r>
          </a:p>
          <a:p>
            <a:pPr eaLnBrk="0" hangingPunct="0"/>
            <a:r>
              <a:rPr lang="fr-FR" sz="2000" b="1">
                <a:latin typeface="Bookman Old Style" pitchFamily="18" charset="0"/>
                <a:cs typeface="Arial" charset="0"/>
              </a:rPr>
              <a:t>AYAS Hillal</a:t>
            </a:r>
          </a:p>
          <a:p>
            <a:pPr eaLnBrk="0" hangingPunct="0"/>
            <a:r>
              <a:rPr lang="fr-FR" sz="2000" b="1">
                <a:latin typeface="Bookman Old Style" pitchFamily="18" charset="0"/>
                <a:cs typeface="Arial" charset="0"/>
              </a:rPr>
              <a:t>BERRAZOUNE Hamza</a:t>
            </a:r>
          </a:p>
        </p:txBody>
      </p:sp>
      <p:sp>
        <p:nvSpPr>
          <p:cNvPr id="14469" name="AutoShape 133"/>
          <p:cNvSpPr>
            <a:spLocks noChangeArrowheads="1"/>
          </p:cNvSpPr>
          <p:nvPr/>
        </p:nvSpPr>
        <p:spPr bwMode="auto">
          <a:xfrm>
            <a:off x="-3175" y="5235575"/>
            <a:ext cx="3621088" cy="1400175"/>
          </a:xfrm>
          <a:prstGeom prst="roundRect">
            <a:avLst>
              <a:gd name="adj" fmla="val 16667"/>
            </a:avLst>
          </a:prstGeom>
          <a:noFill/>
          <a:ln>
            <a:noFill/>
          </a:ln>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0000"/>
                </a:solidFill>
                <a:round/>
                <a:headEnd/>
                <a:tailEnd/>
              </a14:hiddenLine>
            </a:ext>
          </a:extLst>
        </p:spPr>
        <p:txBody>
          <a:bodyPr lIns="0"/>
          <a:lstStyle/>
          <a:p>
            <a:pPr algn="ctr" eaLnBrk="0" hangingPunct="0"/>
            <a:r>
              <a:rPr lang="fr-FR" sz="2000" b="1">
                <a:latin typeface="Bookman Old Style" pitchFamily="18" charset="0"/>
                <a:cs typeface="Arial" charset="0"/>
              </a:rPr>
              <a:t>Encadré par :</a:t>
            </a:r>
          </a:p>
          <a:p>
            <a:pPr algn="ctr" eaLnBrk="0" hangingPunct="0"/>
            <a:r>
              <a:rPr lang="fr-FR" sz="2400" b="1">
                <a:latin typeface="Bookman Old Style" pitchFamily="18" charset="0"/>
                <a:cs typeface="Arial" charset="0"/>
              </a:rPr>
              <a:t>Mr: S.E DjELLAB</a:t>
            </a:r>
          </a:p>
          <a:p>
            <a:pPr algn="ctr" eaLnBrk="0" hangingPunct="0"/>
            <a:endParaRPr lang="fr-FR" sz="2400">
              <a:solidFill>
                <a:schemeClr val="bg1"/>
              </a:solidFill>
              <a:latin typeface="Bookman Old Style" pitchFamily="18" charset="0"/>
              <a:cs typeface="Arial" charset="0"/>
            </a:endParaRPr>
          </a:p>
        </p:txBody>
      </p:sp>
      <p:sp>
        <p:nvSpPr>
          <p:cNvPr id="4104" name="Rectangle 134"/>
          <p:cNvSpPr>
            <a:spLocks noChangeArrowheads="1"/>
          </p:cNvSpPr>
          <p:nvPr/>
        </p:nvSpPr>
        <p:spPr bwMode="auto">
          <a:xfrm>
            <a:off x="773113" y="142875"/>
            <a:ext cx="7991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fr-FR" b="1">
                <a:latin typeface="Bookman Old Style" pitchFamily="18" charset="0"/>
                <a:cs typeface="Arial" charset="0"/>
              </a:rPr>
              <a:t>Université des Sciences et de la Technologie Houari Boumediene</a:t>
            </a:r>
          </a:p>
        </p:txBody>
      </p:sp>
      <p:sp>
        <p:nvSpPr>
          <p:cNvPr id="4105" name="Rectangle 135"/>
          <p:cNvSpPr>
            <a:spLocks noChangeArrowheads="1"/>
          </p:cNvSpPr>
          <p:nvPr/>
        </p:nvSpPr>
        <p:spPr bwMode="auto">
          <a:xfrm>
            <a:off x="1187450" y="1395413"/>
            <a:ext cx="6985000"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fr-FR" sz="2000" b="1">
                <a:latin typeface="Bookman Old Style" pitchFamily="18" charset="0"/>
                <a:cs typeface="Arial" charset="0"/>
              </a:rPr>
              <a:t>Mémoire de Projet de Fin d’Etudes</a:t>
            </a:r>
          </a:p>
          <a:p>
            <a:pPr algn="ctr"/>
            <a:r>
              <a:rPr lang="fr-FR" sz="2000" b="1">
                <a:latin typeface="Bookman Old Style" pitchFamily="18" charset="0"/>
                <a:cs typeface="Arial" charset="0"/>
              </a:rPr>
              <a:t>Pour l’obtention du diplôme d’ingénieur d’état en génie civil</a:t>
            </a:r>
          </a:p>
          <a:p>
            <a:pPr algn="ctr"/>
            <a:endParaRPr lang="fr-FR" sz="2000" b="1">
              <a:latin typeface="Bookman Old Style" pitchFamily="18" charset="0"/>
              <a:cs typeface="Arial" charset="0"/>
            </a:endParaRPr>
          </a:p>
          <a:p>
            <a:pPr algn="ctr"/>
            <a:r>
              <a:rPr lang="fr-FR" sz="2000" b="1">
                <a:latin typeface="Bookman Old Style" pitchFamily="18" charset="0"/>
                <a:cs typeface="Arial" charset="0"/>
              </a:rPr>
              <a:t>OPTION : CCI</a:t>
            </a:r>
          </a:p>
          <a:p>
            <a:pPr algn="ctr"/>
            <a:endParaRPr lang="fr-FR" sz="2000" b="1">
              <a:latin typeface="Bookman Old Style" pitchFamily="18" charset="0"/>
              <a:cs typeface="Arial" charset="0"/>
            </a:endParaRPr>
          </a:p>
          <a:p>
            <a:pPr algn="ctr"/>
            <a:r>
              <a:rPr lang="fr-FR" b="1">
                <a:latin typeface="Bookman Old Style" pitchFamily="18" charset="0"/>
                <a:cs typeface="Arial" charset="0"/>
              </a:rPr>
              <a:t>THEME</a:t>
            </a:r>
          </a:p>
        </p:txBody>
      </p:sp>
      <p:sp>
        <p:nvSpPr>
          <p:cNvPr id="14472" name="Text Box 136"/>
          <p:cNvSpPr txBox="1">
            <a:spLocks noChangeArrowheads="1"/>
          </p:cNvSpPr>
          <p:nvPr/>
        </p:nvSpPr>
        <p:spPr bwMode="auto">
          <a:xfrm>
            <a:off x="2627313" y="6453188"/>
            <a:ext cx="3282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b="1">
                <a:latin typeface="Bookman Old Style" pitchFamily="18" charset="0"/>
                <a:cs typeface="Times New Roman" pitchFamily="18" charset="0"/>
              </a:rPr>
              <a:t>PROMOTION 2006/2007</a:t>
            </a:r>
            <a:endParaRPr lang="fr-FR">
              <a:latin typeface="Bookman Old Style" pitchFamily="18" charset="0"/>
              <a:cs typeface="Times New Roman" pitchFamily="18" charset="0"/>
            </a:endParaRPr>
          </a:p>
          <a:p>
            <a:pPr algn="thaiDist" eaLnBrk="1" hangingPunct="1"/>
            <a:endParaRPr lang="fr-FR" b="1">
              <a:solidFill>
                <a:schemeClr val="bg1"/>
              </a:solidFill>
              <a:cs typeface="Times New Roman" pitchFamily="18" charset="0"/>
            </a:endParaRPr>
          </a:p>
        </p:txBody>
      </p:sp>
      <p:sp>
        <p:nvSpPr>
          <p:cNvPr id="14473" name="AutoShape 137" descr="Marbre blanc"/>
          <p:cNvSpPr>
            <a:spLocks noChangeArrowheads="1"/>
          </p:cNvSpPr>
          <p:nvPr/>
        </p:nvSpPr>
        <p:spPr bwMode="auto">
          <a:xfrm>
            <a:off x="468313" y="3027363"/>
            <a:ext cx="8229600" cy="2057400"/>
          </a:xfrm>
          <a:prstGeom prst="roundRect">
            <a:avLst>
              <a:gd name="adj" fmla="val 16667"/>
            </a:avLst>
          </a:prstGeom>
          <a:blipFill dpi="0" rotWithShape="1">
            <a:blip r:embed="rId2"/>
            <a:srcRect/>
            <a:tile tx="0" ty="0" sx="100000" sy="100000" flip="none" algn="tl"/>
          </a:blip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3366FF"/>
                </a:solidFill>
                <a:round/>
                <a:headEnd/>
                <a:tailEnd/>
              </a14:hiddenLine>
            </a:ext>
          </a:extLst>
        </p:spPr>
        <p:txBody>
          <a:bodyPr anchor="ctr" anchorCtr="1"/>
          <a:lstStyle/>
          <a:p>
            <a:pPr>
              <a:defRPr/>
            </a:pPr>
            <a:r>
              <a:rPr lang="fr-FR" sz="3200" b="1" dirty="0">
                <a:solidFill>
                  <a:srgbClr val="000000"/>
                </a:solidFill>
                <a:effectLst>
                  <a:outerShdw blurRad="38100" dist="38100" dir="2700000" algn="tl">
                    <a:srgbClr val="C0C0C0"/>
                  </a:outerShdw>
                </a:effectLst>
                <a:cs typeface="Times New Roman" pitchFamily="18" charset="0"/>
              </a:rPr>
              <a:t>Étude d’un bâtiment R+10+1s/s à usage de bureaux contreventé par un système mixte voiles-portiques</a:t>
            </a:r>
            <a:r>
              <a:rPr lang="fr-FR" sz="3200" b="1" dirty="0">
                <a:effectLst>
                  <a:outerShdw blurRad="38100" dist="38100" dir="2700000" algn="tl">
                    <a:srgbClr val="C0C0C0"/>
                  </a:outerShdw>
                </a:effectLst>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467">
                                            <p:txEl>
                                              <p:pRg st="0" end="0"/>
                                            </p:txEl>
                                          </p:spTgt>
                                        </p:tgtEl>
                                        <p:attrNameLst>
                                          <p:attrName>style.visibility</p:attrName>
                                        </p:attrNameLst>
                                      </p:cBhvr>
                                      <p:to>
                                        <p:strVal val="visible"/>
                                      </p:to>
                                    </p:set>
                                    <p:animEffect transition="in" filter="strips(downRight)">
                                      <p:cBhvr>
                                        <p:cTn id="7" dur="500"/>
                                        <p:tgtEl>
                                          <p:spTgt spid="1446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4467">
                                            <p:txEl>
                                              <p:pRg st="1" end="1"/>
                                            </p:txEl>
                                          </p:spTgt>
                                        </p:tgtEl>
                                        <p:attrNameLst>
                                          <p:attrName>style.visibility</p:attrName>
                                        </p:attrNameLst>
                                      </p:cBhvr>
                                      <p:to>
                                        <p:strVal val="visible"/>
                                      </p:to>
                                    </p:set>
                                    <p:animEffect transition="in" filter="strips(downRight)">
                                      <p:cBhvr>
                                        <p:cTn id="11" dur="500"/>
                                        <p:tgtEl>
                                          <p:spTgt spid="14467">
                                            <p:txEl>
                                              <p:pRg st="1" end="1"/>
                                            </p:txEl>
                                          </p:spTgt>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4468"/>
                                        </p:tgtEl>
                                        <p:attrNameLst>
                                          <p:attrName>style.visibility</p:attrName>
                                        </p:attrNameLst>
                                      </p:cBhvr>
                                      <p:to>
                                        <p:strVal val="visible"/>
                                      </p:to>
                                    </p:set>
                                    <p:animEffect transition="in" filter="wipe(right)">
                                      <p:cBhvr>
                                        <p:cTn id="15" dur="500"/>
                                        <p:tgtEl>
                                          <p:spTgt spid="1446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469"/>
                                        </p:tgtEl>
                                        <p:attrNameLst>
                                          <p:attrName>style.visibility</p:attrName>
                                        </p:attrNameLst>
                                      </p:cBhvr>
                                      <p:to>
                                        <p:strVal val="visible"/>
                                      </p:to>
                                    </p:set>
                                    <p:animEffect transition="in" filter="wipe(left)">
                                      <p:cBhvr>
                                        <p:cTn id="19" dur="500"/>
                                        <p:tgtEl>
                                          <p:spTgt spid="14469"/>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472"/>
                                        </p:tgtEl>
                                        <p:attrNameLst>
                                          <p:attrName>style.visibility</p:attrName>
                                        </p:attrNameLst>
                                      </p:cBhvr>
                                      <p:to>
                                        <p:strVal val="visible"/>
                                      </p:to>
                                    </p:set>
                                    <p:animEffect transition="in" filter="fade">
                                      <p:cBhvr>
                                        <p:cTn id="23" dur="2000"/>
                                        <p:tgtEl>
                                          <p:spTgt spid="14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7" grpId="0" build="p" autoUpdateAnimBg="0" advAuto="0"/>
      <p:bldP spid="14468" grpId="0"/>
      <p:bldP spid="14469" grpId="0"/>
      <p:bldP spid="144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73" name="Rectangle 45"/>
          <p:cNvSpPr>
            <a:spLocks noChangeArrowheads="1"/>
          </p:cNvSpPr>
          <p:nvPr/>
        </p:nvSpPr>
        <p:spPr bwMode="auto">
          <a:xfrm>
            <a:off x="539750" y="908050"/>
            <a:ext cx="287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solidFill>
                  <a:srgbClr val="000000"/>
                </a:solidFill>
              </a:rPr>
              <a:t>Résultat</a:t>
            </a:r>
          </a:p>
        </p:txBody>
      </p:sp>
      <p:graphicFrame>
        <p:nvGraphicFramePr>
          <p:cNvPr id="22574" name="Group 46"/>
          <p:cNvGraphicFramePr>
            <a:graphicFrameLocks noGrp="1"/>
          </p:cNvGraphicFramePr>
          <p:nvPr/>
        </p:nvGraphicFramePr>
        <p:xfrm>
          <a:off x="468313" y="2060575"/>
          <a:ext cx="8229600" cy="3238500"/>
        </p:xfrm>
        <a:graphic>
          <a:graphicData uri="http://schemas.openxmlformats.org/drawingml/2006/table">
            <a:tbl>
              <a:tblPr/>
              <a:tblGrid>
                <a:gridCol w="1743075"/>
                <a:gridCol w="3243262"/>
                <a:gridCol w="3243263"/>
              </a:tblGrid>
              <a:tr h="809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Période (sens x-x)</a:t>
                      </a:r>
                      <a:endParaRPr kumimoji="0" lang="fr-FR"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Période (sens y-y)</a:t>
                      </a:r>
                      <a:endParaRPr kumimoji="0" lang="fr-FR"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09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cs typeface="Times New Roman" pitchFamily="18" charset="0"/>
                        </a:rPr>
                        <a:t>Mode 1</a:t>
                      </a:r>
                      <a:endParaRPr kumimoji="0" lang="fr-FR" sz="2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0.79</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1.05</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09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cs typeface="Times New Roman" pitchFamily="18" charset="0"/>
                        </a:rPr>
                        <a:t>Mode 2</a:t>
                      </a:r>
                      <a:endParaRPr kumimoji="0" lang="fr-FR" sz="2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0.14</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0.21</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09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cs typeface="Times New Roman" pitchFamily="18" charset="0"/>
                        </a:rPr>
                        <a:t>Mode 3</a:t>
                      </a:r>
                      <a:endParaRPr kumimoji="0" lang="fr-FR" sz="2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0.05</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0.08</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2573"/>
                                        </p:tgtEl>
                                        <p:attrNameLst>
                                          <p:attrName>style.visibility</p:attrName>
                                        </p:attrNameLst>
                                      </p:cBhvr>
                                      <p:to>
                                        <p:strVal val="visible"/>
                                      </p:to>
                                    </p:set>
                                    <p:anim calcmode="lin" valueType="num">
                                      <p:cBhvr>
                                        <p:cTn id="7" dur="500" fill="hold"/>
                                        <p:tgtEl>
                                          <p:spTgt spid="22573"/>
                                        </p:tgtEl>
                                        <p:attrNameLst>
                                          <p:attrName>ppt_w</p:attrName>
                                        </p:attrNameLst>
                                      </p:cBhvr>
                                      <p:tavLst>
                                        <p:tav tm="0">
                                          <p:val>
                                            <p:fltVal val="0"/>
                                          </p:val>
                                        </p:tav>
                                        <p:tav tm="100000">
                                          <p:val>
                                            <p:strVal val="#ppt_w"/>
                                          </p:val>
                                        </p:tav>
                                      </p:tavLst>
                                    </p:anim>
                                    <p:anim calcmode="lin" valueType="num">
                                      <p:cBhvr>
                                        <p:cTn id="8" dur="500" fill="hold"/>
                                        <p:tgtEl>
                                          <p:spTgt spid="22573"/>
                                        </p:tgtEl>
                                        <p:attrNameLst>
                                          <p:attrName>ppt_h</p:attrName>
                                        </p:attrNameLst>
                                      </p:cBhvr>
                                      <p:tavLst>
                                        <p:tav tm="0">
                                          <p:val>
                                            <p:fltVal val="0"/>
                                          </p:val>
                                        </p:tav>
                                        <p:tav tm="100000">
                                          <p:val>
                                            <p:strVal val="#ppt_h"/>
                                          </p:val>
                                        </p:tav>
                                      </p:tavLst>
                                    </p:anim>
                                    <p:anim calcmode="lin" valueType="num">
                                      <p:cBhvr>
                                        <p:cTn id="9" dur="500" fill="hold"/>
                                        <p:tgtEl>
                                          <p:spTgt spid="22573"/>
                                        </p:tgtEl>
                                        <p:attrNameLst>
                                          <p:attrName>style.rotation</p:attrName>
                                        </p:attrNameLst>
                                      </p:cBhvr>
                                      <p:tavLst>
                                        <p:tav tm="0">
                                          <p:val>
                                            <p:fltVal val="360"/>
                                          </p:val>
                                        </p:tav>
                                        <p:tav tm="100000">
                                          <p:val>
                                            <p:fltVal val="0"/>
                                          </p:val>
                                        </p:tav>
                                      </p:tavLst>
                                    </p:anim>
                                    <p:animEffect transition="in" filter="fade">
                                      <p:cBhvr>
                                        <p:cTn id="10" dur="500"/>
                                        <p:tgtEl>
                                          <p:spTgt spid="22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05" name="Rectangle 217"/>
          <p:cNvSpPr>
            <a:spLocks noChangeArrowheads="1"/>
          </p:cNvSpPr>
          <p:nvPr/>
        </p:nvSpPr>
        <p:spPr bwMode="auto">
          <a:xfrm>
            <a:off x="395288" y="404813"/>
            <a:ext cx="432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solidFill>
                  <a:srgbClr val="000000"/>
                </a:solidFill>
              </a:rPr>
              <a:t>2) Modèle en éléments finis</a:t>
            </a:r>
          </a:p>
        </p:txBody>
      </p:sp>
      <p:pic>
        <p:nvPicPr>
          <p:cNvPr id="23555" name="Picture 2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052513"/>
            <a:ext cx="50673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8105"/>
                                        </p:tgtEl>
                                        <p:attrNameLst>
                                          <p:attrName>style.visibility</p:attrName>
                                        </p:attrNameLst>
                                      </p:cBhvr>
                                      <p:to>
                                        <p:strVal val="visible"/>
                                      </p:to>
                                    </p:set>
                                    <p:anim calcmode="lin" valueType="num">
                                      <p:cBhvr>
                                        <p:cTn id="7" dur="500" fill="hold"/>
                                        <p:tgtEl>
                                          <p:spTgt spid="38105"/>
                                        </p:tgtEl>
                                        <p:attrNameLst>
                                          <p:attrName>ppt_w</p:attrName>
                                        </p:attrNameLst>
                                      </p:cBhvr>
                                      <p:tavLst>
                                        <p:tav tm="0">
                                          <p:val>
                                            <p:fltVal val="0"/>
                                          </p:val>
                                        </p:tav>
                                        <p:tav tm="100000">
                                          <p:val>
                                            <p:strVal val="#ppt_w"/>
                                          </p:val>
                                        </p:tav>
                                      </p:tavLst>
                                    </p:anim>
                                    <p:anim calcmode="lin" valueType="num">
                                      <p:cBhvr>
                                        <p:cTn id="8" dur="500" fill="hold"/>
                                        <p:tgtEl>
                                          <p:spTgt spid="38105"/>
                                        </p:tgtEl>
                                        <p:attrNameLst>
                                          <p:attrName>ppt_h</p:attrName>
                                        </p:attrNameLst>
                                      </p:cBhvr>
                                      <p:tavLst>
                                        <p:tav tm="0">
                                          <p:val>
                                            <p:fltVal val="0"/>
                                          </p:val>
                                        </p:tav>
                                        <p:tav tm="100000">
                                          <p:val>
                                            <p:strVal val="#ppt_h"/>
                                          </p:val>
                                        </p:tav>
                                      </p:tavLst>
                                    </p:anim>
                                    <p:anim calcmode="lin" valueType="num">
                                      <p:cBhvr>
                                        <p:cTn id="9" dur="500" fill="hold"/>
                                        <p:tgtEl>
                                          <p:spTgt spid="38105"/>
                                        </p:tgtEl>
                                        <p:attrNameLst>
                                          <p:attrName>style.rotation</p:attrName>
                                        </p:attrNameLst>
                                      </p:cBhvr>
                                      <p:tavLst>
                                        <p:tav tm="0">
                                          <p:val>
                                            <p:fltVal val="360"/>
                                          </p:val>
                                        </p:tav>
                                        <p:tav tm="100000">
                                          <p:val>
                                            <p:fltVal val="0"/>
                                          </p:val>
                                        </p:tav>
                                      </p:tavLst>
                                    </p:anim>
                                    <p:animEffect transition="in" filter="fade">
                                      <p:cBhvr>
                                        <p:cTn id="10" dur="500"/>
                                        <p:tgtEl>
                                          <p:spTgt spid="38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51" name="Group 83"/>
          <p:cNvGraphicFramePr>
            <a:graphicFrameLocks noGrp="1"/>
          </p:cNvGraphicFramePr>
          <p:nvPr/>
        </p:nvGraphicFramePr>
        <p:xfrm>
          <a:off x="396875" y="2132013"/>
          <a:ext cx="8229600" cy="3527425"/>
        </p:xfrm>
        <a:graphic>
          <a:graphicData uri="http://schemas.openxmlformats.org/drawingml/2006/table">
            <a:tbl>
              <a:tblPr/>
              <a:tblGrid>
                <a:gridCol w="1743075"/>
                <a:gridCol w="3243263"/>
                <a:gridCol w="3243262"/>
              </a:tblGrid>
              <a:tr h="882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Période (sens x-x)</a:t>
                      </a:r>
                      <a:endParaRPr kumimoji="0" lang="fr-FR"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Période (sens y-y)</a:t>
                      </a:r>
                      <a:endParaRPr kumimoji="0" lang="fr-FR"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810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cs typeface="Times New Roman" pitchFamily="18" charset="0"/>
                        </a:rPr>
                        <a:t>Mode 1</a:t>
                      </a:r>
                      <a:endParaRPr kumimoji="0" lang="fr-FR" sz="2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0.77</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0.96</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82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cs typeface="Times New Roman" pitchFamily="18" charset="0"/>
                        </a:rPr>
                        <a:t>Mode 2</a:t>
                      </a:r>
                      <a:endParaRPr kumimoji="0" lang="fr-FR" sz="2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0.17</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0.18</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810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cs typeface="Times New Roman" pitchFamily="18" charset="0"/>
                        </a:rPr>
                        <a:t>Mode 3</a:t>
                      </a:r>
                      <a:endParaRPr kumimoji="0" lang="fr-FR" sz="2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0.09</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0.10</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600" name="Rectangle 105"/>
          <p:cNvSpPr>
            <a:spLocks noChangeArrowheads="1"/>
          </p:cNvSpPr>
          <p:nvPr/>
        </p:nvSpPr>
        <p:spPr bwMode="auto">
          <a:xfrm>
            <a:off x="684213" y="1052513"/>
            <a:ext cx="187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solidFill>
                  <a:srgbClr val="000000"/>
                </a:solidFill>
              </a:rPr>
              <a:t>Résultat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60" name="Rectangle 68"/>
          <p:cNvSpPr>
            <a:spLocks noChangeArrowheads="1"/>
          </p:cNvSpPr>
          <p:nvPr/>
        </p:nvSpPr>
        <p:spPr bwMode="auto">
          <a:xfrm>
            <a:off x="323850" y="333375"/>
            <a:ext cx="4321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solidFill>
                  <a:srgbClr val="000000"/>
                </a:solidFill>
              </a:rPr>
              <a:t>3) Modèle discret</a:t>
            </a:r>
            <a:r>
              <a:rPr lang="fr-FR" sz="2800">
                <a:solidFill>
                  <a:srgbClr val="000000"/>
                </a:solidFill>
              </a:rPr>
              <a:t> </a:t>
            </a:r>
            <a:endParaRPr lang="fr-FR" sz="2800" b="1">
              <a:solidFill>
                <a:srgbClr val="000000"/>
              </a:solidFill>
            </a:endParaRPr>
          </a:p>
        </p:txBody>
      </p:sp>
      <p:sp>
        <p:nvSpPr>
          <p:cNvPr id="25603" name="Text Box 69"/>
          <p:cNvSpPr txBox="1">
            <a:spLocks noChangeArrowheads="1"/>
          </p:cNvSpPr>
          <p:nvPr/>
        </p:nvSpPr>
        <p:spPr bwMode="auto">
          <a:xfrm>
            <a:off x="430213" y="981075"/>
            <a:ext cx="8713787"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fr-FR" sz="2400">
                <a:cs typeface="Times New Roman" pitchFamily="18" charset="0"/>
              </a:rPr>
              <a:t>    On a considéré que les masses des niveaux sont concentrées au                niveau des planchers et on a opéré avec la méthode </a:t>
            </a:r>
            <a:r>
              <a:rPr lang="fr-FR" sz="2400" b="1">
                <a:cs typeface="Times New Roman" pitchFamily="18" charset="0"/>
              </a:rPr>
              <a:t>Jacobi</a:t>
            </a:r>
          </a:p>
          <a:p>
            <a:pPr eaLnBrk="1" hangingPunct="1">
              <a:spcBef>
                <a:spcPct val="50000"/>
              </a:spcBef>
            </a:pPr>
            <a:endParaRPr lang="fr-FR" sz="2400" b="1">
              <a:solidFill>
                <a:srgbClr val="DDDDDD"/>
              </a:solidFill>
              <a:latin typeface="Arial Narrow" pitchFamily="34" charset="0"/>
              <a:cs typeface="Times New Roman" pitchFamily="18" charset="0"/>
            </a:endParaRPr>
          </a:p>
        </p:txBody>
      </p:sp>
      <p:sp>
        <p:nvSpPr>
          <p:cNvPr id="25604" name="Line 126"/>
          <p:cNvSpPr>
            <a:spLocks noChangeShapeType="1"/>
          </p:cNvSpPr>
          <p:nvPr/>
        </p:nvSpPr>
        <p:spPr bwMode="auto">
          <a:xfrm>
            <a:off x="1892300" y="6442075"/>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05" name="Line 127"/>
          <p:cNvSpPr>
            <a:spLocks noChangeShapeType="1"/>
          </p:cNvSpPr>
          <p:nvPr/>
        </p:nvSpPr>
        <p:spPr bwMode="auto">
          <a:xfrm>
            <a:off x="2197100" y="56038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06" name="Line 128"/>
          <p:cNvSpPr>
            <a:spLocks noChangeShapeType="1"/>
          </p:cNvSpPr>
          <p:nvPr/>
        </p:nvSpPr>
        <p:spPr bwMode="auto">
          <a:xfrm>
            <a:off x="2197100" y="5984875"/>
            <a:ext cx="0" cy="4572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07" name="Line 129"/>
          <p:cNvSpPr>
            <a:spLocks noChangeShapeType="1"/>
          </p:cNvSpPr>
          <p:nvPr/>
        </p:nvSpPr>
        <p:spPr bwMode="auto">
          <a:xfrm flipH="1">
            <a:off x="2425700" y="6442075"/>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08" name="Line 130"/>
          <p:cNvSpPr>
            <a:spLocks noChangeShapeType="1"/>
          </p:cNvSpPr>
          <p:nvPr/>
        </p:nvSpPr>
        <p:spPr bwMode="auto">
          <a:xfrm flipH="1">
            <a:off x="1816100" y="6442075"/>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09" name="Line 131"/>
          <p:cNvSpPr>
            <a:spLocks noChangeShapeType="1"/>
          </p:cNvSpPr>
          <p:nvPr/>
        </p:nvSpPr>
        <p:spPr bwMode="auto">
          <a:xfrm flipH="1">
            <a:off x="2120900" y="6442075"/>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10" name="Line 132"/>
          <p:cNvSpPr>
            <a:spLocks noChangeShapeType="1"/>
          </p:cNvSpPr>
          <p:nvPr/>
        </p:nvSpPr>
        <p:spPr bwMode="auto">
          <a:xfrm>
            <a:off x="2197100" y="52228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11" name="Line 133"/>
          <p:cNvSpPr>
            <a:spLocks noChangeShapeType="1"/>
          </p:cNvSpPr>
          <p:nvPr/>
        </p:nvSpPr>
        <p:spPr bwMode="auto">
          <a:xfrm>
            <a:off x="2197100" y="48418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12" name="Line 134"/>
          <p:cNvSpPr>
            <a:spLocks noChangeShapeType="1"/>
          </p:cNvSpPr>
          <p:nvPr/>
        </p:nvSpPr>
        <p:spPr bwMode="auto">
          <a:xfrm>
            <a:off x="2197100" y="44608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13" name="Line 135"/>
          <p:cNvSpPr>
            <a:spLocks noChangeShapeType="1"/>
          </p:cNvSpPr>
          <p:nvPr/>
        </p:nvSpPr>
        <p:spPr bwMode="auto">
          <a:xfrm>
            <a:off x="2197100" y="40798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14" name="Line 136"/>
          <p:cNvSpPr>
            <a:spLocks noChangeShapeType="1"/>
          </p:cNvSpPr>
          <p:nvPr/>
        </p:nvSpPr>
        <p:spPr bwMode="auto">
          <a:xfrm>
            <a:off x="2197100" y="36988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15" name="Line 137"/>
          <p:cNvSpPr>
            <a:spLocks noChangeShapeType="1"/>
          </p:cNvSpPr>
          <p:nvPr/>
        </p:nvSpPr>
        <p:spPr bwMode="auto">
          <a:xfrm>
            <a:off x="2197100" y="33178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16" name="Line 138"/>
          <p:cNvSpPr>
            <a:spLocks noChangeShapeType="1"/>
          </p:cNvSpPr>
          <p:nvPr/>
        </p:nvSpPr>
        <p:spPr bwMode="auto">
          <a:xfrm>
            <a:off x="2197100" y="29368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17" name="Line 139"/>
          <p:cNvSpPr>
            <a:spLocks noChangeShapeType="1"/>
          </p:cNvSpPr>
          <p:nvPr/>
        </p:nvSpPr>
        <p:spPr bwMode="auto">
          <a:xfrm>
            <a:off x="2197100" y="21748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18" name="Line 140"/>
          <p:cNvSpPr>
            <a:spLocks noChangeShapeType="1"/>
          </p:cNvSpPr>
          <p:nvPr/>
        </p:nvSpPr>
        <p:spPr bwMode="auto">
          <a:xfrm>
            <a:off x="2197100" y="25558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19" name="Line 141"/>
          <p:cNvSpPr>
            <a:spLocks noChangeShapeType="1"/>
          </p:cNvSpPr>
          <p:nvPr/>
        </p:nvSpPr>
        <p:spPr bwMode="auto">
          <a:xfrm>
            <a:off x="5851525" y="6378575"/>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20" name="Line 142"/>
          <p:cNvSpPr>
            <a:spLocks noChangeShapeType="1"/>
          </p:cNvSpPr>
          <p:nvPr/>
        </p:nvSpPr>
        <p:spPr bwMode="auto">
          <a:xfrm>
            <a:off x="6156325" y="55403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21" name="Line 143"/>
          <p:cNvSpPr>
            <a:spLocks noChangeShapeType="1"/>
          </p:cNvSpPr>
          <p:nvPr/>
        </p:nvSpPr>
        <p:spPr bwMode="auto">
          <a:xfrm>
            <a:off x="6156325" y="5921375"/>
            <a:ext cx="0" cy="4572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22" name="Line 144"/>
          <p:cNvSpPr>
            <a:spLocks noChangeShapeType="1"/>
          </p:cNvSpPr>
          <p:nvPr/>
        </p:nvSpPr>
        <p:spPr bwMode="auto">
          <a:xfrm flipH="1">
            <a:off x="6384925" y="6378575"/>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23" name="Line 145"/>
          <p:cNvSpPr>
            <a:spLocks noChangeShapeType="1"/>
          </p:cNvSpPr>
          <p:nvPr/>
        </p:nvSpPr>
        <p:spPr bwMode="auto">
          <a:xfrm flipH="1">
            <a:off x="5775325" y="6378575"/>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24" name="Line 146"/>
          <p:cNvSpPr>
            <a:spLocks noChangeShapeType="1"/>
          </p:cNvSpPr>
          <p:nvPr/>
        </p:nvSpPr>
        <p:spPr bwMode="auto">
          <a:xfrm flipH="1">
            <a:off x="6080125" y="6378575"/>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25" name="Line 147"/>
          <p:cNvSpPr>
            <a:spLocks noChangeShapeType="1"/>
          </p:cNvSpPr>
          <p:nvPr/>
        </p:nvSpPr>
        <p:spPr bwMode="auto">
          <a:xfrm>
            <a:off x="6156325" y="51593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26" name="Line 148"/>
          <p:cNvSpPr>
            <a:spLocks noChangeShapeType="1"/>
          </p:cNvSpPr>
          <p:nvPr/>
        </p:nvSpPr>
        <p:spPr bwMode="auto">
          <a:xfrm>
            <a:off x="6156325" y="47783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27" name="Line 149"/>
          <p:cNvSpPr>
            <a:spLocks noChangeShapeType="1"/>
          </p:cNvSpPr>
          <p:nvPr/>
        </p:nvSpPr>
        <p:spPr bwMode="auto">
          <a:xfrm>
            <a:off x="6156325" y="43973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28" name="Line 150"/>
          <p:cNvSpPr>
            <a:spLocks noChangeShapeType="1"/>
          </p:cNvSpPr>
          <p:nvPr/>
        </p:nvSpPr>
        <p:spPr bwMode="auto">
          <a:xfrm>
            <a:off x="6156325" y="40163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29" name="Line 151"/>
          <p:cNvSpPr>
            <a:spLocks noChangeShapeType="1"/>
          </p:cNvSpPr>
          <p:nvPr/>
        </p:nvSpPr>
        <p:spPr bwMode="auto">
          <a:xfrm>
            <a:off x="6156325" y="36353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30" name="Line 152"/>
          <p:cNvSpPr>
            <a:spLocks noChangeShapeType="1"/>
          </p:cNvSpPr>
          <p:nvPr/>
        </p:nvSpPr>
        <p:spPr bwMode="auto">
          <a:xfrm>
            <a:off x="6156325" y="32543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31" name="Line 153"/>
          <p:cNvSpPr>
            <a:spLocks noChangeShapeType="1"/>
          </p:cNvSpPr>
          <p:nvPr/>
        </p:nvSpPr>
        <p:spPr bwMode="auto">
          <a:xfrm>
            <a:off x="6156325" y="28733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32" name="Line 154"/>
          <p:cNvSpPr>
            <a:spLocks noChangeShapeType="1"/>
          </p:cNvSpPr>
          <p:nvPr/>
        </p:nvSpPr>
        <p:spPr bwMode="auto">
          <a:xfrm>
            <a:off x="6156325" y="21113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33" name="Line 155"/>
          <p:cNvSpPr>
            <a:spLocks noChangeShapeType="1"/>
          </p:cNvSpPr>
          <p:nvPr/>
        </p:nvSpPr>
        <p:spPr bwMode="auto">
          <a:xfrm>
            <a:off x="6156325" y="2492375"/>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34" name="Line 161"/>
          <p:cNvSpPr>
            <a:spLocks noChangeShapeType="1"/>
          </p:cNvSpPr>
          <p:nvPr/>
        </p:nvSpPr>
        <p:spPr bwMode="auto">
          <a:xfrm flipV="1">
            <a:off x="6300788" y="4005263"/>
            <a:ext cx="504825" cy="1587"/>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35" name="Line 167"/>
          <p:cNvSpPr>
            <a:spLocks noChangeShapeType="1"/>
          </p:cNvSpPr>
          <p:nvPr/>
        </p:nvSpPr>
        <p:spPr bwMode="auto">
          <a:xfrm flipH="1">
            <a:off x="6154738" y="5953125"/>
            <a:ext cx="73025" cy="4318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36" name="Line 168"/>
          <p:cNvSpPr>
            <a:spLocks noChangeShapeType="1"/>
          </p:cNvSpPr>
          <p:nvPr/>
        </p:nvSpPr>
        <p:spPr bwMode="auto">
          <a:xfrm flipH="1">
            <a:off x="6229350" y="5591175"/>
            <a:ext cx="144463" cy="4318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37" name="Line 169"/>
          <p:cNvSpPr>
            <a:spLocks noChangeShapeType="1"/>
          </p:cNvSpPr>
          <p:nvPr/>
        </p:nvSpPr>
        <p:spPr bwMode="auto">
          <a:xfrm flipH="1">
            <a:off x="6372225" y="5232400"/>
            <a:ext cx="144463" cy="360363"/>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38" name="Line 170"/>
          <p:cNvSpPr>
            <a:spLocks noChangeShapeType="1"/>
          </p:cNvSpPr>
          <p:nvPr/>
        </p:nvSpPr>
        <p:spPr bwMode="auto">
          <a:xfrm flipH="1">
            <a:off x="6516688" y="4872038"/>
            <a:ext cx="144462" cy="4318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39" name="Line 171"/>
          <p:cNvSpPr>
            <a:spLocks noChangeShapeType="1"/>
          </p:cNvSpPr>
          <p:nvPr/>
        </p:nvSpPr>
        <p:spPr bwMode="auto">
          <a:xfrm flipH="1">
            <a:off x="6661150" y="4440238"/>
            <a:ext cx="144463" cy="4318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40" name="Line 172"/>
          <p:cNvSpPr>
            <a:spLocks noChangeShapeType="1"/>
          </p:cNvSpPr>
          <p:nvPr/>
        </p:nvSpPr>
        <p:spPr bwMode="auto">
          <a:xfrm flipH="1">
            <a:off x="6805613" y="4006850"/>
            <a:ext cx="142875" cy="4318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41" name="Line 173"/>
          <p:cNvSpPr>
            <a:spLocks noChangeShapeType="1"/>
          </p:cNvSpPr>
          <p:nvPr/>
        </p:nvSpPr>
        <p:spPr bwMode="auto">
          <a:xfrm flipH="1">
            <a:off x="6877050" y="3573463"/>
            <a:ext cx="215900" cy="6477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42" name="Line 174"/>
          <p:cNvSpPr>
            <a:spLocks noChangeShapeType="1"/>
          </p:cNvSpPr>
          <p:nvPr/>
        </p:nvSpPr>
        <p:spPr bwMode="auto">
          <a:xfrm flipH="1">
            <a:off x="7092950" y="3214688"/>
            <a:ext cx="144463" cy="36195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43" name="Line 176"/>
          <p:cNvSpPr>
            <a:spLocks noChangeShapeType="1"/>
          </p:cNvSpPr>
          <p:nvPr/>
        </p:nvSpPr>
        <p:spPr bwMode="auto">
          <a:xfrm flipH="1">
            <a:off x="7237413" y="2855913"/>
            <a:ext cx="142875" cy="358775"/>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44" name="Line 177"/>
          <p:cNvSpPr>
            <a:spLocks noChangeShapeType="1"/>
          </p:cNvSpPr>
          <p:nvPr/>
        </p:nvSpPr>
        <p:spPr bwMode="auto">
          <a:xfrm flipH="1">
            <a:off x="7380288" y="2495550"/>
            <a:ext cx="142875" cy="360363"/>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45" name="Line 178"/>
          <p:cNvSpPr>
            <a:spLocks noChangeShapeType="1"/>
          </p:cNvSpPr>
          <p:nvPr/>
        </p:nvSpPr>
        <p:spPr bwMode="auto">
          <a:xfrm flipH="1">
            <a:off x="7524750" y="2135188"/>
            <a:ext cx="144463" cy="360362"/>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5646" name="Text Box 179"/>
          <p:cNvSpPr txBox="1">
            <a:spLocks noChangeArrowheads="1"/>
          </p:cNvSpPr>
          <p:nvPr/>
        </p:nvSpPr>
        <p:spPr bwMode="auto">
          <a:xfrm>
            <a:off x="7380288" y="3575050"/>
            <a:ext cx="1152525"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800"/>
              <a:t>X</a:t>
            </a:r>
            <a:r>
              <a:rPr lang="fr-FR" sz="2800" baseline="-25000"/>
              <a:t>k </a:t>
            </a:r>
            <a:r>
              <a:rPr lang="fr-FR" sz="2800"/>
              <a:t>=0</a:t>
            </a:r>
          </a:p>
          <a:p>
            <a:pPr eaLnBrk="1" hangingPunct="1">
              <a:spcBef>
                <a:spcPct val="50000"/>
              </a:spcBef>
            </a:pPr>
            <a:r>
              <a:rPr lang="fr-FR" sz="2800"/>
              <a:t>Y</a:t>
            </a:r>
            <a:r>
              <a:rPr lang="fr-FR" sz="2800" baseline="-25000"/>
              <a:t>k</a:t>
            </a:r>
            <a:r>
              <a:rPr lang="fr-FR" sz="2800"/>
              <a:t> =0</a:t>
            </a:r>
          </a:p>
          <a:p>
            <a:pPr eaLnBrk="1" hangingPunct="1">
              <a:spcBef>
                <a:spcPct val="50000"/>
              </a:spcBef>
            </a:pPr>
            <a:endParaRPr lang="fr-FR" sz="2800"/>
          </a:p>
          <a:p>
            <a:pPr eaLnBrk="1" hangingPunct="1">
              <a:spcBef>
                <a:spcPct val="50000"/>
              </a:spcBef>
            </a:pPr>
            <a:endParaRPr lang="fr-FR" sz="2800" baseline="-25000"/>
          </a:p>
        </p:txBody>
      </p:sp>
      <p:sp>
        <p:nvSpPr>
          <p:cNvPr id="25647" name="Line 180"/>
          <p:cNvSpPr>
            <a:spLocks noChangeShapeType="1"/>
          </p:cNvSpPr>
          <p:nvPr/>
        </p:nvSpPr>
        <p:spPr bwMode="auto">
          <a:xfrm flipH="1">
            <a:off x="7956550" y="3719513"/>
            <a:ext cx="730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648" name="Text Box 184"/>
          <p:cNvSpPr txBox="1">
            <a:spLocks noChangeArrowheads="1"/>
          </p:cNvSpPr>
          <p:nvPr/>
        </p:nvSpPr>
        <p:spPr bwMode="auto">
          <a:xfrm>
            <a:off x="7451725" y="4868863"/>
            <a:ext cx="10080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l-GR" sz="2800">
                <a:cs typeface="Times New Roman" pitchFamily="18" charset="0"/>
              </a:rPr>
              <a:t>θ</a:t>
            </a:r>
            <a:r>
              <a:rPr lang="fr-FR" sz="2400" baseline="-25000">
                <a:cs typeface="Times New Roman" pitchFamily="18" charset="0"/>
              </a:rPr>
              <a:t>K</a:t>
            </a:r>
            <a:r>
              <a:rPr lang="fr-FR" sz="2400">
                <a:cs typeface="Times New Roman" pitchFamily="18" charset="0"/>
              </a:rPr>
              <a:t>=0</a:t>
            </a:r>
            <a:endParaRPr lang="el-GR" sz="2400" baseline="-2500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5060"/>
                                        </p:tgtEl>
                                        <p:attrNameLst>
                                          <p:attrName>style.visibility</p:attrName>
                                        </p:attrNameLst>
                                      </p:cBhvr>
                                      <p:to>
                                        <p:strVal val="visible"/>
                                      </p:to>
                                    </p:set>
                                    <p:anim calcmode="lin" valueType="num">
                                      <p:cBhvr>
                                        <p:cTn id="7" dur="500" fill="hold"/>
                                        <p:tgtEl>
                                          <p:spTgt spid="85060"/>
                                        </p:tgtEl>
                                        <p:attrNameLst>
                                          <p:attrName>ppt_w</p:attrName>
                                        </p:attrNameLst>
                                      </p:cBhvr>
                                      <p:tavLst>
                                        <p:tav tm="0">
                                          <p:val>
                                            <p:fltVal val="0"/>
                                          </p:val>
                                        </p:tav>
                                        <p:tav tm="100000">
                                          <p:val>
                                            <p:strVal val="#ppt_w"/>
                                          </p:val>
                                        </p:tav>
                                      </p:tavLst>
                                    </p:anim>
                                    <p:anim calcmode="lin" valueType="num">
                                      <p:cBhvr>
                                        <p:cTn id="8" dur="500" fill="hold"/>
                                        <p:tgtEl>
                                          <p:spTgt spid="85060"/>
                                        </p:tgtEl>
                                        <p:attrNameLst>
                                          <p:attrName>ppt_h</p:attrName>
                                        </p:attrNameLst>
                                      </p:cBhvr>
                                      <p:tavLst>
                                        <p:tav tm="0">
                                          <p:val>
                                            <p:fltVal val="0"/>
                                          </p:val>
                                        </p:tav>
                                        <p:tav tm="100000">
                                          <p:val>
                                            <p:strVal val="#ppt_h"/>
                                          </p:val>
                                        </p:tav>
                                      </p:tavLst>
                                    </p:anim>
                                    <p:anim calcmode="lin" valueType="num">
                                      <p:cBhvr>
                                        <p:cTn id="9" dur="500" fill="hold"/>
                                        <p:tgtEl>
                                          <p:spTgt spid="85060"/>
                                        </p:tgtEl>
                                        <p:attrNameLst>
                                          <p:attrName>style.rotation</p:attrName>
                                        </p:attrNameLst>
                                      </p:cBhvr>
                                      <p:tavLst>
                                        <p:tav tm="0">
                                          <p:val>
                                            <p:fltVal val="360"/>
                                          </p:val>
                                        </p:tav>
                                        <p:tav tm="100000">
                                          <p:val>
                                            <p:fltVal val="0"/>
                                          </p:val>
                                        </p:tav>
                                      </p:tavLst>
                                    </p:anim>
                                    <p:animEffect transition="in" filter="fade">
                                      <p:cBhvr>
                                        <p:cTn id="10" dur="500"/>
                                        <p:tgtEl>
                                          <p:spTgt spid="8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2"/>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6627" name="Rectangle 113"/>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6628" name="Rectangle 114"/>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6629" name="Rectangle 115"/>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24692" name="Rectangle 116"/>
          <p:cNvSpPr>
            <a:spLocks noChangeArrowheads="1"/>
          </p:cNvSpPr>
          <p:nvPr/>
        </p:nvSpPr>
        <p:spPr bwMode="auto">
          <a:xfrm>
            <a:off x="395288" y="404813"/>
            <a:ext cx="54721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solidFill>
                  <a:srgbClr val="000000"/>
                </a:solidFill>
              </a:rPr>
              <a:t>a) Principe de la méthode de Jacobi</a:t>
            </a:r>
          </a:p>
          <a:p>
            <a:endParaRPr lang="fr-FR" sz="2400" b="1">
              <a:solidFill>
                <a:srgbClr val="000000"/>
              </a:solidFill>
            </a:endParaRPr>
          </a:p>
        </p:txBody>
      </p:sp>
      <p:sp>
        <p:nvSpPr>
          <p:cNvPr id="26631" name="Text Box 117"/>
          <p:cNvSpPr txBox="1">
            <a:spLocks noChangeArrowheads="1"/>
          </p:cNvSpPr>
          <p:nvPr/>
        </p:nvSpPr>
        <p:spPr bwMode="auto">
          <a:xfrm>
            <a:off x="430213" y="1125538"/>
            <a:ext cx="87137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fr-FR" sz="2400">
                <a:cs typeface="Times New Roman" pitchFamily="18" charset="0"/>
              </a:rPr>
              <a:t>    </a:t>
            </a:r>
            <a:r>
              <a:rPr lang="fr-FR" sz="2400"/>
              <a:t>La méthode de Jacobi est une méthode  itérative qui permet d’obtenir les périodes et les modes propres des structures par itérations</a:t>
            </a:r>
            <a:r>
              <a:rPr lang="fr-FR"/>
              <a:t>.</a:t>
            </a:r>
          </a:p>
        </p:txBody>
      </p:sp>
      <p:sp>
        <p:nvSpPr>
          <p:cNvPr id="24694" name="Rectangle 118"/>
          <p:cNvSpPr>
            <a:spLocks noChangeArrowheads="1"/>
          </p:cNvSpPr>
          <p:nvPr/>
        </p:nvSpPr>
        <p:spPr bwMode="auto">
          <a:xfrm>
            <a:off x="250825" y="2492375"/>
            <a:ext cx="2987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a:t>Étapes de calcul</a:t>
            </a:r>
          </a:p>
        </p:txBody>
      </p:sp>
      <p:sp>
        <p:nvSpPr>
          <p:cNvPr id="26633" name="Text Box 119"/>
          <p:cNvSpPr txBox="1">
            <a:spLocks noChangeArrowheads="1"/>
          </p:cNvSpPr>
          <p:nvPr/>
        </p:nvSpPr>
        <p:spPr bwMode="auto">
          <a:xfrm>
            <a:off x="0" y="3429000"/>
            <a:ext cx="8713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fr-FR" sz="2400">
                <a:cs typeface="Times New Roman" pitchFamily="18" charset="0"/>
              </a:rPr>
              <a:t>    </a:t>
            </a:r>
            <a:endParaRPr lang="fr-FR"/>
          </a:p>
        </p:txBody>
      </p:sp>
      <p:sp>
        <p:nvSpPr>
          <p:cNvPr id="26634" name="Text Box 120"/>
          <p:cNvSpPr txBox="1">
            <a:spLocks noChangeArrowheads="1"/>
          </p:cNvSpPr>
          <p:nvPr/>
        </p:nvSpPr>
        <p:spPr bwMode="auto">
          <a:xfrm>
            <a:off x="0" y="3213100"/>
            <a:ext cx="871378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400">
                <a:cs typeface="Times New Roman" pitchFamily="18" charset="0"/>
              </a:rPr>
              <a:t>              </a:t>
            </a:r>
            <a:r>
              <a:rPr lang="fr-FR" sz="2400"/>
              <a:t>détermination de la matrice masse [M].</a:t>
            </a:r>
          </a:p>
          <a:p>
            <a:pPr eaLnBrk="1" hangingPunct="1"/>
            <a:r>
              <a:rPr lang="fr-FR" sz="2400"/>
              <a:t>              </a:t>
            </a:r>
          </a:p>
          <a:p>
            <a:pPr eaLnBrk="1" hangingPunct="1"/>
            <a:r>
              <a:rPr lang="fr-FR" sz="2400"/>
              <a:t>              détermination de la matrice de rigidité [K]. </a:t>
            </a:r>
          </a:p>
          <a:p>
            <a:pPr eaLnBrk="1" hangingPunct="1"/>
            <a:r>
              <a:rPr lang="fr-FR" sz="2400"/>
              <a:t>            </a:t>
            </a:r>
          </a:p>
          <a:p>
            <a:pPr eaLnBrk="1" hangingPunct="1"/>
            <a:r>
              <a:rPr lang="fr-FR" sz="2400"/>
              <a:t>              wi² après transformation des matrice [K]et[M]</a:t>
            </a:r>
          </a:p>
        </p:txBody>
      </p:sp>
      <p:sp>
        <p:nvSpPr>
          <p:cNvPr id="24697" name="Line 121"/>
          <p:cNvSpPr>
            <a:spLocks noChangeShapeType="1"/>
          </p:cNvSpPr>
          <p:nvPr/>
        </p:nvSpPr>
        <p:spPr bwMode="auto">
          <a:xfrm>
            <a:off x="539750" y="3500438"/>
            <a:ext cx="360363"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98" name="Line 122"/>
          <p:cNvSpPr>
            <a:spLocks noChangeShapeType="1"/>
          </p:cNvSpPr>
          <p:nvPr/>
        </p:nvSpPr>
        <p:spPr bwMode="auto">
          <a:xfrm>
            <a:off x="539750" y="4221163"/>
            <a:ext cx="360363"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4699" name="Line 123"/>
          <p:cNvSpPr>
            <a:spLocks noChangeShapeType="1"/>
          </p:cNvSpPr>
          <p:nvPr/>
        </p:nvSpPr>
        <p:spPr bwMode="auto">
          <a:xfrm>
            <a:off x="539750" y="4941888"/>
            <a:ext cx="360363"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38" name="Rectangle 124"/>
          <p:cNvSpPr>
            <a:spLocks noChangeArrowheads="1"/>
          </p:cNvSpPr>
          <p:nvPr/>
        </p:nvSpPr>
        <p:spPr bwMode="auto">
          <a:xfrm>
            <a:off x="468313" y="3284538"/>
            <a:ext cx="71437" cy="1941512"/>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4692"/>
                                        </p:tgtEl>
                                        <p:attrNameLst>
                                          <p:attrName>style.visibility</p:attrName>
                                        </p:attrNameLst>
                                      </p:cBhvr>
                                      <p:to>
                                        <p:strVal val="visible"/>
                                      </p:to>
                                    </p:set>
                                    <p:anim calcmode="lin" valueType="num">
                                      <p:cBhvr>
                                        <p:cTn id="7" dur="500" fill="hold"/>
                                        <p:tgtEl>
                                          <p:spTgt spid="24692"/>
                                        </p:tgtEl>
                                        <p:attrNameLst>
                                          <p:attrName>ppt_w</p:attrName>
                                        </p:attrNameLst>
                                      </p:cBhvr>
                                      <p:tavLst>
                                        <p:tav tm="0">
                                          <p:val>
                                            <p:fltVal val="0"/>
                                          </p:val>
                                        </p:tav>
                                        <p:tav tm="100000">
                                          <p:val>
                                            <p:strVal val="#ppt_w"/>
                                          </p:val>
                                        </p:tav>
                                      </p:tavLst>
                                    </p:anim>
                                    <p:anim calcmode="lin" valueType="num">
                                      <p:cBhvr>
                                        <p:cTn id="8" dur="500" fill="hold"/>
                                        <p:tgtEl>
                                          <p:spTgt spid="24692"/>
                                        </p:tgtEl>
                                        <p:attrNameLst>
                                          <p:attrName>ppt_h</p:attrName>
                                        </p:attrNameLst>
                                      </p:cBhvr>
                                      <p:tavLst>
                                        <p:tav tm="0">
                                          <p:val>
                                            <p:fltVal val="0"/>
                                          </p:val>
                                        </p:tav>
                                        <p:tav tm="100000">
                                          <p:val>
                                            <p:strVal val="#ppt_h"/>
                                          </p:val>
                                        </p:tav>
                                      </p:tavLst>
                                    </p:anim>
                                    <p:anim calcmode="lin" valueType="num">
                                      <p:cBhvr>
                                        <p:cTn id="9" dur="500" fill="hold"/>
                                        <p:tgtEl>
                                          <p:spTgt spid="24692"/>
                                        </p:tgtEl>
                                        <p:attrNameLst>
                                          <p:attrName>style.rotation</p:attrName>
                                        </p:attrNameLst>
                                      </p:cBhvr>
                                      <p:tavLst>
                                        <p:tav tm="0">
                                          <p:val>
                                            <p:fltVal val="360"/>
                                          </p:val>
                                        </p:tav>
                                        <p:tav tm="100000">
                                          <p:val>
                                            <p:fltVal val="0"/>
                                          </p:val>
                                        </p:tav>
                                      </p:tavLst>
                                    </p:anim>
                                    <p:animEffect transition="in" filter="fade">
                                      <p:cBhvr>
                                        <p:cTn id="10" dur="500"/>
                                        <p:tgtEl>
                                          <p:spTgt spid="2469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4694"/>
                                        </p:tgtEl>
                                        <p:attrNameLst>
                                          <p:attrName>style.visibility</p:attrName>
                                        </p:attrNameLst>
                                      </p:cBhvr>
                                      <p:to>
                                        <p:strVal val="visible"/>
                                      </p:to>
                                    </p:set>
                                    <p:anim calcmode="lin" valueType="num">
                                      <p:cBhvr>
                                        <p:cTn id="13" dur="500" fill="hold"/>
                                        <p:tgtEl>
                                          <p:spTgt spid="24694"/>
                                        </p:tgtEl>
                                        <p:attrNameLst>
                                          <p:attrName>ppt_w</p:attrName>
                                        </p:attrNameLst>
                                      </p:cBhvr>
                                      <p:tavLst>
                                        <p:tav tm="0">
                                          <p:val>
                                            <p:fltVal val="0"/>
                                          </p:val>
                                        </p:tav>
                                        <p:tav tm="100000">
                                          <p:val>
                                            <p:strVal val="#ppt_w"/>
                                          </p:val>
                                        </p:tav>
                                      </p:tavLst>
                                    </p:anim>
                                    <p:anim calcmode="lin" valueType="num">
                                      <p:cBhvr>
                                        <p:cTn id="14" dur="500" fill="hold"/>
                                        <p:tgtEl>
                                          <p:spTgt spid="24694"/>
                                        </p:tgtEl>
                                        <p:attrNameLst>
                                          <p:attrName>ppt_h</p:attrName>
                                        </p:attrNameLst>
                                      </p:cBhvr>
                                      <p:tavLst>
                                        <p:tav tm="0">
                                          <p:val>
                                            <p:fltVal val="0"/>
                                          </p:val>
                                        </p:tav>
                                        <p:tav tm="100000">
                                          <p:val>
                                            <p:strVal val="#ppt_h"/>
                                          </p:val>
                                        </p:tav>
                                      </p:tavLst>
                                    </p:anim>
                                    <p:anim calcmode="lin" valueType="num">
                                      <p:cBhvr>
                                        <p:cTn id="15" dur="500" fill="hold"/>
                                        <p:tgtEl>
                                          <p:spTgt spid="24694"/>
                                        </p:tgtEl>
                                        <p:attrNameLst>
                                          <p:attrName>style.rotation</p:attrName>
                                        </p:attrNameLst>
                                      </p:cBhvr>
                                      <p:tavLst>
                                        <p:tav tm="0">
                                          <p:val>
                                            <p:fltVal val="360"/>
                                          </p:val>
                                        </p:tav>
                                        <p:tav tm="100000">
                                          <p:val>
                                            <p:fltVal val="0"/>
                                          </p:val>
                                        </p:tav>
                                      </p:tavLst>
                                    </p:anim>
                                    <p:animEffect transition="in" filter="fade">
                                      <p:cBhvr>
                                        <p:cTn id="16" dur="500"/>
                                        <p:tgtEl>
                                          <p:spTgt spid="24694"/>
                                        </p:tgtEl>
                                      </p:cBhvr>
                                    </p:animEffect>
                                  </p:childTnLst>
                                </p:cTn>
                              </p:par>
                            </p:childTnLst>
                          </p:cTn>
                        </p:par>
                        <p:par>
                          <p:cTn id="17" fill="hold" nodeType="afterGroup">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24697"/>
                                        </p:tgtEl>
                                        <p:attrNameLst>
                                          <p:attrName>style.visibility</p:attrName>
                                        </p:attrNameLst>
                                      </p:cBhvr>
                                      <p:to>
                                        <p:strVal val="visible"/>
                                      </p:to>
                                    </p:set>
                                    <p:anim calcmode="lin" valueType="num">
                                      <p:cBhvr>
                                        <p:cTn id="20" dur="500" fill="hold"/>
                                        <p:tgtEl>
                                          <p:spTgt spid="24697"/>
                                        </p:tgtEl>
                                        <p:attrNameLst>
                                          <p:attrName>ppt_w</p:attrName>
                                        </p:attrNameLst>
                                      </p:cBhvr>
                                      <p:tavLst>
                                        <p:tav tm="0">
                                          <p:val>
                                            <p:fltVal val="0"/>
                                          </p:val>
                                        </p:tav>
                                        <p:tav tm="100000">
                                          <p:val>
                                            <p:strVal val="#ppt_w"/>
                                          </p:val>
                                        </p:tav>
                                      </p:tavLst>
                                    </p:anim>
                                    <p:anim calcmode="lin" valueType="num">
                                      <p:cBhvr>
                                        <p:cTn id="21" dur="500" fill="hold"/>
                                        <p:tgtEl>
                                          <p:spTgt spid="24697"/>
                                        </p:tgtEl>
                                        <p:attrNameLst>
                                          <p:attrName>ppt_h</p:attrName>
                                        </p:attrNameLst>
                                      </p:cBhvr>
                                      <p:tavLst>
                                        <p:tav tm="0">
                                          <p:val>
                                            <p:fltVal val="0"/>
                                          </p:val>
                                        </p:tav>
                                        <p:tav tm="100000">
                                          <p:val>
                                            <p:strVal val="#ppt_h"/>
                                          </p:val>
                                        </p:tav>
                                      </p:tavLst>
                                    </p:anim>
                                    <p:anim calcmode="lin" valueType="num">
                                      <p:cBhvr>
                                        <p:cTn id="22" dur="500" fill="hold"/>
                                        <p:tgtEl>
                                          <p:spTgt spid="24697"/>
                                        </p:tgtEl>
                                        <p:attrNameLst>
                                          <p:attrName>style.rotation</p:attrName>
                                        </p:attrNameLst>
                                      </p:cBhvr>
                                      <p:tavLst>
                                        <p:tav tm="0">
                                          <p:val>
                                            <p:fltVal val="360"/>
                                          </p:val>
                                        </p:tav>
                                        <p:tav tm="100000">
                                          <p:val>
                                            <p:fltVal val="0"/>
                                          </p:val>
                                        </p:tav>
                                      </p:tavLst>
                                    </p:anim>
                                    <p:animEffect transition="in" filter="fade">
                                      <p:cBhvr>
                                        <p:cTn id="23" dur="500"/>
                                        <p:tgtEl>
                                          <p:spTgt spid="24697"/>
                                        </p:tgtEl>
                                      </p:cBhvr>
                                    </p:animEffect>
                                  </p:childTnLst>
                                </p:cTn>
                              </p:par>
                            </p:childTnLst>
                          </p:cTn>
                        </p:par>
                        <p:par>
                          <p:cTn id="24" fill="hold" nodeType="afterGroup">
                            <p:stCondLst>
                              <p:cond delay="1000"/>
                            </p:stCondLst>
                            <p:childTnLst>
                              <p:par>
                                <p:cTn id="25" presetID="49" presetClass="entr" presetSubtype="0" decel="100000" fill="hold" grpId="0" nodeType="afterEffect">
                                  <p:stCondLst>
                                    <p:cond delay="0"/>
                                  </p:stCondLst>
                                  <p:childTnLst>
                                    <p:set>
                                      <p:cBhvr>
                                        <p:cTn id="26" dur="1" fill="hold">
                                          <p:stCondLst>
                                            <p:cond delay="0"/>
                                          </p:stCondLst>
                                        </p:cTn>
                                        <p:tgtEl>
                                          <p:spTgt spid="24698"/>
                                        </p:tgtEl>
                                        <p:attrNameLst>
                                          <p:attrName>style.visibility</p:attrName>
                                        </p:attrNameLst>
                                      </p:cBhvr>
                                      <p:to>
                                        <p:strVal val="visible"/>
                                      </p:to>
                                    </p:set>
                                    <p:anim calcmode="lin" valueType="num">
                                      <p:cBhvr>
                                        <p:cTn id="27" dur="500" fill="hold"/>
                                        <p:tgtEl>
                                          <p:spTgt spid="24698"/>
                                        </p:tgtEl>
                                        <p:attrNameLst>
                                          <p:attrName>ppt_w</p:attrName>
                                        </p:attrNameLst>
                                      </p:cBhvr>
                                      <p:tavLst>
                                        <p:tav tm="0">
                                          <p:val>
                                            <p:fltVal val="0"/>
                                          </p:val>
                                        </p:tav>
                                        <p:tav tm="100000">
                                          <p:val>
                                            <p:strVal val="#ppt_w"/>
                                          </p:val>
                                        </p:tav>
                                      </p:tavLst>
                                    </p:anim>
                                    <p:anim calcmode="lin" valueType="num">
                                      <p:cBhvr>
                                        <p:cTn id="28" dur="500" fill="hold"/>
                                        <p:tgtEl>
                                          <p:spTgt spid="24698"/>
                                        </p:tgtEl>
                                        <p:attrNameLst>
                                          <p:attrName>ppt_h</p:attrName>
                                        </p:attrNameLst>
                                      </p:cBhvr>
                                      <p:tavLst>
                                        <p:tav tm="0">
                                          <p:val>
                                            <p:fltVal val="0"/>
                                          </p:val>
                                        </p:tav>
                                        <p:tav tm="100000">
                                          <p:val>
                                            <p:strVal val="#ppt_h"/>
                                          </p:val>
                                        </p:tav>
                                      </p:tavLst>
                                    </p:anim>
                                    <p:anim calcmode="lin" valueType="num">
                                      <p:cBhvr>
                                        <p:cTn id="29" dur="500" fill="hold"/>
                                        <p:tgtEl>
                                          <p:spTgt spid="24698"/>
                                        </p:tgtEl>
                                        <p:attrNameLst>
                                          <p:attrName>style.rotation</p:attrName>
                                        </p:attrNameLst>
                                      </p:cBhvr>
                                      <p:tavLst>
                                        <p:tav tm="0">
                                          <p:val>
                                            <p:fltVal val="360"/>
                                          </p:val>
                                        </p:tav>
                                        <p:tav tm="100000">
                                          <p:val>
                                            <p:fltVal val="0"/>
                                          </p:val>
                                        </p:tav>
                                      </p:tavLst>
                                    </p:anim>
                                    <p:animEffect transition="in" filter="fade">
                                      <p:cBhvr>
                                        <p:cTn id="30" dur="500"/>
                                        <p:tgtEl>
                                          <p:spTgt spid="24698"/>
                                        </p:tgtEl>
                                      </p:cBhvr>
                                    </p:animEffect>
                                  </p:childTnLst>
                                </p:cTn>
                              </p:par>
                            </p:childTnLst>
                          </p:cTn>
                        </p:par>
                        <p:par>
                          <p:cTn id="31" fill="hold" nodeType="afterGroup">
                            <p:stCondLst>
                              <p:cond delay="1500"/>
                            </p:stCondLst>
                            <p:childTnLst>
                              <p:par>
                                <p:cTn id="32" presetID="49" presetClass="entr" presetSubtype="0" decel="100000" fill="hold" grpId="0" nodeType="afterEffect">
                                  <p:stCondLst>
                                    <p:cond delay="0"/>
                                  </p:stCondLst>
                                  <p:childTnLst>
                                    <p:set>
                                      <p:cBhvr>
                                        <p:cTn id="33" dur="1" fill="hold">
                                          <p:stCondLst>
                                            <p:cond delay="0"/>
                                          </p:stCondLst>
                                        </p:cTn>
                                        <p:tgtEl>
                                          <p:spTgt spid="24699"/>
                                        </p:tgtEl>
                                        <p:attrNameLst>
                                          <p:attrName>style.visibility</p:attrName>
                                        </p:attrNameLst>
                                      </p:cBhvr>
                                      <p:to>
                                        <p:strVal val="visible"/>
                                      </p:to>
                                    </p:set>
                                    <p:anim calcmode="lin" valueType="num">
                                      <p:cBhvr>
                                        <p:cTn id="34" dur="500" fill="hold"/>
                                        <p:tgtEl>
                                          <p:spTgt spid="24699"/>
                                        </p:tgtEl>
                                        <p:attrNameLst>
                                          <p:attrName>ppt_w</p:attrName>
                                        </p:attrNameLst>
                                      </p:cBhvr>
                                      <p:tavLst>
                                        <p:tav tm="0">
                                          <p:val>
                                            <p:fltVal val="0"/>
                                          </p:val>
                                        </p:tav>
                                        <p:tav tm="100000">
                                          <p:val>
                                            <p:strVal val="#ppt_w"/>
                                          </p:val>
                                        </p:tav>
                                      </p:tavLst>
                                    </p:anim>
                                    <p:anim calcmode="lin" valueType="num">
                                      <p:cBhvr>
                                        <p:cTn id="35" dur="500" fill="hold"/>
                                        <p:tgtEl>
                                          <p:spTgt spid="24699"/>
                                        </p:tgtEl>
                                        <p:attrNameLst>
                                          <p:attrName>ppt_h</p:attrName>
                                        </p:attrNameLst>
                                      </p:cBhvr>
                                      <p:tavLst>
                                        <p:tav tm="0">
                                          <p:val>
                                            <p:fltVal val="0"/>
                                          </p:val>
                                        </p:tav>
                                        <p:tav tm="100000">
                                          <p:val>
                                            <p:strVal val="#ppt_h"/>
                                          </p:val>
                                        </p:tav>
                                      </p:tavLst>
                                    </p:anim>
                                    <p:anim calcmode="lin" valueType="num">
                                      <p:cBhvr>
                                        <p:cTn id="36" dur="500" fill="hold"/>
                                        <p:tgtEl>
                                          <p:spTgt spid="24699"/>
                                        </p:tgtEl>
                                        <p:attrNameLst>
                                          <p:attrName>style.rotation</p:attrName>
                                        </p:attrNameLst>
                                      </p:cBhvr>
                                      <p:tavLst>
                                        <p:tav tm="0">
                                          <p:val>
                                            <p:fltVal val="360"/>
                                          </p:val>
                                        </p:tav>
                                        <p:tav tm="100000">
                                          <p:val>
                                            <p:fltVal val="0"/>
                                          </p:val>
                                        </p:tav>
                                      </p:tavLst>
                                    </p:anim>
                                    <p:animEffect transition="in" filter="fade">
                                      <p:cBhvr>
                                        <p:cTn id="37" dur="500"/>
                                        <p:tgtEl>
                                          <p:spTgt spid="24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92" grpId="0"/>
      <p:bldP spid="24694" grpId="0"/>
      <p:bldP spid="24697" grpId="0" animBg="1"/>
      <p:bldP spid="24698" grpId="0" animBg="1"/>
      <p:bldP spid="2469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66" name="Rectangle 50"/>
          <p:cNvSpPr>
            <a:spLocks noChangeArrowheads="1"/>
          </p:cNvSpPr>
          <p:nvPr/>
        </p:nvSpPr>
        <p:spPr bwMode="auto">
          <a:xfrm>
            <a:off x="611188" y="1125538"/>
            <a:ext cx="66976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a:solidFill>
                  <a:srgbClr val="000000"/>
                </a:solidFill>
              </a:rPr>
              <a:t>b</a:t>
            </a:r>
            <a:r>
              <a:rPr lang="fr-FR" sz="2400">
                <a:solidFill>
                  <a:srgbClr val="000000"/>
                </a:solidFill>
              </a:rPr>
              <a:t>) </a:t>
            </a:r>
            <a:r>
              <a:rPr lang="fr-FR" sz="2400" b="1">
                <a:solidFill>
                  <a:srgbClr val="000000"/>
                </a:solidFill>
              </a:rPr>
              <a:t>Détermination de la matrice de rigidité [K] </a:t>
            </a:r>
            <a:r>
              <a:rPr lang="fr-FR" b="1">
                <a:solidFill>
                  <a:srgbClr val="000000"/>
                </a:solidFill>
              </a:rPr>
              <a:t>:</a:t>
            </a:r>
            <a:r>
              <a:rPr lang="fr-FR"/>
              <a:t> </a:t>
            </a:r>
          </a:p>
        </p:txBody>
      </p:sp>
      <p:sp>
        <p:nvSpPr>
          <p:cNvPr id="27651" name="Text Box 51"/>
          <p:cNvSpPr txBox="1">
            <a:spLocks noChangeArrowheads="1"/>
          </p:cNvSpPr>
          <p:nvPr/>
        </p:nvSpPr>
        <p:spPr bwMode="auto">
          <a:xfrm>
            <a:off x="430213" y="2060575"/>
            <a:ext cx="8713787"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fr-FR" sz="2400">
                <a:cs typeface="Times New Roman" pitchFamily="18" charset="0"/>
              </a:rPr>
              <a:t> </a:t>
            </a:r>
            <a:r>
              <a:rPr lang="fr-FR" sz="2400"/>
              <a:t>[K]Système =   [K*] voiles + [K*]</a:t>
            </a:r>
            <a:r>
              <a:rPr lang="fr-FR"/>
              <a:t> </a:t>
            </a:r>
            <a:r>
              <a:rPr lang="fr-FR" sz="2400"/>
              <a:t>portiques</a:t>
            </a:r>
          </a:p>
          <a:p>
            <a:pPr eaLnBrk="1" hangingPunct="1">
              <a:spcBef>
                <a:spcPct val="20000"/>
              </a:spcBef>
            </a:pPr>
            <a:endParaRPr lang="fr-FR" sz="2400"/>
          </a:p>
          <a:p>
            <a:pPr eaLnBrk="1" hangingPunct="1">
              <a:spcBef>
                <a:spcPct val="20000"/>
              </a:spcBef>
            </a:pPr>
            <a:r>
              <a:rPr lang="fr-FR" sz="2400"/>
              <a:t>[K*] voile/portique : matrice de rigidité obtenue après la condensation statique de [K]voile/portique  </a:t>
            </a:r>
          </a:p>
          <a:p>
            <a:pPr eaLnBrk="1" hangingPunct="1">
              <a:spcBef>
                <a:spcPct val="20000"/>
              </a:spcBef>
            </a:pPr>
            <a:endParaRPr lang="fr-FR" sz="2400"/>
          </a:p>
          <a:p>
            <a:pPr eaLnBrk="1" hangingPunct="1">
              <a:spcBef>
                <a:spcPct val="20000"/>
              </a:spcBef>
            </a:pPr>
            <a:r>
              <a:rPr lang="fr-FR" sz="2400"/>
              <a:t>[K]voile/portique : matrice de rigidité  obtenue par programme</a:t>
            </a:r>
          </a:p>
          <a:p>
            <a:pPr eaLnBrk="1" hangingPunct="1">
              <a:spcBef>
                <a:spcPct val="20000"/>
              </a:spcBef>
            </a:pPr>
            <a:r>
              <a:rPr lang="fr-FR" sz="2400"/>
              <a:t>« wide frame »</a:t>
            </a:r>
          </a:p>
          <a:p>
            <a:pPr eaLnBrk="1" hangingPunct="1">
              <a:spcBef>
                <a:spcPct val="20000"/>
              </a:spcBef>
            </a:pPr>
            <a:endParaRPr lang="fr-F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6066"/>
                                        </p:tgtEl>
                                        <p:attrNameLst>
                                          <p:attrName>style.visibility</p:attrName>
                                        </p:attrNameLst>
                                      </p:cBhvr>
                                      <p:to>
                                        <p:strVal val="visible"/>
                                      </p:to>
                                    </p:set>
                                    <p:anim calcmode="lin" valueType="num">
                                      <p:cBhvr>
                                        <p:cTn id="7" dur="500" fill="hold"/>
                                        <p:tgtEl>
                                          <p:spTgt spid="86066"/>
                                        </p:tgtEl>
                                        <p:attrNameLst>
                                          <p:attrName>ppt_w</p:attrName>
                                        </p:attrNameLst>
                                      </p:cBhvr>
                                      <p:tavLst>
                                        <p:tav tm="0">
                                          <p:val>
                                            <p:fltVal val="0"/>
                                          </p:val>
                                        </p:tav>
                                        <p:tav tm="100000">
                                          <p:val>
                                            <p:strVal val="#ppt_w"/>
                                          </p:val>
                                        </p:tav>
                                      </p:tavLst>
                                    </p:anim>
                                    <p:anim calcmode="lin" valueType="num">
                                      <p:cBhvr>
                                        <p:cTn id="8" dur="500" fill="hold"/>
                                        <p:tgtEl>
                                          <p:spTgt spid="86066"/>
                                        </p:tgtEl>
                                        <p:attrNameLst>
                                          <p:attrName>ppt_h</p:attrName>
                                        </p:attrNameLst>
                                      </p:cBhvr>
                                      <p:tavLst>
                                        <p:tav tm="0">
                                          <p:val>
                                            <p:fltVal val="0"/>
                                          </p:val>
                                        </p:tav>
                                        <p:tav tm="100000">
                                          <p:val>
                                            <p:strVal val="#ppt_h"/>
                                          </p:val>
                                        </p:tav>
                                      </p:tavLst>
                                    </p:anim>
                                    <p:anim calcmode="lin" valueType="num">
                                      <p:cBhvr>
                                        <p:cTn id="9" dur="500" fill="hold"/>
                                        <p:tgtEl>
                                          <p:spTgt spid="86066"/>
                                        </p:tgtEl>
                                        <p:attrNameLst>
                                          <p:attrName>style.rotation</p:attrName>
                                        </p:attrNameLst>
                                      </p:cBhvr>
                                      <p:tavLst>
                                        <p:tav tm="0">
                                          <p:val>
                                            <p:fltVal val="360"/>
                                          </p:val>
                                        </p:tav>
                                        <p:tav tm="100000">
                                          <p:val>
                                            <p:fltVal val="0"/>
                                          </p:val>
                                        </p:tav>
                                      </p:tavLst>
                                    </p:anim>
                                    <p:animEffect transition="in" filter="fade">
                                      <p:cBhvr>
                                        <p:cTn id="10" dur="500"/>
                                        <p:tgtEl>
                                          <p:spTgt spid="86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89" name="Rectangle 65"/>
          <p:cNvSpPr>
            <a:spLocks noChangeArrowheads="1"/>
          </p:cNvSpPr>
          <p:nvPr/>
        </p:nvSpPr>
        <p:spPr bwMode="auto">
          <a:xfrm>
            <a:off x="468313" y="549275"/>
            <a:ext cx="6697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a:solidFill>
                  <a:srgbClr val="000000"/>
                </a:solidFill>
              </a:rPr>
              <a:t>c</a:t>
            </a:r>
            <a:r>
              <a:rPr lang="fr-FR" sz="2400">
                <a:solidFill>
                  <a:srgbClr val="000000"/>
                </a:solidFill>
              </a:rPr>
              <a:t>) </a:t>
            </a:r>
            <a:r>
              <a:rPr lang="fr-FR" sz="2400" b="1">
                <a:solidFill>
                  <a:srgbClr val="000000"/>
                </a:solidFill>
              </a:rPr>
              <a:t>Condensation statique :</a:t>
            </a:r>
          </a:p>
        </p:txBody>
      </p:sp>
      <p:sp>
        <p:nvSpPr>
          <p:cNvPr id="28675" name="Text Box 66"/>
          <p:cNvSpPr txBox="1">
            <a:spLocks noChangeArrowheads="1"/>
          </p:cNvSpPr>
          <p:nvPr/>
        </p:nvSpPr>
        <p:spPr bwMode="auto">
          <a:xfrm>
            <a:off x="430213" y="1125538"/>
            <a:ext cx="87137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fr-FR" sz="2400"/>
              <a:t>L’objectif de la méthode de condensation statique est  d’éliminer (de condenser) certains ddl (non sollicités) afin de réduire la taille du problème</a:t>
            </a:r>
            <a:r>
              <a:rPr lang="fr-FR"/>
              <a:t> .</a:t>
            </a:r>
          </a:p>
        </p:txBody>
      </p:sp>
      <p:sp>
        <p:nvSpPr>
          <p:cNvPr id="28676" name="Line 67"/>
          <p:cNvSpPr>
            <a:spLocks noChangeShapeType="1"/>
          </p:cNvSpPr>
          <p:nvPr/>
        </p:nvSpPr>
        <p:spPr bwMode="auto">
          <a:xfrm>
            <a:off x="1258888" y="2852738"/>
            <a:ext cx="0" cy="266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77" name="Line 68"/>
          <p:cNvSpPr>
            <a:spLocks noChangeShapeType="1"/>
          </p:cNvSpPr>
          <p:nvPr/>
        </p:nvSpPr>
        <p:spPr bwMode="auto">
          <a:xfrm>
            <a:off x="1258888" y="2852738"/>
            <a:ext cx="23034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78" name="Line 69"/>
          <p:cNvSpPr>
            <a:spLocks noChangeShapeType="1"/>
          </p:cNvSpPr>
          <p:nvPr/>
        </p:nvSpPr>
        <p:spPr bwMode="auto">
          <a:xfrm>
            <a:off x="3562350" y="2852738"/>
            <a:ext cx="0" cy="26638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79" name="Line 70"/>
          <p:cNvSpPr>
            <a:spLocks noChangeShapeType="1"/>
          </p:cNvSpPr>
          <p:nvPr/>
        </p:nvSpPr>
        <p:spPr bwMode="auto">
          <a:xfrm>
            <a:off x="3275013" y="5518150"/>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80" name="Line 71"/>
          <p:cNvSpPr>
            <a:spLocks noChangeShapeType="1"/>
          </p:cNvSpPr>
          <p:nvPr/>
        </p:nvSpPr>
        <p:spPr bwMode="auto">
          <a:xfrm>
            <a:off x="969963" y="5518150"/>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81" name="Line 72"/>
          <p:cNvSpPr>
            <a:spLocks noChangeShapeType="1"/>
          </p:cNvSpPr>
          <p:nvPr/>
        </p:nvSpPr>
        <p:spPr bwMode="auto">
          <a:xfrm flipH="1">
            <a:off x="3706813" y="5518150"/>
            <a:ext cx="144462"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82" name="Line 73"/>
          <p:cNvSpPr>
            <a:spLocks noChangeShapeType="1"/>
          </p:cNvSpPr>
          <p:nvPr/>
        </p:nvSpPr>
        <p:spPr bwMode="auto">
          <a:xfrm flipH="1">
            <a:off x="1114425" y="5518150"/>
            <a:ext cx="144463"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83" name="Line 74"/>
          <p:cNvSpPr>
            <a:spLocks noChangeShapeType="1"/>
          </p:cNvSpPr>
          <p:nvPr/>
        </p:nvSpPr>
        <p:spPr bwMode="auto">
          <a:xfrm flipH="1">
            <a:off x="1401763" y="5518150"/>
            <a:ext cx="144462"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84" name="Line 75"/>
          <p:cNvSpPr>
            <a:spLocks noChangeShapeType="1"/>
          </p:cNvSpPr>
          <p:nvPr/>
        </p:nvSpPr>
        <p:spPr bwMode="auto">
          <a:xfrm flipH="1">
            <a:off x="827088" y="5518150"/>
            <a:ext cx="144462"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85" name="Line 76"/>
          <p:cNvSpPr>
            <a:spLocks noChangeShapeType="1"/>
          </p:cNvSpPr>
          <p:nvPr/>
        </p:nvSpPr>
        <p:spPr bwMode="auto">
          <a:xfrm flipH="1">
            <a:off x="3130550" y="5518150"/>
            <a:ext cx="144463"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86" name="Line 77"/>
          <p:cNvSpPr>
            <a:spLocks noChangeShapeType="1"/>
          </p:cNvSpPr>
          <p:nvPr/>
        </p:nvSpPr>
        <p:spPr bwMode="auto">
          <a:xfrm flipH="1">
            <a:off x="3417888" y="5518150"/>
            <a:ext cx="144462"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87" name="Line 78"/>
          <p:cNvSpPr>
            <a:spLocks noChangeShapeType="1"/>
          </p:cNvSpPr>
          <p:nvPr/>
        </p:nvSpPr>
        <p:spPr bwMode="auto">
          <a:xfrm>
            <a:off x="1258888" y="4149725"/>
            <a:ext cx="23034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88" name="Line 79"/>
          <p:cNvSpPr>
            <a:spLocks noChangeShapeType="1"/>
          </p:cNvSpPr>
          <p:nvPr/>
        </p:nvSpPr>
        <p:spPr bwMode="auto">
          <a:xfrm>
            <a:off x="6084888" y="2852738"/>
            <a:ext cx="0" cy="26638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89" name="Line 80"/>
          <p:cNvSpPr>
            <a:spLocks noChangeShapeType="1"/>
          </p:cNvSpPr>
          <p:nvPr/>
        </p:nvSpPr>
        <p:spPr bwMode="auto">
          <a:xfrm>
            <a:off x="6084888" y="2852738"/>
            <a:ext cx="23034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90" name="Line 81"/>
          <p:cNvSpPr>
            <a:spLocks noChangeShapeType="1"/>
          </p:cNvSpPr>
          <p:nvPr/>
        </p:nvSpPr>
        <p:spPr bwMode="auto">
          <a:xfrm>
            <a:off x="8388350" y="2852738"/>
            <a:ext cx="0" cy="26638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91" name="Line 82"/>
          <p:cNvSpPr>
            <a:spLocks noChangeShapeType="1"/>
          </p:cNvSpPr>
          <p:nvPr/>
        </p:nvSpPr>
        <p:spPr bwMode="auto">
          <a:xfrm>
            <a:off x="8101013" y="5518150"/>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92" name="Line 83"/>
          <p:cNvSpPr>
            <a:spLocks noChangeShapeType="1"/>
          </p:cNvSpPr>
          <p:nvPr/>
        </p:nvSpPr>
        <p:spPr bwMode="auto">
          <a:xfrm>
            <a:off x="5795963" y="5518150"/>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93" name="Line 84"/>
          <p:cNvSpPr>
            <a:spLocks noChangeShapeType="1"/>
          </p:cNvSpPr>
          <p:nvPr/>
        </p:nvSpPr>
        <p:spPr bwMode="auto">
          <a:xfrm flipH="1">
            <a:off x="8532813" y="5518150"/>
            <a:ext cx="144462"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94" name="Line 85"/>
          <p:cNvSpPr>
            <a:spLocks noChangeShapeType="1"/>
          </p:cNvSpPr>
          <p:nvPr/>
        </p:nvSpPr>
        <p:spPr bwMode="auto">
          <a:xfrm flipH="1">
            <a:off x="5940425" y="5518150"/>
            <a:ext cx="144463"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95" name="Line 86"/>
          <p:cNvSpPr>
            <a:spLocks noChangeShapeType="1"/>
          </p:cNvSpPr>
          <p:nvPr/>
        </p:nvSpPr>
        <p:spPr bwMode="auto">
          <a:xfrm flipH="1">
            <a:off x="6227763" y="5518150"/>
            <a:ext cx="144462"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96" name="Line 87"/>
          <p:cNvSpPr>
            <a:spLocks noChangeShapeType="1"/>
          </p:cNvSpPr>
          <p:nvPr/>
        </p:nvSpPr>
        <p:spPr bwMode="auto">
          <a:xfrm flipH="1">
            <a:off x="5653088" y="5518150"/>
            <a:ext cx="144462"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97" name="Line 88"/>
          <p:cNvSpPr>
            <a:spLocks noChangeShapeType="1"/>
          </p:cNvSpPr>
          <p:nvPr/>
        </p:nvSpPr>
        <p:spPr bwMode="auto">
          <a:xfrm flipH="1">
            <a:off x="7956550" y="5518150"/>
            <a:ext cx="144463"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98" name="Line 89"/>
          <p:cNvSpPr>
            <a:spLocks noChangeShapeType="1"/>
          </p:cNvSpPr>
          <p:nvPr/>
        </p:nvSpPr>
        <p:spPr bwMode="auto">
          <a:xfrm flipH="1">
            <a:off x="8243888" y="5518150"/>
            <a:ext cx="144462"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99" name="Line 90"/>
          <p:cNvSpPr>
            <a:spLocks noChangeShapeType="1"/>
          </p:cNvSpPr>
          <p:nvPr/>
        </p:nvSpPr>
        <p:spPr bwMode="auto">
          <a:xfrm>
            <a:off x="6084888" y="4149725"/>
            <a:ext cx="23034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cxnSp>
        <p:nvCxnSpPr>
          <p:cNvPr id="28700" name="AutoShape 91"/>
          <p:cNvCxnSpPr>
            <a:cxnSpLocks noChangeShapeType="1"/>
            <a:stCxn id="28678" idx="0"/>
          </p:cNvCxnSpPr>
          <p:nvPr/>
        </p:nvCxnSpPr>
        <p:spPr bwMode="auto">
          <a:xfrm>
            <a:off x="3562350" y="2840038"/>
            <a:ext cx="433388" cy="0"/>
          </a:xfrm>
          <a:prstGeom prst="straightConnector1">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1" name="AutoShape 92"/>
          <p:cNvCxnSpPr>
            <a:cxnSpLocks noChangeShapeType="1"/>
            <a:endCxn id="28711" idx="1"/>
          </p:cNvCxnSpPr>
          <p:nvPr/>
        </p:nvCxnSpPr>
        <p:spPr bwMode="auto">
          <a:xfrm flipV="1">
            <a:off x="3563938" y="4117975"/>
            <a:ext cx="360362" cy="31750"/>
          </a:xfrm>
          <a:prstGeom prst="straightConnector1">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2" name="AutoShape 93"/>
          <p:cNvCxnSpPr>
            <a:cxnSpLocks noChangeShapeType="1"/>
          </p:cNvCxnSpPr>
          <p:nvPr/>
        </p:nvCxnSpPr>
        <p:spPr bwMode="auto">
          <a:xfrm>
            <a:off x="827088" y="4149725"/>
            <a:ext cx="433387" cy="0"/>
          </a:xfrm>
          <a:prstGeom prst="straightConnector1">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3" name="AutoShape 94"/>
          <p:cNvCxnSpPr>
            <a:cxnSpLocks noChangeShapeType="1"/>
          </p:cNvCxnSpPr>
          <p:nvPr/>
        </p:nvCxnSpPr>
        <p:spPr bwMode="auto">
          <a:xfrm>
            <a:off x="827088" y="2852738"/>
            <a:ext cx="433387" cy="0"/>
          </a:xfrm>
          <a:prstGeom prst="straightConnector1">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4" name="AutoShape 95"/>
          <p:cNvCxnSpPr>
            <a:cxnSpLocks noChangeShapeType="1"/>
          </p:cNvCxnSpPr>
          <p:nvPr/>
        </p:nvCxnSpPr>
        <p:spPr bwMode="auto">
          <a:xfrm>
            <a:off x="8389938" y="4149725"/>
            <a:ext cx="433387" cy="0"/>
          </a:xfrm>
          <a:prstGeom prst="straightConnector1">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5" name="AutoShape 96"/>
          <p:cNvCxnSpPr>
            <a:cxnSpLocks noChangeShapeType="1"/>
          </p:cNvCxnSpPr>
          <p:nvPr/>
        </p:nvCxnSpPr>
        <p:spPr bwMode="auto">
          <a:xfrm>
            <a:off x="8389938" y="2852738"/>
            <a:ext cx="433387" cy="0"/>
          </a:xfrm>
          <a:prstGeom prst="straightConnector1">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6" name="AutoShape 97"/>
          <p:cNvCxnSpPr>
            <a:cxnSpLocks noChangeShapeType="1"/>
          </p:cNvCxnSpPr>
          <p:nvPr/>
        </p:nvCxnSpPr>
        <p:spPr bwMode="auto">
          <a:xfrm flipH="1">
            <a:off x="1258888" y="2349500"/>
            <a:ext cx="1587" cy="503238"/>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7" name="AutoShape 98"/>
          <p:cNvCxnSpPr>
            <a:cxnSpLocks noChangeShapeType="1"/>
          </p:cNvCxnSpPr>
          <p:nvPr/>
        </p:nvCxnSpPr>
        <p:spPr bwMode="auto">
          <a:xfrm flipH="1">
            <a:off x="3563938" y="2349500"/>
            <a:ext cx="1587" cy="503238"/>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8" name="AutoShape 99"/>
          <p:cNvCxnSpPr>
            <a:cxnSpLocks noChangeShapeType="1"/>
          </p:cNvCxnSpPr>
          <p:nvPr/>
        </p:nvCxnSpPr>
        <p:spPr bwMode="auto">
          <a:xfrm flipH="1">
            <a:off x="3563938" y="3644900"/>
            <a:ext cx="1587" cy="503238"/>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9" name="AutoShape 100"/>
          <p:cNvCxnSpPr>
            <a:cxnSpLocks noChangeShapeType="1"/>
          </p:cNvCxnSpPr>
          <p:nvPr/>
        </p:nvCxnSpPr>
        <p:spPr bwMode="auto">
          <a:xfrm flipH="1">
            <a:off x="1258888" y="3644900"/>
            <a:ext cx="1587" cy="503238"/>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10" name="Text Box 101"/>
          <p:cNvSpPr txBox="1">
            <a:spLocks noChangeArrowheads="1"/>
          </p:cNvSpPr>
          <p:nvPr/>
        </p:nvSpPr>
        <p:spPr bwMode="auto">
          <a:xfrm>
            <a:off x="395288" y="2708275"/>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FF00"/>
                </a:solidFill>
              </a:rPr>
              <a:t>u3</a:t>
            </a:r>
          </a:p>
        </p:txBody>
      </p:sp>
      <p:sp>
        <p:nvSpPr>
          <p:cNvPr id="28711" name="Text Box 102"/>
          <p:cNvSpPr txBox="1">
            <a:spLocks noChangeArrowheads="1"/>
          </p:cNvSpPr>
          <p:nvPr/>
        </p:nvSpPr>
        <p:spPr bwMode="auto">
          <a:xfrm>
            <a:off x="3924300" y="3933825"/>
            <a:ext cx="57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FF00"/>
                </a:solidFill>
              </a:rPr>
              <a:t>u2</a:t>
            </a:r>
          </a:p>
        </p:txBody>
      </p:sp>
      <p:sp>
        <p:nvSpPr>
          <p:cNvPr id="28712" name="Text Box 103"/>
          <p:cNvSpPr txBox="1">
            <a:spLocks noChangeArrowheads="1"/>
          </p:cNvSpPr>
          <p:nvPr/>
        </p:nvSpPr>
        <p:spPr bwMode="auto">
          <a:xfrm>
            <a:off x="395288" y="3933825"/>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FF00"/>
                </a:solidFill>
              </a:rPr>
              <a:t>u1</a:t>
            </a:r>
          </a:p>
        </p:txBody>
      </p:sp>
      <p:sp>
        <p:nvSpPr>
          <p:cNvPr id="28713" name="Text Box 104"/>
          <p:cNvSpPr txBox="1">
            <a:spLocks noChangeArrowheads="1"/>
          </p:cNvSpPr>
          <p:nvPr/>
        </p:nvSpPr>
        <p:spPr bwMode="auto">
          <a:xfrm>
            <a:off x="3995738" y="2708275"/>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FF00"/>
                </a:solidFill>
              </a:rPr>
              <a:t>u4</a:t>
            </a:r>
          </a:p>
        </p:txBody>
      </p:sp>
      <p:sp>
        <p:nvSpPr>
          <p:cNvPr id="28714" name="Text Box 105"/>
          <p:cNvSpPr txBox="1">
            <a:spLocks noChangeArrowheads="1"/>
          </p:cNvSpPr>
          <p:nvPr/>
        </p:nvSpPr>
        <p:spPr bwMode="auto">
          <a:xfrm>
            <a:off x="1187450" y="3357563"/>
            <a:ext cx="576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FF00"/>
                </a:solidFill>
              </a:rPr>
              <a:t> </a:t>
            </a:r>
            <a:r>
              <a:rPr lang="fr-FR">
                <a:solidFill>
                  <a:srgbClr val="FF0000"/>
                </a:solidFill>
              </a:rPr>
              <a:t>v1</a:t>
            </a:r>
          </a:p>
        </p:txBody>
      </p:sp>
      <p:sp>
        <p:nvSpPr>
          <p:cNvPr id="28715" name="Text Box 106"/>
          <p:cNvSpPr txBox="1">
            <a:spLocks noChangeArrowheads="1"/>
          </p:cNvSpPr>
          <p:nvPr/>
        </p:nvSpPr>
        <p:spPr bwMode="auto">
          <a:xfrm>
            <a:off x="3132138" y="350043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FF0000"/>
                </a:solidFill>
              </a:rPr>
              <a:t>v2</a:t>
            </a:r>
          </a:p>
        </p:txBody>
      </p:sp>
      <p:sp>
        <p:nvSpPr>
          <p:cNvPr id="28716" name="Text Box 107"/>
          <p:cNvSpPr txBox="1">
            <a:spLocks noChangeArrowheads="1"/>
          </p:cNvSpPr>
          <p:nvPr/>
        </p:nvSpPr>
        <p:spPr bwMode="auto">
          <a:xfrm>
            <a:off x="1258888" y="2276475"/>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FF0000"/>
                </a:solidFill>
              </a:rPr>
              <a:t>v3</a:t>
            </a:r>
          </a:p>
        </p:txBody>
      </p:sp>
      <p:sp>
        <p:nvSpPr>
          <p:cNvPr id="28717" name="Text Box 108"/>
          <p:cNvSpPr txBox="1">
            <a:spLocks noChangeArrowheads="1"/>
          </p:cNvSpPr>
          <p:nvPr/>
        </p:nvSpPr>
        <p:spPr bwMode="auto">
          <a:xfrm>
            <a:off x="3203575" y="2349500"/>
            <a:ext cx="57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FF0000"/>
                </a:solidFill>
              </a:rPr>
              <a:t>v4</a:t>
            </a:r>
          </a:p>
        </p:txBody>
      </p:sp>
      <p:sp>
        <p:nvSpPr>
          <p:cNvPr id="28718" name="Text Box 109"/>
          <p:cNvSpPr txBox="1">
            <a:spLocks noChangeArrowheads="1"/>
          </p:cNvSpPr>
          <p:nvPr/>
        </p:nvSpPr>
        <p:spPr bwMode="auto">
          <a:xfrm>
            <a:off x="8567738" y="2492375"/>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FF00"/>
                </a:solidFill>
              </a:rPr>
              <a:t>U2</a:t>
            </a:r>
          </a:p>
        </p:txBody>
      </p:sp>
      <p:sp>
        <p:nvSpPr>
          <p:cNvPr id="28719" name="Text Box 110"/>
          <p:cNvSpPr txBox="1">
            <a:spLocks noChangeArrowheads="1"/>
          </p:cNvSpPr>
          <p:nvPr/>
        </p:nvSpPr>
        <p:spPr bwMode="auto">
          <a:xfrm>
            <a:off x="8567738" y="3789363"/>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FF00"/>
                </a:solidFill>
              </a:rPr>
              <a:t>U1</a:t>
            </a:r>
          </a:p>
        </p:txBody>
      </p:sp>
      <p:cxnSp>
        <p:nvCxnSpPr>
          <p:cNvPr id="28720" name="AutoShape 111"/>
          <p:cNvCxnSpPr>
            <a:cxnSpLocks noChangeShapeType="1"/>
          </p:cNvCxnSpPr>
          <p:nvPr/>
        </p:nvCxnSpPr>
        <p:spPr bwMode="auto">
          <a:xfrm rot="5400000" flipH="1">
            <a:off x="1152525" y="2600325"/>
            <a:ext cx="430213" cy="360363"/>
          </a:xfrm>
          <a:prstGeom prst="curvedConnector3">
            <a:avLst>
              <a:gd name="adj1" fmla="val 93356"/>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21" name="AutoShape 112"/>
          <p:cNvCxnSpPr>
            <a:cxnSpLocks noChangeShapeType="1"/>
          </p:cNvCxnSpPr>
          <p:nvPr/>
        </p:nvCxnSpPr>
        <p:spPr bwMode="auto">
          <a:xfrm rot="5400000" flipH="1">
            <a:off x="3529012" y="3968751"/>
            <a:ext cx="430213" cy="360362"/>
          </a:xfrm>
          <a:prstGeom prst="curvedConnector3">
            <a:avLst>
              <a:gd name="adj1" fmla="val 93356"/>
            </a:avLst>
          </a:prstGeom>
          <a:noFill/>
          <a:ln w="952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22" name="AutoShape 113"/>
          <p:cNvCxnSpPr>
            <a:cxnSpLocks noChangeShapeType="1"/>
          </p:cNvCxnSpPr>
          <p:nvPr/>
        </p:nvCxnSpPr>
        <p:spPr bwMode="auto">
          <a:xfrm rot="5400000" flipH="1">
            <a:off x="1152525" y="3895725"/>
            <a:ext cx="430213" cy="360363"/>
          </a:xfrm>
          <a:prstGeom prst="curvedConnector3">
            <a:avLst>
              <a:gd name="adj1" fmla="val 93356"/>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23" name="AutoShape 114"/>
          <p:cNvCxnSpPr>
            <a:cxnSpLocks noChangeShapeType="1"/>
          </p:cNvCxnSpPr>
          <p:nvPr/>
        </p:nvCxnSpPr>
        <p:spPr bwMode="auto">
          <a:xfrm rot="5400000" flipH="1">
            <a:off x="3529012" y="2600326"/>
            <a:ext cx="430213" cy="360362"/>
          </a:xfrm>
          <a:prstGeom prst="curvedConnector3">
            <a:avLst>
              <a:gd name="adj1" fmla="val 93356"/>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739" name="Line 115"/>
          <p:cNvSpPr>
            <a:spLocks noChangeShapeType="1"/>
          </p:cNvSpPr>
          <p:nvPr/>
        </p:nvSpPr>
        <p:spPr bwMode="auto">
          <a:xfrm>
            <a:off x="4500563" y="4076700"/>
            <a:ext cx="1223962" cy="15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725" name="Text Box 116"/>
          <p:cNvSpPr txBox="1">
            <a:spLocks noChangeArrowheads="1"/>
          </p:cNvSpPr>
          <p:nvPr/>
        </p:nvSpPr>
        <p:spPr bwMode="auto">
          <a:xfrm>
            <a:off x="1042988" y="5949950"/>
            <a:ext cx="2665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fr-FR"/>
          </a:p>
        </p:txBody>
      </p:sp>
      <p:sp>
        <p:nvSpPr>
          <p:cNvPr id="28726" name="Rectangle 117"/>
          <p:cNvSpPr>
            <a:spLocks noChangeArrowheads="1"/>
          </p:cNvSpPr>
          <p:nvPr/>
        </p:nvSpPr>
        <p:spPr bwMode="auto">
          <a:xfrm>
            <a:off x="971550" y="5445125"/>
            <a:ext cx="28797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sz="2400">
                <a:latin typeface="Arial" charset="0"/>
                <a:cs typeface="Times New Roman" pitchFamily="18" charset="0"/>
              </a:rPr>
              <a:t>   </a:t>
            </a:r>
            <a:r>
              <a:rPr lang="fr-FR" sz="2400"/>
              <a:t> [K]élément  [12x12]  </a:t>
            </a:r>
          </a:p>
        </p:txBody>
      </p:sp>
      <p:sp>
        <p:nvSpPr>
          <p:cNvPr id="28727" name="Rectangle 118"/>
          <p:cNvSpPr>
            <a:spLocks noChangeArrowheads="1"/>
          </p:cNvSpPr>
          <p:nvPr/>
        </p:nvSpPr>
        <p:spPr bwMode="auto">
          <a:xfrm>
            <a:off x="6156325" y="5734050"/>
            <a:ext cx="2520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sz="2400">
                <a:latin typeface="Arial" charset="0"/>
                <a:cs typeface="Times New Roman" pitchFamily="18" charset="0"/>
              </a:rPr>
              <a:t>[K</a:t>
            </a:r>
            <a:r>
              <a:rPr lang="fr-FR" sz="2400" baseline="30000">
                <a:latin typeface="Arial" charset="0"/>
                <a:cs typeface="Times New Roman" pitchFamily="18" charset="0"/>
              </a:rPr>
              <a:t>*</a:t>
            </a:r>
            <a:r>
              <a:rPr lang="fr-FR" sz="2400">
                <a:latin typeface="Arial" charset="0"/>
                <a:cs typeface="Times New Roman" pitchFamily="18" charset="0"/>
              </a:rPr>
              <a:t>]</a:t>
            </a:r>
            <a:r>
              <a:rPr lang="fr-FR" sz="2400" baseline="-30000">
                <a:latin typeface="Arial" charset="0"/>
                <a:cs typeface="Times New Roman" pitchFamily="18" charset="0"/>
              </a:rPr>
              <a:t> </a:t>
            </a:r>
            <a:r>
              <a:rPr lang="fr-FR" sz="2800" baseline="-30000">
                <a:latin typeface="Arial" charset="0"/>
                <a:cs typeface="Times New Roman" pitchFamily="18" charset="0"/>
              </a:rPr>
              <a:t>élément </a:t>
            </a:r>
            <a:r>
              <a:rPr lang="fr-FR" sz="2400">
                <a:latin typeface="Arial" charset="0"/>
                <a:cs typeface="Times New Roman" pitchFamily="18" charset="0"/>
              </a:rPr>
              <a:t> [2x2]</a:t>
            </a:r>
            <a:endParaRPr lang="fr-FR" sz="2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6689"/>
                                        </p:tgtEl>
                                        <p:attrNameLst>
                                          <p:attrName>style.visibility</p:attrName>
                                        </p:attrNameLst>
                                      </p:cBhvr>
                                      <p:to>
                                        <p:strVal val="visible"/>
                                      </p:to>
                                    </p:set>
                                    <p:anim calcmode="lin" valueType="num">
                                      <p:cBhvr>
                                        <p:cTn id="7" dur="500" fill="hold"/>
                                        <p:tgtEl>
                                          <p:spTgt spid="26689"/>
                                        </p:tgtEl>
                                        <p:attrNameLst>
                                          <p:attrName>ppt_w</p:attrName>
                                        </p:attrNameLst>
                                      </p:cBhvr>
                                      <p:tavLst>
                                        <p:tav tm="0">
                                          <p:val>
                                            <p:fltVal val="0"/>
                                          </p:val>
                                        </p:tav>
                                        <p:tav tm="100000">
                                          <p:val>
                                            <p:strVal val="#ppt_w"/>
                                          </p:val>
                                        </p:tav>
                                      </p:tavLst>
                                    </p:anim>
                                    <p:anim calcmode="lin" valueType="num">
                                      <p:cBhvr>
                                        <p:cTn id="8" dur="500" fill="hold"/>
                                        <p:tgtEl>
                                          <p:spTgt spid="26689"/>
                                        </p:tgtEl>
                                        <p:attrNameLst>
                                          <p:attrName>ppt_h</p:attrName>
                                        </p:attrNameLst>
                                      </p:cBhvr>
                                      <p:tavLst>
                                        <p:tav tm="0">
                                          <p:val>
                                            <p:fltVal val="0"/>
                                          </p:val>
                                        </p:tav>
                                        <p:tav tm="100000">
                                          <p:val>
                                            <p:strVal val="#ppt_h"/>
                                          </p:val>
                                        </p:tav>
                                      </p:tavLst>
                                    </p:anim>
                                    <p:anim calcmode="lin" valueType="num">
                                      <p:cBhvr>
                                        <p:cTn id="9" dur="500" fill="hold"/>
                                        <p:tgtEl>
                                          <p:spTgt spid="26689"/>
                                        </p:tgtEl>
                                        <p:attrNameLst>
                                          <p:attrName>style.rotation</p:attrName>
                                        </p:attrNameLst>
                                      </p:cBhvr>
                                      <p:tavLst>
                                        <p:tav tm="0">
                                          <p:val>
                                            <p:fltVal val="360"/>
                                          </p:val>
                                        </p:tav>
                                        <p:tav tm="100000">
                                          <p:val>
                                            <p:fltVal val="0"/>
                                          </p:val>
                                        </p:tav>
                                      </p:tavLst>
                                    </p:anim>
                                    <p:animEffect transition="in" filter="fade">
                                      <p:cBhvr>
                                        <p:cTn id="10" dur="500"/>
                                        <p:tgtEl>
                                          <p:spTgt spid="26689"/>
                                        </p:tgtEl>
                                      </p:cBhvr>
                                    </p:animEffect>
                                  </p:childTnLst>
                                </p:cTn>
                              </p:par>
                            </p:childTnLst>
                          </p:cTn>
                        </p:par>
                        <p:par>
                          <p:cTn id="11" fill="hold" nodeType="afterGroup">
                            <p:stCondLst>
                              <p:cond delay="500"/>
                            </p:stCondLst>
                            <p:childTnLst>
                              <p:par>
                                <p:cTn id="12" presetID="52" presetClass="entr" presetSubtype="0" fill="hold" grpId="0" nodeType="afterEffect">
                                  <p:stCondLst>
                                    <p:cond delay="0"/>
                                  </p:stCondLst>
                                  <p:childTnLst>
                                    <p:set>
                                      <p:cBhvr>
                                        <p:cTn id="13" dur="1" fill="hold">
                                          <p:stCondLst>
                                            <p:cond delay="0"/>
                                          </p:stCondLst>
                                        </p:cTn>
                                        <p:tgtEl>
                                          <p:spTgt spid="26739"/>
                                        </p:tgtEl>
                                        <p:attrNameLst>
                                          <p:attrName>style.visibility</p:attrName>
                                        </p:attrNameLst>
                                      </p:cBhvr>
                                      <p:to>
                                        <p:strVal val="visible"/>
                                      </p:to>
                                    </p:set>
                                    <p:animScale>
                                      <p:cBhvr>
                                        <p:cTn id="14" dur="1000" decel="50000" fill="hold">
                                          <p:stCondLst>
                                            <p:cond delay="0"/>
                                          </p:stCondLst>
                                        </p:cTn>
                                        <p:tgtEl>
                                          <p:spTgt spid="267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6739"/>
                                        </p:tgtEl>
                                        <p:attrNameLst>
                                          <p:attrName>ppt_x</p:attrName>
                                          <p:attrName>ppt_y</p:attrName>
                                        </p:attrNameLst>
                                      </p:cBhvr>
                                    </p:animMotion>
                                    <p:animEffect transition="in" filter="fade">
                                      <p:cBhvr>
                                        <p:cTn id="16" dur="1000"/>
                                        <p:tgtEl>
                                          <p:spTgt spid="26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9" grpId="0"/>
      <p:bldP spid="267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7" descr="Diagonales larges vers le bas"/>
          <p:cNvSpPr>
            <a:spLocks noChangeArrowheads="1"/>
          </p:cNvSpPr>
          <p:nvPr/>
        </p:nvSpPr>
        <p:spPr bwMode="auto">
          <a:xfrm>
            <a:off x="3505200" y="1143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699" name="Line 108"/>
          <p:cNvSpPr>
            <a:spLocks noChangeShapeType="1"/>
          </p:cNvSpPr>
          <p:nvPr/>
        </p:nvSpPr>
        <p:spPr bwMode="auto">
          <a:xfrm>
            <a:off x="4038600" y="1219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00" name="Rectangle 109" descr="Diagonales larges vers le bas"/>
          <p:cNvSpPr>
            <a:spLocks noChangeArrowheads="1"/>
          </p:cNvSpPr>
          <p:nvPr/>
        </p:nvSpPr>
        <p:spPr bwMode="auto">
          <a:xfrm>
            <a:off x="4495800" y="1143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01" name="Rectangle 110" descr="Diagonales larges vers le bas"/>
          <p:cNvSpPr>
            <a:spLocks noChangeArrowheads="1"/>
          </p:cNvSpPr>
          <p:nvPr/>
        </p:nvSpPr>
        <p:spPr bwMode="auto">
          <a:xfrm>
            <a:off x="3505200" y="1524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02" name="Line 111"/>
          <p:cNvSpPr>
            <a:spLocks noChangeShapeType="1"/>
          </p:cNvSpPr>
          <p:nvPr/>
        </p:nvSpPr>
        <p:spPr bwMode="auto">
          <a:xfrm>
            <a:off x="4038600" y="1600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03" name="Rectangle 112" descr="Diagonales larges vers le bas"/>
          <p:cNvSpPr>
            <a:spLocks noChangeArrowheads="1"/>
          </p:cNvSpPr>
          <p:nvPr/>
        </p:nvSpPr>
        <p:spPr bwMode="auto">
          <a:xfrm>
            <a:off x="4495800" y="1524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04" name="Rectangle 113" descr="Diagonales larges vers le bas"/>
          <p:cNvSpPr>
            <a:spLocks noChangeArrowheads="1"/>
          </p:cNvSpPr>
          <p:nvPr/>
        </p:nvSpPr>
        <p:spPr bwMode="auto">
          <a:xfrm>
            <a:off x="3505200" y="1905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05" name="Line 114"/>
          <p:cNvSpPr>
            <a:spLocks noChangeShapeType="1"/>
          </p:cNvSpPr>
          <p:nvPr/>
        </p:nvSpPr>
        <p:spPr bwMode="auto">
          <a:xfrm>
            <a:off x="4038600" y="1981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06" name="Rectangle 115" descr="Diagonales larges vers le bas"/>
          <p:cNvSpPr>
            <a:spLocks noChangeArrowheads="1"/>
          </p:cNvSpPr>
          <p:nvPr/>
        </p:nvSpPr>
        <p:spPr bwMode="auto">
          <a:xfrm>
            <a:off x="4495800" y="1905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07" name="Rectangle 116" descr="Diagonales larges vers le bas"/>
          <p:cNvSpPr>
            <a:spLocks noChangeArrowheads="1"/>
          </p:cNvSpPr>
          <p:nvPr/>
        </p:nvSpPr>
        <p:spPr bwMode="auto">
          <a:xfrm>
            <a:off x="3505200" y="2286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08" name="Line 117"/>
          <p:cNvSpPr>
            <a:spLocks noChangeShapeType="1"/>
          </p:cNvSpPr>
          <p:nvPr/>
        </p:nvSpPr>
        <p:spPr bwMode="auto">
          <a:xfrm>
            <a:off x="4038600" y="2362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09" name="Rectangle 118" descr="Diagonales larges vers le bas"/>
          <p:cNvSpPr>
            <a:spLocks noChangeArrowheads="1"/>
          </p:cNvSpPr>
          <p:nvPr/>
        </p:nvSpPr>
        <p:spPr bwMode="auto">
          <a:xfrm>
            <a:off x="4495800" y="2286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10" name="Rectangle 119" descr="Diagonales larges vers le bas"/>
          <p:cNvSpPr>
            <a:spLocks noChangeArrowheads="1"/>
          </p:cNvSpPr>
          <p:nvPr/>
        </p:nvSpPr>
        <p:spPr bwMode="auto">
          <a:xfrm>
            <a:off x="3505200" y="2667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11" name="Line 120"/>
          <p:cNvSpPr>
            <a:spLocks noChangeShapeType="1"/>
          </p:cNvSpPr>
          <p:nvPr/>
        </p:nvSpPr>
        <p:spPr bwMode="auto">
          <a:xfrm>
            <a:off x="4038600" y="2743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12" name="Rectangle 121" descr="Diagonales larges vers le bas"/>
          <p:cNvSpPr>
            <a:spLocks noChangeArrowheads="1"/>
          </p:cNvSpPr>
          <p:nvPr/>
        </p:nvSpPr>
        <p:spPr bwMode="auto">
          <a:xfrm>
            <a:off x="4495800" y="2667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13" name="Rectangle 122" descr="Diagonales larges vers le bas"/>
          <p:cNvSpPr>
            <a:spLocks noChangeArrowheads="1"/>
          </p:cNvSpPr>
          <p:nvPr/>
        </p:nvSpPr>
        <p:spPr bwMode="auto">
          <a:xfrm>
            <a:off x="3505200" y="3048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14" name="Line 123"/>
          <p:cNvSpPr>
            <a:spLocks noChangeShapeType="1"/>
          </p:cNvSpPr>
          <p:nvPr/>
        </p:nvSpPr>
        <p:spPr bwMode="auto">
          <a:xfrm>
            <a:off x="4038600" y="3124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15" name="Rectangle 124" descr="Diagonales larges vers le bas"/>
          <p:cNvSpPr>
            <a:spLocks noChangeArrowheads="1"/>
          </p:cNvSpPr>
          <p:nvPr/>
        </p:nvSpPr>
        <p:spPr bwMode="auto">
          <a:xfrm>
            <a:off x="4495800" y="3048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16" name="Rectangle 125" descr="Diagonales larges vers le bas"/>
          <p:cNvSpPr>
            <a:spLocks noChangeArrowheads="1"/>
          </p:cNvSpPr>
          <p:nvPr/>
        </p:nvSpPr>
        <p:spPr bwMode="auto">
          <a:xfrm>
            <a:off x="3505200" y="3429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17" name="Line 126"/>
          <p:cNvSpPr>
            <a:spLocks noChangeShapeType="1"/>
          </p:cNvSpPr>
          <p:nvPr/>
        </p:nvSpPr>
        <p:spPr bwMode="auto">
          <a:xfrm>
            <a:off x="4038600" y="3505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18" name="Rectangle 127" descr="Diagonales larges vers le bas"/>
          <p:cNvSpPr>
            <a:spLocks noChangeArrowheads="1"/>
          </p:cNvSpPr>
          <p:nvPr/>
        </p:nvSpPr>
        <p:spPr bwMode="auto">
          <a:xfrm>
            <a:off x="4495800" y="3429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19" name="Rectangle 128" descr="Diagonales larges vers le bas"/>
          <p:cNvSpPr>
            <a:spLocks noChangeArrowheads="1"/>
          </p:cNvSpPr>
          <p:nvPr/>
        </p:nvSpPr>
        <p:spPr bwMode="auto">
          <a:xfrm>
            <a:off x="3505200" y="3810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20" name="Line 129"/>
          <p:cNvSpPr>
            <a:spLocks noChangeShapeType="1"/>
          </p:cNvSpPr>
          <p:nvPr/>
        </p:nvSpPr>
        <p:spPr bwMode="auto">
          <a:xfrm>
            <a:off x="4038600" y="3886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21" name="Rectangle 130" descr="Diagonales larges vers le bas"/>
          <p:cNvSpPr>
            <a:spLocks noChangeArrowheads="1"/>
          </p:cNvSpPr>
          <p:nvPr/>
        </p:nvSpPr>
        <p:spPr bwMode="auto">
          <a:xfrm>
            <a:off x="4495800" y="3810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22" name="Rectangle 131" descr="Diagonales larges vers le bas"/>
          <p:cNvSpPr>
            <a:spLocks noChangeArrowheads="1"/>
          </p:cNvSpPr>
          <p:nvPr/>
        </p:nvSpPr>
        <p:spPr bwMode="auto">
          <a:xfrm>
            <a:off x="3505200" y="762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23" name="Line 132"/>
          <p:cNvSpPr>
            <a:spLocks noChangeShapeType="1"/>
          </p:cNvSpPr>
          <p:nvPr/>
        </p:nvSpPr>
        <p:spPr bwMode="auto">
          <a:xfrm>
            <a:off x="4038600" y="838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24" name="Rectangle 133" descr="Diagonales larges vers le bas"/>
          <p:cNvSpPr>
            <a:spLocks noChangeArrowheads="1"/>
          </p:cNvSpPr>
          <p:nvPr/>
        </p:nvSpPr>
        <p:spPr bwMode="auto">
          <a:xfrm>
            <a:off x="4495800" y="762000"/>
            <a:ext cx="533400" cy="152400"/>
          </a:xfrm>
          <a:prstGeom prst="rect">
            <a:avLst/>
          </a:prstGeom>
          <a:pattFill prst="wdDnDiag">
            <a:fgClr>
              <a:schemeClr val="tx1"/>
            </a:fgClr>
            <a:bgClr>
              <a:srgbClr val="76767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25" name="Line 134"/>
          <p:cNvSpPr>
            <a:spLocks noChangeShapeType="1"/>
          </p:cNvSpPr>
          <p:nvPr/>
        </p:nvSpPr>
        <p:spPr bwMode="auto">
          <a:xfrm>
            <a:off x="5029200" y="762000"/>
            <a:ext cx="0" cy="3581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26" name="Line 135"/>
          <p:cNvSpPr>
            <a:spLocks noChangeShapeType="1"/>
          </p:cNvSpPr>
          <p:nvPr/>
        </p:nvSpPr>
        <p:spPr bwMode="auto">
          <a:xfrm>
            <a:off x="3505200" y="762000"/>
            <a:ext cx="0" cy="3581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27" name="Line 136"/>
          <p:cNvSpPr>
            <a:spLocks noChangeShapeType="1"/>
          </p:cNvSpPr>
          <p:nvPr/>
        </p:nvSpPr>
        <p:spPr bwMode="auto">
          <a:xfrm>
            <a:off x="4724400" y="4343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28" name="Line 137"/>
          <p:cNvSpPr>
            <a:spLocks noChangeShapeType="1"/>
          </p:cNvSpPr>
          <p:nvPr/>
        </p:nvSpPr>
        <p:spPr bwMode="auto">
          <a:xfrm>
            <a:off x="3200400" y="4343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29" name="Line 138"/>
          <p:cNvSpPr>
            <a:spLocks noChangeShapeType="1"/>
          </p:cNvSpPr>
          <p:nvPr/>
        </p:nvSpPr>
        <p:spPr bwMode="auto">
          <a:xfrm flipH="1">
            <a:off x="5257800" y="4343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30" name="Line 139"/>
          <p:cNvSpPr>
            <a:spLocks noChangeShapeType="1"/>
          </p:cNvSpPr>
          <p:nvPr/>
        </p:nvSpPr>
        <p:spPr bwMode="auto">
          <a:xfrm flipH="1">
            <a:off x="4648200" y="4343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31" name="Line 140"/>
          <p:cNvSpPr>
            <a:spLocks noChangeShapeType="1"/>
          </p:cNvSpPr>
          <p:nvPr/>
        </p:nvSpPr>
        <p:spPr bwMode="auto">
          <a:xfrm flipH="1">
            <a:off x="3733800" y="4343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32" name="Line 141"/>
          <p:cNvSpPr>
            <a:spLocks noChangeShapeType="1"/>
          </p:cNvSpPr>
          <p:nvPr/>
        </p:nvSpPr>
        <p:spPr bwMode="auto">
          <a:xfrm flipH="1">
            <a:off x="4953000" y="4343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33" name="Line 142"/>
          <p:cNvSpPr>
            <a:spLocks noChangeShapeType="1"/>
          </p:cNvSpPr>
          <p:nvPr/>
        </p:nvSpPr>
        <p:spPr bwMode="auto">
          <a:xfrm flipH="1">
            <a:off x="3429000" y="4343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34" name="Line 143"/>
          <p:cNvSpPr>
            <a:spLocks noChangeShapeType="1"/>
          </p:cNvSpPr>
          <p:nvPr/>
        </p:nvSpPr>
        <p:spPr bwMode="auto">
          <a:xfrm flipH="1">
            <a:off x="3124200" y="4343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35" name="Line 147"/>
          <p:cNvSpPr>
            <a:spLocks noChangeShapeType="1"/>
          </p:cNvSpPr>
          <p:nvPr/>
        </p:nvSpPr>
        <p:spPr bwMode="auto">
          <a:xfrm>
            <a:off x="7239000" y="1219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36" name="Line 148"/>
          <p:cNvSpPr>
            <a:spLocks noChangeShapeType="1"/>
          </p:cNvSpPr>
          <p:nvPr/>
        </p:nvSpPr>
        <p:spPr bwMode="auto">
          <a:xfrm>
            <a:off x="7239000" y="1600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37" name="Line 149"/>
          <p:cNvSpPr>
            <a:spLocks noChangeShapeType="1"/>
          </p:cNvSpPr>
          <p:nvPr/>
        </p:nvSpPr>
        <p:spPr bwMode="auto">
          <a:xfrm>
            <a:off x="7239000" y="2362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38" name="Line 150"/>
          <p:cNvSpPr>
            <a:spLocks noChangeShapeType="1"/>
          </p:cNvSpPr>
          <p:nvPr/>
        </p:nvSpPr>
        <p:spPr bwMode="auto">
          <a:xfrm>
            <a:off x="7239000" y="2743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39" name="Line 151"/>
          <p:cNvSpPr>
            <a:spLocks noChangeShapeType="1"/>
          </p:cNvSpPr>
          <p:nvPr/>
        </p:nvSpPr>
        <p:spPr bwMode="auto">
          <a:xfrm>
            <a:off x="7239000" y="3505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40" name="Line 152"/>
          <p:cNvSpPr>
            <a:spLocks noChangeShapeType="1"/>
          </p:cNvSpPr>
          <p:nvPr/>
        </p:nvSpPr>
        <p:spPr bwMode="auto">
          <a:xfrm>
            <a:off x="7239000" y="3886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41" name="Line 153"/>
          <p:cNvSpPr>
            <a:spLocks noChangeShapeType="1"/>
          </p:cNvSpPr>
          <p:nvPr/>
        </p:nvSpPr>
        <p:spPr bwMode="auto">
          <a:xfrm>
            <a:off x="6705600" y="838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42" name="Line 154"/>
          <p:cNvSpPr>
            <a:spLocks noChangeShapeType="1"/>
          </p:cNvSpPr>
          <p:nvPr/>
        </p:nvSpPr>
        <p:spPr bwMode="auto">
          <a:xfrm>
            <a:off x="8229600" y="838200"/>
            <a:ext cx="0" cy="3505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43" name="Line 155"/>
          <p:cNvSpPr>
            <a:spLocks noChangeShapeType="1"/>
          </p:cNvSpPr>
          <p:nvPr/>
        </p:nvSpPr>
        <p:spPr bwMode="auto">
          <a:xfrm>
            <a:off x="6705600" y="838200"/>
            <a:ext cx="0" cy="3505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44" name="Line 156"/>
          <p:cNvSpPr>
            <a:spLocks noChangeShapeType="1"/>
          </p:cNvSpPr>
          <p:nvPr/>
        </p:nvSpPr>
        <p:spPr bwMode="auto">
          <a:xfrm>
            <a:off x="7924800" y="4343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45" name="Line 157"/>
          <p:cNvSpPr>
            <a:spLocks noChangeShapeType="1"/>
          </p:cNvSpPr>
          <p:nvPr/>
        </p:nvSpPr>
        <p:spPr bwMode="auto">
          <a:xfrm>
            <a:off x="6400800" y="4343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46" name="Line 158"/>
          <p:cNvSpPr>
            <a:spLocks noChangeShapeType="1"/>
          </p:cNvSpPr>
          <p:nvPr/>
        </p:nvSpPr>
        <p:spPr bwMode="auto">
          <a:xfrm flipH="1">
            <a:off x="8458200" y="4343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47" name="Line 159"/>
          <p:cNvSpPr>
            <a:spLocks noChangeShapeType="1"/>
          </p:cNvSpPr>
          <p:nvPr/>
        </p:nvSpPr>
        <p:spPr bwMode="auto">
          <a:xfrm flipH="1">
            <a:off x="7848600" y="4343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48" name="Line 160"/>
          <p:cNvSpPr>
            <a:spLocks noChangeShapeType="1"/>
          </p:cNvSpPr>
          <p:nvPr/>
        </p:nvSpPr>
        <p:spPr bwMode="auto">
          <a:xfrm flipH="1">
            <a:off x="6934200" y="4343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49" name="Line 161"/>
          <p:cNvSpPr>
            <a:spLocks noChangeShapeType="1"/>
          </p:cNvSpPr>
          <p:nvPr/>
        </p:nvSpPr>
        <p:spPr bwMode="auto">
          <a:xfrm flipH="1">
            <a:off x="8153400" y="4343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50" name="Line 162"/>
          <p:cNvSpPr>
            <a:spLocks noChangeShapeType="1"/>
          </p:cNvSpPr>
          <p:nvPr/>
        </p:nvSpPr>
        <p:spPr bwMode="auto">
          <a:xfrm flipH="1">
            <a:off x="6629400" y="4343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51" name="Line 163"/>
          <p:cNvSpPr>
            <a:spLocks noChangeShapeType="1"/>
          </p:cNvSpPr>
          <p:nvPr/>
        </p:nvSpPr>
        <p:spPr bwMode="auto">
          <a:xfrm flipH="1">
            <a:off x="6324600" y="4343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52" name="Line 164"/>
          <p:cNvSpPr>
            <a:spLocks noChangeShapeType="1"/>
          </p:cNvSpPr>
          <p:nvPr/>
        </p:nvSpPr>
        <p:spPr bwMode="auto">
          <a:xfrm>
            <a:off x="6705600" y="1219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53" name="Line 165"/>
          <p:cNvSpPr>
            <a:spLocks noChangeShapeType="1"/>
          </p:cNvSpPr>
          <p:nvPr/>
        </p:nvSpPr>
        <p:spPr bwMode="auto">
          <a:xfrm>
            <a:off x="6705600" y="1600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54" name="Line 166"/>
          <p:cNvSpPr>
            <a:spLocks noChangeShapeType="1"/>
          </p:cNvSpPr>
          <p:nvPr/>
        </p:nvSpPr>
        <p:spPr bwMode="auto">
          <a:xfrm>
            <a:off x="6705600" y="1981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55" name="Line 167"/>
          <p:cNvSpPr>
            <a:spLocks noChangeShapeType="1"/>
          </p:cNvSpPr>
          <p:nvPr/>
        </p:nvSpPr>
        <p:spPr bwMode="auto">
          <a:xfrm>
            <a:off x="6705600" y="2362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56" name="Line 168"/>
          <p:cNvSpPr>
            <a:spLocks noChangeShapeType="1"/>
          </p:cNvSpPr>
          <p:nvPr/>
        </p:nvSpPr>
        <p:spPr bwMode="auto">
          <a:xfrm>
            <a:off x="6705600" y="2743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57" name="Line 169"/>
          <p:cNvSpPr>
            <a:spLocks noChangeShapeType="1"/>
          </p:cNvSpPr>
          <p:nvPr/>
        </p:nvSpPr>
        <p:spPr bwMode="auto">
          <a:xfrm>
            <a:off x="6705600" y="3505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58" name="Line 170"/>
          <p:cNvSpPr>
            <a:spLocks noChangeShapeType="1"/>
          </p:cNvSpPr>
          <p:nvPr/>
        </p:nvSpPr>
        <p:spPr bwMode="auto">
          <a:xfrm>
            <a:off x="6705600" y="3124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59" name="Line 171"/>
          <p:cNvSpPr>
            <a:spLocks noChangeShapeType="1"/>
          </p:cNvSpPr>
          <p:nvPr/>
        </p:nvSpPr>
        <p:spPr bwMode="auto">
          <a:xfrm>
            <a:off x="6705600" y="3886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9760" name="Text Box 179"/>
          <p:cNvSpPr txBox="1">
            <a:spLocks noChangeArrowheads="1"/>
          </p:cNvSpPr>
          <p:nvPr/>
        </p:nvSpPr>
        <p:spPr bwMode="auto">
          <a:xfrm>
            <a:off x="0" y="51816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t>     [K]voile (33x 33</a:t>
            </a:r>
            <a:r>
              <a:rPr lang="fr-FR" sz="2800"/>
              <a:t>)</a:t>
            </a:r>
            <a:endParaRPr lang="fr-FR"/>
          </a:p>
        </p:txBody>
      </p:sp>
      <p:sp>
        <p:nvSpPr>
          <p:cNvPr id="29761" name="Text Box 180"/>
          <p:cNvSpPr txBox="1">
            <a:spLocks noChangeArrowheads="1"/>
          </p:cNvSpPr>
          <p:nvPr/>
        </p:nvSpPr>
        <p:spPr bwMode="auto">
          <a:xfrm>
            <a:off x="3132138" y="5229225"/>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t>[K] (132x 132</a:t>
            </a:r>
            <a:r>
              <a:rPr lang="fr-FR" sz="2800"/>
              <a:t>)</a:t>
            </a:r>
            <a:endParaRPr lang="fr-FR"/>
          </a:p>
        </p:txBody>
      </p:sp>
      <p:sp>
        <p:nvSpPr>
          <p:cNvPr id="29762" name="Text Box 181"/>
          <p:cNvSpPr txBox="1">
            <a:spLocks noChangeArrowheads="1"/>
          </p:cNvSpPr>
          <p:nvPr/>
        </p:nvSpPr>
        <p:spPr bwMode="auto">
          <a:xfrm>
            <a:off x="6248400" y="52578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t>[K]portique (66x 66</a:t>
            </a:r>
            <a:r>
              <a:rPr lang="fr-FR" sz="2800"/>
              <a:t>)</a:t>
            </a:r>
            <a:endParaRPr lang="fr-FR"/>
          </a:p>
        </p:txBody>
      </p:sp>
      <p:sp>
        <p:nvSpPr>
          <p:cNvPr id="29763" name="Text Box 182"/>
          <p:cNvSpPr txBox="1">
            <a:spLocks noChangeArrowheads="1"/>
          </p:cNvSpPr>
          <p:nvPr/>
        </p:nvSpPr>
        <p:spPr bwMode="auto">
          <a:xfrm>
            <a:off x="762000" y="46482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t>Voile plein</a:t>
            </a:r>
          </a:p>
        </p:txBody>
      </p:sp>
      <p:sp>
        <p:nvSpPr>
          <p:cNvPr id="29764" name="Text Box 183"/>
          <p:cNvSpPr txBox="1">
            <a:spLocks noChangeArrowheads="1"/>
          </p:cNvSpPr>
          <p:nvPr/>
        </p:nvSpPr>
        <p:spPr bwMode="auto">
          <a:xfrm>
            <a:off x="3132138" y="4797425"/>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t>Voile avec ouverture</a:t>
            </a:r>
          </a:p>
        </p:txBody>
      </p:sp>
      <p:sp>
        <p:nvSpPr>
          <p:cNvPr id="29765" name="Text Box 184"/>
          <p:cNvSpPr txBox="1">
            <a:spLocks noChangeArrowheads="1"/>
          </p:cNvSpPr>
          <p:nvPr/>
        </p:nvSpPr>
        <p:spPr bwMode="auto">
          <a:xfrm>
            <a:off x="6948488" y="47974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t>portique</a:t>
            </a:r>
          </a:p>
        </p:txBody>
      </p:sp>
      <p:sp>
        <p:nvSpPr>
          <p:cNvPr id="29766" name="Text Box 185"/>
          <p:cNvSpPr txBox="1">
            <a:spLocks noChangeArrowheads="1"/>
          </p:cNvSpPr>
          <p:nvPr/>
        </p:nvSpPr>
        <p:spPr bwMode="auto">
          <a:xfrm>
            <a:off x="0" y="59436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t>     [K*]voile (11x 11</a:t>
            </a:r>
            <a:r>
              <a:rPr lang="fr-FR" sz="2800"/>
              <a:t>)</a:t>
            </a:r>
            <a:endParaRPr lang="fr-FR"/>
          </a:p>
        </p:txBody>
      </p:sp>
      <p:sp>
        <p:nvSpPr>
          <p:cNvPr id="29767" name="Text Box 186"/>
          <p:cNvSpPr txBox="1">
            <a:spLocks noChangeArrowheads="1"/>
          </p:cNvSpPr>
          <p:nvPr/>
        </p:nvSpPr>
        <p:spPr bwMode="auto">
          <a:xfrm>
            <a:off x="3132138" y="5876925"/>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t>[K*] (11x 11</a:t>
            </a:r>
            <a:r>
              <a:rPr lang="fr-FR" sz="2800"/>
              <a:t>)</a:t>
            </a:r>
            <a:endParaRPr lang="fr-FR"/>
          </a:p>
        </p:txBody>
      </p:sp>
      <p:sp>
        <p:nvSpPr>
          <p:cNvPr id="29768" name="Text Box 187"/>
          <p:cNvSpPr txBox="1">
            <a:spLocks noChangeArrowheads="1"/>
          </p:cNvSpPr>
          <p:nvPr/>
        </p:nvSpPr>
        <p:spPr bwMode="auto">
          <a:xfrm>
            <a:off x="6248400" y="59436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t>[K*]élément (11x 11</a:t>
            </a:r>
            <a:r>
              <a:rPr lang="fr-FR" sz="2800"/>
              <a:t>)</a:t>
            </a:r>
            <a:endParaRPr lang="fr-FR"/>
          </a:p>
        </p:txBody>
      </p:sp>
      <p:sp>
        <p:nvSpPr>
          <p:cNvPr id="29769" name="Rectangle 188"/>
          <p:cNvSpPr>
            <a:spLocks noChangeArrowheads="1"/>
          </p:cNvSpPr>
          <p:nvPr/>
        </p:nvSpPr>
        <p:spPr bwMode="auto">
          <a:xfrm>
            <a:off x="755650" y="765175"/>
            <a:ext cx="1584325" cy="360045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70" name="Line 189"/>
          <p:cNvSpPr>
            <a:spLocks noChangeShapeType="1"/>
          </p:cNvSpPr>
          <p:nvPr/>
        </p:nvSpPr>
        <p:spPr bwMode="auto">
          <a:xfrm flipH="1">
            <a:off x="2195513" y="4365625"/>
            <a:ext cx="1444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71" name="Line 190"/>
          <p:cNvSpPr>
            <a:spLocks noChangeShapeType="1"/>
          </p:cNvSpPr>
          <p:nvPr/>
        </p:nvSpPr>
        <p:spPr bwMode="auto">
          <a:xfrm flipH="1">
            <a:off x="1908175" y="4365625"/>
            <a:ext cx="144463"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72" name="Line 191"/>
          <p:cNvSpPr>
            <a:spLocks noChangeShapeType="1"/>
          </p:cNvSpPr>
          <p:nvPr/>
        </p:nvSpPr>
        <p:spPr bwMode="auto">
          <a:xfrm flipH="1">
            <a:off x="1619250" y="4365625"/>
            <a:ext cx="144463"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73" name="Line 192"/>
          <p:cNvSpPr>
            <a:spLocks noChangeShapeType="1"/>
          </p:cNvSpPr>
          <p:nvPr/>
        </p:nvSpPr>
        <p:spPr bwMode="auto">
          <a:xfrm flipH="1">
            <a:off x="1331913" y="4365625"/>
            <a:ext cx="1444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74" name="Line 193"/>
          <p:cNvSpPr>
            <a:spLocks noChangeShapeType="1"/>
          </p:cNvSpPr>
          <p:nvPr/>
        </p:nvSpPr>
        <p:spPr bwMode="auto">
          <a:xfrm flipH="1">
            <a:off x="827088" y="4365625"/>
            <a:ext cx="1444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75" name="Line 194"/>
          <p:cNvSpPr>
            <a:spLocks noChangeShapeType="1"/>
          </p:cNvSpPr>
          <p:nvPr/>
        </p:nvSpPr>
        <p:spPr bwMode="auto">
          <a:xfrm flipH="1">
            <a:off x="1042988" y="4365625"/>
            <a:ext cx="1444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76" name="Line 195"/>
          <p:cNvSpPr>
            <a:spLocks noChangeShapeType="1"/>
          </p:cNvSpPr>
          <p:nvPr/>
        </p:nvSpPr>
        <p:spPr bwMode="auto">
          <a:xfrm flipH="1">
            <a:off x="611188" y="4365625"/>
            <a:ext cx="1444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6" name="Rectangle 48"/>
          <p:cNvSpPr>
            <a:spLocks noChangeArrowheads="1"/>
          </p:cNvSpPr>
          <p:nvPr/>
        </p:nvSpPr>
        <p:spPr bwMode="auto">
          <a:xfrm>
            <a:off x="468313" y="549275"/>
            <a:ext cx="172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a:solidFill>
                  <a:srgbClr val="000000"/>
                </a:solidFill>
              </a:rPr>
              <a:t>d</a:t>
            </a:r>
            <a:r>
              <a:rPr lang="fr-FR" sz="2400">
                <a:solidFill>
                  <a:srgbClr val="000000"/>
                </a:solidFill>
              </a:rPr>
              <a:t>) </a:t>
            </a:r>
            <a:r>
              <a:rPr lang="fr-FR" sz="2400" b="1">
                <a:solidFill>
                  <a:srgbClr val="000000"/>
                </a:solidFill>
              </a:rPr>
              <a:t>Résultat </a:t>
            </a:r>
          </a:p>
        </p:txBody>
      </p:sp>
      <p:graphicFrame>
        <p:nvGraphicFramePr>
          <p:cNvPr id="17457" name="Group 49"/>
          <p:cNvGraphicFramePr>
            <a:graphicFrameLocks noGrp="1"/>
          </p:cNvGraphicFramePr>
          <p:nvPr/>
        </p:nvGraphicFramePr>
        <p:xfrm>
          <a:off x="539750" y="1628775"/>
          <a:ext cx="7488238" cy="4030663"/>
        </p:xfrm>
        <a:graphic>
          <a:graphicData uri="http://schemas.openxmlformats.org/drawingml/2006/table">
            <a:tbl>
              <a:tblPr/>
              <a:tblGrid>
                <a:gridCol w="1743075"/>
                <a:gridCol w="3009900"/>
                <a:gridCol w="2735263"/>
              </a:tblGrid>
              <a:tr h="10080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Période (sens x-x)</a:t>
                      </a:r>
                      <a:endParaRPr kumimoji="0" lang="fr-FR"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Période (sens y-y)</a:t>
                      </a:r>
                      <a:endParaRPr kumimoji="0" lang="fr-FR"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0080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cs typeface="Times New Roman" pitchFamily="18" charset="0"/>
                        </a:rPr>
                        <a:t>Mode 1</a:t>
                      </a:r>
                      <a:endParaRPr kumimoji="0" lang="fr-FR" sz="2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0.91</a:t>
                      </a:r>
                      <a:endParaRPr kumimoji="0" lang="fr-FR" sz="2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1.23</a:t>
                      </a:r>
                      <a:endParaRPr kumimoji="0" lang="fr-FR" sz="2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cs typeface="Times New Roman" pitchFamily="18" charset="0"/>
                        </a:rPr>
                        <a:t>Mode 2</a:t>
                      </a:r>
                      <a:endParaRPr kumimoji="0" lang="fr-FR" sz="2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0.197</a:t>
                      </a:r>
                      <a:endParaRPr kumimoji="0" lang="fr-FR" sz="2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0.25</a:t>
                      </a:r>
                      <a:endParaRPr kumimoji="0" lang="fr-FR" sz="2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0080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smtClean="0">
                          <a:ln>
                            <a:noFill/>
                          </a:ln>
                          <a:solidFill>
                            <a:schemeClr val="tx1"/>
                          </a:solidFill>
                          <a:effectLst/>
                          <a:latin typeface="Times New Roman" pitchFamily="18" charset="0"/>
                          <a:cs typeface="Times New Roman" pitchFamily="18" charset="0"/>
                        </a:rPr>
                        <a:t>Mode 3</a:t>
                      </a:r>
                      <a:endParaRPr kumimoji="0" lang="fr-FR" sz="22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0.09</a:t>
                      </a:r>
                      <a:endParaRPr kumimoji="0" lang="fr-FR" sz="2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0.10</a:t>
                      </a:r>
                      <a:endParaRPr kumimoji="0" lang="fr-FR" sz="2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7456"/>
                                        </p:tgtEl>
                                        <p:attrNameLst>
                                          <p:attrName>style.visibility</p:attrName>
                                        </p:attrNameLst>
                                      </p:cBhvr>
                                      <p:to>
                                        <p:strVal val="visible"/>
                                      </p:to>
                                    </p:set>
                                    <p:anim calcmode="lin" valueType="num">
                                      <p:cBhvr>
                                        <p:cTn id="7" dur="500" fill="hold"/>
                                        <p:tgtEl>
                                          <p:spTgt spid="17456"/>
                                        </p:tgtEl>
                                        <p:attrNameLst>
                                          <p:attrName>ppt_w</p:attrName>
                                        </p:attrNameLst>
                                      </p:cBhvr>
                                      <p:tavLst>
                                        <p:tav tm="0">
                                          <p:val>
                                            <p:fltVal val="0"/>
                                          </p:val>
                                        </p:tav>
                                        <p:tav tm="100000">
                                          <p:val>
                                            <p:strVal val="#ppt_w"/>
                                          </p:val>
                                        </p:tav>
                                      </p:tavLst>
                                    </p:anim>
                                    <p:anim calcmode="lin" valueType="num">
                                      <p:cBhvr>
                                        <p:cTn id="8" dur="500" fill="hold"/>
                                        <p:tgtEl>
                                          <p:spTgt spid="17456"/>
                                        </p:tgtEl>
                                        <p:attrNameLst>
                                          <p:attrName>ppt_h</p:attrName>
                                        </p:attrNameLst>
                                      </p:cBhvr>
                                      <p:tavLst>
                                        <p:tav tm="0">
                                          <p:val>
                                            <p:fltVal val="0"/>
                                          </p:val>
                                        </p:tav>
                                        <p:tav tm="100000">
                                          <p:val>
                                            <p:strVal val="#ppt_h"/>
                                          </p:val>
                                        </p:tav>
                                      </p:tavLst>
                                    </p:anim>
                                    <p:anim calcmode="lin" valueType="num">
                                      <p:cBhvr>
                                        <p:cTn id="9" dur="500" fill="hold"/>
                                        <p:tgtEl>
                                          <p:spTgt spid="17456"/>
                                        </p:tgtEl>
                                        <p:attrNameLst>
                                          <p:attrName>style.rotation</p:attrName>
                                        </p:attrNameLst>
                                      </p:cBhvr>
                                      <p:tavLst>
                                        <p:tav tm="0">
                                          <p:val>
                                            <p:fltVal val="360"/>
                                          </p:val>
                                        </p:tav>
                                        <p:tav tm="100000">
                                          <p:val>
                                            <p:fltVal val="0"/>
                                          </p:val>
                                        </p:tav>
                                      </p:tavLst>
                                    </p:anim>
                                    <p:animEffect transition="in" filter="fade">
                                      <p:cBhvr>
                                        <p:cTn id="10" dur="500"/>
                                        <p:tgtEl>
                                          <p:spTgt spid="17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0"/>
          <p:cNvSpPr>
            <a:spLocks noChangeShapeType="1"/>
          </p:cNvSpPr>
          <p:nvPr/>
        </p:nvSpPr>
        <p:spPr bwMode="auto">
          <a:xfrm>
            <a:off x="1243013" y="55245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47" name="Line 21"/>
          <p:cNvSpPr>
            <a:spLocks noChangeShapeType="1"/>
          </p:cNvSpPr>
          <p:nvPr/>
        </p:nvSpPr>
        <p:spPr bwMode="auto">
          <a:xfrm>
            <a:off x="1547813" y="46863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48" name="Line 22"/>
          <p:cNvSpPr>
            <a:spLocks noChangeShapeType="1"/>
          </p:cNvSpPr>
          <p:nvPr/>
        </p:nvSpPr>
        <p:spPr bwMode="auto">
          <a:xfrm>
            <a:off x="1547813" y="5067300"/>
            <a:ext cx="0" cy="4572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49" name="Line 23"/>
          <p:cNvSpPr>
            <a:spLocks noChangeShapeType="1"/>
          </p:cNvSpPr>
          <p:nvPr/>
        </p:nvSpPr>
        <p:spPr bwMode="auto">
          <a:xfrm flipH="1">
            <a:off x="1776413" y="55245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50" name="Line 24"/>
          <p:cNvSpPr>
            <a:spLocks noChangeShapeType="1"/>
          </p:cNvSpPr>
          <p:nvPr/>
        </p:nvSpPr>
        <p:spPr bwMode="auto">
          <a:xfrm flipH="1">
            <a:off x="1166813" y="55245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51" name="Line 25"/>
          <p:cNvSpPr>
            <a:spLocks noChangeShapeType="1"/>
          </p:cNvSpPr>
          <p:nvPr/>
        </p:nvSpPr>
        <p:spPr bwMode="auto">
          <a:xfrm flipH="1">
            <a:off x="1471613" y="55245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52" name="Line 26"/>
          <p:cNvSpPr>
            <a:spLocks noChangeShapeType="1"/>
          </p:cNvSpPr>
          <p:nvPr/>
        </p:nvSpPr>
        <p:spPr bwMode="auto">
          <a:xfrm>
            <a:off x="1547813" y="43053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53" name="Line 27"/>
          <p:cNvSpPr>
            <a:spLocks noChangeShapeType="1"/>
          </p:cNvSpPr>
          <p:nvPr/>
        </p:nvSpPr>
        <p:spPr bwMode="auto">
          <a:xfrm>
            <a:off x="1547813" y="39243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54" name="Line 28"/>
          <p:cNvSpPr>
            <a:spLocks noChangeShapeType="1"/>
          </p:cNvSpPr>
          <p:nvPr/>
        </p:nvSpPr>
        <p:spPr bwMode="auto">
          <a:xfrm>
            <a:off x="1547813" y="35433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55" name="Line 29"/>
          <p:cNvSpPr>
            <a:spLocks noChangeShapeType="1"/>
          </p:cNvSpPr>
          <p:nvPr/>
        </p:nvSpPr>
        <p:spPr bwMode="auto">
          <a:xfrm>
            <a:off x="1547813" y="31623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56" name="Line 30"/>
          <p:cNvSpPr>
            <a:spLocks noChangeShapeType="1"/>
          </p:cNvSpPr>
          <p:nvPr/>
        </p:nvSpPr>
        <p:spPr bwMode="auto">
          <a:xfrm>
            <a:off x="1547813" y="27813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57" name="Line 31"/>
          <p:cNvSpPr>
            <a:spLocks noChangeShapeType="1"/>
          </p:cNvSpPr>
          <p:nvPr/>
        </p:nvSpPr>
        <p:spPr bwMode="auto">
          <a:xfrm>
            <a:off x="1547813" y="24003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58" name="Line 32"/>
          <p:cNvSpPr>
            <a:spLocks noChangeShapeType="1"/>
          </p:cNvSpPr>
          <p:nvPr/>
        </p:nvSpPr>
        <p:spPr bwMode="auto">
          <a:xfrm>
            <a:off x="1547813" y="20193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59" name="Line 33"/>
          <p:cNvSpPr>
            <a:spLocks noChangeShapeType="1"/>
          </p:cNvSpPr>
          <p:nvPr/>
        </p:nvSpPr>
        <p:spPr bwMode="auto">
          <a:xfrm>
            <a:off x="1547813" y="12573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60" name="Line 34"/>
          <p:cNvSpPr>
            <a:spLocks noChangeShapeType="1"/>
          </p:cNvSpPr>
          <p:nvPr/>
        </p:nvSpPr>
        <p:spPr bwMode="auto">
          <a:xfrm>
            <a:off x="1547813" y="16383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99363" name="Rectangle 35"/>
          <p:cNvSpPr>
            <a:spLocks noChangeArrowheads="1"/>
          </p:cNvSpPr>
          <p:nvPr/>
        </p:nvSpPr>
        <p:spPr bwMode="auto">
          <a:xfrm>
            <a:off x="323850" y="404813"/>
            <a:ext cx="49418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a:solidFill>
                  <a:srgbClr val="000000"/>
                </a:solidFill>
              </a:rPr>
              <a:t>d</a:t>
            </a:r>
            <a:r>
              <a:rPr lang="fr-FR" sz="2400">
                <a:solidFill>
                  <a:srgbClr val="000000"/>
                </a:solidFill>
              </a:rPr>
              <a:t>) </a:t>
            </a:r>
            <a:r>
              <a:rPr lang="fr-FR" sz="2400" b="1">
                <a:solidFill>
                  <a:srgbClr val="000000"/>
                </a:solidFill>
              </a:rPr>
              <a:t>Allures des modes de vibration</a:t>
            </a:r>
          </a:p>
        </p:txBody>
      </p:sp>
      <p:sp>
        <p:nvSpPr>
          <p:cNvPr id="31762" name="Line 36"/>
          <p:cNvSpPr>
            <a:spLocks noChangeShapeType="1"/>
          </p:cNvSpPr>
          <p:nvPr/>
        </p:nvSpPr>
        <p:spPr bwMode="auto">
          <a:xfrm>
            <a:off x="4051300" y="5545138"/>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63" name="Line 37"/>
          <p:cNvSpPr>
            <a:spLocks noChangeShapeType="1"/>
          </p:cNvSpPr>
          <p:nvPr/>
        </p:nvSpPr>
        <p:spPr bwMode="auto">
          <a:xfrm>
            <a:off x="4356100" y="4706938"/>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64" name="Line 38"/>
          <p:cNvSpPr>
            <a:spLocks noChangeShapeType="1"/>
          </p:cNvSpPr>
          <p:nvPr/>
        </p:nvSpPr>
        <p:spPr bwMode="auto">
          <a:xfrm>
            <a:off x="4356100" y="5087938"/>
            <a:ext cx="0" cy="4572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65" name="Line 39"/>
          <p:cNvSpPr>
            <a:spLocks noChangeShapeType="1"/>
          </p:cNvSpPr>
          <p:nvPr/>
        </p:nvSpPr>
        <p:spPr bwMode="auto">
          <a:xfrm flipH="1">
            <a:off x="4584700" y="5545138"/>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66" name="Line 40"/>
          <p:cNvSpPr>
            <a:spLocks noChangeShapeType="1"/>
          </p:cNvSpPr>
          <p:nvPr/>
        </p:nvSpPr>
        <p:spPr bwMode="auto">
          <a:xfrm flipH="1">
            <a:off x="3975100" y="5545138"/>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67" name="Line 41"/>
          <p:cNvSpPr>
            <a:spLocks noChangeShapeType="1"/>
          </p:cNvSpPr>
          <p:nvPr/>
        </p:nvSpPr>
        <p:spPr bwMode="auto">
          <a:xfrm flipH="1">
            <a:off x="4279900" y="5545138"/>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68" name="Line 42"/>
          <p:cNvSpPr>
            <a:spLocks noChangeShapeType="1"/>
          </p:cNvSpPr>
          <p:nvPr/>
        </p:nvSpPr>
        <p:spPr bwMode="auto">
          <a:xfrm>
            <a:off x="4356100" y="4325938"/>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69" name="Line 43"/>
          <p:cNvSpPr>
            <a:spLocks noChangeShapeType="1"/>
          </p:cNvSpPr>
          <p:nvPr/>
        </p:nvSpPr>
        <p:spPr bwMode="auto">
          <a:xfrm>
            <a:off x="4356100" y="3944938"/>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70" name="Line 44"/>
          <p:cNvSpPr>
            <a:spLocks noChangeShapeType="1"/>
          </p:cNvSpPr>
          <p:nvPr/>
        </p:nvSpPr>
        <p:spPr bwMode="auto">
          <a:xfrm>
            <a:off x="4356100" y="3563938"/>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71" name="Line 45"/>
          <p:cNvSpPr>
            <a:spLocks noChangeShapeType="1"/>
          </p:cNvSpPr>
          <p:nvPr/>
        </p:nvSpPr>
        <p:spPr bwMode="auto">
          <a:xfrm>
            <a:off x="4356100" y="3182938"/>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72" name="Line 46"/>
          <p:cNvSpPr>
            <a:spLocks noChangeShapeType="1"/>
          </p:cNvSpPr>
          <p:nvPr/>
        </p:nvSpPr>
        <p:spPr bwMode="auto">
          <a:xfrm>
            <a:off x="4356100" y="2801938"/>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73" name="Line 47"/>
          <p:cNvSpPr>
            <a:spLocks noChangeShapeType="1"/>
          </p:cNvSpPr>
          <p:nvPr/>
        </p:nvSpPr>
        <p:spPr bwMode="auto">
          <a:xfrm>
            <a:off x="4356100" y="2420938"/>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74" name="Line 48"/>
          <p:cNvSpPr>
            <a:spLocks noChangeShapeType="1"/>
          </p:cNvSpPr>
          <p:nvPr/>
        </p:nvSpPr>
        <p:spPr bwMode="auto">
          <a:xfrm>
            <a:off x="4356100" y="2039938"/>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75" name="Line 49"/>
          <p:cNvSpPr>
            <a:spLocks noChangeShapeType="1"/>
          </p:cNvSpPr>
          <p:nvPr/>
        </p:nvSpPr>
        <p:spPr bwMode="auto">
          <a:xfrm>
            <a:off x="4356100" y="1277938"/>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76" name="Line 50"/>
          <p:cNvSpPr>
            <a:spLocks noChangeShapeType="1"/>
          </p:cNvSpPr>
          <p:nvPr/>
        </p:nvSpPr>
        <p:spPr bwMode="auto">
          <a:xfrm>
            <a:off x="4356100" y="1658938"/>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77" name="Line 51"/>
          <p:cNvSpPr>
            <a:spLocks noChangeShapeType="1"/>
          </p:cNvSpPr>
          <p:nvPr/>
        </p:nvSpPr>
        <p:spPr bwMode="auto">
          <a:xfrm>
            <a:off x="6643688" y="5554663"/>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78" name="Line 52"/>
          <p:cNvSpPr>
            <a:spLocks noChangeShapeType="1"/>
          </p:cNvSpPr>
          <p:nvPr/>
        </p:nvSpPr>
        <p:spPr bwMode="auto">
          <a:xfrm>
            <a:off x="6948488" y="4716463"/>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79" name="Line 53"/>
          <p:cNvSpPr>
            <a:spLocks noChangeShapeType="1"/>
          </p:cNvSpPr>
          <p:nvPr/>
        </p:nvSpPr>
        <p:spPr bwMode="auto">
          <a:xfrm>
            <a:off x="6948488" y="5097463"/>
            <a:ext cx="0" cy="4572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80" name="Line 54"/>
          <p:cNvSpPr>
            <a:spLocks noChangeShapeType="1"/>
          </p:cNvSpPr>
          <p:nvPr/>
        </p:nvSpPr>
        <p:spPr bwMode="auto">
          <a:xfrm flipH="1">
            <a:off x="7177088" y="5554663"/>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81" name="Line 55"/>
          <p:cNvSpPr>
            <a:spLocks noChangeShapeType="1"/>
          </p:cNvSpPr>
          <p:nvPr/>
        </p:nvSpPr>
        <p:spPr bwMode="auto">
          <a:xfrm flipH="1">
            <a:off x="6567488" y="5554663"/>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82" name="Line 56"/>
          <p:cNvSpPr>
            <a:spLocks noChangeShapeType="1"/>
          </p:cNvSpPr>
          <p:nvPr/>
        </p:nvSpPr>
        <p:spPr bwMode="auto">
          <a:xfrm flipH="1">
            <a:off x="6872288" y="5554663"/>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83" name="Line 57"/>
          <p:cNvSpPr>
            <a:spLocks noChangeShapeType="1"/>
          </p:cNvSpPr>
          <p:nvPr/>
        </p:nvSpPr>
        <p:spPr bwMode="auto">
          <a:xfrm>
            <a:off x="6948488" y="4335463"/>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84" name="Line 58"/>
          <p:cNvSpPr>
            <a:spLocks noChangeShapeType="1"/>
          </p:cNvSpPr>
          <p:nvPr/>
        </p:nvSpPr>
        <p:spPr bwMode="auto">
          <a:xfrm>
            <a:off x="6948488" y="3954463"/>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85" name="Line 59"/>
          <p:cNvSpPr>
            <a:spLocks noChangeShapeType="1"/>
          </p:cNvSpPr>
          <p:nvPr/>
        </p:nvSpPr>
        <p:spPr bwMode="auto">
          <a:xfrm>
            <a:off x="6948488" y="3573463"/>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86" name="Line 60"/>
          <p:cNvSpPr>
            <a:spLocks noChangeShapeType="1"/>
          </p:cNvSpPr>
          <p:nvPr/>
        </p:nvSpPr>
        <p:spPr bwMode="auto">
          <a:xfrm>
            <a:off x="6948488" y="3192463"/>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87" name="Line 61"/>
          <p:cNvSpPr>
            <a:spLocks noChangeShapeType="1"/>
          </p:cNvSpPr>
          <p:nvPr/>
        </p:nvSpPr>
        <p:spPr bwMode="auto">
          <a:xfrm>
            <a:off x="6948488" y="2811463"/>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88" name="Line 62"/>
          <p:cNvSpPr>
            <a:spLocks noChangeShapeType="1"/>
          </p:cNvSpPr>
          <p:nvPr/>
        </p:nvSpPr>
        <p:spPr bwMode="auto">
          <a:xfrm>
            <a:off x="6948488" y="2430463"/>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89" name="Line 63"/>
          <p:cNvSpPr>
            <a:spLocks noChangeShapeType="1"/>
          </p:cNvSpPr>
          <p:nvPr/>
        </p:nvSpPr>
        <p:spPr bwMode="auto">
          <a:xfrm>
            <a:off x="6948488" y="2049463"/>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90" name="Line 64"/>
          <p:cNvSpPr>
            <a:spLocks noChangeShapeType="1"/>
          </p:cNvSpPr>
          <p:nvPr/>
        </p:nvSpPr>
        <p:spPr bwMode="auto">
          <a:xfrm>
            <a:off x="6948488" y="1287463"/>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91" name="Line 65"/>
          <p:cNvSpPr>
            <a:spLocks noChangeShapeType="1"/>
          </p:cNvSpPr>
          <p:nvPr/>
        </p:nvSpPr>
        <p:spPr bwMode="auto">
          <a:xfrm>
            <a:off x="6948488" y="1668463"/>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1792" name="Freeform 73"/>
          <p:cNvSpPr>
            <a:spLocks/>
          </p:cNvSpPr>
          <p:nvPr/>
        </p:nvSpPr>
        <p:spPr bwMode="auto">
          <a:xfrm>
            <a:off x="3851275" y="1187450"/>
            <a:ext cx="1236663" cy="4392613"/>
          </a:xfrm>
          <a:custGeom>
            <a:avLst/>
            <a:gdLst>
              <a:gd name="T0" fmla="*/ 504825 w 779"/>
              <a:gd name="T1" fmla="*/ 4392613 h 2767"/>
              <a:gd name="T2" fmla="*/ 1152525 w 779"/>
              <a:gd name="T3" fmla="*/ 2665413 h 2767"/>
              <a:gd name="T4" fmla="*/ 0 w 779"/>
              <a:gd name="T5" fmla="*/ 0 h 2767"/>
              <a:gd name="T6" fmla="*/ 0 60000 65536"/>
              <a:gd name="T7" fmla="*/ 0 60000 65536"/>
              <a:gd name="T8" fmla="*/ 0 60000 65536"/>
            </a:gdLst>
            <a:ahLst/>
            <a:cxnLst>
              <a:cxn ang="T6">
                <a:pos x="T0" y="T1"/>
              </a:cxn>
              <a:cxn ang="T7">
                <a:pos x="T2" y="T3"/>
              </a:cxn>
              <a:cxn ang="T8">
                <a:pos x="T4" y="T5"/>
              </a:cxn>
            </a:cxnLst>
            <a:rect l="0" t="0" r="r" b="b"/>
            <a:pathLst>
              <a:path w="779" h="2767">
                <a:moveTo>
                  <a:pt x="318" y="2767"/>
                </a:moveTo>
                <a:cubicBezTo>
                  <a:pt x="548" y="2453"/>
                  <a:pt x="779" y="2140"/>
                  <a:pt x="726" y="1679"/>
                </a:cubicBezTo>
                <a:cubicBezTo>
                  <a:pt x="673" y="1218"/>
                  <a:pt x="242" y="272"/>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793" name="Freeform 90"/>
          <p:cNvSpPr>
            <a:spLocks/>
          </p:cNvSpPr>
          <p:nvPr/>
        </p:nvSpPr>
        <p:spPr bwMode="auto">
          <a:xfrm>
            <a:off x="6288088" y="1298575"/>
            <a:ext cx="1176337" cy="4248150"/>
          </a:xfrm>
          <a:custGeom>
            <a:avLst/>
            <a:gdLst>
              <a:gd name="T0" fmla="*/ 660400 w 741"/>
              <a:gd name="T1" fmla="*/ 4248150 h 2676"/>
              <a:gd name="T2" fmla="*/ 84137 w 741"/>
              <a:gd name="T3" fmla="*/ 3168650 h 2676"/>
              <a:gd name="T4" fmla="*/ 1163637 w 741"/>
              <a:gd name="T5" fmla="*/ 1512888 h 2676"/>
              <a:gd name="T6" fmla="*/ 155575 w 741"/>
              <a:gd name="T7" fmla="*/ 0 h 26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1" h="2676">
                <a:moveTo>
                  <a:pt x="416" y="2676"/>
                </a:moveTo>
                <a:cubicBezTo>
                  <a:pt x="208" y="2479"/>
                  <a:pt x="0" y="2283"/>
                  <a:pt x="53" y="1996"/>
                </a:cubicBezTo>
                <a:cubicBezTo>
                  <a:pt x="106" y="1709"/>
                  <a:pt x="725" y="1286"/>
                  <a:pt x="733" y="953"/>
                </a:cubicBezTo>
                <a:cubicBezTo>
                  <a:pt x="741" y="620"/>
                  <a:pt x="419" y="310"/>
                  <a:pt x="98"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794" name="Freeform 92"/>
          <p:cNvSpPr>
            <a:spLocks/>
          </p:cNvSpPr>
          <p:nvPr/>
        </p:nvSpPr>
        <p:spPr bwMode="auto">
          <a:xfrm>
            <a:off x="1547813" y="1227138"/>
            <a:ext cx="1368425" cy="4248150"/>
          </a:xfrm>
          <a:custGeom>
            <a:avLst/>
            <a:gdLst>
              <a:gd name="T0" fmla="*/ 0 w 816"/>
              <a:gd name="T1" fmla="*/ 4248150 h 2586"/>
              <a:gd name="T2" fmla="*/ 380677 w 816"/>
              <a:gd name="T3" fmla="*/ 2459196 h 2586"/>
              <a:gd name="T4" fmla="*/ 1368425 w 816"/>
              <a:gd name="T5" fmla="*/ 0 h 2586"/>
              <a:gd name="T6" fmla="*/ 0 60000 65536"/>
              <a:gd name="T7" fmla="*/ 0 60000 65536"/>
              <a:gd name="T8" fmla="*/ 0 60000 65536"/>
            </a:gdLst>
            <a:ahLst/>
            <a:cxnLst>
              <a:cxn ang="T6">
                <a:pos x="T0" y="T1"/>
              </a:cxn>
              <a:cxn ang="T7">
                <a:pos x="T2" y="T3"/>
              </a:cxn>
              <a:cxn ang="T8">
                <a:pos x="T4" y="T5"/>
              </a:cxn>
            </a:cxnLst>
            <a:rect l="0" t="0" r="r" b="b"/>
            <a:pathLst>
              <a:path w="816" h="2586">
                <a:moveTo>
                  <a:pt x="0" y="2586"/>
                </a:moveTo>
                <a:cubicBezTo>
                  <a:pt x="45" y="2257"/>
                  <a:pt x="91" y="1928"/>
                  <a:pt x="227" y="1497"/>
                </a:cubicBezTo>
                <a:cubicBezTo>
                  <a:pt x="363" y="1066"/>
                  <a:pt x="589" y="533"/>
                  <a:pt x="81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795" name="Text Box 93"/>
          <p:cNvSpPr txBox="1">
            <a:spLocks noChangeArrowheads="1"/>
          </p:cNvSpPr>
          <p:nvPr/>
        </p:nvSpPr>
        <p:spPr bwMode="auto">
          <a:xfrm>
            <a:off x="1116013" y="5876925"/>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a:t>Mode 1</a:t>
            </a:r>
          </a:p>
        </p:txBody>
      </p:sp>
      <p:sp>
        <p:nvSpPr>
          <p:cNvPr id="31796" name="Text Box 94"/>
          <p:cNvSpPr txBox="1">
            <a:spLocks noChangeArrowheads="1"/>
          </p:cNvSpPr>
          <p:nvPr/>
        </p:nvSpPr>
        <p:spPr bwMode="auto">
          <a:xfrm>
            <a:off x="3781425" y="5876925"/>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a:t>Mode 2</a:t>
            </a:r>
          </a:p>
        </p:txBody>
      </p:sp>
      <p:sp>
        <p:nvSpPr>
          <p:cNvPr id="31797" name="Text Box 95"/>
          <p:cNvSpPr txBox="1">
            <a:spLocks noChangeArrowheads="1"/>
          </p:cNvSpPr>
          <p:nvPr/>
        </p:nvSpPr>
        <p:spPr bwMode="auto">
          <a:xfrm>
            <a:off x="6372225" y="5876925"/>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a:t>Mode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9363"/>
                                        </p:tgtEl>
                                        <p:attrNameLst>
                                          <p:attrName>style.visibility</p:attrName>
                                        </p:attrNameLst>
                                      </p:cBhvr>
                                      <p:to>
                                        <p:strVal val="visible"/>
                                      </p:to>
                                    </p:set>
                                    <p:anim calcmode="lin" valueType="num">
                                      <p:cBhvr>
                                        <p:cTn id="7" dur="500" fill="hold"/>
                                        <p:tgtEl>
                                          <p:spTgt spid="99363"/>
                                        </p:tgtEl>
                                        <p:attrNameLst>
                                          <p:attrName>ppt_w</p:attrName>
                                        </p:attrNameLst>
                                      </p:cBhvr>
                                      <p:tavLst>
                                        <p:tav tm="0">
                                          <p:val>
                                            <p:fltVal val="0"/>
                                          </p:val>
                                        </p:tav>
                                        <p:tav tm="100000">
                                          <p:val>
                                            <p:strVal val="#ppt_w"/>
                                          </p:val>
                                        </p:tav>
                                      </p:tavLst>
                                    </p:anim>
                                    <p:anim calcmode="lin" valueType="num">
                                      <p:cBhvr>
                                        <p:cTn id="8" dur="500" fill="hold"/>
                                        <p:tgtEl>
                                          <p:spTgt spid="99363"/>
                                        </p:tgtEl>
                                        <p:attrNameLst>
                                          <p:attrName>ppt_h</p:attrName>
                                        </p:attrNameLst>
                                      </p:cBhvr>
                                      <p:tavLst>
                                        <p:tav tm="0">
                                          <p:val>
                                            <p:fltVal val="0"/>
                                          </p:val>
                                        </p:tav>
                                        <p:tav tm="100000">
                                          <p:val>
                                            <p:strVal val="#ppt_h"/>
                                          </p:val>
                                        </p:tav>
                                      </p:tavLst>
                                    </p:anim>
                                    <p:anim calcmode="lin" valueType="num">
                                      <p:cBhvr>
                                        <p:cTn id="9" dur="500" fill="hold"/>
                                        <p:tgtEl>
                                          <p:spTgt spid="99363"/>
                                        </p:tgtEl>
                                        <p:attrNameLst>
                                          <p:attrName>style.rotation</p:attrName>
                                        </p:attrNameLst>
                                      </p:cBhvr>
                                      <p:tavLst>
                                        <p:tav tm="0">
                                          <p:val>
                                            <p:fltVal val="360"/>
                                          </p:val>
                                        </p:tav>
                                        <p:tav tm="100000">
                                          <p:val>
                                            <p:fltVal val="0"/>
                                          </p:val>
                                        </p:tav>
                                      </p:tavLst>
                                    </p:anim>
                                    <p:animEffect transition="in" filter="fade">
                                      <p:cBhvr>
                                        <p:cTn id="10" dur="500"/>
                                        <p:tgtEl>
                                          <p:spTgt spid="99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41" name="Rectangle 45"/>
          <p:cNvSpPr>
            <a:spLocks noChangeArrowheads="1"/>
          </p:cNvSpPr>
          <p:nvPr/>
        </p:nvSpPr>
        <p:spPr bwMode="auto">
          <a:xfrm>
            <a:off x="1227138" y="1530350"/>
            <a:ext cx="71437" cy="4751388"/>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742" name="Line 46"/>
          <p:cNvSpPr>
            <a:spLocks noChangeShapeType="1"/>
          </p:cNvSpPr>
          <p:nvPr/>
        </p:nvSpPr>
        <p:spPr bwMode="auto">
          <a:xfrm>
            <a:off x="1514475" y="1817688"/>
            <a:ext cx="360363"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43" name="Line 47"/>
          <p:cNvSpPr>
            <a:spLocks noChangeShapeType="1"/>
          </p:cNvSpPr>
          <p:nvPr/>
        </p:nvSpPr>
        <p:spPr bwMode="auto">
          <a:xfrm>
            <a:off x="1474788" y="2825750"/>
            <a:ext cx="360362"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44" name="Line 48"/>
          <p:cNvSpPr>
            <a:spLocks noChangeShapeType="1"/>
          </p:cNvSpPr>
          <p:nvPr/>
        </p:nvSpPr>
        <p:spPr bwMode="auto">
          <a:xfrm>
            <a:off x="1443038" y="3833813"/>
            <a:ext cx="360362"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45" name="Line 49"/>
          <p:cNvSpPr>
            <a:spLocks noChangeShapeType="1"/>
          </p:cNvSpPr>
          <p:nvPr/>
        </p:nvSpPr>
        <p:spPr bwMode="auto">
          <a:xfrm>
            <a:off x="1443038" y="5849938"/>
            <a:ext cx="360362"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46" name="Line 50"/>
          <p:cNvSpPr>
            <a:spLocks noChangeShapeType="1"/>
          </p:cNvSpPr>
          <p:nvPr/>
        </p:nvSpPr>
        <p:spPr bwMode="auto">
          <a:xfrm>
            <a:off x="1443038" y="4841875"/>
            <a:ext cx="360362"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47" name="Rectangle 51"/>
          <p:cNvSpPr>
            <a:spLocks noChangeArrowheads="1"/>
          </p:cNvSpPr>
          <p:nvPr/>
        </p:nvSpPr>
        <p:spPr bwMode="auto">
          <a:xfrm>
            <a:off x="2051050" y="1557338"/>
            <a:ext cx="311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2311400" algn="l"/>
              </a:tabLst>
            </a:pPr>
            <a:r>
              <a:rPr lang="fr-FR" sz="2400" b="1"/>
              <a:t>Présentation générale                                              </a:t>
            </a:r>
          </a:p>
        </p:txBody>
      </p:sp>
      <p:sp>
        <p:nvSpPr>
          <p:cNvPr id="29748" name="Rectangle 52"/>
          <p:cNvSpPr>
            <a:spLocks noChangeArrowheads="1"/>
          </p:cNvSpPr>
          <p:nvPr/>
        </p:nvSpPr>
        <p:spPr bwMode="auto">
          <a:xfrm>
            <a:off x="2019300" y="260985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t>prédimensionnement</a:t>
            </a:r>
          </a:p>
        </p:txBody>
      </p:sp>
      <p:sp>
        <p:nvSpPr>
          <p:cNvPr id="29749" name="Rectangle 53"/>
          <p:cNvSpPr>
            <a:spLocks noChangeArrowheads="1"/>
          </p:cNvSpPr>
          <p:nvPr/>
        </p:nvSpPr>
        <p:spPr bwMode="auto">
          <a:xfrm>
            <a:off x="2019300" y="3617913"/>
            <a:ext cx="588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t>Modélisation des voiles avec ouvertures </a:t>
            </a:r>
          </a:p>
        </p:txBody>
      </p:sp>
      <p:sp>
        <p:nvSpPr>
          <p:cNvPr id="29750" name="Rectangle 54"/>
          <p:cNvSpPr>
            <a:spLocks noChangeArrowheads="1"/>
          </p:cNvSpPr>
          <p:nvPr/>
        </p:nvSpPr>
        <p:spPr bwMode="auto">
          <a:xfrm>
            <a:off x="2051050" y="5589588"/>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t>Réponse sismique du bâtiment </a:t>
            </a:r>
          </a:p>
        </p:txBody>
      </p:sp>
      <p:sp>
        <p:nvSpPr>
          <p:cNvPr id="29751" name="Rectangle 55"/>
          <p:cNvSpPr>
            <a:spLocks noChangeArrowheads="1"/>
          </p:cNvSpPr>
          <p:nvPr/>
        </p:nvSpPr>
        <p:spPr bwMode="auto">
          <a:xfrm>
            <a:off x="2019300" y="4625975"/>
            <a:ext cx="5594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t>Périodes des vibrations du bâtiment                                             </a:t>
            </a:r>
          </a:p>
        </p:txBody>
      </p:sp>
      <p:sp>
        <p:nvSpPr>
          <p:cNvPr id="5133" name="Rectangle 57"/>
          <p:cNvSpPr>
            <a:spLocks noChangeArrowheads="1"/>
          </p:cNvSpPr>
          <p:nvPr/>
        </p:nvSpPr>
        <p:spPr bwMode="auto">
          <a:xfrm>
            <a:off x="2771775" y="298450"/>
            <a:ext cx="2592388" cy="528638"/>
          </a:xfrm>
          <a:prstGeom prst="rect">
            <a:avLst/>
          </a:prstGeom>
          <a:noFill/>
          <a:ln w="9525">
            <a:solidFill>
              <a:schemeClr val="tx1"/>
            </a:solidFill>
            <a:miter lim="800000"/>
            <a:headEnd/>
            <a:tailEnd/>
          </a:ln>
          <a:effectLst>
            <a:prstShdw prst="shdw13" dist="53882" dir="13500000">
              <a:schemeClr val="bg2"/>
            </a:prstShdw>
          </a:effectLst>
          <a:extLst>
            <a:ext uri="{909E8E84-426E-40DD-AFC4-6F175D3DCCD1}">
              <a14:hiddenFill xmlns:a14="http://schemas.microsoft.com/office/drawing/2010/main">
                <a:solidFill>
                  <a:schemeClr val="accent1"/>
                </a:solidFill>
              </a14:hiddenFill>
            </a:ext>
          </a:extLst>
        </p:spPr>
        <p:txBody>
          <a:bodyPr>
            <a:spAutoFit/>
          </a:bodyPr>
          <a:lstStyle/>
          <a:p>
            <a:pPr algn="ctr"/>
            <a:r>
              <a:rPr lang="fr-FR" sz="2800"/>
              <a:t>   </a:t>
            </a:r>
            <a:r>
              <a:rPr lang="fr-FR" sz="2800">
                <a:solidFill>
                  <a:srgbClr val="000000"/>
                </a:solidFill>
              </a:rPr>
              <a:t>Plan de travail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9741"/>
                                        </p:tgtEl>
                                        <p:attrNameLst>
                                          <p:attrName>style.visibility</p:attrName>
                                        </p:attrNameLst>
                                      </p:cBhvr>
                                      <p:to>
                                        <p:strVal val="visible"/>
                                      </p:to>
                                    </p:set>
                                    <p:animEffect transition="in" filter="strips(downLeft)">
                                      <p:cBhvr>
                                        <p:cTn id="7" dur="500"/>
                                        <p:tgtEl>
                                          <p:spTgt spid="29741"/>
                                        </p:tgtEl>
                                      </p:cBhvr>
                                    </p:animEffect>
                                  </p:childTnLst>
                                </p:cTn>
                              </p:par>
                            </p:childTnLst>
                          </p:cTn>
                        </p:par>
                        <p:par>
                          <p:cTn id="8" fill="hold" nodeType="afterGroup">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9742"/>
                                        </p:tgtEl>
                                        <p:attrNameLst>
                                          <p:attrName>style.visibility</p:attrName>
                                        </p:attrNameLst>
                                      </p:cBhvr>
                                      <p:to>
                                        <p:strVal val="visible"/>
                                      </p:to>
                                    </p:set>
                                    <p:anim calcmode="lin" valueType="num">
                                      <p:cBhvr>
                                        <p:cTn id="11" dur="500" fill="hold"/>
                                        <p:tgtEl>
                                          <p:spTgt spid="29742"/>
                                        </p:tgtEl>
                                        <p:attrNameLst>
                                          <p:attrName>ppt_w</p:attrName>
                                        </p:attrNameLst>
                                      </p:cBhvr>
                                      <p:tavLst>
                                        <p:tav tm="0">
                                          <p:val>
                                            <p:fltVal val="0"/>
                                          </p:val>
                                        </p:tav>
                                        <p:tav tm="100000">
                                          <p:val>
                                            <p:strVal val="#ppt_w"/>
                                          </p:val>
                                        </p:tav>
                                      </p:tavLst>
                                    </p:anim>
                                    <p:anim calcmode="lin" valueType="num">
                                      <p:cBhvr>
                                        <p:cTn id="12" dur="500" fill="hold"/>
                                        <p:tgtEl>
                                          <p:spTgt spid="29742"/>
                                        </p:tgtEl>
                                        <p:attrNameLst>
                                          <p:attrName>ppt_h</p:attrName>
                                        </p:attrNameLst>
                                      </p:cBhvr>
                                      <p:tavLst>
                                        <p:tav tm="0">
                                          <p:val>
                                            <p:fltVal val="0"/>
                                          </p:val>
                                        </p:tav>
                                        <p:tav tm="100000">
                                          <p:val>
                                            <p:strVal val="#ppt_h"/>
                                          </p:val>
                                        </p:tav>
                                      </p:tavLst>
                                    </p:anim>
                                    <p:anim calcmode="lin" valueType="num">
                                      <p:cBhvr>
                                        <p:cTn id="13" dur="500" fill="hold"/>
                                        <p:tgtEl>
                                          <p:spTgt spid="29742"/>
                                        </p:tgtEl>
                                        <p:attrNameLst>
                                          <p:attrName>style.rotation</p:attrName>
                                        </p:attrNameLst>
                                      </p:cBhvr>
                                      <p:tavLst>
                                        <p:tav tm="0">
                                          <p:val>
                                            <p:fltVal val="360"/>
                                          </p:val>
                                        </p:tav>
                                        <p:tav tm="100000">
                                          <p:val>
                                            <p:fltVal val="0"/>
                                          </p:val>
                                        </p:tav>
                                      </p:tavLst>
                                    </p:anim>
                                    <p:animEffect transition="in" filter="fade">
                                      <p:cBhvr>
                                        <p:cTn id="14" dur="500"/>
                                        <p:tgtEl>
                                          <p:spTgt spid="29742"/>
                                        </p:tgtEl>
                                      </p:cBhvr>
                                    </p:animEffect>
                                  </p:childTnLst>
                                </p:cTn>
                              </p:par>
                            </p:childTnLst>
                          </p:cTn>
                        </p:par>
                        <p:par>
                          <p:cTn id="15" fill="hold" nodeType="afterGroup">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9747"/>
                                        </p:tgtEl>
                                        <p:attrNameLst>
                                          <p:attrName>style.visibility</p:attrName>
                                        </p:attrNameLst>
                                      </p:cBhvr>
                                      <p:to>
                                        <p:strVal val="visible"/>
                                      </p:to>
                                    </p:set>
                                    <p:anim calcmode="lin" valueType="num">
                                      <p:cBhvr>
                                        <p:cTn id="18" dur="500" fill="hold"/>
                                        <p:tgtEl>
                                          <p:spTgt spid="29747"/>
                                        </p:tgtEl>
                                        <p:attrNameLst>
                                          <p:attrName>ppt_w</p:attrName>
                                        </p:attrNameLst>
                                      </p:cBhvr>
                                      <p:tavLst>
                                        <p:tav tm="0">
                                          <p:val>
                                            <p:fltVal val="0"/>
                                          </p:val>
                                        </p:tav>
                                        <p:tav tm="100000">
                                          <p:val>
                                            <p:strVal val="#ppt_w"/>
                                          </p:val>
                                        </p:tav>
                                      </p:tavLst>
                                    </p:anim>
                                    <p:anim calcmode="lin" valueType="num">
                                      <p:cBhvr>
                                        <p:cTn id="19" dur="500" fill="hold"/>
                                        <p:tgtEl>
                                          <p:spTgt spid="29747"/>
                                        </p:tgtEl>
                                        <p:attrNameLst>
                                          <p:attrName>ppt_h</p:attrName>
                                        </p:attrNameLst>
                                      </p:cBhvr>
                                      <p:tavLst>
                                        <p:tav tm="0">
                                          <p:val>
                                            <p:fltVal val="0"/>
                                          </p:val>
                                        </p:tav>
                                        <p:tav tm="100000">
                                          <p:val>
                                            <p:strVal val="#ppt_h"/>
                                          </p:val>
                                        </p:tav>
                                      </p:tavLst>
                                    </p:anim>
                                    <p:anim calcmode="lin" valueType="num">
                                      <p:cBhvr>
                                        <p:cTn id="20" dur="500" fill="hold"/>
                                        <p:tgtEl>
                                          <p:spTgt spid="29747"/>
                                        </p:tgtEl>
                                        <p:attrNameLst>
                                          <p:attrName>style.rotation</p:attrName>
                                        </p:attrNameLst>
                                      </p:cBhvr>
                                      <p:tavLst>
                                        <p:tav tm="0">
                                          <p:val>
                                            <p:fltVal val="360"/>
                                          </p:val>
                                        </p:tav>
                                        <p:tav tm="100000">
                                          <p:val>
                                            <p:fltVal val="0"/>
                                          </p:val>
                                        </p:tav>
                                      </p:tavLst>
                                    </p:anim>
                                    <p:animEffect transition="in" filter="fade">
                                      <p:cBhvr>
                                        <p:cTn id="21" dur="500"/>
                                        <p:tgtEl>
                                          <p:spTgt spid="29747"/>
                                        </p:tgtEl>
                                      </p:cBhvr>
                                    </p:animEffect>
                                  </p:childTnLst>
                                </p:cTn>
                              </p:par>
                            </p:childTnLst>
                          </p:cTn>
                        </p:par>
                        <p:par>
                          <p:cTn id="22" fill="hold" nodeType="afterGroup">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29743"/>
                                        </p:tgtEl>
                                        <p:attrNameLst>
                                          <p:attrName>style.visibility</p:attrName>
                                        </p:attrNameLst>
                                      </p:cBhvr>
                                      <p:to>
                                        <p:strVal val="visible"/>
                                      </p:to>
                                    </p:set>
                                    <p:anim calcmode="lin" valueType="num">
                                      <p:cBhvr>
                                        <p:cTn id="25" dur="500" fill="hold"/>
                                        <p:tgtEl>
                                          <p:spTgt spid="29743"/>
                                        </p:tgtEl>
                                        <p:attrNameLst>
                                          <p:attrName>ppt_w</p:attrName>
                                        </p:attrNameLst>
                                      </p:cBhvr>
                                      <p:tavLst>
                                        <p:tav tm="0">
                                          <p:val>
                                            <p:fltVal val="0"/>
                                          </p:val>
                                        </p:tav>
                                        <p:tav tm="100000">
                                          <p:val>
                                            <p:strVal val="#ppt_w"/>
                                          </p:val>
                                        </p:tav>
                                      </p:tavLst>
                                    </p:anim>
                                    <p:anim calcmode="lin" valueType="num">
                                      <p:cBhvr>
                                        <p:cTn id="26" dur="500" fill="hold"/>
                                        <p:tgtEl>
                                          <p:spTgt spid="29743"/>
                                        </p:tgtEl>
                                        <p:attrNameLst>
                                          <p:attrName>ppt_h</p:attrName>
                                        </p:attrNameLst>
                                      </p:cBhvr>
                                      <p:tavLst>
                                        <p:tav tm="0">
                                          <p:val>
                                            <p:fltVal val="0"/>
                                          </p:val>
                                        </p:tav>
                                        <p:tav tm="100000">
                                          <p:val>
                                            <p:strVal val="#ppt_h"/>
                                          </p:val>
                                        </p:tav>
                                      </p:tavLst>
                                    </p:anim>
                                    <p:anim calcmode="lin" valueType="num">
                                      <p:cBhvr>
                                        <p:cTn id="27" dur="500" fill="hold"/>
                                        <p:tgtEl>
                                          <p:spTgt spid="29743"/>
                                        </p:tgtEl>
                                        <p:attrNameLst>
                                          <p:attrName>style.rotation</p:attrName>
                                        </p:attrNameLst>
                                      </p:cBhvr>
                                      <p:tavLst>
                                        <p:tav tm="0">
                                          <p:val>
                                            <p:fltVal val="360"/>
                                          </p:val>
                                        </p:tav>
                                        <p:tav tm="100000">
                                          <p:val>
                                            <p:fltVal val="0"/>
                                          </p:val>
                                        </p:tav>
                                      </p:tavLst>
                                    </p:anim>
                                    <p:animEffect transition="in" filter="fade">
                                      <p:cBhvr>
                                        <p:cTn id="28" dur="500"/>
                                        <p:tgtEl>
                                          <p:spTgt spid="29743"/>
                                        </p:tgtEl>
                                      </p:cBhvr>
                                    </p:animEffect>
                                  </p:childTnLst>
                                </p:cTn>
                              </p:par>
                            </p:childTnLst>
                          </p:cTn>
                        </p:par>
                        <p:par>
                          <p:cTn id="29" fill="hold" nodeType="afterGroup">
                            <p:stCondLst>
                              <p:cond delay="2000"/>
                            </p:stCondLst>
                            <p:childTnLst>
                              <p:par>
                                <p:cTn id="30" presetID="49" presetClass="entr" presetSubtype="0" decel="100000" fill="hold" grpId="0" nodeType="afterEffect">
                                  <p:stCondLst>
                                    <p:cond delay="0"/>
                                  </p:stCondLst>
                                  <p:childTnLst>
                                    <p:set>
                                      <p:cBhvr>
                                        <p:cTn id="31" dur="1" fill="hold">
                                          <p:stCondLst>
                                            <p:cond delay="0"/>
                                          </p:stCondLst>
                                        </p:cTn>
                                        <p:tgtEl>
                                          <p:spTgt spid="29748"/>
                                        </p:tgtEl>
                                        <p:attrNameLst>
                                          <p:attrName>style.visibility</p:attrName>
                                        </p:attrNameLst>
                                      </p:cBhvr>
                                      <p:to>
                                        <p:strVal val="visible"/>
                                      </p:to>
                                    </p:set>
                                    <p:anim calcmode="lin" valueType="num">
                                      <p:cBhvr>
                                        <p:cTn id="32" dur="500" fill="hold"/>
                                        <p:tgtEl>
                                          <p:spTgt spid="29748"/>
                                        </p:tgtEl>
                                        <p:attrNameLst>
                                          <p:attrName>ppt_w</p:attrName>
                                        </p:attrNameLst>
                                      </p:cBhvr>
                                      <p:tavLst>
                                        <p:tav tm="0">
                                          <p:val>
                                            <p:fltVal val="0"/>
                                          </p:val>
                                        </p:tav>
                                        <p:tav tm="100000">
                                          <p:val>
                                            <p:strVal val="#ppt_w"/>
                                          </p:val>
                                        </p:tav>
                                      </p:tavLst>
                                    </p:anim>
                                    <p:anim calcmode="lin" valueType="num">
                                      <p:cBhvr>
                                        <p:cTn id="33" dur="500" fill="hold"/>
                                        <p:tgtEl>
                                          <p:spTgt spid="29748"/>
                                        </p:tgtEl>
                                        <p:attrNameLst>
                                          <p:attrName>ppt_h</p:attrName>
                                        </p:attrNameLst>
                                      </p:cBhvr>
                                      <p:tavLst>
                                        <p:tav tm="0">
                                          <p:val>
                                            <p:fltVal val="0"/>
                                          </p:val>
                                        </p:tav>
                                        <p:tav tm="100000">
                                          <p:val>
                                            <p:strVal val="#ppt_h"/>
                                          </p:val>
                                        </p:tav>
                                      </p:tavLst>
                                    </p:anim>
                                    <p:anim calcmode="lin" valueType="num">
                                      <p:cBhvr>
                                        <p:cTn id="34" dur="500" fill="hold"/>
                                        <p:tgtEl>
                                          <p:spTgt spid="29748"/>
                                        </p:tgtEl>
                                        <p:attrNameLst>
                                          <p:attrName>style.rotation</p:attrName>
                                        </p:attrNameLst>
                                      </p:cBhvr>
                                      <p:tavLst>
                                        <p:tav tm="0">
                                          <p:val>
                                            <p:fltVal val="360"/>
                                          </p:val>
                                        </p:tav>
                                        <p:tav tm="100000">
                                          <p:val>
                                            <p:fltVal val="0"/>
                                          </p:val>
                                        </p:tav>
                                      </p:tavLst>
                                    </p:anim>
                                    <p:animEffect transition="in" filter="fade">
                                      <p:cBhvr>
                                        <p:cTn id="35" dur="500"/>
                                        <p:tgtEl>
                                          <p:spTgt spid="29748"/>
                                        </p:tgtEl>
                                      </p:cBhvr>
                                    </p:animEffect>
                                  </p:childTnLst>
                                </p:cTn>
                              </p:par>
                            </p:childTnLst>
                          </p:cTn>
                        </p:par>
                        <p:par>
                          <p:cTn id="36" fill="hold" nodeType="afterGroup">
                            <p:stCondLst>
                              <p:cond delay="2500"/>
                            </p:stCondLst>
                            <p:childTnLst>
                              <p:par>
                                <p:cTn id="37" presetID="49" presetClass="entr" presetSubtype="0" decel="100000" fill="hold" grpId="0" nodeType="afterEffect">
                                  <p:stCondLst>
                                    <p:cond delay="0"/>
                                  </p:stCondLst>
                                  <p:childTnLst>
                                    <p:set>
                                      <p:cBhvr>
                                        <p:cTn id="38" dur="1" fill="hold">
                                          <p:stCondLst>
                                            <p:cond delay="0"/>
                                          </p:stCondLst>
                                        </p:cTn>
                                        <p:tgtEl>
                                          <p:spTgt spid="29744"/>
                                        </p:tgtEl>
                                        <p:attrNameLst>
                                          <p:attrName>style.visibility</p:attrName>
                                        </p:attrNameLst>
                                      </p:cBhvr>
                                      <p:to>
                                        <p:strVal val="visible"/>
                                      </p:to>
                                    </p:set>
                                    <p:anim calcmode="lin" valueType="num">
                                      <p:cBhvr>
                                        <p:cTn id="39" dur="500" fill="hold"/>
                                        <p:tgtEl>
                                          <p:spTgt spid="29744"/>
                                        </p:tgtEl>
                                        <p:attrNameLst>
                                          <p:attrName>ppt_w</p:attrName>
                                        </p:attrNameLst>
                                      </p:cBhvr>
                                      <p:tavLst>
                                        <p:tav tm="0">
                                          <p:val>
                                            <p:fltVal val="0"/>
                                          </p:val>
                                        </p:tav>
                                        <p:tav tm="100000">
                                          <p:val>
                                            <p:strVal val="#ppt_w"/>
                                          </p:val>
                                        </p:tav>
                                      </p:tavLst>
                                    </p:anim>
                                    <p:anim calcmode="lin" valueType="num">
                                      <p:cBhvr>
                                        <p:cTn id="40" dur="500" fill="hold"/>
                                        <p:tgtEl>
                                          <p:spTgt spid="29744"/>
                                        </p:tgtEl>
                                        <p:attrNameLst>
                                          <p:attrName>ppt_h</p:attrName>
                                        </p:attrNameLst>
                                      </p:cBhvr>
                                      <p:tavLst>
                                        <p:tav tm="0">
                                          <p:val>
                                            <p:fltVal val="0"/>
                                          </p:val>
                                        </p:tav>
                                        <p:tav tm="100000">
                                          <p:val>
                                            <p:strVal val="#ppt_h"/>
                                          </p:val>
                                        </p:tav>
                                      </p:tavLst>
                                    </p:anim>
                                    <p:anim calcmode="lin" valueType="num">
                                      <p:cBhvr>
                                        <p:cTn id="41" dur="500" fill="hold"/>
                                        <p:tgtEl>
                                          <p:spTgt spid="29744"/>
                                        </p:tgtEl>
                                        <p:attrNameLst>
                                          <p:attrName>style.rotation</p:attrName>
                                        </p:attrNameLst>
                                      </p:cBhvr>
                                      <p:tavLst>
                                        <p:tav tm="0">
                                          <p:val>
                                            <p:fltVal val="360"/>
                                          </p:val>
                                        </p:tav>
                                        <p:tav tm="100000">
                                          <p:val>
                                            <p:fltVal val="0"/>
                                          </p:val>
                                        </p:tav>
                                      </p:tavLst>
                                    </p:anim>
                                    <p:animEffect transition="in" filter="fade">
                                      <p:cBhvr>
                                        <p:cTn id="42" dur="500"/>
                                        <p:tgtEl>
                                          <p:spTgt spid="29744"/>
                                        </p:tgtEl>
                                      </p:cBhvr>
                                    </p:animEffect>
                                  </p:childTnLst>
                                </p:cTn>
                              </p:par>
                            </p:childTnLst>
                          </p:cTn>
                        </p:par>
                        <p:par>
                          <p:cTn id="43" fill="hold" nodeType="afterGroup">
                            <p:stCondLst>
                              <p:cond delay="3000"/>
                            </p:stCondLst>
                            <p:childTnLst>
                              <p:par>
                                <p:cTn id="44" presetID="49" presetClass="entr" presetSubtype="0" decel="100000" fill="hold" grpId="0" nodeType="afterEffect">
                                  <p:stCondLst>
                                    <p:cond delay="0"/>
                                  </p:stCondLst>
                                  <p:childTnLst>
                                    <p:set>
                                      <p:cBhvr>
                                        <p:cTn id="45" dur="1" fill="hold">
                                          <p:stCondLst>
                                            <p:cond delay="0"/>
                                          </p:stCondLst>
                                        </p:cTn>
                                        <p:tgtEl>
                                          <p:spTgt spid="29749"/>
                                        </p:tgtEl>
                                        <p:attrNameLst>
                                          <p:attrName>style.visibility</p:attrName>
                                        </p:attrNameLst>
                                      </p:cBhvr>
                                      <p:to>
                                        <p:strVal val="visible"/>
                                      </p:to>
                                    </p:set>
                                    <p:anim calcmode="lin" valueType="num">
                                      <p:cBhvr>
                                        <p:cTn id="46" dur="500" fill="hold"/>
                                        <p:tgtEl>
                                          <p:spTgt spid="29749"/>
                                        </p:tgtEl>
                                        <p:attrNameLst>
                                          <p:attrName>ppt_w</p:attrName>
                                        </p:attrNameLst>
                                      </p:cBhvr>
                                      <p:tavLst>
                                        <p:tav tm="0">
                                          <p:val>
                                            <p:fltVal val="0"/>
                                          </p:val>
                                        </p:tav>
                                        <p:tav tm="100000">
                                          <p:val>
                                            <p:strVal val="#ppt_w"/>
                                          </p:val>
                                        </p:tav>
                                      </p:tavLst>
                                    </p:anim>
                                    <p:anim calcmode="lin" valueType="num">
                                      <p:cBhvr>
                                        <p:cTn id="47" dur="500" fill="hold"/>
                                        <p:tgtEl>
                                          <p:spTgt spid="29749"/>
                                        </p:tgtEl>
                                        <p:attrNameLst>
                                          <p:attrName>ppt_h</p:attrName>
                                        </p:attrNameLst>
                                      </p:cBhvr>
                                      <p:tavLst>
                                        <p:tav tm="0">
                                          <p:val>
                                            <p:fltVal val="0"/>
                                          </p:val>
                                        </p:tav>
                                        <p:tav tm="100000">
                                          <p:val>
                                            <p:strVal val="#ppt_h"/>
                                          </p:val>
                                        </p:tav>
                                      </p:tavLst>
                                    </p:anim>
                                    <p:anim calcmode="lin" valueType="num">
                                      <p:cBhvr>
                                        <p:cTn id="48" dur="500" fill="hold"/>
                                        <p:tgtEl>
                                          <p:spTgt spid="29749"/>
                                        </p:tgtEl>
                                        <p:attrNameLst>
                                          <p:attrName>style.rotation</p:attrName>
                                        </p:attrNameLst>
                                      </p:cBhvr>
                                      <p:tavLst>
                                        <p:tav tm="0">
                                          <p:val>
                                            <p:fltVal val="360"/>
                                          </p:val>
                                        </p:tav>
                                        <p:tav tm="100000">
                                          <p:val>
                                            <p:fltVal val="0"/>
                                          </p:val>
                                        </p:tav>
                                      </p:tavLst>
                                    </p:anim>
                                    <p:animEffect transition="in" filter="fade">
                                      <p:cBhvr>
                                        <p:cTn id="49" dur="500"/>
                                        <p:tgtEl>
                                          <p:spTgt spid="29749"/>
                                        </p:tgtEl>
                                      </p:cBhvr>
                                    </p:animEffect>
                                  </p:childTnLst>
                                </p:cTn>
                              </p:par>
                            </p:childTnLst>
                          </p:cTn>
                        </p:par>
                        <p:par>
                          <p:cTn id="50" fill="hold" nodeType="afterGroup">
                            <p:stCondLst>
                              <p:cond delay="3500"/>
                            </p:stCondLst>
                            <p:childTnLst>
                              <p:par>
                                <p:cTn id="51" presetID="49" presetClass="entr" presetSubtype="0" decel="100000" fill="hold" grpId="0" nodeType="afterEffect">
                                  <p:stCondLst>
                                    <p:cond delay="0"/>
                                  </p:stCondLst>
                                  <p:childTnLst>
                                    <p:set>
                                      <p:cBhvr>
                                        <p:cTn id="52" dur="1" fill="hold">
                                          <p:stCondLst>
                                            <p:cond delay="0"/>
                                          </p:stCondLst>
                                        </p:cTn>
                                        <p:tgtEl>
                                          <p:spTgt spid="29746"/>
                                        </p:tgtEl>
                                        <p:attrNameLst>
                                          <p:attrName>style.visibility</p:attrName>
                                        </p:attrNameLst>
                                      </p:cBhvr>
                                      <p:to>
                                        <p:strVal val="visible"/>
                                      </p:to>
                                    </p:set>
                                    <p:anim calcmode="lin" valueType="num">
                                      <p:cBhvr>
                                        <p:cTn id="53" dur="500" fill="hold"/>
                                        <p:tgtEl>
                                          <p:spTgt spid="29746"/>
                                        </p:tgtEl>
                                        <p:attrNameLst>
                                          <p:attrName>ppt_w</p:attrName>
                                        </p:attrNameLst>
                                      </p:cBhvr>
                                      <p:tavLst>
                                        <p:tav tm="0">
                                          <p:val>
                                            <p:fltVal val="0"/>
                                          </p:val>
                                        </p:tav>
                                        <p:tav tm="100000">
                                          <p:val>
                                            <p:strVal val="#ppt_w"/>
                                          </p:val>
                                        </p:tav>
                                      </p:tavLst>
                                    </p:anim>
                                    <p:anim calcmode="lin" valueType="num">
                                      <p:cBhvr>
                                        <p:cTn id="54" dur="500" fill="hold"/>
                                        <p:tgtEl>
                                          <p:spTgt spid="29746"/>
                                        </p:tgtEl>
                                        <p:attrNameLst>
                                          <p:attrName>ppt_h</p:attrName>
                                        </p:attrNameLst>
                                      </p:cBhvr>
                                      <p:tavLst>
                                        <p:tav tm="0">
                                          <p:val>
                                            <p:fltVal val="0"/>
                                          </p:val>
                                        </p:tav>
                                        <p:tav tm="100000">
                                          <p:val>
                                            <p:strVal val="#ppt_h"/>
                                          </p:val>
                                        </p:tav>
                                      </p:tavLst>
                                    </p:anim>
                                    <p:anim calcmode="lin" valueType="num">
                                      <p:cBhvr>
                                        <p:cTn id="55" dur="500" fill="hold"/>
                                        <p:tgtEl>
                                          <p:spTgt spid="29746"/>
                                        </p:tgtEl>
                                        <p:attrNameLst>
                                          <p:attrName>style.rotation</p:attrName>
                                        </p:attrNameLst>
                                      </p:cBhvr>
                                      <p:tavLst>
                                        <p:tav tm="0">
                                          <p:val>
                                            <p:fltVal val="360"/>
                                          </p:val>
                                        </p:tav>
                                        <p:tav tm="100000">
                                          <p:val>
                                            <p:fltVal val="0"/>
                                          </p:val>
                                        </p:tav>
                                      </p:tavLst>
                                    </p:anim>
                                    <p:animEffect transition="in" filter="fade">
                                      <p:cBhvr>
                                        <p:cTn id="56" dur="500"/>
                                        <p:tgtEl>
                                          <p:spTgt spid="29746"/>
                                        </p:tgtEl>
                                      </p:cBhvr>
                                    </p:animEffect>
                                  </p:childTnLst>
                                </p:cTn>
                              </p:par>
                            </p:childTnLst>
                          </p:cTn>
                        </p:par>
                        <p:par>
                          <p:cTn id="57" fill="hold" nodeType="afterGroup">
                            <p:stCondLst>
                              <p:cond delay="4000"/>
                            </p:stCondLst>
                            <p:childTnLst>
                              <p:par>
                                <p:cTn id="58" presetID="49" presetClass="entr" presetSubtype="0" decel="100000" fill="hold" grpId="0" nodeType="afterEffect">
                                  <p:stCondLst>
                                    <p:cond delay="0"/>
                                  </p:stCondLst>
                                  <p:childTnLst>
                                    <p:set>
                                      <p:cBhvr>
                                        <p:cTn id="59" dur="1" fill="hold">
                                          <p:stCondLst>
                                            <p:cond delay="0"/>
                                          </p:stCondLst>
                                        </p:cTn>
                                        <p:tgtEl>
                                          <p:spTgt spid="29751"/>
                                        </p:tgtEl>
                                        <p:attrNameLst>
                                          <p:attrName>style.visibility</p:attrName>
                                        </p:attrNameLst>
                                      </p:cBhvr>
                                      <p:to>
                                        <p:strVal val="visible"/>
                                      </p:to>
                                    </p:set>
                                    <p:anim calcmode="lin" valueType="num">
                                      <p:cBhvr>
                                        <p:cTn id="60" dur="500" fill="hold"/>
                                        <p:tgtEl>
                                          <p:spTgt spid="29751"/>
                                        </p:tgtEl>
                                        <p:attrNameLst>
                                          <p:attrName>ppt_w</p:attrName>
                                        </p:attrNameLst>
                                      </p:cBhvr>
                                      <p:tavLst>
                                        <p:tav tm="0">
                                          <p:val>
                                            <p:fltVal val="0"/>
                                          </p:val>
                                        </p:tav>
                                        <p:tav tm="100000">
                                          <p:val>
                                            <p:strVal val="#ppt_w"/>
                                          </p:val>
                                        </p:tav>
                                      </p:tavLst>
                                    </p:anim>
                                    <p:anim calcmode="lin" valueType="num">
                                      <p:cBhvr>
                                        <p:cTn id="61" dur="500" fill="hold"/>
                                        <p:tgtEl>
                                          <p:spTgt spid="29751"/>
                                        </p:tgtEl>
                                        <p:attrNameLst>
                                          <p:attrName>ppt_h</p:attrName>
                                        </p:attrNameLst>
                                      </p:cBhvr>
                                      <p:tavLst>
                                        <p:tav tm="0">
                                          <p:val>
                                            <p:fltVal val="0"/>
                                          </p:val>
                                        </p:tav>
                                        <p:tav tm="100000">
                                          <p:val>
                                            <p:strVal val="#ppt_h"/>
                                          </p:val>
                                        </p:tav>
                                      </p:tavLst>
                                    </p:anim>
                                    <p:anim calcmode="lin" valueType="num">
                                      <p:cBhvr>
                                        <p:cTn id="62" dur="500" fill="hold"/>
                                        <p:tgtEl>
                                          <p:spTgt spid="29751"/>
                                        </p:tgtEl>
                                        <p:attrNameLst>
                                          <p:attrName>style.rotation</p:attrName>
                                        </p:attrNameLst>
                                      </p:cBhvr>
                                      <p:tavLst>
                                        <p:tav tm="0">
                                          <p:val>
                                            <p:fltVal val="360"/>
                                          </p:val>
                                        </p:tav>
                                        <p:tav tm="100000">
                                          <p:val>
                                            <p:fltVal val="0"/>
                                          </p:val>
                                        </p:tav>
                                      </p:tavLst>
                                    </p:anim>
                                    <p:animEffect transition="in" filter="fade">
                                      <p:cBhvr>
                                        <p:cTn id="63" dur="500"/>
                                        <p:tgtEl>
                                          <p:spTgt spid="29751"/>
                                        </p:tgtEl>
                                      </p:cBhvr>
                                    </p:animEffect>
                                  </p:childTnLst>
                                </p:cTn>
                              </p:par>
                            </p:childTnLst>
                          </p:cTn>
                        </p:par>
                        <p:par>
                          <p:cTn id="64" fill="hold" nodeType="afterGroup">
                            <p:stCondLst>
                              <p:cond delay="4500"/>
                            </p:stCondLst>
                            <p:childTnLst>
                              <p:par>
                                <p:cTn id="65" presetID="49" presetClass="entr" presetSubtype="0" decel="100000" fill="hold" grpId="0" nodeType="afterEffect">
                                  <p:stCondLst>
                                    <p:cond delay="0"/>
                                  </p:stCondLst>
                                  <p:childTnLst>
                                    <p:set>
                                      <p:cBhvr>
                                        <p:cTn id="66" dur="1" fill="hold">
                                          <p:stCondLst>
                                            <p:cond delay="0"/>
                                          </p:stCondLst>
                                        </p:cTn>
                                        <p:tgtEl>
                                          <p:spTgt spid="29745"/>
                                        </p:tgtEl>
                                        <p:attrNameLst>
                                          <p:attrName>style.visibility</p:attrName>
                                        </p:attrNameLst>
                                      </p:cBhvr>
                                      <p:to>
                                        <p:strVal val="visible"/>
                                      </p:to>
                                    </p:set>
                                    <p:anim calcmode="lin" valueType="num">
                                      <p:cBhvr>
                                        <p:cTn id="67" dur="500" fill="hold"/>
                                        <p:tgtEl>
                                          <p:spTgt spid="29745"/>
                                        </p:tgtEl>
                                        <p:attrNameLst>
                                          <p:attrName>ppt_w</p:attrName>
                                        </p:attrNameLst>
                                      </p:cBhvr>
                                      <p:tavLst>
                                        <p:tav tm="0">
                                          <p:val>
                                            <p:fltVal val="0"/>
                                          </p:val>
                                        </p:tav>
                                        <p:tav tm="100000">
                                          <p:val>
                                            <p:strVal val="#ppt_w"/>
                                          </p:val>
                                        </p:tav>
                                      </p:tavLst>
                                    </p:anim>
                                    <p:anim calcmode="lin" valueType="num">
                                      <p:cBhvr>
                                        <p:cTn id="68" dur="500" fill="hold"/>
                                        <p:tgtEl>
                                          <p:spTgt spid="29745"/>
                                        </p:tgtEl>
                                        <p:attrNameLst>
                                          <p:attrName>ppt_h</p:attrName>
                                        </p:attrNameLst>
                                      </p:cBhvr>
                                      <p:tavLst>
                                        <p:tav tm="0">
                                          <p:val>
                                            <p:fltVal val="0"/>
                                          </p:val>
                                        </p:tav>
                                        <p:tav tm="100000">
                                          <p:val>
                                            <p:strVal val="#ppt_h"/>
                                          </p:val>
                                        </p:tav>
                                      </p:tavLst>
                                    </p:anim>
                                    <p:anim calcmode="lin" valueType="num">
                                      <p:cBhvr>
                                        <p:cTn id="69" dur="500" fill="hold"/>
                                        <p:tgtEl>
                                          <p:spTgt spid="29745"/>
                                        </p:tgtEl>
                                        <p:attrNameLst>
                                          <p:attrName>style.rotation</p:attrName>
                                        </p:attrNameLst>
                                      </p:cBhvr>
                                      <p:tavLst>
                                        <p:tav tm="0">
                                          <p:val>
                                            <p:fltVal val="360"/>
                                          </p:val>
                                        </p:tav>
                                        <p:tav tm="100000">
                                          <p:val>
                                            <p:fltVal val="0"/>
                                          </p:val>
                                        </p:tav>
                                      </p:tavLst>
                                    </p:anim>
                                    <p:animEffect transition="in" filter="fade">
                                      <p:cBhvr>
                                        <p:cTn id="70" dur="500"/>
                                        <p:tgtEl>
                                          <p:spTgt spid="29745"/>
                                        </p:tgtEl>
                                      </p:cBhvr>
                                    </p:animEffect>
                                  </p:childTnLst>
                                </p:cTn>
                              </p:par>
                            </p:childTnLst>
                          </p:cTn>
                        </p:par>
                        <p:par>
                          <p:cTn id="71" fill="hold" nodeType="afterGroup">
                            <p:stCondLst>
                              <p:cond delay="5000"/>
                            </p:stCondLst>
                            <p:childTnLst>
                              <p:par>
                                <p:cTn id="72" presetID="49" presetClass="entr" presetSubtype="0" decel="100000" fill="hold" grpId="0" nodeType="afterEffect">
                                  <p:stCondLst>
                                    <p:cond delay="0"/>
                                  </p:stCondLst>
                                  <p:childTnLst>
                                    <p:set>
                                      <p:cBhvr>
                                        <p:cTn id="73" dur="1" fill="hold">
                                          <p:stCondLst>
                                            <p:cond delay="0"/>
                                          </p:stCondLst>
                                        </p:cTn>
                                        <p:tgtEl>
                                          <p:spTgt spid="29750"/>
                                        </p:tgtEl>
                                        <p:attrNameLst>
                                          <p:attrName>style.visibility</p:attrName>
                                        </p:attrNameLst>
                                      </p:cBhvr>
                                      <p:to>
                                        <p:strVal val="visible"/>
                                      </p:to>
                                    </p:set>
                                    <p:anim calcmode="lin" valueType="num">
                                      <p:cBhvr>
                                        <p:cTn id="74" dur="500" fill="hold"/>
                                        <p:tgtEl>
                                          <p:spTgt spid="29750"/>
                                        </p:tgtEl>
                                        <p:attrNameLst>
                                          <p:attrName>ppt_w</p:attrName>
                                        </p:attrNameLst>
                                      </p:cBhvr>
                                      <p:tavLst>
                                        <p:tav tm="0">
                                          <p:val>
                                            <p:fltVal val="0"/>
                                          </p:val>
                                        </p:tav>
                                        <p:tav tm="100000">
                                          <p:val>
                                            <p:strVal val="#ppt_w"/>
                                          </p:val>
                                        </p:tav>
                                      </p:tavLst>
                                    </p:anim>
                                    <p:anim calcmode="lin" valueType="num">
                                      <p:cBhvr>
                                        <p:cTn id="75" dur="500" fill="hold"/>
                                        <p:tgtEl>
                                          <p:spTgt spid="29750"/>
                                        </p:tgtEl>
                                        <p:attrNameLst>
                                          <p:attrName>ppt_h</p:attrName>
                                        </p:attrNameLst>
                                      </p:cBhvr>
                                      <p:tavLst>
                                        <p:tav tm="0">
                                          <p:val>
                                            <p:fltVal val="0"/>
                                          </p:val>
                                        </p:tav>
                                        <p:tav tm="100000">
                                          <p:val>
                                            <p:strVal val="#ppt_h"/>
                                          </p:val>
                                        </p:tav>
                                      </p:tavLst>
                                    </p:anim>
                                    <p:anim calcmode="lin" valueType="num">
                                      <p:cBhvr>
                                        <p:cTn id="76" dur="500" fill="hold"/>
                                        <p:tgtEl>
                                          <p:spTgt spid="29750"/>
                                        </p:tgtEl>
                                        <p:attrNameLst>
                                          <p:attrName>style.rotation</p:attrName>
                                        </p:attrNameLst>
                                      </p:cBhvr>
                                      <p:tavLst>
                                        <p:tav tm="0">
                                          <p:val>
                                            <p:fltVal val="360"/>
                                          </p:val>
                                        </p:tav>
                                        <p:tav tm="100000">
                                          <p:val>
                                            <p:fltVal val="0"/>
                                          </p:val>
                                        </p:tav>
                                      </p:tavLst>
                                    </p:anim>
                                    <p:animEffect transition="in" filter="fade">
                                      <p:cBhvr>
                                        <p:cTn id="77" dur="500"/>
                                        <p:tgtEl>
                                          <p:spTgt spid="29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41" grpId="0" animBg="1"/>
      <p:bldP spid="29742" grpId="0" animBg="1"/>
      <p:bldP spid="29743" grpId="0" animBg="1"/>
      <p:bldP spid="29744" grpId="0" animBg="1"/>
      <p:bldP spid="29745" grpId="0" animBg="1"/>
      <p:bldP spid="29746" grpId="0" animBg="1"/>
      <p:bldP spid="29747" grpId="0"/>
      <p:bldP spid="29748" grpId="0"/>
      <p:bldP spid="29749" grpId="0"/>
      <p:bldP spid="29750" grpId="0"/>
      <p:bldP spid="2975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46" name="Rectangle 74"/>
          <p:cNvSpPr>
            <a:spLocks noChangeArrowheads="1"/>
          </p:cNvSpPr>
          <p:nvPr/>
        </p:nvSpPr>
        <p:spPr bwMode="auto">
          <a:xfrm>
            <a:off x="-36513" y="836613"/>
            <a:ext cx="5543551"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solidFill>
                  <a:srgbClr val="000000"/>
                </a:solidFill>
              </a:rPr>
              <a:t>Comparaison des trois méthodes</a:t>
            </a:r>
            <a:r>
              <a:rPr lang="fr-FR" sz="2800" b="1"/>
              <a:t> </a:t>
            </a:r>
          </a:p>
        </p:txBody>
      </p:sp>
      <p:sp>
        <p:nvSpPr>
          <p:cNvPr id="28747" name="Rectangle 75"/>
          <p:cNvSpPr>
            <a:spLocks noChangeArrowheads="1"/>
          </p:cNvSpPr>
          <p:nvPr/>
        </p:nvSpPr>
        <p:spPr bwMode="auto">
          <a:xfrm>
            <a:off x="468313" y="1628775"/>
            <a:ext cx="2232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a:solidFill>
                  <a:srgbClr val="000000"/>
                </a:solidFill>
              </a:rPr>
              <a:t>Sens x-x</a:t>
            </a:r>
            <a:r>
              <a:rPr lang="fr-FR" sz="2800" b="1"/>
              <a:t> </a:t>
            </a:r>
          </a:p>
        </p:txBody>
      </p:sp>
      <p:graphicFrame>
        <p:nvGraphicFramePr>
          <p:cNvPr id="28748" name="Group 76"/>
          <p:cNvGraphicFramePr>
            <a:graphicFrameLocks noGrp="1"/>
          </p:cNvGraphicFramePr>
          <p:nvPr/>
        </p:nvGraphicFramePr>
        <p:xfrm>
          <a:off x="457200" y="2492375"/>
          <a:ext cx="8229600" cy="3614738"/>
        </p:xfrm>
        <a:graphic>
          <a:graphicData uri="http://schemas.openxmlformats.org/drawingml/2006/table">
            <a:tbl>
              <a:tblPr/>
              <a:tblGrid>
                <a:gridCol w="1882775"/>
                <a:gridCol w="2232025"/>
                <a:gridCol w="2232025"/>
                <a:gridCol w="1882775"/>
              </a:tblGrid>
              <a:tr h="969451">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ahoma" pitchFamily="34" charset="0"/>
                        </a:rPr>
                        <a:t>Modèle discret</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400" b="0" i="0" u="none" strike="noStrike" cap="none" normalizeH="0" baseline="0" smtClean="0">
                          <a:ln>
                            <a:noFill/>
                          </a:ln>
                          <a:solidFill>
                            <a:schemeClr val="tx1"/>
                          </a:solidFill>
                          <a:effectLst/>
                          <a:latin typeface="Tahoma" pitchFamily="34" charset="0"/>
                        </a:rPr>
                        <a:t>Modèle continu</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M.E.F</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23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Mode 1</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0.91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0.80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0.77</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28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Mode 2</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0.197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0.14</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0.17</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23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Mode 3</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0.087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0.05</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0.09</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77" name="Oval 105"/>
          <p:cNvSpPr>
            <a:spLocks noChangeArrowheads="1"/>
          </p:cNvSpPr>
          <p:nvPr/>
        </p:nvSpPr>
        <p:spPr bwMode="auto">
          <a:xfrm>
            <a:off x="2195513" y="3500438"/>
            <a:ext cx="1584325" cy="574675"/>
          </a:xfrm>
          <a:prstGeom prst="ellipse">
            <a:avLst/>
          </a:prstGeom>
          <a:noFill/>
          <a:ln w="76200" cmpd="tri">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778" name="Oval 106"/>
          <p:cNvSpPr>
            <a:spLocks noChangeArrowheads="1"/>
          </p:cNvSpPr>
          <p:nvPr/>
        </p:nvSpPr>
        <p:spPr bwMode="auto">
          <a:xfrm>
            <a:off x="4211638" y="3500438"/>
            <a:ext cx="1584325" cy="574675"/>
          </a:xfrm>
          <a:prstGeom prst="ellipse">
            <a:avLst/>
          </a:prstGeom>
          <a:noFill/>
          <a:ln w="76200" cmpd="tri">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779" name="Oval 107"/>
          <p:cNvSpPr>
            <a:spLocks noChangeArrowheads="1"/>
          </p:cNvSpPr>
          <p:nvPr/>
        </p:nvSpPr>
        <p:spPr bwMode="auto">
          <a:xfrm>
            <a:off x="6372225" y="3500438"/>
            <a:ext cx="1584325" cy="574675"/>
          </a:xfrm>
          <a:prstGeom prst="ellipse">
            <a:avLst/>
          </a:prstGeom>
          <a:noFill/>
          <a:ln w="76200" cmpd="tri">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8746"/>
                                        </p:tgtEl>
                                        <p:attrNameLst>
                                          <p:attrName>style.visibility</p:attrName>
                                        </p:attrNameLst>
                                      </p:cBhvr>
                                      <p:to>
                                        <p:strVal val="visible"/>
                                      </p:to>
                                    </p:set>
                                    <p:anim calcmode="lin" valueType="num">
                                      <p:cBhvr>
                                        <p:cTn id="7" dur="500" fill="hold"/>
                                        <p:tgtEl>
                                          <p:spTgt spid="28746"/>
                                        </p:tgtEl>
                                        <p:attrNameLst>
                                          <p:attrName>ppt_w</p:attrName>
                                        </p:attrNameLst>
                                      </p:cBhvr>
                                      <p:tavLst>
                                        <p:tav tm="0">
                                          <p:val>
                                            <p:fltVal val="0"/>
                                          </p:val>
                                        </p:tav>
                                        <p:tav tm="100000">
                                          <p:val>
                                            <p:strVal val="#ppt_w"/>
                                          </p:val>
                                        </p:tav>
                                      </p:tavLst>
                                    </p:anim>
                                    <p:anim calcmode="lin" valueType="num">
                                      <p:cBhvr>
                                        <p:cTn id="8" dur="500" fill="hold"/>
                                        <p:tgtEl>
                                          <p:spTgt spid="28746"/>
                                        </p:tgtEl>
                                        <p:attrNameLst>
                                          <p:attrName>ppt_h</p:attrName>
                                        </p:attrNameLst>
                                      </p:cBhvr>
                                      <p:tavLst>
                                        <p:tav tm="0">
                                          <p:val>
                                            <p:fltVal val="0"/>
                                          </p:val>
                                        </p:tav>
                                        <p:tav tm="100000">
                                          <p:val>
                                            <p:strVal val="#ppt_h"/>
                                          </p:val>
                                        </p:tav>
                                      </p:tavLst>
                                    </p:anim>
                                    <p:anim calcmode="lin" valueType="num">
                                      <p:cBhvr>
                                        <p:cTn id="9" dur="500" fill="hold"/>
                                        <p:tgtEl>
                                          <p:spTgt spid="28746"/>
                                        </p:tgtEl>
                                        <p:attrNameLst>
                                          <p:attrName>style.rotation</p:attrName>
                                        </p:attrNameLst>
                                      </p:cBhvr>
                                      <p:tavLst>
                                        <p:tav tm="0">
                                          <p:val>
                                            <p:fltVal val="360"/>
                                          </p:val>
                                        </p:tav>
                                        <p:tav tm="100000">
                                          <p:val>
                                            <p:fltVal val="0"/>
                                          </p:val>
                                        </p:tav>
                                      </p:tavLst>
                                    </p:anim>
                                    <p:animEffect transition="in" filter="fade">
                                      <p:cBhvr>
                                        <p:cTn id="10" dur="500"/>
                                        <p:tgtEl>
                                          <p:spTgt spid="2874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8747"/>
                                        </p:tgtEl>
                                        <p:attrNameLst>
                                          <p:attrName>style.visibility</p:attrName>
                                        </p:attrNameLst>
                                      </p:cBhvr>
                                      <p:to>
                                        <p:strVal val="visible"/>
                                      </p:to>
                                    </p:set>
                                    <p:anim calcmode="lin" valueType="num">
                                      <p:cBhvr>
                                        <p:cTn id="13" dur="500" fill="hold"/>
                                        <p:tgtEl>
                                          <p:spTgt spid="28747"/>
                                        </p:tgtEl>
                                        <p:attrNameLst>
                                          <p:attrName>ppt_w</p:attrName>
                                        </p:attrNameLst>
                                      </p:cBhvr>
                                      <p:tavLst>
                                        <p:tav tm="0">
                                          <p:val>
                                            <p:fltVal val="0"/>
                                          </p:val>
                                        </p:tav>
                                        <p:tav tm="100000">
                                          <p:val>
                                            <p:strVal val="#ppt_w"/>
                                          </p:val>
                                        </p:tav>
                                      </p:tavLst>
                                    </p:anim>
                                    <p:anim calcmode="lin" valueType="num">
                                      <p:cBhvr>
                                        <p:cTn id="14" dur="500" fill="hold"/>
                                        <p:tgtEl>
                                          <p:spTgt spid="28747"/>
                                        </p:tgtEl>
                                        <p:attrNameLst>
                                          <p:attrName>ppt_h</p:attrName>
                                        </p:attrNameLst>
                                      </p:cBhvr>
                                      <p:tavLst>
                                        <p:tav tm="0">
                                          <p:val>
                                            <p:fltVal val="0"/>
                                          </p:val>
                                        </p:tav>
                                        <p:tav tm="100000">
                                          <p:val>
                                            <p:strVal val="#ppt_h"/>
                                          </p:val>
                                        </p:tav>
                                      </p:tavLst>
                                    </p:anim>
                                    <p:anim calcmode="lin" valueType="num">
                                      <p:cBhvr>
                                        <p:cTn id="15" dur="500" fill="hold"/>
                                        <p:tgtEl>
                                          <p:spTgt spid="28747"/>
                                        </p:tgtEl>
                                        <p:attrNameLst>
                                          <p:attrName>style.rotation</p:attrName>
                                        </p:attrNameLst>
                                      </p:cBhvr>
                                      <p:tavLst>
                                        <p:tav tm="0">
                                          <p:val>
                                            <p:fltVal val="360"/>
                                          </p:val>
                                        </p:tav>
                                        <p:tav tm="100000">
                                          <p:val>
                                            <p:fltVal val="0"/>
                                          </p:val>
                                        </p:tav>
                                      </p:tavLst>
                                    </p:anim>
                                    <p:animEffect transition="in" filter="fade">
                                      <p:cBhvr>
                                        <p:cTn id="16" dur="500"/>
                                        <p:tgtEl>
                                          <p:spTgt spid="28747"/>
                                        </p:tgtEl>
                                      </p:cBhvr>
                                    </p:animEffect>
                                  </p:childTnLst>
                                </p:cTn>
                              </p:par>
                            </p:childTnLst>
                          </p:cTn>
                        </p:par>
                        <p:par>
                          <p:cTn id="17" fill="hold" nodeType="afterGroup">
                            <p:stCondLst>
                              <p:cond delay="500"/>
                            </p:stCondLst>
                            <p:childTnLst>
                              <p:par>
                                <p:cTn id="18" presetID="53" presetClass="entr" presetSubtype="0" repeatCount="indefinite" fill="hold" grpId="0" nodeType="afterEffect">
                                  <p:stCondLst>
                                    <p:cond delay="0"/>
                                  </p:stCondLst>
                                  <p:childTnLst>
                                    <p:set>
                                      <p:cBhvr>
                                        <p:cTn id="19" dur="1" fill="hold">
                                          <p:stCondLst>
                                            <p:cond delay="0"/>
                                          </p:stCondLst>
                                        </p:cTn>
                                        <p:tgtEl>
                                          <p:spTgt spid="28777"/>
                                        </p:tgtEl>
                                        <p:attrNameLst>
                                          <p:attrName>style.visibility</p:attrName>
                                        </p:attrNameLst>
                                      </p:cBhvr>
                                      <p:to>
                                        <p:strVal val="visible"/>
                                      </p:to>
                                    </p:set>
                                    <p:anim calcmode="lin" valueType="num">
                                      <p:cBhvr>
                                        <p:cTn id="20" dur="500" fill="hold"/>
                                        <p:tgtEl>
                                          <p:spTgt spid="28777"/>
                                        </p:tgtEl>
                                        <p:attrNameLst>
                                          <p:attrName>ppt_w</p:attrName>
                                        </p:attrNameLst>
                                      </p:cBhvr>
                                      <p:tavLst>
                                        <p:tav tm="0">
                                          <p:val>
                                            <p:fltVal val="0"/>
                                          </p:val>
                                        </p:tav>
                                        <p:tav tm="100000">
                                          <p:val>
                                            <p:strVal val="#ppt_w"/>
                                          </p:val>
                                        </p:tav>
                                      </p:tavLst>
                                    </p:anim>
                                    <p:anim calcmode="lin" valueType="num">
                                      <p:cBhvr>
                                        <p:cTn id="21" dur="500" fill="hold"/>
                                        <p:tgtEl>
                                          <p:spTgt spid="28777"/>
                                        </p:tgtEl>
                                        <p:attrNameLst>
                                          <p:attrName>ppt_h</p:attrName>
                                        </p:attrNameLst>
                                      </p:cBhvr>
                                      <p:tavLst>
                                        <p:tav tm="0">
                                          <p:val>
                                            <p:fltVal val="0"/>
                                          </p:val>
                                        </p:tav>
                                        <p:tav tm="100000">
                                          <p:val>
                                            <p:strVal val="#ppt_h"/>
                                          </p:val>
                                        </p:tav>
                                      </p:tavLst>
                                    </p:anim>
                                    <p:animEffect transition="in" filter="fade">
                                      <p:cBhvr>
                                        <p:cTn id="22" dur="500"/>
                                        <p:tgtEl>
                                          <p:spTgt spid="28777"/>
                                        </p:tgtEl>
                                      </p:cBhvr>
                                    </p:animEffect>
                                  </p:childTnLst>
                                </p:cTn>
                              </p:par>
                            </p:childTnLst>
                          </p:cTn>
                        </p:par>
                        <p:par>
                          <p:cTn id="23" fill="hold" nodeType="afterGroup">
                            <p:stCondLst>
                              <p:cond delay="1000"/>
                            </p:stCondLst>
                            <p:childTnLst>
                              <p:par>
                                <p:cTn id="24" presetID="53" presetClass="entr" presetSubtype="0" repeatCount="indefinite" fill="hold" grpId="0" nodeType="afterEffect">
                                  <p:stCondLst>
                                    <p:cond delay="0"/>
                                  </p:stCondLst>
                                  <p:childTnLst>
                                    <p:set>
                                      <p:cBhvr>
                                        <p:cTn id="25" dur="1" fill="hold">
                                          <p:stCondLst>
                                            <p:cond delay="0"/>
                                          </p:stCondLst>
                                        </p:cTn>
                                        <p:tgtEl>
                                          <p:spTgt spid="28778"/>
                                        </p:tgtEl>
                                        <p:attrNameLst>
                                          <p:attrName>style.visibility</p:attrName>
                                        </p:attrNameLst>
                                      </p:cBhvr>
                                      <p:to>
                                        <p:strVal val="visible"/>
                                      </p:to>
                                    </p:set>
                                    <p:anim calcmode="lin" valueType="num">
                                      <p:cBhvr>
                                        <p:cTn id="26" dur="500" fill="hold"/>
                                        <p:tgtEl>
                                          <p:spTgt spid="28778"/>
                                        </p:tgtEl>
                                        <p:attrNameLst>
                                          <p:attrName>ppt_w</p:attrName>
                                        </p:attrNameLst>
                                      </p:cBhvr>
                                      <p:tavLst>
                                        <p:tav tm="0">
                                          <p:val>
                                            <p:fltVal val="0"/>
                                          </p:val>
                                        </p:tav>
                                        <p:tav tm="100000">
                                          <p:val>
                                            <p:strVal val="#ppt_w"/>
                                          </p:val>
                                        </p:tav>
                                      </p:tavLst>
                                    </p:anim>
                                    <p:anim calcmode="lin" valueType="num">
                                      <p:cBhvr>
                                        <p:cTn id="27" dur="500" fill="hold"/>
                                        <p:tgtEl>
                                          <p:spTgt spid="28778"/>
                                        </p:tgtEl>
                                        <p:attrNameLst>
                                          <p:attrName>ppt_h</p:attrName>
                                        </p:attrNameLst>
                                      </p:cBhvr>
                                      <p:tavLst>
                                        <p:tav tm="0">
                                          <p:val>
                                            <p:fltVal val="0"/>
                                          </p:val>
                                        </p:tav>
                                        <p:tav tm="100000">
                                          <p:val>
                                            <p:strVal val="#ppt_h"/>
                                          </p:val>
                                        </p:tav>
                                      </p:tavLst>
                                    </p:anim>
                                    <p:animEffect transition="in" filter="fade">
                                      <p:cBhvr>
                                        <p:cTn id="28" dur="500"/>
                                        <p:tgtEl>
                                          <p:spTgt spid="28778"/>
                                        </p:tgtEl>
                                      </p:cBhvr>
                                    </p:animEffect>
                                  </p:childTnLst>
                                </p:cTn>
                              </p:par>
                            </p:childTnLst>
                          </p:cTn>
                        </p:par>
                        <p:par>
                          <p:cTn id="29" fill="hold" nodeType="afterGroup">
                            <p:stCondLst>
                              <p:cond delay="1500"/>
                            </p:stCondLst>
                            <p:childTnLst>
                              <p:par>
                                <p:cTn id="30" presetID="53" presetClass="entr" presetSubtype="0" repeatCount="indefinite" fill="hold" grpId="0" nodeType="afterEffect">
                                  <p:stCondLst>
                                    <p:cond delay="0"/>
                                  </p:stCondLst>
                                  <p:childTnLst>
                                    <p:set>
                                      <p:cBhvr>
                                        <p:cTn id="31" dur="1" fill="hold">
                                          <p:stCondLst>
                                            <p:cond delay="0"/>
                                          </p:stCondLst>
                                        </p:cTn>
                                        <p:tgtEl>
                                          <p:spTgt spid="28779"/>
                                        </p:tgtEl>
                                        <p:attrNameLst>
                                          <p:attrName>style.visibility</p:attrName>
                                        </p:attrNameLst>
                                      </p:cBhvr>
                                      <p:to>
                                        <p:strVal val="visible"/>
                                      </p:to>
                                    </p:set>
                                    <p:anim calcmode="lin" valueType="num">
                                      <p:cBhvr>
                                        <p:cTn id="32" dur="500" fill="hold"/>
                                        <p:tgtEl>
                                          <p:spTgt spid="28779"/>
                                        </p:tgtEl>
                                        <p:attrNameLst>
                                          <p:attrName>ppt_w</p:attrName>
                                        </p:attrNameLst>
                                      </p:cBhvr>
                                      <p:tavLst>
                                        <p:tav tm="0">
                                          <p:val>
                                            <p:fltVal val="0"/>
                                          </p:val>
                                        </p:tav>
                                        <p:tav tm="100000">
                                          <p:val>
                                            <p:strVal val="#ppt_w"/>
                                          </p:val>
                                        </p:tav>
                                      </p:tavLst>
                                    </p:anim>
                                    <p:anim calcmode="lin" valueType="num">
                                      <p:cBhvr>
                                        <p:cTn id="33" dur="500" fill="hold"/>
                                        <p:tgtEl>
                                          <p:spTgt spid="28779"/>
                                        </p:tgtEl>
                                        <p:attrNameLst>
                                          <p:attrName>ppt_h</p:attrName>
                                        </p:attrNameLst>
                                      </p:cBhvr>
                                      <p:tavLst>
                                        <p:tav tm="0">
                                          <p:val>
                                            <p:fltVal val="0"/>
                                          </p:val>
                                        </p:tav>
                                        <p:tav tm="100000">
                                          <p:val>
                                            <p:strVal val="#ppt_h"/>
                                          </p:val>
                                        </p:tav>
                                      </p:tavLst>
                                    </p:anim>
                                    <p:animEffect transition="in" filter="fade">
                                      <p:cBhvr>
                                        <p:cTn id="34" dur="500"/>
                                        <p:tgtEl>
                                          <p:spTgt spid="2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46" grpId="0"/>
      <p:bldP spid="28747" grpId="0"/>
      <p:bldP spid="28777" grpId="0" animBg="1"/>
      <p:bldP spid="28778" grpId="0" animBg="1"/>
      <p:bldP spid="2877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47" name="Group 43"/>
          <p:cNvGraphicFramePr>
            <a:graphicFrameLocks noGrp="1"/>
          </p:cNvGraphicFramePr>
          <p:nvPr/>
        </p:nvGraphicFramePr>
        <p:xfrm>
          <a:off x="539750" y="2276475"/>
          <a:ext cx="8229600" cy="3614738"/>
        </p:xfrm>
        <a:graphic>
          <a:graphicData uri="http://schemas.openxmlformats.org/drawingml/2006/table">
            <a:tbl>
              <a:tblPr/>
              <a:tblGrid>
                <a:gridCol w="1882775"/>
                <a:gridCol w="2232025"/>
                <a:gridCol w="2232025"/>
                <a:gridCol w="1882775"/>
              </a:tblGrid>
              <a:tr h="969451">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ahoma" pitchFamily="34" charset="0"/>
                        </a:rPr>
                        <a:t>Modèle discret</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400" b="0" i="0" u="none" strike="noStrike" cap="none" normalizeH="0" baseline="0" smtClean="0">
                          <a:ln>
                            <a:noFill/>
                          </a:ln>
                          <a:solidFill>
                            <a:schemeClr val="tx1"/>
                          </a:solidFill>
                          <a:effectLst/>
                          <a:latin typeface="Tahoma" pitchFamily="34" charset="0"/>
                        </a:rPr>
                        <a:t>Modèle continu</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M.E.F</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23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Mode 1</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1.23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1.06</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0.96</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28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Mode 2</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0.25</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0.21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0.18</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23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Mode 3</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0.102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0.08</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0.10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376" name="Rectangle 72"/>
          <p:cNvSpPr>
            <a:spLocks noChangeArrowheads="1"/>
          </p:cNvSpPr>
          <p:nvPr/>
        </p:nvSpPr>
        <p:spPr bwMode="auto">
          <a:xfrm>
            <a:off x="539750" y="1196975"/>
            <a:ext cx="2232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a:solidFill>
                  <a:srgbClr val="000000"/>
                </a:solidFill>
              </a:rPr>
              <a:t>Sens y-y</a:t>
            </a:r>
            <a:endParaRPr lang="fr-FR" sz="2800" b="1"/>
          </a:p>
        </p:txBody>
      </p:sp>
      <p:sp>
        <p:nvSpPr>
          <p:cNvPr id="98377" name="Oval 73"/>
          <p:cNvSpPr>
            <a:spLocks noChangeArrowheads="1"/>
          </p:cNvSpPr>
          <p:nvPr/>
        </p:nvSpPr>
        <p:spPr bwMode="auto">
          <a:xfrm>
            <a:off x="2051050" y="3213100"/>
            <a:ext cx="1584325" cy="574675"/>
          </a:xfrm>
          <a:prstGeom prst="ellipse">
            <a:avLst/>
          </a:prstGeom>
          <a:noFill/>
          <a:ln w="76200" cmpd="tri">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78" name="Oval 74"/>
          <p:cNvSpPr>
            <a:spLocks noChangeArrowheads="1"/>
          </p:cNvSpPr>
          <p:nvPr/>
        </p:nvSpPr>
        <p:spPr bwMode="auto">
          <a:xfrm>
            <a:off x="4284663" y="3284538"/>
            <a:ext cx="1584325" cy="574675"/>
          </a:xfrm>
          <a:prstGeom prst="ellipse">
            <a:avLst/>
          </a:prstGeom>
          <a:noFill/>
          <a:ln w="76200" cmpd="tri">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8379" name="Oval 75"/>
          <p:cNvSpPr>
            <a:spLocks noChangeArrowheads="1"/>
          </p:cNvSpPr>
          <p:nvPr/>
        </p:nvSpPr>
        <p:spPr bwMode="auto">
          <a:xfrm>
            <a:off x="6516688" y="3213100"/>
            <a:ext cx="1584325" cy="574675"/>
          </a:xfrm>
          <a:prstGeom prst="ellipse">
            <a:avLst/>
          </a:prstGeom>
          <a:noFill/>
          <a:ln w="76200" cmpd="tri">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8376"/>
                                        </p:tgtEl>
                                        <p:attrNameLst>
                                          <p:attrName>style.visibility</p:attrName>
                                        </p:attrNameLst>
                                      </p:cBhvr>
                                      <p:to>
                                        <p:strVal val="visible"/>
                                      </p:to>
                                    </p:set>
                                    <p:anim calcmode="lin" valueType="num">
                                      <p:cBhvr>
                                        <p:cTn id="7" dur="500" fill="hold"/>
                                        <p:tgtEl>
                                          <p:spTgt spid="98376"/>
                                        </p:tgtEl>
                                        <p:attrNameLst>
                                          <p:attrName>ppt_w</p:attrName>
                                        </p:attrNameLst>
                                      </p:cBhvr>
                                      <p:tavLst>
                                        <p:tav tm="0">
                                          <p:val>
                                            <p:fltVal val="0"/>
                                          </p:val>
                                        </p:tav>
                                        <p:tav tm="100000">
                                          <p:val>
                                            <p:strVal val="#ppt_w"/>
                                          </p:val>
                                        </p:tav>
                                      </p:tavLst>
                                    </p:anim>
                                    <p:anim calcmode="lin" valueType="num">
                                      <p:cBhvr>
                                        <p:cTn id="8" dur="500" fill="hold"/>
                                        <p:tgtEl>
                                          <p:spTgt spid="98376"/>
                                        </p:tgtEl>
                                        <p:attrNameLst>
                                          <p:attrName>ppt_h</p:attrName>
                                        </p:attrNameLst>
                                      </p:cBhvr>
                                      <p:tavLst>
                                        <p:tav tm="0">
                                          <p:val>
                                            <p:fltVal val="0"/>
                                          </p:val>
                                        </p:tav>
                                        <p:tav tm="100000">
                                          <p:val>
                                            <p:strVal val="#ppt_h"/>
                                          </p:val>
                                        </p:tav>
                                      </p:tavLst>
                                    </p:anim>
                                    <p:anim calcmode="lin" valueType="num">
                                      <p:cBhvr>
                                        <p:cTn id="9" dur="500" fill="hold"/>
                                        <p:tgtEl>
                                          <p:spTgt spid="98376"/>
                                        </p:tgtEl>
                                        <p:attrNameLst>
                                          <p:attrName>style.rotation</p:attrName>
                                        </p:attrNameLst>
                                      </p:cBhvr>
                                      <p:tavLst>
                                        <p:tav tm="0">
                                          <p:val>
                                            <p:fltVal val="360"/>
                                          </p:val>
                                        </p:tav>
                                        <p:tav tm="100000">
                                          <p:val>
                                            <p:fltVal val="0"/>
                                          </p:val>
                                        </p:tav>
                                      </p:tavLst>
                                    </p:anim>
                                    <p:animEffect transition="in" filter="fade">
                                      <p:cBhvr>
                                        <p:cTn id="10" dur="500"/>
                                        <p:tgtEl>
                                          <p:spTgt spid="98376"/>
                                        </p:tgtEl>
                                      </p:cBhvr>
                                    </p:animEffect>
                                  </p:childTnLst>
                                </p:cTn>
                              </p:par>
                            </p:childTnLst>
                          </p:cTn>
                        </p:par>
                        <p:par>
                          <p:cTn id="11" fill="hold" nodeType="afterGroup">
                            <p:stCondLst>
                              <p:cond delay="500"/>
                            </p:stCondLst>
                            <p:childTnLst>
                              <p:par>
                                <p:cTn id="12" presetID="53" presetClass="entr" presetSubtype="0" repeatCount="indefinite" fill="hold" grpId="0" nodeType="afterEffect">
                                  <p:stCondLst>
                                    <p:cond delay="0"/>
                                  </p:stCondLst>
                                  <p:childTnLst>
                                    <p:set>
                                      <p:cBhvr>
                                        <p:cTn id="13" dur="1" fill="hold">
                                          <p:stCondLst>
                                            <p:cond delay="0"/>
                                          </p:stCondLst>
                                        </p:cTn>
                                        <p:tgtEl>
                                          <p:spTgt spid="98377"/>
                                        </p:tgtEl>
                                        <p:attrNameLst>
                                          <p:attrName>style.visibility</p:attrName>
                                        </p:attrNameLst>
                                      </p:cBhvr>
                                      <p:to>
                                        <p:strVal val="visible"/>
                                      </p:to>
                                    </p:set>
                                    <p:anim calcmode="lin" valueType="num">
                                      <p:cBhvr>
                                        <p:cTn id="14" dur="500" fill="hold"/>
                                        <p:tgtEl>
                                          <p:spTgt spid="98377"/>
                                        </p:tgtEl>
                                        <p:attrNameLst>
                                          <p:attrName>ppt_w</p:attrName>
                                        </p:attrNameLst>
                                      </p:cBhvr>
                                      <p:tavLst>
                                        <p:tav tm="0">
                                          <p:val>
                                            <p:fltVal val="0"/>
                                          </p:val>
                                        </p:tav>
                                        <p:tav tm="100000">
                                          <p:val>
                                            <p:strVal val="#ppt_w"/>
                                          </p:val>
                                        </p:tav>
                                      </p:tavLst>
                                    </p:anim>
                                    <p:anim calcmode="lin" valueType="num">
                                      <p:cBhvr>
                                        <p:cTn id="15" dur="500" fill="hold"/>
                                        <p:tgtEl>
                                          <p:spTgt spid="98377"/>
                                        </p:tgtEl>
                                        <p:attrNameLst>
                                          <p:attrName>ppt_h</p:attrName>
                                        </p:attrNameLst>
                                      </p:cBhvr>
                                      <p:tavLst>
                                        <p:tav tm="0">
                                          <p:val>
                                            <p:fltVal val="0"/>
                                          </p:val>
                                        </p:tav>
                                        <p:tav tm="100000">
                                          <p:val>
                                            <p:strVal val="#ppt_h"/>
                                          </p:val>
                                        </p:tav>
                                      </p:tavLst>
                                    </p:anim>
                                    <p:animEffect transition="in" filter="fade">
                                      <p:cBhvr>
                                        <p:cTn id="16" dur="500"/>
                                        <p:tgtEl>
                                          <p:spTgt spid="98377"/>
                                        </p:tgtEl>
                                      </p:cBhvr>
                                    </p:animEffect>
                                  </p:childTnLst>
                                </p:cTn>
                              </p:par>
                            </p:childTnLst>
                          </p:cTn>
                        </p:par>
                        <p:par>
                          <p:cTn id="17" fill="hold" nodeType="afterGroup">
                            <p:stCondLst>
                              <p:cond delay="1000"/>
                            </p:stCondLst>
                            <p:childTnLst>
                              <p:par>
                                <p:cTn id="18" presetID="53" presetClass="entr" presetSubtype="0" repeatCount="indefinite" fill="hold" grpId="0" nodeType="afterEffect">
                                  <p:stCondLst>
                                    <p:cond delay="0"/>
                                  </p:stCondLst>
                                  <p:childTnLst>
                                    <p:set>
                                      <p:cBhvr>
                                        <p:cTn id="19" dur="1" fill="hold">
                                          <p:stCondLst>
                                            <p:cond delay="0"/>
                                          </p:stCondLst>
                                        </p:cTn>
                                        <p:tgtEl>
                                          <p:spTgt spid="98378"/>
                                        </p:tgtEl>
                                        <p:attrNameLst>
                                          <p:attrName>style.visibility</p:attrName>
                                        </p:attrNameLst>
                                      </p:cBhvr>
                                      <p:to>
                                        <p:strVal val="visible"/>
                                      </p:to>
                                    </p:set>
                                    <p:anim calcmode="lin" valueType="num">
                                      <p:cBhvr>
                                        <p:cTn id="20" dur="500" fill="hold"/>
                                        <p:tgtEl>
                                          <p:spTgt spid="98378"/>
                                        </p:tgtEl>
                                        <p:attrNameLst>
                                          <p:attrName>ppt_w</p:attrName>
                                        </p:attrNameLst>
                                      </p:cBhvr>
                                      <p:tavLst>
                                        <p:tav tm="0">
                                          <p:val>
                                            <p:fltVal val="0"/>
                                          </p:val>
                                        </p:tav>
                                        <p:tav tm="100000">
                                          <p:val>
                                            <p:strVal val="#ppt_w"/>
                                          </p:val>
                                        </p:tav>
                                      </p:tavLst>
                                    </p:anim>
                                    <p:anim calcmode="lin" valueType="num">
                                      <p:cBhvr>
                                        <p:cTn id="21" dur="500" fill="hold"/>
                                        <p:tgtEl>
                                          <p:spTgt spid="98378"/>
                                        </p:tgtEl>
                                        <p:attrNameLst>
                                          <p:attrName>ppt_h</p:attrName>
                                        </p:attrNameLst>
                                      </p:cBhvr>
                                      <p:tavLst>
                                        <p:tav tm="0">
                                          <p:val>
                                            <p:fltVal val="0"/>
                                          </p:val>
                                        </p:tav>
                                        <p:tav tm="100000">
                                          <p:val>
                                            <p:strVal val="#ppt_h"/>
                                          </p:val>
                                        </p:tav>
                                      </p:tavLst>
                                    </p:anim>
                                    <p:animEffect transition="in" filter="fade">
                                      <p:cBhvr>
                                        <p:cTn id="22" dur="500"/>
                                        <p:tgtEl>
                                          <p:spTgt spid="98378"/>
                                        </p:tgtEl>
                                      </p:cBhvr>
                                    </p:animEffect>
                                  </p:childTnLst>
                                </p:cTn>
                              </p:par>
                            </p:childTnLst>
                          </p:cTn>
                        </p:par>
                        <p:par>
                          <p:cTn id="23" fill="hold" nodeType="afterGroup">
                            <p:stCondLst>
                              <p:cond delay="1500"/>
                            </p:stCondLst>
                            <p:childTnLst>
                              <p:par>
                                <p:cTn id="24" presetID="53" presetClass="entr" presetSubtype="0" repeatCount="indefinite" fill="hold" grpId="0" nodeType="afterEffect">
                                  <p:stCondLst>
                                    <p:cond delay="0"/>
                                  </p:stCondLst>
                                  <p:childTnLst>
                                    <p:set>
                                      <p:cBhvr>
                                        <p:cTn id="25" dur="1" fill="hold">
                                          <p:stCondLst>
                                            <p:cond delay="0"/>
                                          </p:stCondLst>
                                        </p:cTn>
                                        <p:tgtEl>
                                          <p:spTgt spid="98379"/>
                                        </p:tgtEl>
                                        <p:attrNameLst>
                                          <p:attrName>style.visibility</p:attrName>
                                        </p:attrNameLst>
                                      </p:cBhvr>
                                      <p:to>
                                        <p:strVal val="visible"/>
                                      </p:to>
                                    </p:set>
                                    <p:anim calcmode="lin" valueType="num">
                                      <p:cBhvr>
                                        <p:cTn id="26" dur="500" fill="hold"/>
                                        <p:tgtEl>
                                          <p:spTgt spid="98379"/>
                                        </p:tgtEl>
                                        <p:attrNameLst>
                                          <p:attrName>ppt_w</p:attrName>
                                        </p:attrNameLst>
                                      </p:cBhvr>
                                      <p:tavLst>
                                        <p:tav tm="0">
                                          <p:val>
                                            <p:fltVal val="0"/>
                                          </p:val>
                                        </p:tav>
                                        <p:tav tm="100000">
                                          <p:val>
                                            <p:strVal val="#ppt_w"/>
                                          </p:val>
                                        </p:tav>
                                      </p:tavLst>
                                    </p:anim>
                                    <p:anim calcmode="lin" valueType="num">
                                      <p:cBhvr>
                                        <p:cTn id="27" dur="500" fill="hold"/>
                                        <p:tgtEl>
                                          <p:spTgt spid="98379"/>
                                        </p:tgtEl>
                                        <p:attrNameLst>
                                          <p:attrName>ppt_h</p:attrName>
                                        </p:attrNameLst>
                                      </p:cBhvr>
                                      <p:tavLst>
                                        <p:tav tm="0">
                                          <p:val>
                                            <p:fltVal val="0"/>
                                          </p:val>
                                        </p:tav>
                                        <p:tav tm="100000">
                                          <p:val>
                                            <p:strVal val="#ppt_h"/>
                                          </p:val>
                                        </p:tav>
                                      </p:tavLst>
                                    </p:anim>
                                    <p:animEffect transition="in" filter="fade">
                                      <p:cBhvr>
                                        <p:cTn id="28" dur="500"/>
                                        <p:tgtEl>
                                          <p:spTgt spid="98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76" grpId="0"/>
      <p:bldP spid="98377" grpId="0" animBg="1"/>
      <p:bldP spid="98378" grpId="0" animBg="1"/>
      <p:bldP spid="9837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94" name="Text Box 190"/>
          <p:cNvSpPr txBox="1">
            <a:spLocks noChangeArrowheads="1"/>
          </p:cNvSpPr>
          <p:nvPr/>
        </p:nvSpPr>
        <p:spPr bwMode="auto">
          <a:xfrm>
            <a:off x="0" y="1557338"/>
            <a:ext cx="8697913"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eaLnBrk="0" hangingPunct="0">
              <a:defRPr>
                <a:solidFill>
                  <a:schemeClr val="tx1"/>
                </a:solidFill>
                <a:latin typeface="Times New Roman" pitchFamily="18" charset="0"/>
              </a:defRPr>
            </a:lvl4pPr>
            <a:lvl5pPr eaLnBrk="0" hangingPunct="0">
              <a:defRPr>
                <a:solidFill>
                  <a:schemeClr val="tx1"/>
                </a:solidFill>
                <a:latin typeface="Times New Roman" pitchFamily="18" charset="0"/>
              </a:defRPr>
            </a:lvl5pPr>
            <a:lvl6pPr eaLnBrk="0" fontAlgn="base" hangingPunct="0">
              <a:spcBef>
                <a:spcPct val="0"/>
              </a:spcBef>
              <a:spcAft>
                <a:spcPct val="0"/>
              </a:spcAft>
              <a:defRPr>
                <a:solidFill>
                  <a:schemeClr val="tx1"/>
                </a:solidFill>
                <a:latin typeface="Times New Roman" pitchFamily="18" charset="0"/>
              </a:defRPr>
            </a:lvl6pPr>
            <a:lvl7pPr eaLnBrk="0" fontAlgn="base" hangingPunct="0">
              <a:spcBef>
                <a:spcPct val="0"/>
              </a:spcBef>
              <a:spcAft>
                <a:spcPct val="0"/>
              </a:spcAft>
              <a:defRPr>
                <a:solidFill>
                  <a:schemeClr val="tx1"/>
                </a:solidFill>
                <a:latin typeface="Times New Roman" pitchFamily="18" charset="0"/>
              </a:defRPr>
            </a:lvl7pPr>
            <a:lvl8pPr eaLnBrk="0" fontAlgn="base" hangingPunct="0">
              <a:spcBef>
                <a:spcPct val="0"/>
              </a:spcBef>
              <a:spcAft>
                <a:spcPct val="0"/>
              </a:spcAft>
              <a:defRPr>
                <a:solidFill>
                  <a:schemeClr val="tx1"/>
                </a:solidFill>
                <a:latin typeface="Times New Roman" pitchFamily="18" charset="0"/>
              </a:defRPr>
            </a:lvl8pPr>
            <a:lvl9pPr eaLnBrk="0" fontAlgn="base" hangingPunct="0">
              <a:spcBef>
                <a:spcPct val="0"/>
              </a:spcBef>
              <a:spcAft>
                <a:spcPct val="0"/>
              </a:spcAft>
              <a:defRPr>
                <a:solidFill>
                  <a:schemeClr val="tx1"/>
                </a:solidFill>
                <a:latin typeface="Times New Roman" pitchFamily="18" charset="0"/>
              </a:defRPr>
            </a:lvl9pPr>
          </a:lstStyle>
          <a:p>
            <a:pPr eaLnBrk="1" hangingPunct="1">
              <a:lnSpc>
                <a:spcPct val="120000"/>
              </a:lnSpc>
            </a:pPr>
            <a:r>
              <a:rPr lang="fr-FR" sz="2400" b="1">
                <a:solidFill>
                  <a:srgbClr val="000066"/>
                </a:solidFill>
                <a:cs typeface="Times New Roman" pitchFamily="18" charset="0"/>
              </a:rPr>
              <a:t>Méthodes de calcul : </a:t>
            </a:r>
            <a:endParaRPr lang="fr-FR" sz="2400">
              <a:solidFill>
                <a:srgbClr val="000066"/>
              </a:solidFill>
              <a:cs typeface="Times New Roman" pitchFamily="18" charset="0"/>
            </a:endParaRPr>
          </a:p>
          <a:p>
            <a:pPr eaLnBrk="1" hangingPunct="1">
              <a:lnSpc>
                <a:spcPct val="120000"/>
              </a:lnSpc>
            </a:pPr>
            <a:r>
              <a:rPr lang="fr-FR" sz="2400">
                <a:cs typeface="Times New Roman" pitchFamily="18" charset="0"/>
              </a:rPr>
              <a:t>   Le règlement </a:t>
            </a:r>
            <a:r>
              <a:rPr lang="fr-FR" sz="2400" b="1">
                <a:cs typeface="Times New Roman" pitchFamily="18" charset="0"/>
              </a:rPr>
              <a:t>RPA2003</a:t>
            </a:r>
            <a:r>
              <a:rPr lang="fr-FR" sz="2400">
                <a:cs typeface="Times New Roman" pitchFamily="18" charset="0"/>
              </a:rPr>
              <a:t> propose trois méthodes différentes de calcul :</a:t>
            </a:r>
          </a:p>
          <a:p>
            <a:pPr lvl="3" eaLnBrk="1" hangingPunct="1">
              <a:lnSpc>
                <a:spcPct val="120000"/>
              </a:lnSpc>
            </a:pPr>
            <a:r>
              <a:rPr lang="fr-FR" sz="2400" b="1">
                <a:cs typeface="Times New Roman" pitchFamily="18" charset="0"/>
              </a:rPr>
              <a:t>   </a:t>
            </a:r>
            <a:r>
              <a:rPr lang="fr-FR" sz="2400">
                <a:cs typeface="Times New Roman" pitchFamily="18" charset="0"/>
              </a:rPr>
              <a:t>Méthode statique équivalente.</a:t>
            </a:r>
          </a:p>
          <a:p>
            <a:pPr lvl="3" eaLnBrk="1" hangingPunct="1">
              <a:lnSpc>
                <a:spcPct val="120000"/>
              </a:lnSpc>
            </a:pPr>
            <a:r>
              <a:rPr lang="fr-FR" sz="2400">
                <a:cs typeface="Times New Roman" pitchFamily="18" charset="0"/>
              </a:rPr>
              <a:t>   Méthode d’analyse modale spectrale.</a:t>
            </a:r>
          </a:p>
          <a:p>
            <a:pPr lvl="3" eaLnBrk="1" hangingPunct="1">
              <a:lnSpc>
                <a:spcPct val="120000"/>
              </a:lnSpc>
            </a:pPr>
            <a:r>
              <a:rPr lang="fr-FR" sz="2400">
                <a:cs typeface="Times New Roman" pitchFamily="18" charset="0"/>
              </a:rPr>
              <a:t>    Méthode d’analyse dynamique par </a:t>
            </a:r>
            <a:r>
              <a:rPr lang="fr-FR" sz="2400"/>
              <a:t>accélérogramme</a:t>
            </a:r>
          </a:p>
          <a:p>
            <a:pPr lvl="4" eaLnBrk="1" hangingPunct="1">
              <a:lnSpc>
                <a:spcPct val="120000"/>
              </a:lnSpc>
            </a:pPr>
            <a:endParaRPr lang="fr-FR" sz="2400">
              <a:cs typeface="Times New Roman" pitchFamily="18" charset="0"/>
            </a:endParaRPr>
          </a:p>
          <a:p>
            <a:pPr eaLnBrk="1" hangingPunct="1">
              <a:lnSpc>
                <a:spcPct val="120000"/>
              </a:lnSpc>
            </a:pPr>
            <a:endParaRPr lang="fr-FR" sz="2400">
              <a:cs typeface="Times New Roman" pitchFamily="18" charset="0"/>
            </a:endParaRPr>
          </a:p>
          <a:p>
            <a:pPr eaLnBrk="1" hangingPunct="1">
              <a:lnSpc>
                <a:spcPct val="120000"/>
              </a:lnSpc>
            </a:pPr>
            <a:endParaRPr lang="fr-FR" sz="2400"/>
          </a:p>
          <a:p>
            <a:pPr eaLnBrk="1" hangingPunct="1">
              <a:lnSpc>
                <a:spcPct val="120000"/>
              </a:lnSpc>
            </a:pPr>
            <a:endParaRPr lang="fr-FR" sz="2400">
              <a:cs typeface="Times New Roman" pitchFamily="18" charset="0"/>
            </a:endParaRPr>
          </a:p>
        </p:txBody>
      </p:sp>
      <p:sp>
        <p:nvSpPr>
          <p:cNvPr id="21695" name="Line 191"/>
          <p:cNvSpPr>
            <a:spLocks noChangeShapeType="1"/>
          </p:cNvSpPr>
          <p:nvPr/>
        </p:nvSpPr>
        <p:spPr bwMode="auto">
          <a:xfrm>
            <a:off x="1258888" y="3141663"/>
            <a:ext cx="360362"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696" name="Line 192"/>
          <p:cNvSpPr>
            <a:spLocks noChangeShapeType="1"/>
          </p:cNvSpPr>
          <p:nvPr/>
        </p:nvSpPr>
        <p:spPr bwMode="auto">
          <a:xfrm>
            <a:off x="1258888" y="3644900"/>
            <a:ext cx="360362"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697" name="Line 193"/>
          <p:cNvSpPr>
            <a:spLocks noChangeShapeType="1"/>
          </p:cNvSpPr>
          <p:nvPr/>
        </p:nvSpPr>
        <p:spPr bwMode="auto">
          <a:xfrm>
            <a:off x="1258888" y="4076700"/>
            <a:ext cx="360362"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4822" name="Rectangle 194"/>
          <p:cNvSpPr>
            <a:spLocks noChangeArrowheads="1"/>
          </p:cNvSpPr>
          <p:nvPr/>
        </p:nvSpPr>
        <p:spPr bwMode="auto">
          <a:xfrm>
            <a:off x="1187450" y="2924175"/>
            <a:ext cx="93663" cy="1368425"/>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4823" name="Rectangle 196"/>
          <p:cNvSpPr>
            <a:spLocks noChangeArrowheads="1"/>
          </p:cNvSpPr>
          <p:nvPr/>
        </p:nvSpPr>
        <p:spPr bwMode="auto">
          <a:xfrm>
            <a:off x="2124075" y="765175"/>
            <a:ext cx="4967288" cy="528638"/>
          </a:xfrm>
          <a:prstGeom prst="rect">
            <a:avLst/>
          </a:prstGeom>
          <a:noFill/>
          <a:ln w="9525">
            <a:solidFill>
              <a:schemeClr val="tx1"/>
            </a:solidFill>
            <a:miter lim="800000"/>
            <a:headEnd/>
            <a:tailEnd/>
          </a:ln>
          <a:effectLst>
            <a:prstShdw prst="shdw13" dist="53882" dir="13500000">
              <a:schemeClr val="bg2"/>
            </a:prstShdw>
          </a:effectLst>
          <a:extLst>
            <a:ext uri="{909E8E84-426E-40DD-AFC4-6F175D3DCCD1}">
              <a14:hiddenFill xmlns:a14="http://schemas.microsoft.com/office/drawing/2010/main">
                <a:solidFill>
                  <a:schemeClr val="accent1"/>
                </a:solidFill>
              </a14:hiddenFill>
            </a:ext>
          </a:extLst>
        </p:spPr>
        <p:txBody>
          <a:bodyPr anchor="b">
            <a:spAutoFit/>
          </a:bodyPr>
          <a:lstStyle/>
          <a:p>
            <a:pPr algn="ctr"/>
            <a:r>
              <a:rPr lang="fr-FR" sz="2800" b="1">
                <a:solidFill>
                  <a:srgbClr val="000000"/>
                </a:solidFill>
                <a:cs typeface="Times New Roman" pitchFamily="18" charset="0"/>
              </a:rPr>
              <a:t> </a:t>
            </a:r>
            <a:r>
              <a:rPr lang="fr-FR" sz="2800" b="1">
                <a:solidFill>
                  <a:srgbClr val="000000"/>
                </a:solidFill>
              </a:rPr>
              <a:t>Réponse sismique du bâtiment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1694">
                                            <p:txEl>
                                              <p:pRg st="0" end="0"/>
                                            </p:txEl>
                                          </p:spTgt>
                                        </p:tgtEl>
                                        <p:attrNameLst>
                                          <p:attrName>style.visibility</p:attrName>
                                        </p:attrNameLst>
                                      </p:cBhvr>
                                      <p:to>
                                        <p:strVal val="visible"/>
                                      </p:to>
                                    </p:set>
                                    <p:anim calcmode="lin" valueType="num">
                                      <p:cBhvr>
                                        <p:cTn id="7" dur="500" fill="hold"/>
                                        <p:tgtEl>
                                          <p:spTgt spid="216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69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1694">
                                            <p:txEl>
                                              <p:pRg st="0" end="0"/>
                                            </p:txEl>
                                          </p:spTgt>
                                        </p:tgtEl>
                                      </p:cBhvr>
                                    </p:animEffect>
                                  </p:childTnLst>
                                </p:cTn>
                              </p:par>
                            </p:childTnLst>
                          </p:cTn>
                        </p:par>
                        <p:par>
                          <p:cTn id="10" fill="hold" nodeType="afterGroup">
                            <p:stCondLst>
                              <p:cond delay="500"/>
                            </p:stCondLst>
                            <p:childTnLst>
                              <p:par>
                                <p:cTn id="11" presetID="5" presetClass="entr" presetSubtype="10" fill="hold" nodeType="afterEffect">
                                  <p:stCondLst>
                                    <p:cond delay="0"/>
                                  </p:stCondLst>
                                  <p:childTnLst>
                                    <p:set>
                                      <p:cBhvr>
                                        <p:cTn id="12" dur="1" fill="hold">
                                          <p:stCondLst>
                                            <p:cond delay="0"/>
                                          </p:stCondLst>
                                        </p:cTn>
                                        <p:tgtEl>
                                          <p:spTgt spid="21694">
                                            <p:txEl>
                                              <p:pRg st="1" end="1"/>
                                            </p:txEl>
                                          </p:spTgt>
                                        </p:tgtEl>
                                        <p:attrNameLst>
                                          <p:attrName>style.visibility</p:attrName>
                                        </p:attrNameLst>
                                      </p:cBhvr>
                                      <p:to>
                                        <p:strVal val="visible"/>
                                      </p:to>
                                    </p:set>
                                    <p:animEffect transition="in" filter="checkerboard(across)">
                                      <p:cBhvr>
                                        <p:cTn id="13" dur="500"/>
                                        <p:tgtEl>
                                          <p:spTgt spid="21694">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1694">
                                            <p:txEl>
                                              <p:pRg st="2" end="2"/>
                                            </p:txEl>
                                          </p:spTgt>
                                        </p:tgtEl>
                                        <p:attrNameLst>
                                          <p:attrName>style.visibility</p:attrName>
                                        </p:attrNameLst>
                                      </p:cBhvr>
                                      <p:to>
                                        <p:strVal val="visible"/>
                                      </p:to>
                                    </p:set>
                                    <p:anim calcmode="lin" valueType="num">
                                      <p:cBhvr additive="base">
                                        <p:cTn id="18" dur="500" fill="hold"/>
                                        <p:tgtEl>
                                          <p:spTgt spid="2169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6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1694">
                                            <p:txEl>
                                              <p:pRg st="3" end="3"/>
                                            </p:txEl>
                                          </p:spTgt>
                                        </p:tgtEl>
                                        <p:attrNameLst>
                                          <p:attrName>style.visibility</p:attrName>
                                        </p:attrNameLst>
                                      </p:cBhvr>
                                      <p:to>
                                        <p:strVal val="visible"/>
                                      </p:to>
                                    </p:set>
                                    <p:anim calcmode="lin" valueType="num">
                                      <p:cBhvr additive="base">
                                        <p:cTn id="24" dur="500" fill="hold"/>
                                        <p:tgtEl>
                                          <p:spTgt spid="2169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6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1694">
                                            <p:txEl>
                                              <p:pRg st="4" end="4"/>
                                            </p:txEl>
                                          </p:spTgt>
                                        </p:tgtEl>
                                        <p:attrNameLst>
                                          <p:attrName>style.visibility</p:attrName>
                                        </p:attrNameLst>
                                      </p:cBhvr>
                                      <p:to>
                                        <p:strVal val="visible"/>
                                      </p:to>
                                    </p:set>
                                    <p:anim calcmode="lin" valueType="num">
                                      <p:cBhvr additive="base">
                                        <p:cTn id="30" dur="500" fill="hold"/>
                                        <p:tgtEl>
                                          <p:spTgt spid="2169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694">
                                            <p:txEl>
                                              <p:pRg st="4" end="4"/>
                                            </p:txEl>
                                          </p:spTgt>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49" presetClass="entr" presetSubtype="0" decel="100000" fill="hold" grpId="0" nodeType="afterEffect">
                                  <p:stCondLst>
                                    <p:cond delay="0"/>
                                  </p:stCondLst>
                                  <p:childTnLst>
                                    <p:set>
                                      <p:cBhvr>
                                        <p:cTn id="34" dur="1" fill="hold">
                                          <p:stCondLst>
                                            <p:cond delay="0"/>
                                          </p:stCondLst>
                                        </p:cTn>
                                        <p:tgtEl>
                                          <p:spTgt spid="21695"/>
                                        </p:tgtEl>
                                        <p:attrNameLst>
                                          <p:attrName>style.visibility</p:attrName>
                                        </p:attrNameLst>
                                      </p:cBhvr>
                                      <p:to>
                                        <p:strVal val="visible"/>
                                      </p:to>
                                    </p:set>
                                    <p:anim calcmode="lin" valueType="num">
                                      <p:cBhvr>
                                        <p:cTn id="35" dur="500" fill="hold"/>
                                        <p:tgtEl>
                                          <p:spTgt spid="21695"/>
                                        </p:tgtEl>
                                        <p:attrNameLst>
                                          <p:attrName>ppt_w</p:attrName>
                                        </p:attrNameLst>
                                      </p:cBhvr>
                                      <p:tavLst>
                                        <p:tav tm="0">
                                          <p:val>
                                            <p:fltVal val="0"/>
                                          </p:val>
                                        </p:tav>
                                        <p:tav tm="100000">
                                          <p:val>
                                            <p:strVal val="#ppt_w"/>
                                          </p:val>
                                        </p:tav>
                                      </p:tavLst>
                                    </p:anim>
                                    <p:anim calcmode="lin" valueType="num">
                                      <p:cBhvr>
                                        <p:cTn id="36" dur="500" fill="hold"/>
                                        <p:tgtEl>
                                          <p:spTgt spid="21695"/>
                                        </p:tgtEl>
                                        <p:attrNameLst>
                                          <p:attrName>ppt_h</p:attrName>
                                        </p:attrNameLst>
                                      </p:cBhvr>
                                      <p:tavLst>
                                        <p:tav tm="0">
                                          <p:val>
                                            <p:fltVal val="0"/>
                                          </p:val>
                                        </p:tav>
                                        <p:tav tm="100000">
                                          <p:val>
                                            <p:strVal val="#ppt_h"/>
                                          </p:val>
                                        </p:tav>
                                      </p:tavLst>
                                    </p:anim>
                                    <p:anim calcmode="lin" valueType="num">
                                      <p:cBhvr>
                                        <p:cTn id="37" dur="500" fill="hold"/>
                                        <p:tgtEl>
                                          <p:spTgt spid="21695"/>
                                        </p:tgtEl>
                                        <p:attrNameLst>
                                          <p:attrName>style.rotation</p:attrName>
                                        </p:attrNameLst>
                                      </p:cBhvr>
                                      <p:tavLst>
                                        <p:tav tm="0">
                                          <p:val>
                                            <p:fltVal val="360"/>
                                          </p:val>
                                        </p:tav>
                                        <p:tav tm="100000">
                                          <p:val>
                                            <p:fltVal val="0"/>
                                          </p:val>
                                        </p:tav>
                                      </p:tavLst>
                                    </p:anim>
                                    <p:animEffect transition="in" filter="fade">
                                      <p:cBhvr>
                                        <p:cTn id="38" dur="500"/>
                                        <p:tgtEl>
                                          <p:spTgt spid="21695"/>
                                        </p:tgtEl>
                                      </p:cBhvr>
                                    </p:animEffect>
                                  </p:childTnLst>
                                </p:cTn>
                              </p:par>
                            </p:childTnLst>
                          </p:cTn>
                        </p:par>
                        <p:par>
                          <p:cTn id="39" fill="hold" nodeType="afterGroup">
                            <p:stCondLst>
                              <p:cond delay="1000"/>
                            </p:stCondLst>
                            <p:childTnLst>
                              <p:par>
                                <p:cTn id="40" presetID="49" presetClass="entr" presetSubtype="0" decel="100000" fill="hold" grpId="0" nodeType="afterEffect">
                                  <p:stCondLst>
                                    <p:cond delay="0"/>
                                  </p:stCondLst>
                                  <p:childTnLst>
                                    <p:set>
                                      <p:cBhvr>
                                        <p:cTn id="41" dur="1" fill="hold">
                                          <p:stCondLst>
                                            <p:cond delay="0"/>
                                          </p:stCondLst>
                                        </p:cTn>
                                        <p:tgtEl>
                                          <p:spTgt spid="21696"/>
                                        </p:tgtEl>
                                        <p:attrNameLst>
                                          <p:attrName>style.visibility</p:attrName>
                                        </p:attrNameLst>
                                      </p:cBhvr>
                                      <p:to>
                                        <p:strVal val="visible"/>
                                      </p:to>
                                    </p:set>
                                    <p:anim calcmode="lin" valueType="num">
                                      <p:cBhvr>
                                        <p:cTn id="42" dur="500" fill="hold"/>
                                        <p:tgtEl>
                                          <p:spTgt spid="21696"/>
                                        </p:tgtEl>
                                        <p:attrNameLst>
                                          <p:attrName>ppt_w</p:attrName>
                                        </p:attrNameLst>
                                      </p:cBhvr>
                                      <p:tavLst>
                                        <p:tav tm="0">
                                          <p:val>
                                            <p:fltVal val="0"/>
                                          </p:val>
                                        </p:tav>
                                        <p:tav tm="100000">
                                          <p:val>
                                            <p:strVal val="#ppt_w"/>
                                          </p:val>
                                        </p:tav>
                                      </p:tavLst>
                                    </p:anim>
                                    <p:anim calcmode="lin" valueType="num">
                                      <p:cBhvr>
                                        <p:cTn id="43" dur="500" fill="hold"/>
                                        <p:tgtEl>
                                          <p:spTgt spid="21696"/>
                                        </p:tgtEl>
                                        <p:attrNameLst>
                                          <p:attrName>ppt_h</p:attrName>
                                        </p:attrNameLst>
                                      </p:cBhvr>
                                      <p:tavLst>
                                        <p:tav tm="0">
                                          <p:val>
                                            <p:fltVal val="0"/>
                                          </p:val>
                                        </p:tav>
                                        <p:tav tm="100000">
                                          <p:val>
                                            <p:strVal val="#ppt_h"/>
                                          </p:val>
                                        </p:tav>
                                      </p:tavLst>
                                    </p:anim>
                                    <p:anim calcmode="lin" valueType="num">
                                      <p:cBhvr>
                                        <p:cTn id="44" dur="500" fill="hold"/>
                                        <p:tgtEl>
                                          <p:spTgt spid="21696"/>
                                        </p:tgtEl>
                                        <p:attrNameLst>
                                          <p:attrName>style.rotation</p:attrName>
                                        </p:attrNameLst>
                                      </p:cBhvr>
                                      <p:tavLst>
                                        <p:tav tm="0">
                                          <p:val>
                                            <p:fltVal val="360"/>
                                          </p:val>
                                        </p:tav>
                                        <p:tav tm="100000">
                                          <p:val>
                                            <p:fltVal val="0"/>
                                          </p:val>
                                        </p:tav>
                                      </p:tavLst>
                                    </p:anim>
                                    <p:animEffect transition="in" filter="fade">
                                      <p:cBhvr>
                                        <p:cTn id="45" dur="500"/>
                                        <p:tgtEl>
                                          <p:spTgt spid="21696"/>
                                        </p:tgtEl>
                                      </p:cBhvr>
                                    </p:animEffect>
                                  </p:childTnLst>
                                </p:cTn>
                              </p:par>
                            </p:childTnLst>
                          </p:cTn>
                        </p:par>
                        <p:par>
                          <p:cTn id="46" fill="hold" nodeType="afterGroup">
                            <p:stCondLst>
                              <p:cond delay="1500"/>
                            </p:stCondLst>
                            <p:childTnLst>
                              <p:par>
                                <p:cTn id="47" presetID="49" presetClass="entr" presetSubtype="0" decel="100000" fill="hold" grpId="0" nodeType="afterEffect">
                                  <p:stCondLst>
                                    <p:cond delay="0"/>
                                  </p:stCondLst>
                                  <p:childTnLst>
                                    <p:set>
                                      <p:cBhvr>
                                        <p:cTn id="48" dur="1" fill="hold">
                                          <p:stCondLst>
                                            <p:cond delay="0"/>
                                          </p:stCondLst>
                                        </p:cTn>
                                        <p:tgtEl>
                                          <p:spTgt spid="21697"/>
                                        </p:tgtEl>
                                        <p:attrNameLst>
                                          <p:attrName>style.visibility</p:attrName>
                                        </p:attrNameLst>
                                      </p:cBhvr>
                                      <p:to>
                                        <p:strVal val="visible"/>
                                      </p:to>
                                    </p:set>
                                    <p:anim calcmode="lin" valueType="num">
                                      <p:cBhvr>
                                        <p:cTn id="49" dur="500" fill="hold"/>
                                        <p:tgtEl>
                                          <p:spTgt spid="21697"/>
                                        </p:tgtEl>
                                        <p:attrNameLst>
                                          <p:attrName>ppt_w</p:attrName>
                                        </p:attrNameLst>
                                      </p:cBhvr>
                                      <p:tavLst>
                                        <p:tav tm="0">
                                          <p:val>
                                            <p:fltVal val="0"/>
                                          </p:val>
                                        </p:tav>
                                        <p:tav tm="100000">
                                          <p:val>
                                            <p:strVal val="#ppt_w"/>
                                          </p:val>
                                        </p:tav>
                                      </p:tavLst>
                                    </p:anim>
                                    <p:anim calcmode="lin" valueType="num">
                                      <p:cBhvr>
                                        <p:cTn id="50" dur="500" fill="hold"/>
                                        <p:tgtEl>
                                          <p:spTgt spid="21697"/>
                                        </p:tgtEl>
                                        <p:attrNameLst>
                                          <p:attrName>ppt_h</p:attrName>
                                        </p:attrNameLst>
                                      </p:cBhvr>
                                      <p:tavLst>
                                        <p:tav tm="0">
                                          <p:val>
                                            <p:fltVal val="0"/>
                                          </p:val>
                                        </p:tav>
                                        <p:tav tm="100000">
                                          <p:val>
                                            <p:strVal val="#ppt_h"/>
                                          </p:val>
                                        </p:tav>
                                      </p:tavLst>
                                    </p:anim>
                                    <p:anim calcmode="lin" valueType="num">
                                      <p:cBhvr>
                                        <p:cTn id="51" dur="500" fill="hold"/>
                                        <p:tgtEl>
                                          <p:spTgt spid="21697"/>
                                        </p:tgtEl>
                                        <p:attrNameLst>
                                          <p:attrName>style.rotation</p:attrName>
                                        </p:attrNameLst>
                                      </p:cBhvr>
                                      <p:tavLst>
                                        <p:tav tm="0">
                                          <p:val>
                                            <p:fltVal val="360"/>
                                          </p:val>
                                        </p:tav>
                                        <p:tav tm="100000">
                                          <p:val>
                                            <p:fltVal val="0"/>
                                          </p:val>
                                        </p:tav>
                                      </p:tavLst>
                                    </p:anim>
                                    <p:animEffect transition="in" filter="fade">
                                      <p:cBhvr>
                                        <p:cTn id="52" dur="500"/>
                                        <p:tgtEl>
                                          <p:spTgt spid="21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95" grpId="0" animBg="1"/>
      <p:bldP spid="21696" grpId="0" animBg="1"/>
      <p:bldP spid="2169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20"/>
          <p:cNvSpPr txBox="1">
            <a:spLocks noChangeArrowheads="1"/>
          </p:cNvSpPr>
          <p:nvPr/>
        </p:nvSpPr>
        <p:spPr bwMode="auto">
          <a:xfrm>
            <a:off x="179388" y="981075"/>
            <a:ext cx="871378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fr-FR" sz="2400"/>
              <a:t>Pour calculer la réponse du bâtiment</a:t>
            </a:r>
            <a:r>
              <a:rPr lang="fr-FR"/>
              <a:t> </a:t>
            </a:r>
            <a:r>
              <a:rPr lang="fr-FR" sz="2400"/>
              <a:t>sous l’effet d’un séisme réel </a:t>
            </a:r>
          </a:p>
          <a:p>
            <a:pPr eaLnBrk="1" hangingPunct="1">
              <a:spcBef>
                <a:spcPct val="20000"/>
              </a:spcBef>
            </a:pPr>
            <a:r>
              <a:rPr lang="fr-FR" sz="2400"/>
              <a:t>on utilise l’une des méthodes d’intégration directe (pas à pas) :</a:t>
            </a:r>
          </a:p>
          <a:p>
            <a:pPr eaLnBrk="1" hangingPunct="1">
              <a:spcBef>
                <a:spcPct val="20000"/>
              </a:spcBef>
            </a:pPr>
            <a:r>
              <a:rPr lang="fr-FR" sz="2400"/>
              <a:t>                Méthode d’accélération moyenne</a:t>
            </a:r>
          </a:p>
          <a:p>
            <a:pPr eaLnBrk="1" hangingPunct="1">
              <a:spcBef>
                <a:spcPct val="20000"/>
              </a:spcBef>
            </a:pPr>
            <a:r>
              <a:rPr lang="fr-FR" sz="2400"/>
              <a:t>                Méthode des différences centrales</a:t>
            </a:r>
          </a:p>
          <a:p>
            <a:pPr eaLnBrk="1" hangingPunct="1">
              <a:spcBef>
                <a:spcPct val="20000"/>
              </a:spcBef>
            </a:pPr>
            <a:r>
              <a:rPr lang="fr-FR" sz="2400"/>
              <a:t>                Méthode de Newmark</a:t>
            </a:r>
          </a:p>
          <a:p>
            <a:pPr eaLnBrk="1" hangingPunct="1">
              <a:spcBef>
                <a:spcPct val="20000"/>
              </a:spcBef>
            </a:pPr>
            <a:endParaRPr lang="fr-FR" sz="2400"/>
          </a:p>
          <a:p>
            <a:pPr eaLnBrk="1" hangingPunct="1">
              <a:spcBef>
                <a:spcPct val="20000"/>
              </a:spcBef>
            </a:pPr>
            <a:r>
              <a:rPr lang="fr-FR" sz="2400"/>
              <a:t>Ces méthodes transforment le système d’équations différentielles</a:t>
            </a:r>
          </a:p>
          <a:p>
            <a:pPr eaLnBrk="1" hangingPunct="1">
              <a:spcBef>
                <a:spcPct val="20000"/>
              </a:spcBef>
            </a:pPr>
            <a:r>
              <a:rPr lang="fr-FR" sz="2400"/>
              <a:t>                                   en un système d’équations linéaires  </a:t>
            </a:r>
          </a:p>
          <a:p>
            <a:pPr eaLnBrk="1" hangingPunct="1">
              <a:spcBef>
                <a:spcPct val="20000"/>
              </a:spcBef>
            </a:pPr>
            <a:r>
              <a:rPr lang="fr-FR" sz="2400"/>
              <a:t>qui sera résolu à des pas de temps différents.</a:t>
            </a:r>
          </a:p>
        </p:txBody>
      </p:sp>
      <p:sp>
        <p:nvSpPr>
          <p:cNvPr id="35843" name="Rectangle 321"/>
          <p:cNvSpPr>
            <a:spLocks noChangeArrowheads="1"/>
          </p:cNvSpPr>
          <p:nvPr/>
        </p:nvSpPr>
        <p:spPr bwMode="auto">
          <a:xfrm>
            <a:off x="-250825" y="-36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35844" name="Object 322"/>
          <p:cNvSpPr>
            <a:spLocks noChangeAspect="1" noChangeArrowheads="1"/>
          </p:cNvSpPr>
          <p:nvPr/>
        </p:nvSpPr>
        <p:spPr bwMode="auto">
          <a:xfrm>
            <a:off x="649288" y="4076700"/>
            <a:ext cx="2006600" cy="4270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845" name="Object 323"/>
          <p:cNvSpPr>
            <a:spLocks noChangeAspect="1" noChangeArrowheads="1"/>
          </p:cNvSpPr>
          <p:nvPr/>
        </p:nvSpPr>
        <p:spPr bwMode="auto">
          <a:xfrm>
            <a:off x="7200900" y="4076700"/>
            <a:ext cx="909638" cy="449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846" name="Text Box 324"/>
          <p:cNvSpPr txBox="1">
            <a:spLocks noChangeArrowheads="1"/>
          </p:cNvSpPr>
          <p:nvPr/>
        </p:nvSpPr>
        <p:spPr bwMode="auto">
          <a:xfrm>
            <a:off x="179388" y="5300663"/>
            <a:ext cx="8713787"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fr-FR" sz="2400"/>
              <a:t>Parmi ces méthode nous avons choisi la méthode d’accélération </a:t>
            </a:r>
          </a:p>
          <a:p>
            <a:pPr eaLnBrk="1" hangingPunct="1">
              <a:spcBef>
                <a:spcPct val="20000"/>
              </a:spcBef>
            </a:pPr>
            <a:r>
              <a:rPr lang="fr-FR" sz="2400"/>
              <a:t>moyenne</a:t>
            </a:r>
          </a:p>
        </p:txBody>
      </p:sp>
      <p:sp>
        <p:nvSpPr>
          <p:cNvPr id="32069" name="Line 325"/>
          <p:cNvSpPr>
            <a:spLocks noChangeShapeType="1"/>
          </p:cNvSpPr>
          <p:nvPr/>
        </p:nvSpPr>
        <p:spPr bwMode="auto">
          <a:xfrm>
            <a:off x="1008063" y="2132013"/>
            <a:ext cx="360362"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070" name="Line 326"/>
          <p:cNvSpPr>
            <a:spLocks noChangeShapeType="1"/>
          </p:cNvSpPr>
          <p:nvPr/>
        </p:nvSpPr>
        <p:spPr bwMode="auto">
          <a:xfrm>
            <a:off x="1008063" y="2492375"/>
            <a:ext cx="360362"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071" name="Line 327"/>
          <p:cNvSpPr>
            <a:spLocks noChangeShapeType="1"/>
          </p:cNvSpPr>
          <p:nvPr/>
        </p:nvSpPr>
        <p:spPr bwMode="auto">
          <a:xfrm>
            <a:off x="1008063" y="2924175"/>
            <a:ext cx="360362"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0" name="Rectangle 328"/>
          <p:cNvSpPr>
            <a:spLocks noChangeArrowheads="1"/>
          </p:cNvSpPr>
          <p:nvPr/>
        </p:nvSpPr>
        <p:spPr bwMode="auto">
          <a:xfrm>
            <a:off x="936625" y="1916113"/>
            <a:ext cx="71438" cy="1223962"/>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51" name="Rectangle 329"/>
          <p:cNvSpPr>
            <a:spLocks noChangeArrowheads="1"/>
          </p:cNvSpPr>
          <p:nvPr/>
        </p:nvSpPr>
        <p:spPr bwMode="auto">
          <a:xfrm>
            <a:off x="-1189038" y="476250"/>
            <a:ext cx="8459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3">
              <a:lnSpc>
                <a:spcPct val="120000"/>
              </a:lnSpc>
            </a:pPr>
            <a:r>
              <a:rPr lang="fr-FR" sz="2400">
                <a:solidFill>
                  <a:srgbClr val="000000"/>
                </a:solidFill>
              </a:rPr>
              <a:t>1) Méthode d’analyse dynamique par accélérogramme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2069"/>
                                        </p:tgtEl>
                                        <p:attrNameLst>
                                          <p:attrName>style.visibility</p:attrName>
                                        </p:attrNameLst>
                                      </p:cBhvr>
                                      <p:to>
                                        <p:strVal val="visible"/>
                                      </p:to>
                                    </p:set>
                                    <p:anim calcmode="lin" valueType="num">
                                      <p:cBhvr>
                                        <p:cTn id="7" dur="500" fill="hold"/>
                                        <p:tgtEl>
                                          <p:spTgt spid="32069"/>
                                        </p:tgtEl>
                                        <p:attrNameLst>
                                          <p:attrName>ppt_w</p:attrName>
                                        </p:attrNameLst>
                                      </p:cBhvr>
                                      <p:tavLst>
                                        <p:tav tm="0">
                                          <p:val>
                                            <p:fltVal val="0"/>
                                          </p:val>
                                        </p:tav>
                                        <p:tav tm="100000">
                                          <p:val>
                                            <p:strVal val="#ppt_w"/>
                                          </p:val>
                                        </p:tav>
                                      </p:tavLst>
                                    </p:anim>
                                    <p:anim calcmode="lin" valueType="num">
                                      <p:cBhvr>
                                        <p:cTn id="8" dur="500" fill="hold"/>
                                        <p:tgtEl>
                                          <p:spTgt spid="32069"/>
                                        </p:tgtEl>
                                        <p:attrNameLst>
                                          <p:attrName>ppt_h</p:attrName>
                                        </p:attrNameLst>
                                      </p:cBhvr>
                                      <p:tavLst>
                                        <p:tav tm="0">
                                          <p:val>
                                            <p:fltVal val="0"/>
                                          </p:val>
                                        </p:tav>
                                        <p:tav tm="100000">
                                          <p:val>
                                            <p:strVal val="#ppt_h"/>
                                          </p:val>
                                        </p:tav>
                                      </p:tavLst>
                                    </p:anim>
                                    <p:anim calcmode="lin" valueType="num">
                                      <p:cBhvr>
                                        <p:cTn id="9" dur="500" fill="hold"/>
                                        <p:tgtEl>
                                          <p:spTgt spid="32069"/>
                                        </p:tgtEl>
                                        <p:attrNameLst>
                                          <p:attrName>style.rotation</p:attrName>
                                        </p:attrNameLst>
                                      </p:cBhvr>
                                      <p:tavLst>
                                        <p:tav tm="0">
                                          <p:val>
                                            <p:fltVal val="360"/>
                                          </p:val>
                                        </p:tav>
                                        <p:tav tm="100000">
                                          <p:val>
                                            <p:fltVal val="0"/>
                                          </p:val>
                                        </p:tav>
                                      </p:tavLst>
                                    </p:anim>
                                    <p:animEffect transition="in" filter="fade">
                                      <p:cBhvr>
                                        <p:cTn id="10" dur="500"/>
                                        <p:tgtEl>
                                          <p:spTgt spid="32069"/>
                                        </p:tgtEl>
                                      </p:cBhvr>
                                    </p:animEffect>
                                  </p:childTnLst>
                                </p:cTn>
                              </p:par>
                            </p:childTnLst>
                          </p:cTn>
                        </p:par>
                        <p:par>
                          <p:cTn id="11" fill="hold" nodeType="afterGroup">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2070"/>
                                        </p:tgtEl>
                                        <p:attrNameLst>
                                          <p:attrName>style.visibility</p:attrName>
                                        </p:attrNameLst>
                                      </p:cBhvr>
                                      <p:to>
                                        <p:strVal val="visible"/>
                                      </p:to>
                                    </p:set>
                                    <p:anim calcmode="lin" valueType="num">
                                      <p:cBhvr>
                                        <p:cTn id="14" dur="500" fill="hold"/>
                                        <p:tgtEl>
                                          <p:spTgt spid="32070"/>
                                        </p:tgtEl>
                                        <p:attrNameLst>
                                          <p:attrName>ppt_w</p:attrName>
                                        </p:attrNameLst>
                                      </p:cBhvr>
                                      <p:tavLst>
                                        <p:tav tm="0">
                                          <p:val>
                                            <p:fltVal val="0"/>
                                          </p:val>
                                        </p:tav>
                                        <p:tav tm="100000">
                                          <p:val>
                                            <p:strVal val="#ppt_w"/>
                                          </p:val>
                                        </p:tav>
                                      </p:tavLst>
                                    </p:anim>
                                    <p:anim calcmode="lin" valueType="num">
                                      <p:cBhvr>
                                        <p:cTn id="15" dur="500" fill="hold"/>
                                        <p:tgtEl>
                                          <p:spTgt spid="32070"/>
                                        </p:tgtEl>
                                        <p:attrNameLst>
                                          <p:attrName>ppt_h</p:attrName>
                                        </p:attrNameLst>
                                      </p:cBhvr>
                                      <p:tavLst>
                                        <p:tav tm="0">
                                          <p:val>
                                            <p:fltVal val="0"/>
                                          </p:val>
                                        </p:tav>
                                        <p:tav tm="100000">
                                          <p:val>
                                            <p:strVal val="#ppt_h"/>
                                          </p:val>
                                        </p:tav>
                                      </p:tavLst>
                                    </p:anim>
                                    <p:anim calcmode="lin" valueType="num">
                                      <p:cBhvr>
                                        <p:cTn id="16" dur="500" fill="hold"/>
                                        <p:tgtEl>
                                          <p:spTgt spid="32070"/>
                                        </p:tgtEl>
                                        <p:attrNameLst>
                                          <p:attrName>style.rotation</p:attrName>
                                        </p:attrNameLst>
                                      </p:cBhvr>
                                      <p:tavLst>
                                        <p:tav tm="0">
                                          <p:val>
                                            <p:fltVal val="360"/>
                                          </p:val>
                                        </p:tav>
                                        <p:tav tm="100000">
                                          <p:val>
                                            <p:fltVal val="0"/>
                                          </p:val>
                                        </p:tav>
                                      </p:tavLst>
                                    </p:anim>
                                    <p:animEffect transition="in" filter="fade">
                                      <p:cBhvr>
                                        <p:cTn id="17" dur="500"/>
                                        <p:tgtEl>
                                          <p:spTgt spid="32070"/>
                                        </p:tgtEl>
                                      </p:cBhvr>
                                    </p:animEffect>
                                  </p:childTnLst>
                                </p:cTn>
                              </p:par>
                            </p:childTnLst>
                          </p:cTn>
                        </p:par>
                        <p:par>
                          <p:cTn id="18" fill="hold" nodeType="afterGroup">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32071"/>
                                        </p:tgtEl>
                                        <p:attrNameLst>
                                          <p:attrName>style.visibility</p:attrName>
                                        </p:attrNameLst>
                                      </p:cBhvr>
                                      <p:to>
                                        <p:strVal val="visible"/>
                                      </p:to>
                                    </p:set>
                                    <p:anim calcmode="lin" valueType="num">
                                      <p:cBhvr>
                                        <p:cTn id="21" dur="500" fill="hold"/>
                                        <p:tgtEl>
                                          <p:spTgt spid="32071"/>
                                        </p:tgtEl>
                                        <p:attrNameLst>
                                          <p:attrName>ppt_w</p:attrName>
                                        </p:attrNameLst>
                                      </p:cBhvr>
                                      <p:tavLst>
                                        <p:tav tm="0">
                                          <p:val>
                                            <p:fltVal val="0"/>
                                          </p:val>
                                        </p:tav>
                                        <p:tav tm="100000">
                                          <p:val>
                                            <p:strVal val="#ppt_w"/>
                                          </p:val>
                                        </p:tav>
                                      </p:tavLst>
                                    </p:anim>
                                    <p:anim calcmode="lin" valueType="num">
                                      <p:cBhvr>
                                        <p:cTn id="22" dur="500" fill="hold"/>
                                        <p:tgtEl>
                                          <p:spTgt spid="32071"/>
                                        </p:tgtEl>
                                        <p:attrNameLst>
                                          <p:attrName>ppt_h</p:attrName>
                                        </p:attrNameLst>
                                      </p:cBhvr>
                                      <p:tavLst>
                                        <p:tav tm="0">
                                          <p:val>
                                            <p:fltVal val="0"/>
                                          </p:val>
                                        </p:tav>
                                        <p:tav tm="100000">
                                          <p:val>
                                            <p:strVal val="#ppt_h"/>
                                          </p:val>
                                        </p:tav>
                                      </p:tavLst>
                                    </p:anim>
                                    <p:anim calcmode="lin" valueType="num">
                                      <p:cBhvr>
                                        <p:cTn id="23" dur="500" fill="hold"/>
                                        <p:tgtEl>
                                          <p:spTgt spid="32071"/>
                                        </p:tgtEl>
                                        <p:attrNameLst>
                                          <p:attrName>style.rotation</p:attrName>
                                        </p:attrNameLst>
                                      </p:cBhvr>
                                      <p:tavLst>
                                        <p:tav tm="0">
                                          <p:val>
                                            <p:fltVal val="360"/>
                                          </p:val>
                                        </p:tav>
                                        <p:tav tm="100000">
                                          <p:val>
                                            <p:fltVal val="0"/>
                                          </p:val>
                                        </p:tav>
                                      </p:tavLst>
                                    </p:anim>
                                    <p:animEffect transition="in" filter="fade">
                                      <p:cBhvr>
                                        <p:cTn id="24" dur="500"/>
                                        <p:tgtEl>
                                          <p:spTgt spid="32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69" grpId="0" animBg="1"/>
      <p:bldP spid="32070" grpId="0" animBg="1"/>
      <p:bldP spid="3207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1"/>
          <p:cNvSpPr txBox="1">
            <a:spLocks noChangeArrowheads="1"/>
          </p:cNvSpPr>
          <p:nvPr/>
        </p:nvSpPr>
        <p:spPr bwMode="auto">
          <a:xfrm>
            <a:off x="107950" y="908050"/>
            <a:ext cx="6446838"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fr-FR" sz="2400">
                <a:solidFill>
                  <a:srgbClr val="000000"/>
                </a:solidFill>
              </a:rPr>
              <a:t>Méthode d’accélération moyenne</a:t>
            </a:r>
            <a:r>
              <a:rPr lang="fr-FR" sz="2400"/>
              <a:t> </a:t>
            </a:r>
          </a:p>
          <a:p>
            <a:pPr eaLnBrk="1" hangingPunct="1">
              <a:spcBef>
                <a:spcPct val="20000"/>
              </a:spcBef>
            </a:pPr>
            <a:endParaRPr lang="fr-FR" sz="2400"/>
          </a:p>
        </p:txBody>
      </p:sp>
      <p:sp>
        <p:nvSpPr>
          <p:cNvPr id="36867" name="Text Box 52"/>
          <p:cNvSpPr txBox="1">
            <a:spLocks noChangeArrowheads="1"/>
          </p:cNvSpPr>
          <p:nvPr/>
        </p:nvSpPr>
        <p:spPr bwMode="auto">
          <a:xfrm>
            <a:off x="468313" y="1916113"/>
            <a:ext cx="8713787"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fr-FR" sz="2400"/>
              <a:t>La relation entre déplacement;vitesse et accélération est établie</a:t>
            </a:r>
          </a:p>
          <a:p>
            <a:pPr eaLnBrk="1" hangingPunct="1">
              <a:spcBef>
                <a:spcPct val="20000"/>
              </a:spcBef>
            </a:pPr>
            <a:r>
              <a:rPr lang="fr-FR" sz="2400"/>
              <a:t>de manière commode en supposant un certain motif de variation </a:t>
            </a:r>
          </a:p>
          <a:p>
            <a:pPr eaLnBrk="1" hangingPunct="1">
              <a:spcBef>
                <a:spcPct val="20000"/>
              </a:spcBef>
            </a:pPr>
            <a:r>
              <a:rPr lang="fr-FR" sz="2400"/>
              <a:t>du vecteur des accélérations avec le temps. Nous avons adopté</a:t>
            </a:r>
          </a:p>
          <a:p>
            <a:pPr eaLnBrk="1" hangingPunct="1">
              <a:spcBef>
                <a:spcPct val="20000"/>
              </a:spcBef>
            </a:pPr>
            <a:r>
              <a:rPr lang="fr-FR" sz="2400"/>
              <a:t>L’hypothèse d’accélération constante,ce qui mène alors à une</a:t>
            </a:r>
          </a:p>
          <a:p>
            <a:pPr eaLnBrk="1" hangingPunct="1">
              <a:spcBef>
                <a:spcPct val="20000"/>
              </a:spcBef>
            </a:pPr>
            <a:r>
              <a:rPr lang="fr-FR" sz="2400"/>
              <a:t>Variation linéaire du vecteur des vitesse est une variation </a:t>
            </a:r>
          </a:p>
          <a:p>
            <a:pPr eaLnBrk="1" hangingPunct="1">
              <a:spcBef>
                <a:spcPct val="20000"/>
              </a:spcBef>
            </a:pPr>
            <a:r>
              <a:rPr lang="fr-FR" sz="2400"/>
              <a:t>quadratique du vecteur des déplacements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47"/>
          <p:cNvSpPr>
            <a:spLocks noChangeShapeType="1"/>
          </p:cNvSpPr>
          <p:nvPr/>
        </p:nvSpPr>
        <p:spPr bwMode="auto">
          <a:xfrm>
            <a:off x="6138863" y="4978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891" name="Line 48"/>
          <p:cNvSpPr>
            <a:spLocks noChangeShapeType="1"/>
          </p:cNvSpPr>
          <p:nvPr/>
        </p:nvSpPr>
        <p:spPr bwMode="auto">
          <a:xfrm>
            <a:off x="6443663" y="41402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892" name="Line 49"/>
          <p:cNvSpPr>
            <a:spLocks noChangeShapeType="1"/>
          </p:cNvSpPr>
          <p:nvPr/>
        </p:nvSpPr>
        <p:spPr bwMode="auto">
          <a:xfrm>
            <a:off x="6443663" y="4521200"/>
            <a:ext cx="0" cy="4572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893" name="Line 50"/>
          <p:cNvSpPr>
            <a:spLocks noChangeShapeType="1"/>
          </p:cNvSpPr>
          <p:nvPr/>
        </p:nvSpPr>
        <p:spPr bwMode="auto">
          <a:xfrm flipH="1">
            <a:off x="6672263" y="497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894" name="Line 51"/>
          <p:cNvSpPr>
            <a:spLocks noChangeShapeType="1"/>
          </p:cNvSpPr>
          <p:nvPr/>
        </p:nvSpPr>
        <p:spPr bwMode="auto">
          <a:xfrm flipH="1">
            <a:off x="6062663" y="497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895" name="Line 52"/>
          <p:cNvSpPr>
            <a:spLocks noChangeShapeType="1"/>
          </p:cNvSpPr>
          <p:nvPr/>
        </p:nvSpPr>
        <p:spPr bwMode="auto">
          <a:xfrm flipH="1">
            <a:off x="6367463" y="4978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896" name="Line 53"/>
          <p:cNvSpPr>
            <a:spLocks noChangeShapeType="1"/>
          </p:cNvSpPr>
          <p:nvPr/>
        </p:nvSpPr>
        <p:spPr bwMode="auto">
          <a:xfrm>
            <a:off x="6443663" y="37592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897" name="Line 54"/>
          <p:cNvSpPr>
            <a:spLocks noChangeShapeType="1"/>
          </p:cNvSpPr>
          <p:nvPr/>
        </p:nvSpPr>
        <p:spPr bwMode="auto">
          <a:xfrm>
            <a:off x="6443663" y="33782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898" name="Line 55"/>
          <p:cNvSpPr>
            <a:spLocks noChangeShapeType="1"/>
          </p:cNvSpPr>
          <p:nvPr/>
        </p:nvSpPr>
        <p:spPr bwMode="auto">
          <a:xfrm>
            <a:off x="6443663" y="29972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899" name="Line 56"/>
          <p:cNvSpPr>
            <a:spLocks noChangeShapeType="1"/>
          </p:cNvSpPr>
          <p:nvPr/>
        </p:nvSpPr>
        <p:spPr bwMode="auto">
          <a:xfrm>
            <a:off x="6443663" y="26162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900" name="Line 57"/>
          <p:cNvSpPr>
            <a:spLocks noChangeShapeType="1"/>
          </p:cNvSpPr>
          <p:nvPr/>
        </p:nvSpPr>
        <p:spPr bwMode="auto">
          <a:xfrm>
            <a:off x="6443663" y="22352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901" name="Line 58"/>
          <p:cNvSpPr>
            <a:spLocks noChangeShapeType="1"/>
          </p:cNvSpPr>
          <p:nvPr/>
        </p:nvSpPr>
        <p:spPr bwMode="auto">
          <a:xfrm>
            <a:off x="6443663" y="18542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902" name="Line 59"/>
          <p:cNvSpPr>
            <a:spLocks noChangeShapeType="1"/>
          </p:cNvSpPr>
          <p:nvPr/>
        </p:nvSpPr>
        <p:spPr bwMode="auto">
          <a:xfrm>
            <a:off x="6443663" y="14732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903" name="Line 60"/>
          <p:cNvSpPr>
            <a:spLocks noChangeShapeType="1"/>
          </p:cNvSpPr>
          <p:nvPr/>
        </p:nvSpPr>
        <p:spPr bwMode="auto">
          <a:xfrm>
            <a:off x="6443663" y="7112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904" name="Line 61"/>
          <p:cNvSpPr>
            <a:spLocks noChangeShapeType="1"/>
          </p:cNvSpPr>
          <p:nvPr/>
        </p:nvSpPr>
        <p:spPr bwMode="auto">
          <a:xfrm>
            <a:off x="6443663" y="1092200"/>
            <a:ext cx="0" cy="381000"/>
          </a:xfrm>
          <a:prstGeom prst="line">
            <a:avLst/>
          </a:prstGeom>
          <a:noFill/>
          <a:ln w="952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54334" name="Object 62"/>
          <p:cNvSpPr>
            <a:spLocks noGrp="1" noChangeAspect="1" noChangeArrowheads="1" noTextEdit="1"/>
          </p:cNvSpPr>
          <p:nvPr>
            <p:ph/>
          </p:nvPr>
        </p:nvSpPr>
        <p:spPr>
          <a:xfrm>
            <a:off x="5364163" y="5157788"/>
            <a:ext cx="2520950" cy="1295400"/>
          </a:xfrm>
        </p:spPr>
        <p:txBody>
          <a:bodyPr/>
          <a:lstStyle/>
          <a:p>
            <a:pPr eaLnBrk="1" hangingPunct="1">
              <a:defRPr/>
            </a:pPr>
            <a:endParaRPr lang="fr-FR" smtClean="0"/>
          </a:p>
        </p:txBody>
      </p:sp>
      <p:sp>
        <p:nvSpPr>
          <p:cNvPr id="37906" name="Text Box 64"/>
          <p:cNvSpPr txBox="1">
            <a:spLocks noChangeArrowheads="1"/>
          </p:cNvSpPr>
          <p:nvPr/>
        </p:nvSpPr>
        <p:spPr bwMode="auto">
          <a:xfrm>
            <a:off x="539750" y="1773238"/>
            <a:ext cx="489585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fr-FR" sz="2400"/>
              <a:t>Le bâtiment sera étudie sous l’effet du séisme de Boumerdes « 21mai 2003 »</a:t>
            </a:r>
          </a:p>
          <a:p>
            <a:pPr eaLnBrk="1" hangingPunct="1">
              <a:spcBef>
                <a:spcPct val="20000"/>
              </a:spcBef>
            </a:pPr>
            <a:r>
              <a:rPr lang="fr-FR" sz="2400"/>
              <a:t>On cherchera les déplacements des différents niveaux  </a:t>
            </a:r>
          </a:p>
        </p:txBody>
      </p:sp>
      <p:sp>
        <p:nvSpPr>
          <p:cNvPr id="37907" name="Line 69"/>
          <p:cNvSpPr>
            <a:spLocks noChangeShapeType="1"/>
          </p:cNvSpPr>
          <p:nvPr/>
        </p:nvSpPr>
        <p:spPr bwMode="auto">
          <a:xfrm>
            <a:off x="6588125" y="1844675"/>
            <a:ext cx="431800" cy="0"/>
          </a:xfrm>
          <a:prstGeom prst="line">
            <a:avLst/>
          </a:prstGeom>
          <a:noFill/>
          <a:ln w="317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37908" name="Picture 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1412875"/>
            <a:ext cx="1638300" cy="1016000"/>
          </a:xfrm>
          <a:prstGeom prst="rect">
            <a:avLst/>
          </a:prstGeom>
          <a:solidFill>
            <a:schemeClr val="tx1"/>
          </a:solidFill>
          <a:ln w="9525">
            <a:solidFill>
              <a:srgbClr val="FF6600"/>
            </a:solidFill>
            <a:miter lim="800000"/>
            <a:headEnd/>
            <a:tailEnd/>
          </a:ln>
        </p:spPr>
      </p:pic>
      <p:sp>
        <p:nvSpPr>
          <p:cNvPr id="37909" name="Text Box 71"/>
          <p:cNvSpPr txBox="1">
            <a:spLocks noChangeArrowheads="1"/>
          </p:cNvSpPr>
          <p:nvPr/>
        </p:nvSpPr>
        <p:spPr bwMode="auto">
          <a:xfrm>
            <a:off x="1908175" y="5949950"/>
            <a:ext cx="3095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fr-FR"/>
          </a:p>
        </p:txBody>
      </p:sp>
      <p:sp>
        <p:nvSpPr>
          <p:cNvPr id="37910" name="Text Box 72"/>
          <p:cNvSpPr txBox="1">
            <a:spLocks noChangeArrowheads="1"/>
          </p:cNvSpPr>
          <p:nvPr/>
        </p:nvSpPr>
        <p:spPr bwMode="auto">
          <a:xfrm>
            <a:off x="3419475" y="5734050"/>
            <a:ext cx="2808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t>Accélération du sol</a:t>
            </a:r>
          </a:p>
        </p:txBody>
      </p:sp>
      <p:sp>
        <p:nvSpPr>
          <p:cNvPr id="37911" name="Text Box 73"/>
          <p:cNvSpPr txBox="1">
            <a:spLocks noChangeArrowheads="1"/>
          </p:cNvSpPr>
          <p:nvPr/>
        </p:nvSpPr>
        <p:spPr bwMode="auto">
          <a:xfrm>
            <a:off x="7308850" y="90805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a:solidFill>
                  <a:srgbClr val="66FFFF"/>
                </a:solidFill>
              </a:rPr>
              <a:t>Réponse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765175"/>
            <a:ext cx="8343900" cy="5181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915" name="Text Box 30"/>
          <p:cNvSpPr txBox="1">
            <a:spLocks noChangeArrowheads="1"/>
          </p:cNvSpPr>
          <p:nvPr/>
        </p:nvSpPr>
        <p:spPr bwMode="auto">
          <a:xfrm>
            <a:off x="0" y="594995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          </a:t>
            </a:r>
            <a:r>
              <a:rPr lang="fr-FR" sz="2800"/>
              <a:t>Accélérogramme  du séisme de Boumerdes </a:t>
            </a:r>
            <a:r>
              <a:rPr lang="fr-FR"/>
              <a:t> (21 mai 2003) </a:t>
            </a:r>
            <a:endParaRPr lang="fr-FR" sz="28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765175"/>
            <a:ext cx="8424863" cy="5524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765175"/>
            <a:ext cx="8645525" cy="5524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620713"/>
            <a:ext cx="8645525" cy="5524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4" name="Rectangle 60"/>
          <p:cNvSpPr>
            <a:spLocks noChangeArrowheads="1"/>
          </p:cNvSpPr>
          <p:nvPr/>
        </p:nvSpPr>
        <p:spPr bwMode="auto">
          <a:xfrm>
            <a:off x="1228725" y="738188"/>
            <a:ext cx="69850" cy="5786437"/>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325" name="Line 61"/>
          <p:cNvSpPr>
            <a:spLocks noChangeShapeType="1"/>
          </p:cNvSpPr>
          <p:nvPr/>
        </p:nvSpPr>
        <p:spPr bwMode="auto">
          <a:xfrm>
            <a:off x="1514475" y="1025525"/>
            <a:ext cx="360363"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326" name="Line 62"/>
          <p:cNvSpPr>
            <a:spLocks noChangeShapeType="1"/>
          </p:cNvSpPr>
          <p:nvPr/>
        </p:nvSpPr>
        <p:spPr bwMode="auto">
          <a:xfrm>
            <a:off x="1474788" y="2033588"/>
            <a:ext cx="360362"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327" name="Line 63"/>
          <p:cNvSpPr>
            <a:spLocks noChangeShapeType="1"/>
          </p:cNvSpPr>
          <p:nvPr/>
        </p:nvSpPr>
        <p:spPr bwMode="auto">
          <a:xfrm>
            <a:off x="1443038" y="3041650"/>
            <a:ext cx="360362"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328" name="Line 64"/>
          <p:cNvSpPr>
            <a:spLocks noChangeShapeType="1"/>
          </p:cNvSpPr>
          <p:nvPr/>
        </p:nvSpPr>
        <p:spPr bwMode="auto">
          <a:xfrm>
            <a:off x="1443038" y="5057775"/>
            <a:ext cx="360362"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329" name="Line 65"/>
          <p:cNvSpPr>
            <a:spLocks noChangeShapeType="1"/>
          </p:cNvSpPr>
          <p:nvPr/>
        </p:nvSpPr>
        <p:spPr bwMode="auto">
          <a:xfrm>
            <a:off x="1443038" y="4049713"/>
            <a:ext cx="360362"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330" name="Rectangle 66"/>
          <p:cNvSpPr>
            <a:spLocks noChangeArrowheads="1"/>
          </p:cNvSpPr>
          <p:nvPr/>
        </p:nvSpPr>
        <p:spPr bwMode="auto">
          <a:xfrm>
            <a:off x="2051050" y="765175"/>
            <a:ext cx="4176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2311400" algn="l"/>
              </a:tabLst>
            </a:pPr>
            <a:r>
              <a:rPr lang="fr-FR" sz="2400" b="1"/>
              <a:t>Interaction voiles-portiques</a:t>
            </a:r>
          </a:p>
          <a:p>
            <a:pPr>
              <a:tabLst>
                <a:tab pos="2311400" algn="l"/>
              </a:tabLst>
            </a:pPr>
            <a:endParaRPr lang="fr-FR" sz="2400" b="1"/>
          </a:p>
        </p:txBody>
      </p:sp>
      <p:sp>
        <p:nvSpPr>
          <p:cNvPr id="11331" name="Rectangle 67"/>
          <p:cNvSpPr>
            <a:spLocks noChangeArrowheads="1"/>
          </p:cNvSpPr>
          <p:nvPr/>
        </p:nvSpPr>
        <p:spPr bwMode="auto">
          <a:xfrm>
            <a:off x="2051050" y="1773238"/>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t>Charges verticales</a:t>
            </a:r>
          </a:p>
          <a:p>
            <a:endParaRPr lang="fr-FR" sz="2400" b="1"/>
          </a:p>
        </p:txBody>
      </p:sp>
      <p:sp>
        <p:nvSpPr>
          <p:cNvPr id="11332" name="Rectangle 68"/>
          <p:cNvSpPr>
            <a:spLocks noChangeArrowheads="1"/>
          </p:cNvSpPr>
          <p:nvPr/>
        </p:nvSpPr>
        <p:spPr bwMode="auto">
          <a:xfrm>
            <a:off x="1979613" y="2781300"/>
            <a:ext cx="5883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t>Combinaisons d’actions</a:t>
            </a:r>
          </a:p>
          <a:p>
            <a:endParaRPr lang="fr-FR" sz="2400" b="1"/>
          </a:p>
        </p:txBody>
      </p:sp>
      <p:sp>
        <p:nvSpPr>
          <p:cNvPr id="11333" name="Rectangle 69"/>
          <p:cNvSpPr>
            <a:spLocks noChangeArrowheads="1"/>
          </p:cNvSpPr>
          <p:nvPr/>
        </p:nvSpPr>
        <p:spPr bwMode="auto">
          <a:xfrm>
            <a:off x="2051050" y="4797425"/>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t>Ferraillage des éléments porteurs</a:t>
            </a:r>
          </a:p>
          <a:p>
            <a:endParaRPr lang="fr-FR" sz="2400" b="1"/>
          </a:p>
        </p:txBody>
      </p:sp>
      <p:sp>
        <p:nvSpPr>
          <p:cNvPr id="11334" name="Rectangle 70"/>
          <p:cNvSpPr>
            <a:spLocks noChangeArrowheads="1"/>
          </p:cNvSpPr>
          <p:nvPr/>
        </p:nvSpPr>
        <p:spPr bwMode="auto">
          <a:xfrm>
            <a:off x="2019300" y="3833813"/>
            <a:ext cx="5594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t>Ferraillage des éléments secondaires</a:t>
            </a:r>
          </a:p>
          <a:p>
            <a:endParaRPr lang="fr-FR" sz="2400" b="1"/>
          </a:p>
        </p:txBody>
      </p:sp>
      <p:sp>
        <p:nvSpPr>
          <p:cNvPr id="11335" name="Rectangle 71"/>
          <p:cNvSpPr>
            <a:spLocks noChangeArrowheads="1"/>
          </p:cNvSpPr>
          <p:nvPr/>
        </p:nvSpPr>
        <p:spPr bwMode="auto">
          <a:xfrm>
            <a:off x="2122488" y="5734050"/>
            <a:ext cx="5184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t>Étude de l’infrastructure</a:t>
            </a:r>
          </a:p>
        </p:txBody>
      </p:sp>
      <p:sp>
        <p:nvSpPr>
          <p:cNvPr id="11337" name="Line 73"/>
          <p:cNvSpPr>
            <a:spLocks noChangeShapeType="1"/>
          </p:cNvSpPr>
          <p:nvPr/>
        </p:nvSpPr>
        <p:spPr bwMode="auto">
          <a:xfrm>
            <a:off x="1474788" y="6021388"/>
            <a:ext cx="360362" cy="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1324"/>
                                        </p:tgtEl>
                                        <p:attrNameLst>
                                          <p:attrName>style.visibility</p:attrName>
                                        </p:attrNameLst>
                                      </p:cBhvr>
                                      <p:to>
                                        <p:strVal val="visible"/>
                                      </p:to>
                                    </p:set>
                                    <p:animEffect transition="in" filter="strips(downLeft)">
                                      <p:cBhvr>
                                        <p:cTn id="7" dur="500"/>
                                        <p:tgtEl>
                                          <p:spTgt spid="11324"/>
                                        </p:tgtEl>
                                      </p:cBhvr>
                                    </p:animEffect>
                                  </p:childTnLst>
                                </p:cTn>
                              </p:par>
                            </p:childTnLst>
                          </p:cTn>
                        </p:par>
                        <p:par>
                          <p:cTn id="8" fill="hold" nodeType="afterGroup">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325"/>
                                        </p:tgtEl>
                                        <p:attrNameLst>
                                          <p:attrName>style.visibility</p:attrName>
                                        </p:attrNameLst>
                                      </p:cBhvr>
                                      <p:to>
                                        <p:strVal val="visible"/>
                                      </p:to>
                                    </p:set>
                                    <p:anim calcmode="lin" valueType="num">
                                      <p:cBhvr>
                                        <p:cTn id="11" dur="500" fill="hold"/>
                                        <p:tgtEl>
                                          <p:spTgt spid="11325"/>
                                        </p:tgtEl>
                                        <p:attrNameLst>
                                          <p:attrName>ppt_w</p:attrName>
                                        </p:attrNameLst>
                                      </p:cBhvr>
                                      <p:tavLst>
                                        <p:tav tm="0">
                                          <p:val>
                                            <p:fltVal val="0"/>
                                          </p:val>
                                        </p:tav>
                                        <p:tav tm="100000">
                                          <p:val>
                                            <p:strVal val="#ppt_w"/>
                                          </p:val>
                                        </p:tav>
                                      </p:tavLst>
                                    </p:anim>
                                    <p:anim calcmode="lin" valueType="num">
                                      <p:cBhvr>
                                        <p:cTn id="12" dur="500" fill="hold"/>
                                        <p:tgtEl>
                                          <p:spTgt spid="11325"/>
                                        </p:tgtEl>
                                        <p:attrNameLst>
                                          <p:attrName>ppt_h</p:attrName>
                                        </p:attrNameLst>
                                      </p:cBhvr>
                                      <p:tavLst>
                                        <p:tav tm="0">
                                          <p:val>
                                            <p:fltVal val="0"/>
                                          </p:val>
                                        </p:tav>
                                        <p:tav tm="100000">
                                          <p:val>
                                            <p:strVal val="#ppt_h"/>
                                          </p:val>
                                        </p:tav>
                                      </p:tavLst>
                                    </p:anim>
                                    <p:anim calcmode="lin" valueType="num">
                                      <p:cBhvr>
                                        <p:cTn id="13" dur="500" fill="hold"/>
                                        <p:tgtEl>
                                          <p:spTgt spid="11325"/>
                                        </p:tgtEl>
                                        <p:attrNameLst>
                                          <p:attrName>style.rotation</p:attrName>
                                        </p:attrNameLst>
                                      </p:cBhvr>
                                      <p:tavLst>
                                        <p:tav tm="0">
                                          <p:val>
                                            <p:fltVal val="360"/>
                                          </p:val>
                                        </p:tav>
                                        <p:tav tm="100000">
                                          <p:val>
                                            <p:fltVal val="0"/>
                                          </p:val>
                                        </p:tav>
                                      </p:tavLst>
                                    </p:anim>
                                    <p:animEffect transition="in" filter="fade">
                                      <p:cBhvr>
                                        <p:cTn id="14" dur="500"/>
                                        <p:tgtEl>
                                          <p:spTgt spid="11325"/>
                                        </p:tgtEl>
                                      </p:cBhvr>
                                    </p:animEffect>
                                  </p:childTnLst>
                                </p:cTn>
                              </p:par>
                            </p:childTnLst>
                          </p:cTn>
                        </p:par>
                        <p:par>
                          <p:cTn id="15" fill="hold" nodeType="afterGroup">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1330"/>
                                        </p:tgtEl>
                                        <p:attrNameLst>
                                          <p:attrName>style.visibility</p:attrName>
                                        </p:attrNameLst>
                                      </p:cBhvr>
                                      <p:to>
                                        <p:strVal val="visible"/>
                                      </p:to>
                                    </p:set>
                                    <p:anim calcmode="lin" valueType="num">
                                      <p:cBhvr>
                                        <p:cTn id="18" dur="500" fill="hold"/>
                                        <p:tgtEl>
                                          <p:spTgt spid="11330"/>
                                        </p:tgtEl>
                                        <p:attrNameLst>
                                          <p:attrName>ppt_w</p:attrName>
                                        </p:attrNameLst>
                                      </p:cBhvr>
                                      <p:tavLst>
                                        <p:tav tm="0">
                                          <p:val>
                                            <p:fltVal val="0"/>
                                          </p:val>
                                        </p:tav>
                                        <p:tav tm="100000">
                                          <p:val>
                                            <p:strVal val="#ppt_w"/>
                                          </p:val>
                                        </p:tav>
                                      </p:tavLst>
                                    </p:anim>
                                    <p:anim calcmode="lin" valueType="num">
                                      <p:cBhvr>
                                        <p:cTn id="19" dur="500" fill="hold"/>
                                        <p:tgtEl>
                                          <p:spTgt spid="11330"/>
                                        </p:tgtEl>
                                        <p:attrNameLst>
                                          <p:attrName>ppt_h</p:attrName>
                                        </p:attrNameLst>
                                      </p:cBhvr>
                                      <p:tavLst>
                                        <p:tav tm="0">
                                          <p:val>
                                            <p:fltVal val="0"/>
                                          </p:val>
                                        </p:tav>
                                        <p:tav tm="100000">
                                          <p:val>
                                            <p:strVal val="#ppt_h"/>
                                          </p:val>
                                        </p:tav>
                                      </p:tavLst>
                                    </p:anim>
                                    <p:anim calcmode="lin" valueType="num">
                                      <p:cBhvr>
                                        <p:cTn id="20" dur="500" fill="hold"/>
                                        <p:tgtEl>
                                          <p:spTgt spid="11330"/>
                                        </p:tgtEl>
                                        <p:attrNameLst>
                                          <p:attrName>style.rotation</p:attrName>
                                        </p:attrNameLst>
                                      </p:cBhvr>
                                      <p:tavLst>
                                        <p:tav tm="0">
                                          <p:val>
                                            <p:fltVal val="360"/>
                                          </p:val>
                                        </p:tav>
                                        <p:tav tm="100000">
                                          <p:val>
                                            <p:fltVal val="0"/>
                                          </p:val>
                                        </p:tav>
                                      </p:tavLst>
                                    </p:anim>
                                    <p:animEffect transition="in" filter="fade">
                                      <p:cBhvr>
                                        <p:cTn id="21" dur="500"/>
                                        <p:tgtEl>
                                          <p:spTgt spid="11330"/>
                                        </p:tgtEl>
                                      </p:cBhvr>
                                    </p:animEffect>
                                  </p:childTnLst>
                                </p:cTn>
                              </p:par>
                            </p:childTnLst>
                          </p:cTn>
                        </p:par>
                        <p:par>
                          <p:cTn id="22" fill="hold" nodeType="afterGroup">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11326"/>
                                        </p:tgtEl>
                                        <p:attrNameLst>
                                          <p:attrName>style.visibility</p:attrName>
                                        </p:attrNameLst>
                                      </p:cBhvr>
                                      <p:to>
                                        <p:strVal val="visible"/>
                                      </p:to>
                                    </p:set>
                                    <p:anim calcmode="lin" valueType="num">
                                      <p:cBhvr>
                                        <p:cTn id="25" dur="500" fill="hold"/>
                                        <p:tgtEl>
                                          <p:spTgt spid="11326"/>
                                        </p:tgtEl>
                                        <p:attrNameLst>
                                          <p:attrName>ppt_w</p:attrName>
                                        </p:attrNameLst>
                                      </p:cBhvr>
                                      <p:tavLst>
                                        <p:tav tm="0">
                                          <p:val>
                                            <p:fltVal val="0"/>
                                          </p:val>
                                        </p:tav>
                                        <p:tav tm="100000">
                                          <p:val>
                                            <p:strVal val="#ppt_w"/>
                                          </p:val>
                                        </p:tav>
                                      </p:tavLst>
                                    </p:anim>
                                    <p:anim calcmode="lin" valueType="num">
                                      <p:cBhvr>
                                        <p:cTn id="26" dur="500" fill="hold"/>
                                        <p:tgtEl>
                                          <p:spTgt spid="11326"/>
                                        </p:tgtEl>
                                        <p:attrNameLst>
                                          <p:attrName>ppt_h</p:attrName>
                                        </p:attrNameLst>
                                      </p:cBhvr>
                                      <p:tavLst>
                                        <p:tav tm="0">
                                          <p:val>
                                            <p:fltVal val="0"/>
                                          </p:val>
                                        </p:tav>
                                        <p:tav tm="100000">
                                          <p:val>
                                            <p:strVal val="#ppt_h"/>
                                          </p:val>
                                        </p:tav>
                                      </p:tavLst>
                                    </p:anim>
                                    <p:anim calcmode="lin" valueType="num">
                                      <p:cBhvr>
                                        <p:cTn id="27" dur="500" fill="hold"/>
                                        <p:tgtEl>
                                          <p:spTgt spid="11326"/>
                                        </p:tgtEl>
                                        <p:attrNameLst>
                                          <p:attrName>style.rotation</p:attrName>
                                        </p:attrNameLst>
                                      </p:cBhvr>
                                      <p:tavLst>
                                        <p:tav tm="0">
                                          <p:val>
                                            <p:fltVal val="360"/>
                                          </p:val>
                                        </p:tav>
                                        <p:tav tm="100000">
                                          <p:val>
                                            <p:fltVal val="0"/>
                                          </p:val>
                                        </p:tav>
                                      </p:tavLst>
                                    </p:anim>
                                    <p:animEffect transition="in" filter="fade">
                                      <p:cBhvr>
                                        <p:cTn id="28" dur="500"/>
                                        <p:tgtEl>
                                          <p:spTgt spid="11326"/>
                                        </p:tgtEl>
                                      </p:cBhvr>
                                    </p:animEffect>
                                  </p:childTnLst>
                                </p:cTn>
                              </p:par>
                            </p:childTnLst>
                          </p:cTn>
                        </p:par>
                        <p:par>
                          <p:cTn id="29" fill="hold" nodeType="afterGroup">
                            <p:stCondLst>
                              <p:cond delay="2000"/>
                            </p:stCondLst>
                            <p:childTnLst>
                              <p:par>
                                <p:cTn id="30" presetID="49" presetClass="entr" presetSubtype="0" decel="100000" fill="hold" grpId="0" nodeType="afterEffect">
                                  <p:stCondLst>
                                    <p:cond delay="0"/>
                                  </p:stCondLst>
                                  <p:childTnLst>
                                    <p:set>
                                      <p:cBhvr>
                                        <p:cTn id="31" dur="1" fill="hold">
                                          <p:stCondLst>
                                            <p:cond delay="0"/>
                                          </p:stCondLst>
                                        </p:cTn>
                                        <p:tgtEl>
                                          <p:spTgt spid="11331"/>
                                        </p:tgtEl>
                                        <p:attrNameLst>
                                          <p:attrName>style.visibility</p:attrName>
                                        </p:attrNameLst>
                                      </p:cBhvr>
                                      <p:to>
                                        <p:strVal val="visible"/>
                                      </p:to>
                                    </p:set>
                                    <p:anim calcmode="lin" valueType="num">
                                      <p:cBhvr>
                                        <p:cTn id="32" dur="500" fill="hold"/>
                                        <p:tgtEl>
                                          <p:spTgt spid="11331"/>
                                        </p:tgtEl>
                                        <p:attrNameLst>
                                          <p:attrName>ppt_w</p:attrName>
                                        </p:attrNameLst>
                                      </p:cBhvr>
                                      <p:tavLst>
                                        <p:tav tm="0">
                                          <p:val>
                                            <p:fltVal val="0"/>
                                          </p:val>
                                        </p:tav>
                                        <p:tav tm="100000">
                                          <p:val>
                                            <p:strVal val="#ppt_w"/>
                                          </p:val>
                                        </p:tav>
                                      </p:tavLst>
                                    </p:anim>
                                    <p:anim calcmode="lin" valueType="num">
                                      <p:cBhvr>
                                        <p:cTn id="33" dur="500" fill="hold"/>
                                        <p:tgtEl>
                                          <p:spTgt spid="11331"/>
                                        </p:tgtEl>
                                        <p:attrNameLst>
                                          <p:attrName>ppt_h</p:attrName>
                                        </p:attrNameLst>
                                      </p:cBhvr>
                                      <p:tavLst>
                                        <p:tav tm="0">
                                          <p:val>
                                            <p:fltVal val="0"/>
                                          </p:val>
                                        </p:tav>
                                        <p:tav tm="100000">
                                          <p:val>
                                            <p:strVal val="#ppt_h"/>
                                          </p:val>
                                        </p:tav>
                                      </p:tavLst>
                                    </p:anim>
                                    <p:anim calcmode="lin" valueType="num">
                                      <p:cBhvr>
                                        <p:cTn id="34" dur="500" fill="hold"/>
                                        <p:tgtEl>
                                          <p:spTgt spid="11331"/>
                                        </p:tgtEl>
                                        <p:attrNameLst>
                                          <p:attrName>style.rotation</p:attrName>
                                        </p:attrNameLst>
                                      </p:cBhvr>
                                      <p:tavLst>
                                        <p:tav tm="0">
                                          <p:val>
                                            <p:fltVal val="360"/>
                                          </p:val>
                                        </p:tav>
                                        <p:tav tm="100000">
                                          <p:val>
                                            <p:fltVal val="0"/>
                                          </p:val>
                                        </p:tav>
                                      </p:tavLst>
                                    </p:anim>
                                    <p:animEffect transition="in" filter="fade">
                                      <p:cBhvr>
                                        <p:cTn id="35" dur="500"/>
                                        <p:tgtEl>
                                          <p:spTgt spid="11331"/>
                                        </p:tgtEl>
                                      </p:cBhvr>
                                    </p:animEffect>
                                  </p:childTnLst>
                                </p:cTn>
                              </p:par>
                            </p:childTnLst>
                          </p:cTn>
                        </p:par>
                        <p:par>
                          <p:cTn id="36" fill="hold" nodeType="afterGroup">
                            <p:stCondLst>
                              <p:cond delay="2500"/>
                            </p:stCondLst>
                            <p:childTnLst>
                              <p:par>
                                <p:cTn id="37" presetID="49" presetClass="entr" presetSubtype="0" decel="100000" fill="hold" grpId="0" nodeType="afterEffect">
                                  <p:stCondLst>
                                    <p:cond delay="0"/>
                                  </p:stCondLst>
                                  <p:childTnLst>
                                    <p:set>
                                      <p:cBhvr>
                                        <p:cTn id="38" dur="1" fill="hold">
                                          <p:stCondLst>
                                            <p:cond delay="0"/>
                                          </p:stCondLst>
                                        </p:cTn>
                                        <p:tgtEl>
                                          <p:spTgt spid="11327"/>
                                        </p:tgtEl>
                                        <p:attrNameLst>
                                          <p:attrName>style.visibility</p:attrName>
                                        </p:attrNameLst>
                                      </p:cBhvr>
                                      <p:to>
                                        <p:strVal val="visible"/>
                                      </p:to>
                                    </p:set>
                                    <p:anim calcmode="lin" valueType="num">
                                      <p:cBhvr>
                                        <p:cTn id="39" dur="500" fill="hold"/>
                                        <p:tgtEl>
                                          <p:spTgt spid="11327"/>
                                        </p:tgtEl>
                                        <p:attrNameLst>
                                          <p:attrName>ppt_w</p:attrName>
                                        </p:attrNameLst>
                                      </p:cBhvr>
                                      <p:tavLst>
                                        <p:tav tm="0">
                                          <p:val>
                                            <p:fltVal val="0"/>
                                          </p:val>
                                        </p:tav>
                                        <p:tav tm="100000">
                                          <p:val>
                                            <p:strVal val="#ppt_w"/>
                                          </p:val>
                                        </p:tav>
                                      </p:tavLst>
                                    </p:anim>
                                    <p:anim calcmode="lin" valueType="num">
                                      <p:cBhvr>
                                        <p:cTn id="40" dur="500" fill="hold"/>
                                        <p:tgtEl>
                                          <p:spTgt spid="11327"/>
                                        </p:tgtEl>
                                        <p:attrNameLst>
                                          <p:attrName>ppt_h</p:attrName>
                                        </p:attrNameLst>
                                      </p:cBhvr>
                                      <p:tavLst>
                                        <p:tav tm="0">
                                          <p:val>
                                            <p:fltVal val="0"/>
                                          </p:val>
                                        </p:tav>
                                        <p:tav tm="100000">
                                          <p:val>
                                            <p:strVal val="#ppt_h"/>
                                          </p:val>
                                        </p:tav>
                                      </p:tavLst>
                                    </p:anim>
                                    <p:anim calcmode="lin" valueType="num">
                                      <p:cBhvr>
                                        <p:cTn id="41" dur="500" fill="hold"/>
                                        <p:tgtEl>
                                          <p:spTgt spid="11327"/>
                                        </p:tgtEl>
                                        <p:attrNameLst>
                                          <p:attrName>style.rotation</p:attrName>
                                        </p:attrNameLst>
                                      </p:cBhvr>
                                      <p:tavLst>
                                        <p:tav tm="0">
                                          <p:val>
                                            <p:fltVal val="360"/>
                                          </p:val>
                                        </p:tav>
                                        <p:tav tm="100000">
                                          <p:val>
                                            <p:fltVal val="0"/>
                                          </p:val>
                                        </p:tav>
                                      </p:tavLst>
                                    </p:anim>
                                    <p:animEffect transition="in" filter="fade">
                                      <p:cBhvr>
                                        <p:cTn id="42" dur="500"/>
                                        <p:tgtEl>
                                          <p:spTgt spid="11327"/>
                                        </p:tgtEl>
                                      </p:cBhvr>
                                    </p:animEffect>
                                  </p:childTnLst>
                                </p:cTn>
                              </p:par>
                            </p:childTnLst>
                          </p:cTn>
                        </p:par>
                        <p:par>
                          <p:cTn id="43" fill="hold" nodeType="afterGroup">
                            <p:stCondLst>
                              <p:cond delay="3000"/>
                            </p:stCondLst>
                            <p:childTnLst>
                              <p:par>
                                <p:cTn id="44" presetID="49" presetClass="entr" presetSubtype="0" decel="100000" fill="hold" grpId="0" nodeType="afterEffect">
                                  <p:stCondLst>
                                    <p:cond delay="0"/>
                                  </p:stCondLst>
                                  <p:childTnLst>
                                    <p:set>
                                      <p:cBhvr>
                                        <p:cTn id="45" dur="1" fill="hold">
                                          <p:stCondLst>
                                            <p:cond delay="0"/>
                                          </p:stCondLst>
                                        </p:cTn>
                                        <p:tgtEl>
                                          <p:spTgt spid="11332"/>
                                        </p:tgtEl>
                                        <p:attrNameLst>
                                          <p:attrName>style.visibility</p:attrName>
                                        </p:attrNameLst>
                                      </p:cBhvr>
                                      <p:to>
                                        <p:strVal val="visible"/>
                                      </p:to>
                                    </p:set>
                                    <p:anim calcmode="lin" valueType="num">
                                      <p:cBhvr>
                                        <p:cTn id="46" dur="500" fill="hold"/>
                                        <p:tgtEl>
                                          <p:spTgt spid="11332"/>
                                        </p:tgtEl>
                                        <p:attrNameLst>
                                          <p:attrName>ppt_w</p:attrName>
                                        </p:attrNameLst>
                                      </p:cBhvr>
                                      <p:tavLst>
                                        <p:tav tm="0">
                                          <p:val>
                                            <p:fltVal val="0"/>
                                          </p:val>
                                        </p:tav>
                                        <p:tav tm="100000">
                                          <p:val>
                                            <p:strVal val="#ppt_w"/>
                                          </p:val>
                                        </p:tav>
                                      </p:tavLst>
                                    </p:anim>
                                    <p:anim calcmode="lin" valueType="num">
                                      <p:cBhvr>
                                        <p:cTn id="47" dur="500" fill="hold"/>
                                        <p:tgtEl>
                                          <p:spTgt spid="11332"/>
                                        </p:tgtEl>
                                        <p:attrNameLst>
                                          <p:attrName>ppt_h</p:attrName>
                                        </p:attrNameLst>
                                      </p:cBhvr>
                                      <p:tavLst>
                                        <p:tav tm="0">
                                          <p:val>
                                            <p:fltVal val="0"/>
                                          </p:val>
                                        </p:tav>
                                        <p:tav tm="100000">
                                          <p:val>
                                            <p:strVal val="#ppt_h"/>
                                          </p:val>
                                        </p:tav>
                                      </p:tavLst>
                                    </p:anim>
                                    <p:anim calcmode="lin" valueType="num">
                                      <p:cBhvr>
                                        <p:cTn id="48" dur="500" fill="hold"/>
                                        <p:tgtEl>
                                          <p:spTgt spid="11332"/>
                                        </p:tgtEl>
                                        <p:attrNameLst>
                                          <p:attrName>style.rotation</p:attrName>
                                        </p:attrNameLst>
                                      </p:cBhvr>
                                      <p:tavLst>
                                        <p:tav tm="0">
                                          <p:val>
                                            <p:fltVal val="360"/>
                                          </p:val>
                                        </p:tav>
                                        <p:tav tm="100000">
                                          <p:val>
                                            <p:fltVal val="0"/>
                                          </p:val>
                                        </p:tav>
                                      </p:tavLst>
                                    </p:anim>
                                    <p:animEffect transition="in" filter="fade">
                                      <p:cBhvr>
                                        <p:cTn id="49" dur="500"/>
                                        <p:tgtEl>
                                          <p:spTgt spid="11332"/>
                                        </p:tgtEl>
                                      </p:cBhvr>
                                    </p:animEffect>
                                  </p:childTnLst>
                                </p:cTn>
                              </p:par>
                            </p:childTnLst>
                          </p:cTn>
                        </p:par>
                        <p:par>
                          <p:cTn id="50" fill="hold" nodeType="afterGroup">
                            <p:stCondLst>
                              <p:cond delay="3500"/>
                            </p:stCondLst>
                            <p:childTnLst>
                              <p:par>
                                <p:cTn id="51" presetID="49" presetClass="entr" presetSubtype="0" decel="100000" fill="hold" grpId="0" nodeType="afterEffect">
                                  <p:stCondLst>
                                    <p:cond delay="0"/>
                                  </p:stCondLst>
                                  <p:childTnLst>
                                    <p:set>
                                      <p:cBhvr>
                                        <p:cTn id="52" dur="1" fill="hold">
                                          <p:stCondLst>
                                            <p:cond delay="0"/>
                                          </p:stCondLst>
                                        </p:cTn>
                                        <p:tgtEl>
                                          <p:spTgt spid="11329"/>
                                        </p:tgtEl>
                                        <p:attrNameLst>
                                          <p:attrName>style.visibility</p:attrName>
                                        </p:attrNameLst>
                                      </p:cBhvr>
                                      <p:to>
                                        <p:strVal val="visible"/>
                                      </p:to>
                                    </p:set>
                                    <p:anim calcmode="lin" valueType="num">
                                      <p:cBhvr>
                                        <p:cTn id="53" dur="500" fill="hold"/>
                                        <p:tgtEl>
                                          <p:spTgt spid="11329"/>
                                        </p:tgtEl>
                                        <p:attrNameLst>
                                          <p:attrName>ppt_w</p:attrName>
                                        </p:attrNameLst>
                                      </p:cBhvr>
                                      <p:tavLst>
                                        <p:tav tm="0">
                                          <p:val>
                                            <p:fltVal val="0"/>
                                          </p:val>
                                        </p:tav>
                                        <p:tav tm="100000">
                                          <p:val>
                                            <p:strVal val="#ppt_w"/>
                                          </p:val>
                                        </p:tav>
                                      </p:tavLst>
                                    </p:anim>
                                    <p:anim calcmode="lin" valueType="num">
                                      <p:cBhvr>
                                        <p:cTn id="54" dur="500" fill="hold"/>
                                        <p:tgtEl>
                                          <p:spTgt spid="11329"/>
                                        </p:tgtEl>
                                        <p:attrNameLst>
                                          <p:attrName>ppt_h</p:attrName>
                                        </p:attrNameLst>
                                      </p:cBhvr>
                                      <p:tavLst>
                                        <p:tav tm="0">
                                          <p:val>
                                            <p:fltVal val="0"/>
                                          </p:val>
                                        </p:tav>
                                        <p:tav tm="100000">
                                          <p:val>
                                            <p:strVal val="#ppt_h"/>
                                          </p:val>
                                        </p:tav>
                                      </p:tavLst>
                                    </p:anim>
                                    <p:anim calcmode="lin" valueType="num">
                                      <p:cBhvr>
                                        <p:cTn id="55" dur="500" fill="hold"/>
                                        <p:tgtEl>
                                          <p:spTgt spid="11329"/>
                                        </p:tgtEl>
                                        <p:attrNameLst>
                                          <p:attrName>style.rotation</p:attrName>
                                        </p:attrNameLst>
                                      </p:cBhvr>
                                      <p:tavLst>
                                        <p:tav tm="0">
                                          <p:val>
                                            <p:fltVal val="360"/>
                                          </p:val>
                                        </p:tav>
                                        <p:tav tm="100000">
                                          <p:val>
                                            <p:fltVal val="0"/>
                                          </p:val>
                                        </p:tav>
                                      </p:tavLst>
                                    </p:anim>
                                    <p:animEffect transition="in" filter="fade">
                                      <p:cBhvr>
                                        <p:cTn id="56" dur="500"/>
                                        <p:tgtEl>
                                          <p:spTgt spid="11329"/>
                                        </p:tgtEl>
                                      </p:cBhvr>
                                    </p:animEffect>
                                  </p:childTnLst>
                                </p:cTn>
                              </p:par>
                            </p:childTnLst>
                          </p:cTn>
                        </p:par>
                        <p:par>
                          <p:cTn id="57" fill="hold" nodeType="afterGroup">
                            <p:stCondLst>
                              <p:cond delay="4000"/>
                            </p:stCondLst>
                            <p:childTnLst>
                              <p:par>
                                <p:cTn id="58" presetID="49" presetClass="entr" presetSubtype="0" decel="100000" fill="hold" grpId="0" nodeType="afterEffect">
                                  <p:stCondLst>
                                    <p:cond delay="0"/>
                                  </p:stCondLst>
                                  <p:childTnLst>
                                    <p:set>
                                      <p:cBhvr>
                                        <p:cTn id="59" dur="1" fill="hold">
                                          <p:stCondLst>
                                            <p:cond delay="0"/>
                                          </p:stCondLst>
                                        </p:cTn>
                                        <p:tgtEl>
                                          <p:spTgt spid="11334"/>
                                        </p:tgtEl>
                                        <p:attrNameLst>
                                          <p:attrName>style.visibility</p:attrName>
                                        </p:attrNameLst>
                                      </p:cBhvr>
                                      <p:to>
                                        <p:strVal val="visible"/>
                                      </p:to>
                                    </p:set>
                                    <p:anim calcmode="lin" valueType="num">
                                      <p:cBhvr>
                                        <p:cTn id="60" dur="500" fill="hold"/>
                                        <p:tgtEl>
                                          <p:spTgt spid="11334"/>
                                        </p:tgtEl>
                                        <p:attrNameLst>
                                          <p:attrName>ppt_w</p:attrName>
                                        </p:attrNameLst>
                                      </p:cBhvr>
                                      <p:tavLst>
                                        <p:tav tm="0">
                                          <p:val>
                                            <p:fltVal val="0"/>
                                          </p:val>
                                        </p:tav>
                                        <p:tav tm="100000">
                                          <p:val>
                                            <p:strVal val="#ppt_w"/>
                                          </p:val>
                                        </p:tav>
                                      </p:tavLst>
                                    </p:anim>
                                    <p:anim calcmode="lin" valueType="num">
                                      <p:cBhvr>
                                        <p:cTn id="61" dur="500" fill="hold"/>
                                        <p:tgtEl>
                                          <p:spTgt spid="11334"/>
                                        </p:tgtEl>
                                        <p:attrNameLst>
                                          <p:attrName>ppt_h</p:attrName>
                                        </p:attrNameLst>
                                      </p:cBhvr>
                                      <p:tavLst>
                                        <p:tav tm="0">
                                          <p:val>
                                            <p:fltVal val="0"/>
                                          </p:val>
                                        </p:tav>
                                        <p:tav tm="100000">
                                          <p:val>
                                            <p:strVal val="#ppt_h"/>
                                          </p:val>
                                        </p:tav>
                                      </p:tavLst>
                                    </p:anim>
                                    <p:anim calcmode="lin" valueType="num">
                                      <p:cBhvr>
                                        <p:cTn id="62" dur="500" fill="hold"/>
                                        <p:tgtEl>
                                          <p:spTgt spid="11334"/>
                                        </p:tgtEl>
                                        <p:attrNameLst>
                                          <p:attrName>style.rotation</p:attrName>
                                        </p:attrNameLst>
                                      </p:cBhvr>
                                      <p:tavLst>
                                        <p:tav tm="0">
                                          <p:val>
                                            <p:fltVal val="360"/>
                                          </p:val>
                                        </p:tav>
                                        <p:tav tm="100000">
                                          <p:val>
                                            <p:fltVal val="0"/>
                                          </p:val>
                                        </p:tav>
                                      </p:tavLst>
                                    </p:anim>
                                    <p:animEffect transition="in" filter="fade">
                                      <p:cBhvr>
                                        <p:cTn id="63" dur="500"/>
                                        <p:tgtEl>
                                          <p:spTgt spid="11334"/>
                                        </p:tgtEl>
                                      </p:cBhvr>
                                    </p:animEffect>
                                  </p:childTnLst>
                                </p:cTn>
                              </p:par>
                            </p:childTnLst>
                          </p:cTn>
                        </p:par>
                        <p:par>
                          <p:cTn id="64" fill="hold" nodeType="afterGroup">
                            <p:stCondLst>
                              <p:cond delay="4500"/>
                            </p:stCondLst>
                            <p:childTnLst>
                              <p:par>
                                <p:cTn id="65" presetID="49" presetClass="entr" presetSubtype="0" decel="100000" fill="hold" grpId="0" nodeType="afterEffect">
                                  <p:stCondLst>
                                    <p:cond delay="0"/>
                                  </p:stCondLst>
                                  <p:childTnLst>
                                    <p:set>
                                      <p:cBhvr>
                                        <p:cTn id="66" dur="1" fill="hold">
                                          <p:stCondLst>
                                            <p:cond delay="0"/>
                                          </p:stCondLst>
                                        </p:cTn>
                                        <p:tgtEl>
                                          <p:spTgt spid="11328"/>
                                        </p:tgtEl>
                                        <p:attrNameLst>
                                          <p:attrName>style.visibility</p:attrName>
                                        </p:attrNameLst>
                                      </p:cBhvr>
                                      <p:to>
                                        <p:strVal val="visible"/>
                                      </p:to>
                                    </p:set>
                                    <p:anim calcmode="lin" valueType="num">
                                      <p:cBhvr>
                                        <p:cTn id="67" dur="500" fill="hold"/>
                                        <p:tgtEl>
                                          <p:spTgt spid="11328"/>
                                        </p:tgtEl>
                                        <p:attrNameLst>
                                          <p:attrName>ppt_w</p:attrName>
                                        </p:attrNameLst>
                                      </p:cBhvr>
                                      <p:tavLst>
                                        <p:tav tm="0">
                                          <p:val>
                                            <p:fltVal val="0"/>
                                          </p:val>
                                        </p:tav>
                                        <p:tav tm="100000">
                                          <p:val>
                                            <p:strVal val="#ppt_w"/>
                                          </p:val>
                                        </p:tav>
                                      </p:tavLst>
                                    </p:anim>
                                    <p:anim calcmode="lin" valueType="num">
                                      <p:cBhvr>
                                        <p:cTn id="68" dur="500" fill="hold"/>
                                        <p:tgtEl>
                                          <p:spTgt spid="11328"/>
                                        </p:tgtEl>
                                        <p:attrNameLst>
                                          <p:attrName>ppt_h</p:attrName>
                                        </p:attrNameLst>
                                      </p:cBhvr>
                                      <p:tavLst>
                                        <p:tav tm="0">
                                          <p:val>
                                            <p:fltVal val="0"/>
                                          </p:val>
                                        </p:tav>
                                        <p:tav tm="100000">
                                          <p:val>
                                            <p:strVal val="#ppt_h"/>
                                          </p:val>
                                        </p:tav>
                                      </p:tavLst>
                                    </p:anim>
                                    <p:anim calcmode="lin" valueType="num">
                                      <p:cBhvr>
                                        <p:cTn id="69" dur="500" fill="hold"/>
                                        <p:tgtEl>
                                          <p:spTgt spid="11328"/>
                                        </p:tgtEl>
                                        <p:attrNameLst>
                                          <p:attrName>style.rotation</p:attrName>
                                        </p:attrNameLst>
                                      </p:cBhvr>
                                      <p:tavLst>
                                        <p:tav tm="0">
                                          <p:val>
                                            <p:fltVal val="360"/>
                                          </p:val>
                                        </p:tav>
                                        <p:tav tm="100000">
                                          <p:val>
                                            <p:fltVal val="0"/>
                                          </p:val>
                                        </p:tav>
                                      </p:tavLst>
                                    </p:anim>
                                    <p:animEffect transition="in" filter="fade">
                                      <p:cBhvr>
                                        <p:cTn id="70" dur="500"/>
                                        <p:tgtEl>
                                          <p:spTgt spid="11328"/>
                                        </p:tgtEl>
                                      </p:cBhvr>
                                    </p:animEffect>
                                  </p:childTnLst>
                                </p:cTn>
                              </p:par>
                            </p:childTnLst>
                          </p:cTn>
                        </p:par>
                        <p:par>
                          <p:cTn id="71" fill="hold" nodeType="afterGroup">
                            <p:stCondLst>
                              <p:cond delay="5000"/>
                            </p:stCondLst>
                            <p:childTnLst>
                              <p:par>
                                <p:cTn id="72" presetID="49" presetClass="entr" presetSubtype="0" decel="100000" fill="hold" grpId="0" nodeType="afterEffect">
                                  <p:stCondLst>
                                    <p:cond delay="0"/>
                                  </p:stCondLst>
                                  <p:childTnLst>
                                    <p:set>
                                      <p:cBhvr>
                                        <p:cTn id="73" dur="1" fill="hold">
                                          <p:stCondLst>
                                            <p:cond delay="0"/>
                                          </p:stCondLst>
                                        </p:cTn>
                                        <p:tgtEl>
                                          <p:spTgt spid="11333"/>
                                        </p:tgtEl>
                                        <p:attrNameLst>
                                          <p:attrName>style.visibility</p:attrName>
                                        </p:attrNameLst>
                                      </p:cBhvr>
                                      <p:to>
                                        <p:strVal val="visible"/>
                                      </p:to>
                                    </p:set>
                                    <p:anim calcmode="lin" valueType="num">
                                      <p:cBhvr>
                                        <p:cTn id="74" dur="500" fill="hold"/>
                                        <p:tgtEl>
                                          <p:spTgt spid="11333"/>
                                        </p:tgtEl>
                                        <p:attrNameLst>
                                          <p:attrName>ppt_w</p:attrName>
                                        </p:attrNameLst>
                                      </p:cBhvr>
                                      <p:tavLst>
                                        <p:tav tm="0">
                                          <p:val>
                                            <p:fltVal val="0"/>
                                          </p:val>
                                        </p:tav>
                                        <p:tav tm="100000">
                                          <p:val>
                                            <p:strVal val="#ppt_w"/>
                                          </p:val>
                                        </p:tav>
                                      </p:tavLst>
                                    </p:anim>
                                    <p:anim calcmode="lin" valueType="num">
                                      <p:cBhvr>
                                        <p:cTn id="75" dur="500" fill="hold"/>
                                        <p:tgtEl>
                                          <p:spTgt spid="11333"/>
                                        </p:tgtEl>
                                        <p:attrNameLst>
                                          <p:attrName>ppt_h</p:attrName>
                                        </p:attrNameLst>
                                      </p:cBhvr>
                                      <p:tavLst>
                                        <p:tav tm="0">
                                          <p:val>
                                            <p:fltVal val="0"/>
                                          </p:val>
                                        </p:tav>
                                        <p:tav tm="100000">
                                          <p:val>
                                            <p:strVal val="#ppt_h"/>
                                          </p:val>
                                        </p:tav>
                                      </p:tavLst>
                                    </p:anim>
                                    <p:anim calcmode="lin" valueType="num">
                                      <p:cBhvr>
                                        <p:cTn id="76" dur="500" fill="hold"/>
                                        <p:tgtEl>
                                          <p:spTgt spid="11333"/>
                                        </p:tgtEl>
                                        <p:attrNameLst>
                                          <p:attrName>style.rotation</p:attrName>
                                        </p:attrNameLst>
                                      </p:cBhvr>
                                      <p:tavLst>
                                        <p:tav tm="0">
                                          <p:val>
                                            <p:fltVal val="360"/>
                                          </p:val>
                                        </p:tav>
                                        <p:tav tm="100000">
                                          <p:val>
                                            <p:fltVal val="0"/>
                                          </p:val>
                                        </p:tav>
                                      </p:tavLst>
                                    </p:anim>
                                    <p:animEffect transition="in" filter="fade">
                                      <p:cBhvr>
                                        <p:cTn id="77" dur="500"/>
                                        <p:tgtEl>
                                          <p:spTgt spid="11333"/>
                                        </p:tgtEl>
                                      </p:cBhvr>
                                    </p:animEffect>
                                  </p:childTnLst>
                                </p:cTn>
                              </p:par>
                            </p:childTnLst>
                          </p:cTn>
                        </p:par>
                        <p:par>
                          <p:cTn id="78" fill="hold" nodeType="afterGroup">
                            <p:stCondLst>
                              <p:cond delay="5500"/>
                            </p:stCondLst>
                            <p:childTnLst>
                              <p:par>
                                <p:cTn id="79" presetID="49" presetClass="entr" presetSubtype="0" decel="100000" fill="hold" grpId="0" nodeType="afterEffect">
                                  <p:stCondLst>
                                    <p:cond delay="0"/>
                                  </p:stCondLst>
                                  <p:childTnLst>
                                    <p:set>
                                      <p:cBhvr>
                                        <p:cTn id="80" dur="1" fill="hold">
                                          <p:stCondLst>
                                            <p:cond delay="0"/>
                                          </p:stCondLst>
                                        </p:cTn>
                                        <p:tgtEl>
                                          <p:spTgt spid="11335"/>
                                        </p:tgtEl>
                                        <p:attrNameLst>
                                          <p:attrName>style.visibility</p:attrName>
                                        </p:attrNameLst>
                                      </p:cBhvr>
                                      <p:to>
                                        <p:strVal val="visible"/>
                                      </p:to>
                                    </p:set>
                                    <p:anim calcmode="lin" valueType="num">
                                      <p:cBhvr>
                                        <p:cTn id="81" dur="500" fill="hold"/>
                                        <p:tgtEl>
                                          <p:spTgt spid="11335"/>
                                        </p:tgtEl>
                                        <p:attrNameLst>
                                          <p:attrName>ppt_w</p:attrName>
                                        </p:attrNameLst>
                                      </p:cBhvr>
                                      <p:tavLst>
                                        <p:tav tm="0">
                                          <p:val>
                                            <p:fltVal val="0"/>
                                          </p:val>
                                        </p:tav>
                                        <p:tav tm="100000">
                                          <p:val>
                                            <p:strVal val="#ppt_w"/>
                                          </p:val>
                                        </p:tav>
                                      </p:tavLst>
                                    </p:anim>
                                    <p:anim calcmode="lin" valueType="num">
                                      <p:cBhvr>
                                        <p:cTn id="82" dur="500" fill="hold"/>
                                        <p:tgtEl>
                                          <p:spTgt spid="11335"/>
                                        </p:tgtEl>
                                        <p:attrNameLst>
                                          <p:attrName>ppt_h</p:attrName>
                                        </p:attrNameLst>
                                      </p:cBhvr>
                                      <p:tavLst>
                                        <p:tav tm="0">
                                          <p:val>
                                            <p:fltVal val="0"/>
                                          </p:val>
                                        </p:tav>
                                        <p:tav tm="100000">
                                          <p:val>
                                            <p:strVal val="#ppt_h"/>
                                          </p:val>
                                        </p:tav>
                                      </p:tavLst>
                                    </p:anim>
                                    <p:anim calcmode="lin" valueType="num">
                                      <p:cBhvr>
                                        <p:cTn id="83" dur="500" fill="hold"/>
                                        <p:tgtEl>
                                          <p:spTgt spid="11335"/>
                                        </p:tgtEl>
                                        <p:attrNameLst>
                                          <p:attrName>style.rotation</p:attrName>
                                        </p:attrNameLst>
                                      </p:cBhvr>
                                      <p:tavLst>
                                        <p:tav tm="0">
                                          <p:val>
                                            <p:fltVal val="360"/>
                                          </p:val>
                                        </p:tav>
                                        <p:tav tm="100000">
                                          <p:val>
                                            <p:fltVal val="0"/>
                                          </p:val>
                                        </p:tav>
                                      </p:tavLst>
                                    </p:anim>
                                    <p:animEffect transition="in" filter="fade">
                                      <p:cBhvr>
                                        <p:cTn id="84" dur="500"/>
                                        <p:tgtEl>
                                          <p:spTgt spid="11335"/>
                                        </p:tgtEl>
                                      </p:cBhvr>
                                    </p:animEffect>
                                  </p:childTnLst>
                                </p:cTn>
                              </p:par>
                            </p:childTnLst>
                          </p:cTn>
                        </p:par>
                        <p:par>
                          <p:cTn id="85" fill="hold" nodeType="afterGroup">
                            <p:stCondLst>
                              <p:cond delay="6000"/>
                            </p:stCondLst>
                            <p:childTnLst>
                              <p:par>
                                <p:cTn id="86" presetID="49" presetClass="entr" presetSubtype="0" decel="100000" fill="hold" grpId="0" nodeType="afterEffect">
                                  <p:stCondLst>
                                    <p:cond delay="0"/>
                                  </p:stCondLst>
                                  <p:childTnLst>
                                    <p:set>
                                      <p:cBhvr>
                                        <p:cTn id="87" dur="1" fill="hold">
                                          <p:stCondLst>
                                            <p:cond delay="0"/>
                                          </p:stCondLst>
                                        </p:cTn>
                                        <p:tgtEl>
                                          <p:spTgt spid="11337"/>
                                        </p:tgtEl>
                                        <p:attrNameLst>
                                          <p:attrName>style.visibility</p:attrName>
                                        </p:attrNameLst>
                                      </p:cBhvr>
                                      <p:to>
                                        <p:strVal val="visible"/>
                                      </p:to>
                                    </p:set>
                                    <p:anim calcmode="lin" valueType="num">
                                      <p:cBhvr>
                                        <p:cTn id="88" dur="500" fill="hold"/>
                                        <p:tgtEl>
                                          <p:spTgt spid="11337"/>
                                        </p:tgtEl>
                                        <p:attrNameLst>
                                          <p:attrName>ppt_w</p:attrName>
                                        </p:attrNameLst>
                                      </p:cBhvr>
                                      <p:tavLst>
                                        <p:tav tm="0">
                                          <p:val>
                                            <p:fltVal val="0"/>
                                          </p:val>
                                        </p:tav>
                                        <p:tav tm="100000">
                                          <p:val>
                                            <p:strVal val="#ppt_w"/>
                                          </p:val>
                                        </p:tav>
                                      </p:tavLst>
                                    </p:anim>
                                    <p:anim calcmode="lin" valueType="num">
                                      <p:cBhvr>
                                        <p:cTn id="89" dur="500" fill="hold"/>
                                        <p:tgtEl>
                                          <p:spTgt spid="11337"/>
                                        </p:tgtEl>
                                        <p:attrNameLst>
                                          <p:attrName>ppt_h</p:attrName>
                                        </p:attrNameLst>
                                      </p:cBhvr>
                                      <p:tavLst>
                                        <p:tav tm="0">
                                          <p:val>
                                            <p:fltVal val="0"/>
                                          </p:val>
                                        </p:tav>
                                        <p:tav tm="100000">
                                          <p:val>
                                            <p:strVal val="#ppt_h"/>
                                          </p:val>
                                        </p:tav>
                                      </p:tavLst>
                                    </p:anim>
                                    <p:anim calcmode="lin" valueType="num">
                                      <p:cBhvr>
                                        <p:cTn id="90" dur="500" fill="hold"/>
                                        <p:tgtEl>
                                          <p:spTgt spid="11337"/>
                                        </p:tgtEl>
                                        <p:attrNameLst>
                                          <p:attrName>style.rotation</p:attrName>
                                        </p:attrNameLst>
                                      </p:cBhvr>
                                      <p:tavLst>
                                        <p:tav tm="0">
                                          <p:val>
                                            <p:fltVal val="360"/>
                                          </p:val>
                                        </p:tav>
                                        <p:tav tm="100000">
                                          <p:val>
                                            <p:fltVal val="0"/>
                                          </p:val>
                                        </p:tav>
                                      </p:tavLst>
                                    </p:anim>
                                    <p:animEffect transition="in" filter="fade">
                                      <p:cBhvr>
                                        <p:cTn id="91" dur="500"/>
                                        <p:tgtEl>
                                          <p:spTgt spid="11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4" grpId="0" animBg="1"/>
      <p:bldP spid="11325" grpId="0" animBg="1"/>
      <p:bldP spid="11326" grpId="0" animBg="1"/>
      <p:bldP spid="11327" grpId="0" animBg="1"/>
      <p:bldP spid="11328" grpId="0" animBg="1"/>
      <p:bldP spid="11329" grpId="0" animBg="1"/>
      <p:bldP spid="11330" grpId="0"/>
      <p:bldP spid="11331" grpId="0"/>
      <p:bldP spid="11332" grpId="0"/>
      <p:bldP spid="11333" grpId="0"/>
      <p:bldP spid="11334" grpId="0"/>
      <p:bldP spid="11335" grpId="0"/>
      <p:bldP spid="1133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 y="692150"/>
            <a:ext cx="8645525" cy="5524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67"/>
          <p:cNvSpPr txBox="1">
            <a:spLocks noChangeArrowheads="1"/>
          </p:cNvSpPr>
          <p:nvPr/>
        </p:nvSpPr>
        <p:spPr bwMode="auto">
          <a:xfrm>
            <a:off x="0" y="260350"/>
            <a:ext cx="8713788"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fr-FR" sz="2800">
                <a:solidFill>
                  <a:srgbClr val="000000"/>
                </a:solidFill>
              </a:rPr>
              <a:t>Sens y-y</a:t>
            </a:r>
          </a:p>
          <a:p>
            <a:pPr eaLnBrk="1" hangingPunct="1">
              <a:spcBef>
                <a:spcPct val="20000"/>
              </a:spcBef>
            </a:pPr>
            <a:endParaRPr lang="fr-FR" sz="2800">
              <a:solidFill>
                <a:srgbClr val="000000"/>
              </a:solidFill>
            </a:endParaRPr>
          </a:p>
        </p:txBody>
      </p:sp>
      <p:pic>
        <p:nvPicPr>
          <p:cNvPr id="44035" name="Picture 2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765175"/>
            <a:ext cx="8572500" cy="5524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765175"/>
            <a:ext cx="8645525" cy="5524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765175"/>
            <a:ext cx="8645525" cy="5524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765175"/>
            <a:ext cx="8572500" cy="5524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6" name="Rectangle 12"/>
          <p:cNvSpPr>
            <a:spLocks noChangeArrowheads="1"/>
          </p:cNvSpPr>
          <p:nvPr/>
        </p:nvSpPr>
        <p:spPr bwMode="auto">
          <a:xfrm>
            <a:off x="-1189038" y="692150"/>
            <a:ext cx="8675688"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3">
              <a:lnSpc>
                <a:spcPct val="120000"/>
              </a:lnSpc>
            </a:pPr>
            <a:r>
              <a:rPr lang="fr-FR" sz="2800">
                <a:solidFill>
                  <a:srgbClr val="000000"/>
                </a:solidFill>
              </a:rPr>
              <a:t>2)</a:t>
            </a:r>
            <a:r>
              <a:rPr lang="fr-FR" sz="2800"/>
              <a:t> </a:t>
            </a:r>
            <a:r>
              <a:rPr lang="fr-FR" sz="2400">
                <a:solidFill>
                  <a:srgbClr val="000000"/>
                </a:solidFill>
              </a:rPr>
              <a:t>Méthode d’analyse modale spectrale.</a:t>
            </a:r>
          </a:p>
          <a:p>
            <a:pPr lvl="3">
              <a:lnSpc>
                <a:spcPct val="120000"/>
              </a:lnSpc>
            </a:pPr>
            <a:endParaRPr lang="fr-FR" sz="2400">
              <a:solidFill>
                <a:srgbClr val="000000"/>
              </a:solidFill>
            </a:endParaRPr>
          </a:p>
          <a:p>
            <a:endParaRPr lang="fr-FR" sz="2400"/>
          </a:p>
        </p:txBody>
      </p:sp>
      <p:sp>
        <p:nvSpPr>
          <p:cNvPr id="48131" name="Text Box 13"/>
          <p:cNvSpPr txBox="1">
            <a:spLocks noChangeArrowheads="1"/>
          </p:cNvSpPr>
          <p:nvPr/>
        </p:nvSpPr>
        <p:spPr bwMode="auto">
          <a:xfrm>
            <a:off x="900113" y="1484313"/>
            <a:ext cx="871378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fr-FR" sz="2400"/>
              <a:t>Par cette méthode,il est recherché pour chaque mode de vibration</a:t>
            </a:r>
          </a:p>
          <a:p>
            <a:pPr eaLnBrk="1" hangingPunct="1">
              <a:spcBef>
                <a:spcPct val="20000"/>
              </a:spcBef>
            </a:pPr>
            <a:r>
              <a:rPr lang="fr-FR" sz="2400"/>
              <a:t>le maximum des effets engendrés dans la structure par les forces</a:t>
            </a:r>
          </a:p>
          <a:p>
            <a:pPr eaLnBrk="1" hangingPunct="1">
              <a:spcBef>
                <a:spcPct val="20000"/>
              </a:spcBef>
            </a:pPr>
            <a:r>
              <a:rPr lang="fr-FR" sz="2400"/>
              <a:t>sismiques représentées par un spectre de réponse de calcul.</a:t>
            </a:r>
          </a:p>
          <a:p>
            <a:pPr eaLnBrk="1" hangingPunct="1">
              <a:spcBef>
                <a:spcPct val="20000"/>
              </a:spcBef>
            </a:pPr>
            <a:r>
              <a:rPr lang="fr-FR" sz="2400"/>
              <a:t>ces effets sont par la suite combinés pour obtenir la réponse </a:t>
            </a:r>
          </a:p>
          <a:p>
            <a:pPr eaLnBrk="1" hangingPunct="1">
              <a:spcBef>
                <a:spcPct val="20000"/>
              </a:spcBef>
            </a:pPr>
            <a:r>
              <a:rPr lang="fr-FR" sz="2400"/>
              <a:t>de la structure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3196"/>
                                        </p:tgtEl>
                                        <p:attrNameLst>
                                          <p:attrName>style.visibility</p:attrName>
                                        </p:attrNameLst>
                                      </p:cBhvr>
                                      <p:to>
                                        <p:strVal val="visible"/>
                                      </p:to>
                                    </p:set>
                                    <p:anim calcmode="lin" valueType="num">
                                      <p:cBhvr>
                                        <p:cTn id="7" dur="500" fill="hold"/>
                                        <p:tgtEl>
                                          <p:spTgt spid="93196"/>
                                        </p:tgtEl>
                                        <p:attrNameLst>
                                          <p:attrName>ppt_w</p:attrName>
                                        </p:attrNameLst>
                                      </p:cBhvr>
                                      <p:tavLst>
                                        <p:tav tm="0">
                                          <p:val>
                                            <p:fltVal val="0"/>
                                          </p:val>
                                        </p:tav>
                                        <p:tav tm="100000">
                                          <p:val>
                                            <p:strVal val="#ppt_w"/>
                                          </p:val>
                                        </p:tav>
                                      </p:tavLst>
                                    </p:anim>
                                    <p:anim calcmode="lin" valueType="num">
                                      <p:cBhvr>
                                        <p:cTn id="8" dur="500" fill="hold"/>
                                        <p:tgtEl>
                                          <p:spTgt spid="93196"/>
                                        </p:tgtEl>
                                        <p:attrNameLst>
                                          <p:attrName>ppt_h</p:attrName>
                                        </p:attrNameLst>
                                      </p:cBhvr>
                                      <p:tavLst>
                                        <p:tav tm="0">
                                          <p:val>
                                            <p:fltVal val="0"/>
                                          </p:val>
                                        </p:tav>
                                        <p:tav tm="100000">
                                          <p:val>
                                            <p:strVal val="#ppt_h"/>
                                          </p:val>
                                        </p:tav>
                                      </p:tavLst>
                                    </p:anim>
                                    <p:anim calcmode="lin" valueType="num">
                                      <p:cBhvr>
                                        <p:cTn id="9" dur="500" fill="hold"/>
                                        <p:tgtEl>
                                          <p:spTgt spid="93196"/>
                                        </p:tgtEl>
                                        <p:attrNameLst>
                                          <p:attrName>style.rotation</p:attrName>
                                        </p:attrNameLst>
                                      </p:cBhvr>
                                      <p:tavLst>
                                        <p:tav tm="0">
                                          <p:val>
                                            <p:fltVal val="360"/>
                                          </p:val>
                                        </p:tav>
                                        <p:tav tm="100000">
                                          <p:val>
                                            <p:fltVal val="0"/>
                                          </p:val>
                                        </p:tav>
                                      </p:tavLst>
                                    </p:anim>
                                    <p:animEffect transition="in" filter="fade">
                                      <p:cBhvr>
                                        <p:cTn id="10" dur="5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64"/>
          <p:cNvSpPr>
            <a:spLocks noChangeShapeType="1"/>
          </p:cNvSpPr>
          <p:nvPr/>
        </p:nvSpPr>
        <p:spPr bwMode="auto">
          <a:xfrm flipV="1">
            <a:off x="1117600" y="4889500"/>
            <a:ext cx="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55" name="Line 65"/>
          <p:cNvSpPr>
            <a:spLocks noChangeShapeType="1"/>
          </p:cNvSpPr>
          <p:nvPr/>
        </p:nvSpPr>
        <p:spPr bwMode="auto">
          <a:xfrm flipV="1">
            <a:off x="1117600" y="4659313"/>
            <a:ext cx="0" cy="230187"/>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49156" name="Line 66"/>
          <p:cNvSpPr>
            <a:spLocks noChangeShapeType="1"/>
          </p:cNvSpPr>
          <p:nvPr/>
        </p:nvSpPr>
        <p:spPr bwMode="auto">
          <a:xfrm flipV="1">
            <a:off x="1117600" y="4411663"/>
            <a:ext cx="0" cy="22860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49157" name="Line 67"/>
          <p:cNvSpPr>
            <a:spLocks noChangeShapeType="1"/>
          </p:cNvSpPr>
          <p:nvPr/>
        </p:nvSpPr>
        <p:spPr bwMode="auto">
          <a:xfrm flipV="1">
            <a:off x="1117600" y="4181475"/>
            <a:ext cx="0" cy="230188"/>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49158" name="Line 68"/>
          <p:cNvSpPr>
            <a:spLocks noChangeShapeType="1"/>
          </p:cNvSpPr>
          <p:nvPr/>
        </p:nvSpPr>
        <p:spPr bwMode="auto">
          <a:xfrm flipV="1">
            <a:off x="1117600" y="3932238"/>
            <a:ext cx="0" cy="230187"/>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49159" name="Line 69"/>
          <p:cNvSpPr>
            <a:spLocks noChangeShapeType="1"/>
          </p:cNvSpPr>
          <p:nvPr/>
        </p:nvSpPr>
        <p:spPr bwMode="auto">
          <a:xfrm flipV="1">
            <a:off x="1117600" y="3703638"/>
            <a:ext cx="0" cy="22860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49160" name="Line 70"/>
          <p:cNvSpPr>
            <a:spLocks noChangeShapeType="1"/>
          </p:cNvSpPr>
          <p:nvPr/>
        </p:nvSpPr>
        <p:spPr bwMode="auto">
          <a:xfrm flipV="1">
            <a:off x="1117600" y="3454400"/>
            <a:ext cx="0" cy="230188"/>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49161" name="Line 71"/>
          <p:cNvSpPr>
            <a:spLocks noChangeShapeType="1"/>
          </p:cNvSpPr>
          <p:nvPr/>
        </p:nvSpPr>
        <p:spPr bwMode="auto">
          <a:xfrm flipV="1">
            <a:off x="1117600" y="3205163"/>
            <a:ext cx="0" cy="230187"/>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49162" name="Line 72"/>
          <p:cNvSpPr>
            <a:spLocks noChangeShapeType="1"/>
          </p:cNvSpPr>
          <p:nvPr/>
        </p:nvSpPr>
        <p:spPr bwMode="auto">
          <a:xfrm flipV="1">
            <a:off x="1117600" y="2974975"/>
            <a:ext cx="0" cy="230188"/>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49163" name="Line 73"/>
          <p:cNvSpPr>
            <a:spLocks noChangeShapeType="1"/>
          </p:cNvSpPr>
          <p:nvPr/>
        </p:nvSpPr>
        <p:spPr bwMode="auto">
          <a:xfrm flipV="1">
            <a:off x="1117600" y="2727325"/>
            <a:ext cx="0" cy="22860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49164" name="Line 74"/>
          <p:cNvSpPr>
            <a:spLocks noChangeShapeType="1"/>
          </p:cNvSpPr>
          <p:nvPr/>
        </p:nvSpPr>
        <p:spPr bwMode="auto">
          <a:xfrm flipV="1">
            <a:off x="1117600" y="2497138"/>
            <a:ext cx="0" cy="230187"/>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49165" name="Line 75"/>
          <p:cNvSpPr>
            <a:spLocks noChangeShapeType="1"/>
          </p:cNvSpPr>
          <p:nvPr/>
        </p:nvSpPr>
        <p:spPr bwMode="auto">
          <a:xfrm flipH="1">
            <a:off x="887413" y="5138738"/>
            <a:ext cx="460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66" name="Line 76"/>
          <p:cNvSpPr>
            <a:spLocks noChangeShapeType="1"/>
          </p:cNvSpPr>
          <p:nvPr/>
        </p:nvSpPr>
        <p:spPr bwMode="auto">
          <a:xfrm flipH="1">
            <a:off x="1231900" y="5138738"/>
            <a:ext cx="115888"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67" name="Line 77"/>
          <p:cNvSpPr>
            <a:spLocks noChangeShapeType="1"/>
          </p:cNvSpPr>
          <p:nvPr/>
        </p:nvSpPr>
        <p:spPr bwMode="auto">
          <a:xfrm flipH="1">
            <a:off x="1117600" y="5138738"/>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68" name="Line 78"/>
          <p:cNvSpPr>
            <a:spLocks noChangeShapeType="1"/>
          </p:cNvSpPr>
          <p:nvPr/>
        </p:nvSpPr>
        <p:spPr bwMode="auto">
          <a:xfrm flipH="1">
            <a:off x="1003300" y="5138738"/>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69" name="Line 79"/>
          <p:cNvSpPr>
            <a:spLocks noChangeShapeType="1"/>
          </p:cNvSpPr>
          <p:nvPr/>
        </p:nvSpPr>
        <p:spPr bwMode="auto">
          <a:xfrm flipH="1">
            <a:off x="887413" y="5138738"/>
            <a:ext cx="115887"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70" name="Line 80"/>
          <p:cNvSpPr>
            <a:spLocks noChangeShapeType="1"/>
          </p:cNvSpPr>
          <p:nvPr/>
        </p:nvSpPr>
        <p:spPr bwMode="auto">
          <a:xfrm flipH="1">
            <a:off x="773113" y="5138738"/>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71" name="Line 81"/>
          <p:cNvSpPr>
            <a:spLocks noChangeShapeType="1"/>
          </p:cNvSpPr>
          <p:nvPr/>
        </p:nvSpPr>
        <p:spPr bwMode="auto">
          <a:xfrm flipH="1">
            <a:off x="1117600" y="2727325"/>
            <a:ext cx="11493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72" name="Line 82"/>
          <p:cNvSpPr>
            <a:spLocks noChangeShapeType="1"/>
          </p:cNvSpPr>
          <p:nvPr/>
        </p:nvSpPr>
        <p:spPr bwMode="auto">
          <a:xfrm flipH="1">
            <a:off x="1117600" y="3205163"/>
            <a:ext cx="9191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73" name="Line 83"/>
          <p:cNvSpPr>
            <a:spLocks noChangeShapeType="1"/>
          </p:cNvSpPr>
          <p:nvPr/>
        </p:nvSpPr>
        <p:spPr bwMode="auto">
          <a:xfrm flipH="1">
            <a:off x="1117600" y="3703638"/>
            <a:ext cx="6889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74" name="Line 84"/>
          <p:cNvSpPr>
            <a:spLocks noChangeShapeType="1"/>
          </p:cNvSpPr>
          <p:nvPr/>
        </p:nvSpPr>
        <p:spPr bwMode="auto">
          <a:xfrm flipH="1">
            <a:off x="1117600" y="4181475"/>
            <a:ext cx="458788"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75" name="Line 85"/>
          <p:cNvSpPr>
            <a:spLocks noChangeShapeType="1"/>
          </p:cNvSpPr>
          <p:nvPr/>
        </p:nvSpPr>
        <p:spPr bwMode="auto">
          <a:xfrm flipH="1">
            <a:off x="1117600" y="4411663"/>
            <a:ext cx="3444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76" name="Line 86"/>
          <p:cNvSpPr>
            <a:spLocks noChangeShapeType="1"/>
          </p:cNvSpPr>
          <p:nvPr/>
        </p:nvSpPr>
        <p:spPr bwMode="auto">
          <a:xfrm flipH="1">
            <a:off x="1117600" y="4659313"/>
            <a:ext cx="230188"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77" name="Line 87"/>
          <p:cNvSpPr>
            <a:spLocks noChangeShapeType="1"/>
          </p:cNvSpPr>
          <p:nvPr/>
        </p:nvSpPr>
        <p:spPr bwMode="auto">
          <a:xfrm flipH="1">
            <a:off x="1117600" y="4889500"/>
            <a:ext cx="1143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78" name="Line 88"/>
          <p:cNvSpPr>
            <a:spLocks noChangeShapeType="1"/>
          </p:cNvSpPr>
          <p:nvPr/>
        </p:nvSpPr>
        <p:spPr bwMode="auto">
          <a:xfrm flipH="1">
            <a:off x="1117600" y="2497138"/>
            <a:ext cx="12636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79" name="Line 89"/>
          <p:cNvSpPr>
            <a:spLocks noChangeShapeType="1"/>
          </p:cNvSpPr>
          <p:nvPr/>
        </p:nvSpPr>
        <p:spPr bwMode="auto">
          <a:xfrm flipH="1">
            <a:off x="1117600" y="2974975"/>
            <a:ext cx="10334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80" name="Line 90"/>
          <p:cNvSpPr>
            <a:spLocks noChangeShapeType="1"/>
          </p:cNvSpPr>
          <p:nvPr/>
        </p:nvSpPr>
        <p:spPr bwMode="auto">
          <a:xfrm flipH="1">
            <a:off x="1117600" y="3454400"/>
            <a:ext cx="8048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81" name="Line 91"/>
          <p:cNvSpPr>
            <a:spLocks noChangeShapeType="1"/>
          </p:cNvSpPr>
          <p:nvPr/>
        </p:nvSpPr>
        <p:spPr bwMode="auto">
          <a:xfrm flipH="1">
            <a:off x="1117600" y="3932238"/>
            <a:ext cx="574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9182" name="Line 104"/>
          <p:cNvSpPr>
            <a:spLocks noChangeShapeType="1"/>
          </p:cNvSpPr>
          <p:nvPr/>
        </p:nvSpPr>
        <p:spPr bwMode="auto">
          <a:xfrm flipV="1">
            <a:off x="3708400" y="2498725"/>
            <a:ext cx="0" cy="26590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83" name="Line 105"/>
          <p:cNvSpPr>
            <a:spLocks noChangeShapeType="1"/>
          </p:cNvSpPr>
          <p:nvPr/>
        </p:nvSpPr>
        <p:spPr bwMode="auto">
          <a:xfrm>
            <a:off x="3708400" y="2498725"/>
            <a:ext cx="114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84" name="Line 106"/>
          <p:cNvSpPr>
            <a:spLocks noChangeShapeType="1"/>
          </p:cNvSpPr>
          <p:nvPr/>
        </p:nvSpPr>
        <p:spPr bwMode="auto">
          <a:xfrm>
            <a:off x="3822700" y="2498725"/>
            <a:ext cx="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85" name="Line 107"/>
          <p:cNvSpPr>
            <a:spLocks noChangeShapeType="1"/>
          </p:cNvSpPr>
          <p:nvPr/>
        </p:nvSpPr>
        <p:spPr bwMode="auto">
          <a:xfrm>
            <a:off x="3708400" y="272891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86" name="Line 108"/>
          <p:cNvSpPr>
            <a:spLocks noChangeShapeType="1"/>
          </p:cNvSpPr>
          <p:nvPr/>
        </p:nvSpPr>
        <p:spPr bwMode="auto">
          <a:xfrm>
            <a:off x="3937000" y="2728913"/>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87" name="Line 109"/>
          <p:cNvSpPr>
            <a:spLocks noChangeShapeType="1"/>
          </p:cNvSpPr>
          <p:nvPr/>
        </p:nvSpPr>
        <p:spPr bwMode="auto">
          <a:xfrm>
            <a:off x="3708400" y="2976563"/>
            <a:ext cx="344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88" name="Line 110"/>
          <p:cNvSpPr>
            <a:spLocks noChangeShapeType="1"/>
          </p:cNvSpPr>
          <p:nvPr/>
        </p:nvSpPr>
        <p:spPr bwMode="auto">
          <a:xfrm>
            <a:off x="4052888" y="2976563"/>
            <a:ext cx="0" cy="230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89" name="Line 111"/>
          <p:cNvSpPr>
            <a:spLocks noChangeShapeType="1"/>
          </p:cNvSpPr>
          <p:nvPr/>
        </p:nvSpPr>
        <p:spPr bwMode="auto">
          <a:xfrm>
            <a:off x="3708400" y="3206750"/>
            <a:ext cx="458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90" name="Line 112"/>
          <p:cNvSpPr>
            <a:spLocks noChangeShapeType="1"/>
          </p:cNvSpPr>
          <p:nvPr/>
        </p:nvSpPr>
        <p:spPr bwMode="auto">
          <a:xfrm>
            <a:off x="4167188" y="3206750"/>
            <a:ext cx="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91" name="Line 113"/>
          <p:cNvSpPr>
            <a:spLocks noChangeShapeType="1"/>
          </p:cNvSpPr>
          <p:nvPr/>
        </p:nvSpPr>
        <p:spPr bwMode="auto">
          <a:xfrm>
            <a:off x="3708400" y="3455988"/>
            <a:ext cx="574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92" name="Line 114"/>
          <p:cNvSpPr>
            <a:spLocks noChangeShapeType="1"/>
          </p:cNvSpPr>
          <p:nvPr/>
        </p:nvSpPr>
        <p:spPr bwMode="auto">
          <a:xfrm>
            <a:off x="4283075" y="3455988"/>
            <a:ext cx="0" cy="230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93" name="Line 115"/>
          <p:cNvSpPr>
            <a:spLocks noChangeShapeType="1"/>
          </p:cNvSpPr>
          <p:nvPr/>
        </p:nvSpPr>
        <p:spPr bwMode="auto">
          <a:xfrm>
            <a:off x="3708400" y="3705225"/>
            <a:ext cx="688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94" name="Line 116"/>
          <p:cNvSpPr>
            <a:spLocks noChangeShapeType="1"/>
          </p:cNvSpPr>
          <p:nvPr/>
        </p:nvSpPr>
        <p:spPr bwMode="auto">
          <a:xfrm>
            <a:off x="4397375" y="370522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95" name="Line 117"/>
          <p:cNvSpPr>
            <a:spLocks noChangeShapeType="1"/>
          </p:cNvSpPr>
          <p:nvPr/>
        </p:nvSpPr>
        <p:spPr bwMode="auto">
          <a:xfrm>
            <a:off x="3708400" y="3933825"/>
            <a:ext cx="8032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96" name="Line 118"/>
          <p:cNvSpPr>
            <a:spLocks noChangeShapeType="1"/>
          </p:cNvSpPr>
          <p:nvPr/>
        </p:nvSpPr>
        <p:spPr bwMode="auto">
          <a:xfrm>
            <a:off x="4511675" y="3933825"/>
            <a:ext cx="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97" name="Line 119"/>
          <p:cNvSpPr>
            <a:spLocks noChangeShapeType="1"/>
          </p:cNvSpPr>
          <p:nvPr/>
        </p:nvSpPr>
        <p:spPr bwMode="auto">
          <a:xfrm>
            <a:off x="3708400" y="4183063"/>
            <a:ext cx="9175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98" name="Line 120"/>
          <p:cNvSpPr>
            <a:spLocks noChangeShapeType="1"/>
          </p:cNvSpPr>
          <p:nvPr/>
        </p:nvSpPr>
        <p:spPr bwMode="auto">
          <a:xfrm>
            <a:off x="4625975" y="4183063"/>
            <a:ext cx="0" cy="230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99" name="Line 121"/>
          <p:cNvSpPr>
            <a:spLocks noChangeShapeType="1"/>
          </p:cNvSpPr>
          <p:nvPr/>
        </p:nvSpPr>
        <p:spPr bwMode="auto">
          <a:xfrm>
            <a:off x="3708400" y="4413250"/>
            <a:ext cx="1033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00" name="Line 122"/>
          <p:cNvSpPr>
            <a:spLocks noChangeShapeType="1"/>
          </p:cNvSpPr>
          <p:nvPr/>
        </p:nvSpPr>
        <p:spPr bwMode="auto">
          <a:xfrm>
            <a:off x="4741863" y="441325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01" name="Line 123"/>
          <p:cNvSpPr>
            <a:spLocks noChangeShapeType="1"/>
          </p:cNvSpPr>
          <p:nvPr/>
        </p:nvSpPr>
        <p:spPr bwMode="auto">
          <a:xfrm>
            <a:off x="3708400" y="4660900"/>
            <a:ext cx="11477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02" name="Line 124"/>
          <p:cNvSpPr>
            <a:spLocks noChangeShapeType="1"/>
          </p:cNvSpPr>
          <p:nvPr/>
        </p:nvSpPr>
        <p:spPr bwMode="auto">
          <a:xfrm>
            <a:off x="4856163" y="4660900"/>
            <a:ext cx="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03" name="Line 125"/>
          <p:cNvSpPr>
            <a:spLocks noChangeShapeType="1"/>
          </p:cNvSpPr>
          <p:nvPr/>
        </p:nvSpPr>
        <p:spPr bwMode="auto">
          <a:xfrm>
            <a:off x="3708400" y="4891088"/>
            <a:ext cx="126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04" name="Line 126"/>
          <p:cNvSpPr>
            <a:spLocks noChangeShapeType="1"/>
          </p:cNvSpPr>
          <p:nvPr/>
        </p:nvSpPr>
        <p:spPr bwMode="auto">
          <a:xfrm>
            <a:off x="4972050" y="4891088"/>
            <a:ext cx="0" cy="230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05" name="Line 127"/>
          <p:cNvSpPr>
            <a:spLocks noChangeShapeType="1"/>
          </p:cNvSpPr>
          <p:nvPr/>
        </p:nvSpPr>
        <p:spPr bwMode="auto">
          <a:xfrm>
            <a:off x="3592513" y="5140325"/>
            <a:ext cx="1493837"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06" name="Line 128"/>
          <p:cNvSpPr>
            <a:spLocks noChangeShapeType="1"/>
          </p:cNvSpPr>
          <p:nvPr/>
        </p:nvSpPr>
        <p:spPr bwMode="auto">
          <a:xfrm flipH="1">
            <a:off x="4972050" y="5140325"/>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07" name="Line 129"/>
          <p:cNvSpPr>
            <a:spLocks noChangeShapeType="1"/>
          </p:cNvSpPr>
          <p:nvPr/>
        </p:nvSpPr>
        <p:spPr bwMode="auto">
          <a:xfrm flipH="1">
            <a:off x="4856163" y="5140325"/>
            <a:ext cx="115887"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08" name="Line 130"/>
          <p:cNvSpPr>
            <a:spLocks noChangeShapeType="1"/>
          </p:cNvSpPr>
          <p:nvPr/>
        </p:nvSpPr>
        <p:spPr bwMode="auto">
          <a:xfrm flipH="1">
            <a:off x="4741863" y="5140325"/>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09" name="Line 131"/>
          <p:cNvSpPr>
            <a:spLocks noChangeShapeType="1"/>
          </p:cNvSpPr>
          <p:nvPr/>
        </p:nvSpPr>
        <p:spPr bwMode="auto">
          <a:xfrm flipH="1">
            <a:off x="4625975" y="5140325"/>
            <a:ext cx="115888"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10" name="Line 132"/>
          <p:cNvSpPr>
            <a:spLocks noChangeShapeType="1"/>
          </p:cNvSpPr>
          <p:nvPr/>
        </p:nvSpPr>
        <p:spPr bwMode="auto">
          <a:xfrm flipH="1">
            <a:off x="4511675" y="5140325"/>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11" name="Line 133"/>
          <p:cNvSpPr>
            <a:spLocks noChangeShapeType="1"/>
          </p:cNvSpPr>
          <p:nvPr/>
        </p:nvSpPr>
        <p:spPr bwMode="auto">
          <a:xfrm flipH="1">
            <a:off x="4397375" y="5140325"/>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12" name="Line 134"/>
          <p:cNvSpPr>
            <a:spLocks noChangeShapeType="1"/>
          </p:cNvSpPr>
          <p:nvPr/>
        </p:nvSpPr>
        <p:spPr bwMode="auto">
          <a:xfrm flipH="1">
            <a:off x="4283075" y="5140325"/>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13" name="Line 135"/>
          <p:cNvSpPr>
            <a:spLocks noChangeShapeType="1"/>
          </p:cNvSpPr>
          <p:nvPr/>
        </p:nvSpPr>
        <p:spPr bwMode="auto">
          <a:xfrm flipH="1">
            <a:off x="4167188" y="5140325"/>
            <a:ext cx="115887"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14" name="Line 136"/>
          <p:cNvSpPr>
            <a:spLocks noChangeShapeType="1"/>
          </p:cNvSpPr>
          <p:nvPr/>
        </p:nvSpPr>
        <p:spPr bwMode="auto">
          <a:xfrm flipH="1">
            <a:off x="4052888" y="5140325"/>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15" name="Line 137"/>
          <p:cNvSpPr>
            <a:spLocks noChangeShapeType="1"/>
          </p:cNvSpPr>
          <p:nvPr/>
        </p:nvSpPr>
        <p:spPr bwMode="auto">
          <a:xfrm flipH="1">
            <a:off x="3937000" y="5140325"/>
            <a:ext cx="115888"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16" name="Line 138"/>
          <p:cNvSpPr>
            <a:spLocks noChangeShapeType="1"/>
          </p:cNvSpPr>
          <p:nvPr/>
        </p:nvSpPr>
        <p:spPr bwMode="auto">
          <a:xfrm flipH="1">
            <a:off x="3822700" y="5140325"/>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17" name="Line 139"/>
          <p:cNvSpPr>
            <a:spLocks noChangeShapeType="1"/>
          </p:cNvSpPr>
          <p:nvPr/>
        </p:nvSpPr>
        <p:spPr bwMode="auto">
          <a:xfrm flipH="1">
            <a:off x="3708400" y="5140325"/>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18" name="Line 140"/>
          <p:cNvSpPr>
            <a:spLocks noChangeShapeType="1"/>
          </p:cNvSpPr>
          <p:nvPr/>
        </p:nvSpPr>
        <p:spPr bwMode="auto">
          <a:xfrm flipH="1">
            <a:off x="3592513" y="5140325"/>
            <a:ext cx="115887"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19" name="Line 141"/>
          <p:cNvSpPr>
            <a:spLocks noChangeShapeType="1"/>
          </p:cNvSpPr>
          <p:nvPr/>
        </p:nvSpPr>
        <p:spPr bwMode="auto">
          <a:xfrm flipH="1">
            <a:off x="3492500" y="5157788"/>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20" name="Line 153"/>
          <p:cNvSpPr>
            <a:spLocks noChangeShapeType="1"/>
          </p:cNvSpPr>
          <p:nvPr/>
        </p:nvSpPr>
        <p:spPr bwMode="auto">
          <a:xfrm flipV="1">
            <a:off x="6516688" y="2308225"/>
            <a:ext cx="26987" cy="27765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21" name="Line 154"/>
          <p:cNvSpPr>
            <a:spLocks noChangeShapeType="1"/>
          </p:cNvSpPr>
          <p:nvPr/>
        </p:nvSpPr>
        <p:spPr bwMode="auto">
          <a:xfrm>
            <a:off x="6427788" y="5067300"/>
            <a:ext cx="183832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22" name="Line 155"/>
          <p:cNvSpPr>
            <a:spLocks noChangeShapeType="1"/>
          </p:cNvSpPr>
          <p:nvPr/>
        </p:nvSpPr>
        <p:spPr bwMode="auto">
          <a:xfrm flipH="1">
            <a:off x="8150225" y="5067300"/>
            <a:ext cx="115888"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23" name="Line 156"/>
          <p:cNvSpPr>
            <a:spLocks noChangeShapeType="1"/>
          </p:cNvSpPr>
          <p:nvPr/>
        </p:nvSpPr>
        <p:spPr bwMode="auto">
          <a:xfrm flipH="1">
            <a:off x="8035925" y="5067300"/>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24" name="Line 157"/>
          <p:cNvSpPr>
            <a:spLocks noChangeShapeType="1"/>
          </p:cNvSpPr>
          <p:nvPr/>
        </p:nvSpPr>
        <p:spPr bwMode="auto">
          <a:xfrm flipH="1">
            <a:off x="7921625" y="5067300"/>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25" name="Line 158"/>
          <p:cNvSpPr>
            <a:spLocks noChangeShapeType="1"/>
          </p:cNvSpPr>
          <p:nvPr/>
        </p:nvSpPr>
        <p:spPr bwMode="auto">
          <a:xfrm flipH="1">
            <a:off x="7805738" y="5067300"/>
            <a:ext cx="115887"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26" name="Line 159"/>
          <p:cNvSpPr>
            <a:spLocks noChangeShapeType="1"/>
          </p:cNvSpPr>
          <p:nvPr/>
        </p:nvSpPr>
        <p:spPr bwMode="auto">
          <a:xfrm flipH="1">
            <a:off x="7691438" y="5067300"/>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27" name="Line 160"/>
          <p:cNvSpPr>
            <a:spLocks noChangeShapeType="1"/>
          </p:cNvSpPr>
          <p:nvPr/>
        </p:nvSpPr>
        <p:spPr bwMode="auto">
          <a:xfrm flipH="1">
            <a:off x="7575550" y="5067300"/>
            <a:ext cx="115888"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28" name="Line 161"/>
          <p:cNvSpPr>
            <a:spLocks noChangeShapeType="1"/>
          </p:cNvSpPr>
          <p:nvPr/>
        </p:nvSpPr>
        <p:spPr bwMode="auto">
          <a:xfrm flipH="1">
            <a:off x="7461250" y="5067300"/>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29" name="Line 162"/>
          <p:cNvSpPr>
            <a:spLocks noChangeShapeType="1"/>
          </p:cNvSpPr>
          <p:nvPr/>
        </p:nvSpPr>
        <p:spPr bwMode="auto">
          <a:xfrm flipH="1">
            <a:off x="7346950" y="5067300"/>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30" name="Line 163"/>
          <p:cNvSpPr>
            <a:spLocks noChangeShapeType="1"/>
          </p:cNvSpPr>
          <p:nvPr/>
        </p:nvSpPr>
        <p:spPr bwMode="auto">
          <a:xfrm flipH="1">
            <a:off x="7232650" y="5067300"/>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31" name="Line 164"/>
          <p:cNvSpPr>
            <a:spLocks noChangeShapeType="1"/>
          </p:cNvSpPr>
          <p:nvPr/>
        </p:nvSpPr>
        <p:spPr bwMode="auto">
          <a:xfrm flipH="1">
            <a:off x="7116763" y="5067300"/>
            <a:ext cx="115887"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32" name="Line 165"/>
          <p:cNvSpPr>
            <a:spLocks noChangeShapeType="1"/>
          </p:cNvSpPr>
          <p:nvPr/>
        </p:nvSpPr>
        <p:spPr bwMode="auto">
          <a:xfrm flipH="1">
            <a:off x="7002463" y="5067300"/>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33" name="Line 166"/>
          <p:cNvSpPr>
            <a:spLocks noChangeShapeType="1"/>
          </p:cNvSpPr>
          <p:nvPr/>
        </p:nvSpPr>
        <p:spPr bwMode="auto">
          <a:xfrm flipH="1">
            <a:off x="6886575" y="5067300"/>
            <a:ext cx="115888"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34" name="Line 167"/>
          <p:cNvSpPr>
            <a:spLocks noChangeShapeType="1"/>
          </p:cNvSpPr>
          <p:nvPr/>
        </p:nvSpPr>
        <p:spPr bwMode="auto">
          <a:xfrm flipH="1">
            <a:off x="6772275" y="5067300"/>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35" name="Line 168"/>
          <p:cNvSpPr>
            <a:spLocks noChangeShapeType="1"/>
          </p:cNvSpPr>
          <p:nvPr/>
        </p:nvSpPr>
        <p:spPr bwMode="auto">
          <a:xfrm flipH="1">
            <a:off x="6657975" y="5067300"/>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36" name="Line 169"/>
          <p:cNvSpPr>
            <a:spLocks noChangeShapeType="1"/>
          </p:cNvSpPr>
          <p:nvPr/>
        </p:nvSpPr>
        <p:spPr bwMode="auto">
          <a:xfrm flipH="1">
            <a:off x="6542088" y="5067300"/>
            <a:ext cx="115887"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37" name="Line 170"/>
          <p:cNvSpPr>
            <a:spLocks noChangeShapeType="1"/>
          </p:cNvSpPr>
          <p:nvPr/>
        </p:nvSpPr>
        <p:spPr bwMode="auto">
          <a:xfrm flipH="1">
            <a:off x="6427788" y="5067300"/>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38" name="Arc 171"/>
          <p:cNvSpPr>
            <a:spLocks/>
          </p:cNvSpPr>
          <p:nvPr/>
        </p:nvSpPr>
        <p:spPr bwMode="auto">
          <a:xfrm flipH="1" flipV="1">
            <a:off x="6542088" y="2311400"/>
            <a:ext cx="1608137" cy="2641600"/>
          </a:xfrm>
          <a:custGeom>
            <a:avLst/>
            <a:gdLst>
              <a:gd name="T0" fmla="*/ 0 w 21600"/>
              <a:gd name="T1" fmla="*/ 0 h 21600"/>
              <a:gd name="T2" fmla="*/ 1608137 w 21600"/>
              <a:gd name="T3" fmla="*/ 2641600 h 21600"/>
              <a:gd name="T4" fmla="*/ 0 w 21600"/>
              <a:gd name="T5" fmla="*/ 26416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49239" name="Line 172"/>
          <p:cNvSpPr>
            <a:spLocks noChangeShapeType="1"/>
          </p:cNvSpPr>
          <p:nvPr/>
        </p:nvSpPr>
        <p:spPr bwMode="auto">
          <a:xfrm>
            <a:off x="6542088" y="2903538"/>
            <a:ext cx="15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40" name="Line 173"/>
          <p:cNvSpPr>
            <a:spLocks noChangeShapeType="1"/>
          </p:cNvSpPr>
          <p:nvPr/>
        </p:nvSpPr>
        <p:spPr bwMode="auto">
          <a:xfrm>
            <a:off x="6542088" y="4818063"/>
            <a:ext cx="91916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41" name="Line 174"/>
          <p:cNvSpPr>
            <a:spLocks noChangeShapeType="1"/>
          </p:cNvSpPr>
          <p:nvPr/>
        </p:nvSpPr>
        <p:spPr bwMode="auto">
          <a:xfrm>
            <a:off x="6542088" y="4587875"/>
            <a:ext cx="6889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42" name="Line 175"/>
          <p:cNvSpPr>
            <a:spLocks noChangeShapeType="1"/>
          </p:cNvSpPr>
          <p:nvPr/>
        </p:nvSpPr>
        <p:spPr bwMode="auto">
          <a:xfrm>
            <a:off x="6542088" y="4340225"/>
            <a:ext cx="54292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43" name="Line 176"/>
          <p:cNvSpPr>
            <a:spLocks noChangeShapeType="1"/>
          </p:cNvSpPr>
          <p:nvPr/>
        </p:nvSpPr>
        <p:spPr bwMode="auto">
          <a:xfrm>
            <a:off x="6542088" y="4110038"/>
            <a:ext cx="3794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44" name="Line 177"/>
          <p:cNvSpPr>
            <a:spLocks noChangeShapeType="1"/>
          </p:cNvSpPr>
          <p:nvPr/>
        </p:nvSpPr>
        <p:spPr bwMode="auto">
          <a:xfrm>
            <a:off x="6542088" y="3860800"/>
            <a:ext cx="2667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45" name="Line 178"/>
          <p:cNvSpPr>
            <a:spLocks noChangeShapeType="1"/>
          </p:cNvSpPr>
          <p:nvPr/>
        </p:nvSpPr>
        <p:spPr bwMode="auto">
          <a:xfrm>
            <a:off x="6542088" y="3632200"/>
            <a:ext cx="19526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46" name="Line 179"/>
          <p:cNvSpPr>
            <a:spLocks noChangeShapeType="1"/>
          </p:cNvSpPr>
          <p:nvPr/>
        </p:nvSpPr>
        <p:spPr bwMode="auto">
          <a:xfrm>
            <a:off x="6542088" y="3382963"/>
            <a:ext cx="1158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47" name="Line 180"/>
          <p:cNvSpPr>
            <a:spLocks noChangeShapeType="1"/>
          </p:cNvSpPr>
          <p:nvPr/>
        </p:nvSpPr>
        <p:spPr bwMode="auto">
          <a:xfrm>
            <a:off x="6542088" y="3133725"/>
            <a:ext cx="793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48" name="Line 181"/>
          <p:cNvSpPr>
            <a:spLocks noChangeShapeType="1"/>
          </p:cNvSpPr>
          <p:nvPr/>
        </p:nvSpPr>
        <p:spPr bwMode="auto">
          <a:xfrm>
            <a:off x="6542088" y="2903538"/>
            <a:ext cx="4286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249" name="Text Box 196"/>
          <p:cNvSpPr txBox="1">
            <a:spLocks noChangeArrowheads="1"/>
          </p:cNvSpPr>
          <p:nvPr/>
        </p:nvSpPr>
        <p:spPr bwMode="auto">
          <a:xfrm>
            <a:off x="6659563" y="23495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449.78</a:t>
            </a:r>
          </a:p>
        </p:txBody>
      </p:sp>
      <p:sp>
        <p:nvSpPr>
          <p:cNvPr id="49250" name="Text Box 197"/>
          <p:cNvSpPr txBox="1">
            <a:spLocks noChangeArrowheads="1"/>
          </p:cNvSpPr>
          <p:nvPr/>
        </p:nvSpPr>
        <p:spPr bwMode="auto">
          <a:xfrm>
            <a:off x="6588125" y="2565400"/>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1248.03</a:t>
            </a:r>
          </a:p>
        </p:txBody>
      </p:sp>
      <p:sp>
        <p:nvSpPr>
          <p:cNvPr id="49251" name="Text Box 198"/>
          <p:cNvSpPr txBox="1">
            <a:spLocks noChangeArrowheads="1"/>
          </p:cNvSpPr>
          <p:nvPr/>
        </p:nvSpPr>
        <p:spPr bwMode="auto">
          <a:xfrm>
            <a:off x="6659563" y="285273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2280.73</a:t>
            </a:r>
          </a:p>
        </p:txBody>
      </p:sp>
      <p:sp>
        <p:nvSpPr>
          <p:cNvPr id="49252" name="Text Box 199"/>
          <p:cNvSpPr txBox="1">
            <a:spLocks noChangeArrowheads="1"/>
          </p:cNvSpPr>
          <p:nvPr/>
        </p:nvSpPr>
        <p:spPr bwMode="auto">
          <a:xfrm>
            <a:off x="6588125" y="306863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3478.83</a:t>
            </a:r>
          </a:p>
        </p:txBody>
      </p:sp>
      <p:sp>
        <p:nvSpPr>
          <p:cNvPr id="49253" name="Text Box 200"/>
          <p:cNvSpPr txBox="1">
            <a:spLocks noChangeArrowheads="1"/>
          </p:cNvSpPr>
          <p:nvPr/>
        </p:nvSpPr>
        <p:spPr bwMode="auto">
          <a:xfrm>
            <a:off x="6731000" y="33575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4817.7</a:t>
            </a:r>
          </a:p>
        </p:txBody>
      </p:sp>
      <p:sp>
        <p:nvSpPr>
          <p:cNvPr id="49254" name="Text Box 201"/>
          <p:cNvSpPr txBox="1">
            <a:spLocks noChangeArrowheads="1"/>
          </p:cNvSpPr>
          <p:nvPr/>
        </p:nvSpPr>
        <p:spPr bwMode="auto">
          <a:xfrm>
            <a:off x="6804025" y="35734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6292.30</a:t>
            </a:r>
          </a:p>
        </p:txBody>
      </p:sp>
      <p:sp>
        <p:nvSpPr>
          <p:cNvPr id="49255" name="Text Box 202"/>
          <p:cNvSpPr txBox="1">
            <a:spLocks noChangeArrowheads="1"/>
          </p:cNvSpPr>
          <p:nvPr/>
        </p:nvSpPr>
        <p:spPr bwMode="auto">
          <a:xfrm>
            <a:off x="6948488" y="38608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7888.64</a:t>
            </a:r>
          </a:p>
        </p:txBody>
      </p:sp>
      <p:sp>
        <p:nvSpPr>
          <p:cNvPr id="49256" name="Text Box 203"/>
          <p:cNvSpPr txBox="1">
            <a:spLocks noChangeArrowheads="1"/>
          </p:cNvSpPr>
          <p:nvPr/>
        </p:nvSpPr>
        <p:spPr bwMode="auto">
          <a:xfrm>
            <a:off x="7164388" y="414972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9589.48</a:t>
            </a:r>
          </a:p>
        </p:txBody>
      </p:sp>
      <p:sp>
        <p:nvSpPr>
          <p:cNvPr id="49257" name="Text Box 204"/>
          <p:cNvSpPr txBox="1">
            <a:spLocks noChangeArrowheads="1"/>
          </p:cNvSpPr>
          <p:nvPr/>
        </p:nvSpPr>
        <p:spPr bwMode="auto">
          <a:xfrm>
            <a:off x="7164388" y="4437063"/>
            <a:ext cx="1223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11382.20</a:t>
            </a:r>
          </a:p>
        </p:txBody>
      </p:sp>
      <p:sp>
        <p:nvSpPr>
          <p:cNvPr id="49258" name="Text Box 205"/>
          <p:cNvSpPr txBox="1">
            <a:spLocks noChangeArrowheads="1"/>
          </p:cNvSpPr>
          <p:nvPr/>
        </p:nvSpPr>
        <p:spPr bwMode="auto">
          <a:xfrm>
            <a:off x="7740650" y="4652963"/>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13262.11</a:t>
            </a:r>
          </a:p>
        </p:txBody>
      </p:sp>
      <p:sp>
        <p:nvSpPr>
          <p:cNvPr id="49259" name="Text Box 206"/>
          <p:cNvSpPr txBox="1">
            <a:spLocks noChangeArrowheads="1"/>
          </p:cNvSpPr>
          <p:nvPr/>
        </p:nvSpPr>
        <p:spPr bwMode="auto">
          <a:xfrm>
            <a:off x="8172450" y="4868863"/>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15206.47</a:t>
            </a:r>
          </a:p>
        </p:txBody>
      </p:sp>
      <p:sp>
        <p:nvSpPr>
          <p:cNvPr id="49260" name="Text Box 207"/>
          <p:cNvSpPr txBox="1">
            <a:spLocks noChangeArrowheads="1"/>
          </p:cNvSpPr>
          <p:nvPr/>
        </p:nvSpPr>
        <p:spPr bwMode="auto">
          <a:xfrm>
            <a:off x="3779838" y="242093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128.51</a:t>
            </a:r>
          </a:p>
        </p:txBody>
      </p:sp>
      <p:sp>
        <p:nvSpPr>
          <p:cNvPr id="49261" name="Text Box 208"/>
          <p:cNvSpPr txBox="1">
            <a:spLocks noChangeArrowheads="1"/>
          </p:cNvSpPr>
          <p:nvPr/>
        </p:nvSpPr>
        <p:spPr bwMode="auto">
          <a:xfrm>
            <a:off x="2339975" y="256381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100.45</a:t>
            </a:r>
          </a:p>
        </p:txBody>
      </p:sp>
      <p:sp>
        <p:nvSpPr>
          <p:cNvPr id="49262" name="Text Box 209"/>
          <p:cNvSpPr txBox="1">
            <a:spLocks noChangeArrowheads="1"/>
          </p:cNvSpPr>
          <p:nvPr/>
        </p:nvSpPr>
        <p:spPr bwMode="auto">
          <a:xfrm>
            <a:off x="2124075" y="285273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71.04</a:t>
            </a:r>
          </a:p>
        </p:txBody>
      </p:sp>
      <p:sp>
        <p:nvSpPr>
          <p:cNvPr id="49263" name="Text Box 210"/>
          <p:cNvSpPr txBox="1">
            <a:spLocks noChangeArrowheads="1"/>
          </p:cNvSpPr>
          <p:nvPr/>
        </p:nvSpPr>
        <p:spPr bwMode="auto">
          <a:xfrm>
            <a:off x="2051050" y="306863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56.04</a:t>
            </a:r>
          </a:p>
        </p:txBody>
      </p:sp>
      <p:sp>
        <p:nvSpPr>
          <p:cNvPr id="49264" name="Text Box 211"/>
          <p:cNvSpPr txBox="1">
            <a:spLocks noChangeArrowheads="1"/>
          </p:cNvSpPr>
          <p:nvPr/>
        </p:nvSpPr>
        <p:spPr bwMode="auto">
          <a:xfrm>
            <a:off x="1908175" y="328453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51.15</a:t>
            </a:r>
          </a:p>
        </p:txBody>
      </p:sp>
      <p:sp>
        <p:nvSpPr>
          <p:cNvPr id="49265" name="Text Box 212"/>
          <p:cNvSpPr txBox="1">
            <a:spLocks noChangeArrowheads="1"/>
          </p:cNvSpPr>
          <p:nvPr/>
        </p:nvSpPr>
        <p:spPr bwMode="auto">
          <a:xfrm>
            <a:off x="1835150" y="357187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47.73</a:t>
            </a:r>
          </a:p>
        </p:txBody>
      </p:sp>
      <p:sp>
        <p:nvSpPr>
          <p:cNvPr id="49266" name="Text Box 213"/>
          <p:cNvSpPr txBox="1">
            <a:spLocks noChangeArrowheads="1"/>
          </p:cNvSpPr>
          <p:nvPr/>
        </p:nvSpPr>
        <p:spPr bwMode="auto">
          <a:xfrm>
            <a:off x="1619250" y="378777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39.73</a:t>
            </a:r>
          </a:p>
        </p:txBody>
      </p:sp>
      <p:sp>
        <p:nvSpPr>
          <p:cNvPr id="49267" name="Text Box 214"/>
          <p:cNvSpPr txBox="1">
            <a:spLocks noChangeArrowheads="1"/>
          </p:cNvSpPr>
          <p:nvPr/>
        </p:nvSpPr>
        <p:spPr bwMode="auto">
          <a:xfrm>
            <a:off x="1476375" y="40052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34.80</a:t>
            </a:r>
          </a:p>
        </p:txBody>
      </p:sp>
      <p:sp>
        <p:nvSpPr>
          <p:cNvPr id="49268" name="Text Box 215"/>
          <p:cNvSpPr txBox="1">
            <a:spLocks noChangeArrowheads="1"/>
          </p:cNvSpPr>
          <p:nvPr/>
        </p:nvSpPr>
        <p:spPr bwMode="auto">
          <a:xfrm>
            <a:off x="1476375" y="42211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32.85</a:t>
            </a:r>
          </a:p>
        </p:txBody>
      </p:sp>
      <p:sp>
        <p:nvSpPr>
          <p:cNvPr id="49269" name="Text Box 216"/>
          <p:cNvSpPr txBox="1">
            <a:spLocks noChangeArrowheads="1"/>
          </p:cNvSpPr>
          <p:nvPr/>
        </p:nvSpPr>
        <p:spPr bwMode="auto">
          <a:xfrm>
            <a:off x="1331913" y="44370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27.52</a:t>
            </a:r>
          </a:p>
        </p:txBody>
      </p:sp>
      <p:sp>
        <p:nvSpPr>
          <p:cNvPr id="49270" name="Text Box 217"/>
          <p:cNvSpPr txBox="1">
            <a:spLocks noChangeArrowheads="1"/>
          </p:cNvSpPr>
          <p:nvPr/>
        </p:nvSpPr>
        <p:spPr bwMode="auto">
          <a:xfrm>
            <a:off x="1258888" y="47244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13.07</a:t>
            </a:r>
          </a:p>
        </p:txBody>
      </p:sp>
      <p:sp>
        <p:nvSpPr>
          <p:cNvPr id="49271" name="Text Box 219"/>
          <p:cNvSpPr txBox="1">
            <a:spLocks noChangeArrowheads="1"/>
          </p:cNvSpPr>
          <p:nvPr/>
        </p:nvSpPr>
        <p:spPr bwMode="auto">
          <a:xfrm>
            <a:off x="3924300" y="263683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228.96</a:t>
            </a:r>
          </a:p>
        </p:txBody>
      </p:sp>
      <p:sp>
        <p:nvSpPr>
          <p:cNvPr id="49272" name="Text Box 220"/>
          <p:cNvSpPr txBox="1">
            <a:spLocks noChangeArrowheads="1"/>
          </p:cNvSpPr>
          <p:nvPr/>
        </p:nvSpPr>
        <p:spPr bwMode="auto">
          <a:xfrm>
            <a:off x="4140200" y="31416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356.03</a:t>
            </a:r>
          </a:p>
        </p:txBody>
      </p:sp>
      <p:sp>
        <p:nvSpPr>
          <p:cNvPr id="49273" name="Text Box 221"/>
          <p:cNvSpPr txBox="1">
            <a:spLocks noChangeArrowheads="1"/>
          </p:cNvSpPr>
          <p:nvPr/>
        </p:nvSpPr>
        <p:spPr bwMode="auto">
          <a:xfrm>
            <a:off x="3995738" y="285273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299.99</a:t>
            </a:r>
          </a:p>
        </p:txBody>
      </p:sp>
      <p:sp>
        <p:nvSpPr>
          <p:cNvPr id="49274" name="Text Box 222"/>
          <p:cNvSpPr txBox="1">
            <a:spLocks noChangeArrowheads="1"/>
          </p:cNvSpPr>
          <p:nvPr/>
        </p:nvSpPr>
        <p:spPr bwMode="auto">
          <a:xfrm>
            <a:off x="4356100" y="36449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454.92</a:t>
            </a:r>
          </a:p>
        </p:txBody>
      </p:sp>
      <p:sp>
        <p:nvSpPr>
          <p:cNvPr id="49275" name="Text Box 223"/>
          <p:cNvSpPr txBox="1">
            <a:spLocks noChangeArrowheads="1"/>
          </p:cNvSpPr>
          <p:nvPr/>
        </p:nvSpPr>
        <p:spPr bwMode="auto">
          <a:xfrm>
            <a:off x="4211638" y="33575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407.19</a:t>
            </a:r>
          </a:p>
        </p:txBody>
      </p:sp>
      <p:sp>
        <p:nvSpPr>
          <p:cNvPr id="49276" name="Text Box 224"/>
          <p:cNvSpPr txBox="1">
            <a:spLocks noChangeArrowheads="1"/>
          </p:cNvSpPr>
          <p:nvPr/>
        </p:nvSpPr>
        <p:spPr bwMode="auto">
          <a:xfrm>
            <a:off x="4500563" y="38608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494.88</a:t>
            </a:r>
          </a:p>
        </p:txBody>
      </p:sp>
      <p:sp>
        <p:nvSpPr>
          <p:cNvPr id="49277" name="Text Box 225"/>
          <p:cNvSpPr txBox="1">
            <a:spLocks noChangeArrowheads="1"/>
          </p:cNvSpPr>
          <p:nvPr/>
        </p:nvSpPr>
        <p:spPr bwMode="auto">
          <a:xfrm>
            <a:off x="4716463" y="436562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562.30</a:t>
            </a:r>
          </a:p>
        </p:txBody>
      </p:sp>
      <p:sp>
        <p:nvSpPr>
          <p:cNvPr id="49278" name="Text Box 226"/>
          <p:cNvSpPr txBox="1">
            <a:spLocks noChangeArrowheads="1"/>
          </p:cNvSpPr>
          <p:nvPr/>
        </p:nvSpPr>
        <p:spPr bwMode="auto">
          <a:xfrm>
            <a:off x="4645025" y="40767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529.71</a:t>
            </a:r>
          </a:p>
        </p:txBody>
      </p:sp>
      <p:sp>
        <p:nvSpPr>
          <p:cNvPr id="49279" name="Text Box 227"/>
          <p:cNvSpPr txBox="1">
            <a:spLocks noChangeArrowheads="1"/>
          </p:cNvSpPr>
          <p:nvPr/>
        </p:nvSpPr>
        <p:spPr bwMode="auto">
          <a:xfrm>
            <a:off x="4860925" y="458152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589.83</a:t>
            </a:r>
          </a:p>
        </p:txBody>
      </p:sp>
      <p:sp>
        <p:nvSpPr>
          <p:cNvPr id="49280" name="Text Box 228"/>
          <p:cNvSpPr txBox="1">
            <a:spLocks noChangeArrowheads="1"/>
          </p:cNvSpPr>
          <p:nvPr/>
        </p:nvSpPr>
        <p:spPr bwMode="auto">
          <a:xfrm>
            <a:off x="4932363" y="48688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602.90</a:t>
            </a:r>
          </a:p>
        </p:txBody>
      </p:sp>
      <p:sp>
        <p:nvSpPr>
          <p:cNvPr id="49281" name="Text Box 229"/>
          <p:cNvSpPr txBox="1">
            <a:spLocks noChangeArrowheads="1"/>
          </p:cNvSpPr>
          <p:nvPr/>
        </p:nvSpPr>
        <p:spPr bwMode="auto">
          <a:xfrm>
            <a:off x="2338388" y="227647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128.51</a:t>
            </a:r>
          </a:p>
        </p:txBody>
      </p:sp>
      <p:sp>
        <p:nvSpPr>
          <p:cNvPr id="49282" name="Rectangle 230"/>
          <p:cNvSpPr>
            <a:spLocks noChangeArrowheads="1"/>
          </p:cNvSpPr>
          <p:nvPr/>
        </p:nvSpPr>
        <p:spPr bwMode="auto">
          <a:xfrm>
            <a:off x="0" y="374650"/>
            <a:ext cx="97917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chemeClr val="tx1"/>
              </a:buClr>
              <a:tabLst>
                <a:tab pos="228600" algn="l"/>
                <a:tab pos="342900" algn="l"/>
              </a:tabLst>
            </a:pPr>
            <a:r>
              <a:rPr lang="fr-FR" sz="2400">
                <a:solidFill>
                  <a:srgbClr val="000000"/>
                </a:solidFill>
                <a:cs typeface="Times New Roman" pitchFamily="18" charset="0"/>
              </a:rPr>
              <a:t>Diagrammes des efforts tranchants et des moments fléchissant </a:t>
            </a:r>
            <a:r>
              <a:rPr lang="fr-FR" sz="2400" b="1">
                <a:solidFill>
                  <a:srgbClr val="000000"/>
                </a:solidFill>
                <a:cs typeface="Times New Roman" pitchFamily="18" charset="0"/>
              </a:rPr>
              <a:t>:</a:t>
            </a:r>
          </a:p>
          <a:p>
            <a:pPr>
              <a:buClr>
                <a:schemeClr val="tx1"/>
              </a:buClr>
              <a:tabLst>
                <a:tab pos="228600" algn="l"/>
                <a:tab pos="342900" algn="l"/>
              </a:tabLst>
            </a:pPr>
            <a:endParaRPr lang="fr-FR" sz="2000" b="1">
              <a:cs typeface="Times New Roman" pitchFamily="18" charset="0"/>
            </a:endParaRPr>
          </a:p>
          <a:p>
            <a:pPr>
              <a:buClr>
                <a:schemeClr val="tx1"/>
              </a:buClr>
              <a:tabLst>
                <a:tab pos="228600" algn="l"/>
                <a:tab pos="342900" algn="l"/>
              </a:tabLst>
            </a:pPr>
            <a:endParaRPr lang="fr-FR" sz="1400">
              <a:cs typeface="Times New Roman" pitchFamily="18" charset="0"/>
            </a:endParaRPr>
          </a:p>
          <a:p>
            <a:pPr eaLnBrk="0" hangingPunct="0">
              <a:buClr>
                <a:schemeClr val="tx1"/>
              </a:buClr>
              <a:buFont typeface="Symbol" pitchFamily="18" charset="2"/>
              <a:buChar char=""/>
              <a:tabLst>
                <a:tab pos="228600" algn="l"/>
                <a:tab pos="342900" algn="l"/>
              </a:tabLst>
            </a:pPr>
            <a:r>
              <a:rPr lang="fr-FR" sz="2000" b="1">
                <a:cs typeface="Times New Roman" pitchFamily="18" charset="0"/>
              </a:rPr>
              <a:t>Sens longitudinal : (x-x)</a:t>
            </a:r>
            <a:endParaRPr lang="fr-FR" sz="2000">
              <a:cs typeface="Times New Roman" pitchFamily="18" charset="0"/>
            </a:endParaRPr>
          </a:p>
          <a:p>
            <a:pPr eaLnBrk="0" hangingPunct="0">
              <a:tabLst>
                <a:tab pos="228600" algn="l"/>
                <a:tab pos="342900" algn="l"/>
              </a:tabLst>
            </a:pPr>
            <a:endParaRPr lang="fr-FR" sz="2000">
              <a:cs typeface="Times New Roman" pitchFamily="18" charset="0"/>
            </a:endParaRPr>
          </a:p>
        </p:txBody>
      </p:sp>
      <p:sp>
        <p:nvSpPr>
          <p:cNvPr id="49283" name="Text Box 231"/>
          <p:cNvSpPr txBox="1">
            <a:spLocks noChangeArrowheads="1"/>
          </p:cNvSpPr>
          <p:nvPr/>
        </p:nvSpPr>
        <p:spPr bwMode="auto">
          <a:xfrm>
            <a:off x="754063" y="5662613"/>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F(t)</a:t>
            </a:r>
          </a:p>
        </p:txBody>
      </p:sp>
      <p:sp>
        <p:nvSpPr>
          <p:cNvPr id="49284" name="Text Box 232"/>
          <p:cNvSpPr txBox="1">
            <a:spLocks noChangeArrowheads="1"/>
          </p:cNvSpPr>
          <p:nvPr/>
        </p:nvSpPr>
        <p:spPr bwMode="auto">
          <a:xfrm>
            <a:off x="4067175" y="5734050"/>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   V(t)</a:t>
            </a:r>
          </a:p>
        </p:txBody>
      </p:sp>
      <p:sp>
        <p:nvSpPr>
          <p:cNvPr id="49285" name="Text Box 233"/>
          <p:cNvSpPr txBox="1">
            <a:spLocks noChangeArrowheads="1"/>
          </p:cNvSpPr>
          <p:nvPr/>
        </p:nvSpPr>
        <p:spPr bwMode="auto">
          <a:xfrm>
            <a:off x="7162800" y="5734050"/>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M(t.m)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14"/>
          <p:cNvSpPr>
            <a:spLocks noChangeShapeType="1"/>
          </p:cNvSpPr>
          <p:nvPr/>
        </p:nvSpPr>
        <p:spPr bwMode="auto">
          <a:xfrm flipV="1">
            <a:off x="973138" y="4602163"/>
            <a:ext cx="0" cy="230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179" name="Line 15"/>
          <p:cNvSpPr>
            <a:spLocks noChangeShapeType="1"/>
          </p:cNvSpPr>
          <p:nvPr/>
        </p:nvSpPr>
        <p:spPr bwMode="auto">
          <a:xfrm flipV="1">
            <a:off x="973138" y="4371975"/>
            <a:ext cx="0" cy="230188"/>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0180" name="Line 16"/>
          <p:cNvSpPr>
            <a:spLocks noChangeShapeType="1"/>
          </p:cNvSpPr>
          <p:nvPr/>
        </p:nvSpPr>
        <p:spPr bwMode="auto">
          <a:xfrm flipV="1">
            <a:off x="973138" y="4124325"/>
            <a:ext cx="0" cy="22860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0181" name="Line 17"/>
          <p:cNvSpPr>
            <a:spLocks noChangeShapeType="1"/>
          </p:cNvSpPr>
          <p:nvPr/>
        </p:nvSpPr>
        <p:spPr bwMode="auto">
          <a:xfrm flipV="1">
            <a:off x="973138" y="3894138"/>
            <a:ext cx="0" cy="230187"/>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0182" name="Line 18"/>
          <p:cNvSpPr>
            <a:spLocks noChangeShapeType="1"/>
          </p:cNvSpPr>
          <p:nvPr/>
        </p:nvSpPr>
        <p:spPr bwMode="auto">
          <a:xfrm flipV="1">
            <a:off x="973138" y="3644900"/>
            <a:ext cx="0" cy="230188"/>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0183" name="Line 19"/>
          <p:cNvSpPr>
            <a:spLocks noChangeShapeType="1"/>
          </p:cNvSpPr>
          <p:nvPr/>
        </p:nvSpPr>
        <p:spPr bwMode="auto">
          <a:xfrm flipV="1">
            <a:off x="973138" y="3416300"/>
            <a:ext cx="0" cy="22860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0184" name="Line 20"/>
          <p:cNvSpPr>
            <a:spLocks noChangeShapeType="1"/>
          </p:cNvSpPr>
          <p:nvPr/>
        </p:nvSpPr>
        <p:spPr bwMode="auto">
          <a:xfrm flipV="1">
            <a:off x="973138" y="3167063"/>
            <a:ext cx="0" cy="230187"/>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0185" name="Line 21"/>
          <p:cNvSpPr>
            <a:spLocks noChangeShapeType="1"/>
          </p:cNvSpPr>
          <p:nvPr/>
        </p:nvSpPr>
        <p:spPr bwMode="auto">
          <a:xfrm flipV="1">
            <a:off x="973138" y="2917825"/>
            <a:ext cx="0" cy="230188"/>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0186" name="Line 22"/>
          <p:cNvSpPr>
            <a:spLocks noChangeShapeType="1"/>
          </p:cNvSpPr>
          <p:nvPr/>
        </p:nvSpPr>
        <p:spPr bwMode="auto">
          <a:xfrm flipV="1">
            <a:off x="973138" y="2687638"/>
            <a:ext cx="0" cy="230187"/>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0187" name="Line 23"/>
          <p:cNvSpPr>
            <a:spLocks noChangeShapeType="1"/>
          </p:cNvSpPr>
          <p:nvPr/>
        </p:nvSpPr>
        <p:spPr bwMode="auto">
          <a:xfrm flipV="1">
            <a:off x="973138" y="2439988"/>
            <a:ext cx="0" cy="22860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0188" name="Line 24"/>
          <p:cNvSpPr>
            <a:spLocks noChangeShapeType="1"/>
          </p:cNvSpPr>
          <p:nvPr/>
        </p:nvSpPr>
        <p:spPr bwMode="auto">
          <a:xfrm flipV="1">
            <a:off x="973138" y="2209800"/>
            <a:ext cx="0" cy="230188"/>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fr-FR"/>
          </a:p>
        </p:txBody>
      </p:sp>
      <p:sp>
        <p:nvSpPr>
          <p:cNvPr id="50189" name="Line 25"/>
          <p:cNvSpPr>
            <a:spLocks noChangeShapeType="1"/>
          </p:cNvSpPr>
          <p:nvPr/>
        </p:nvSpPr>
        <p:spPr bwMode="auto">
          <a:xfrm flipH="1">
            <a:off x="742950" y="4851400"/>
            <a:ext cx="4603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190" name="Line 26"/>
          <p:cNvSpPr>
            <a:spLocks noChangeShapeType="1"/>
          </p:cNvSpPr>
          <p:nvPr/>
        </p:nvSpPr>
        <p:spPr bwMode="auto">
          <a:xfrm flipH="1">
            <a:off x="1087438" y="4851400"/>
            <a:ext cx="115887"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191" name="Line 27"/>
          <p:cNvSpPr>
            <a:spLocks noChangeShapeType="1"/>
          </p:cNvSpPr>
          <p:nvPr/>
        </p:nvSpPr>
        <p:spPr bwMode="auto">
          <a:xfrm flipH="1">
            <a:off x="973138" y="4851400"/>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192" name="Line 28"/>
          <p:cNvSpPr>
            <a:spLocks noChangeShapeType="1"/>
          </p:cNvSpPr>
          <p:nvPr/>
        </p:nvSpPr>
        <p:spPr bwMode="auto">
          <a:xfrm flipH="1">
            <a:off x="858838" y="4851400"/>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193" name="Line 29"/>
          <p:cNvSpPr>
            <a:spLocks noChangeShapeType="1"/>
          </p:cNvSpPr>
          <p:nvPr/>
        </p:nvSpPr>
        <p:spPr bwMode="auto">
          <a:xfrm flipH="1">
            <a:off x="742950" y="4851400"/>
            <a:ext cx="115888"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194" name="Line 30"/>
          <p:cNvSpPr>
            <a:spLocks noChangeShapeType="1"/>
          </p:cNvSpPr>
          <p:nvPr/>
        </p:nvSpPr>
        <p:spPr bwMode="auto">
          <a:xfrm flipH="1">
            <a:off x="628650" y="4851400"/>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195" name="Line 31"/>
          <p:cNvSpPr>
            <a:spLocks noChangeShapeType="1"/>
          </p:cNvSpPr>
          <p:nvPr/>
        </p:nvSpPr>
        <p:spPr bwMode="auto">
          <a:xfrm flipH="1">
            <a:off x="973138" y="2439988"/>
            <a:ext cx="11493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0196" name="Line 32"/>
          <p:cNvSpPr>
            <a:spLocks noChangeShapeType="1"/>
          </p:cNvSpPr>
          <p:nvPr/>
        </p:nvSpPr>
        <p:spPr bwMode="auto">
          <a:xfrm flipH="1">
            <a:off x="973138" y="2917825"/>
            <a:ext cx="9191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0197" name="Line 33"/>
          <p:cNvSpPr>
            <a:spLocks noChangeShapeType="1"/>
          </p:cNvSpPr>
          <p:nvPr/>
        </p:nvSpPr>
        <p:spPr bwMode="auto">
          <a:xfrm flipH="1">
            <a:off x="973138" y="3416300"/>
            <a:ext cx="6889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0198" name="Line 34"/>
          <p:cNvSpPr>
            <a:spLocks noChangeShapeType="1"/>
          </p:cNvSpPr>
          <p:nvPr/>
        </p:nvSpPr>
        <p:spPr bwMode="auto">
          <a:xfrm flipH="1">
            <a:off x="973138" y="3894138"/>
            <a:ext cx="458787"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0199" name="Line 35"/>
          <p:cNvSpPr>
            <a:spLocks noChangeShapeType="1"/>
          </p:cNvSpPr>
          <p:nvPr/>
        </p:nvSpPr>
        <p:spPr bwMode="auto">
          <a:xfrm flipH="1">
            <a:off x="973138" y="4124325"/>
            <a:ext cx="3444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0200" name="Line 36"/>
          <p:cNvSpPr>
            <a:spLocks noChangeShapeType="1"/>
          </p:cNvSpPr>
          <p:nvPr/>
        </p:nvSpPr>
        <p:spPr bwMode="auto">
          <a:xfrm flipH="1">
            <a:off x="973138" y="4371975"/>
            <a:ext cx="230187"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0201" name="Line 37"/>
          <p:cNvSpPr>
            <a:spLocks noChangeShapeType="1"/>
          </p:cNvSpPr>
          <p:nvPr/>
        </p:nvSpPr>
        <p:spPr bwMode="auto">
          <a:xfrm flipH="1">
            <a:off x="973138" y="4602163"/>
            <a:ext cx="114300"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0202" name="Line 38"/>
          <p:cNvSpPr>
            <a:spLocks noChangeShapeType="1"/>
          </p:cNvSpPr>
          <p:nvPr/>
        </p:nvSpPr>
        <p:spPr bwMode="auto">
          <a:xfrm flipH="1">
            <a:off x="973138" y="2209800"/>
            <a:ext cx="12636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0203" name="Line 39"/>
          <p:cNvSpPr>
            <a:spLocks noChangeShapeType="1"/>
          </p:cNvSpPr>
          <p:nvPr/>
        </p:nvSpPr>
        <p:spPr bwMode="auto">
          <a:xfrm flipH="1">
            <a:off x="973138" y="2687638"/>
            <a:ext cx="10334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0204" name="Line 40"/>
          <p:cNvSpPr>
            <a:spLocks noChangeShapeType="1"/>
          </p:cNvSpPr>
          <p:nvPr/>
        </p:nvSpPr>
        <p:spPr bwMode="auto">
          <a:xfrm flipH="1">
            <a:off x="973138" y="3167063"/>
            <a:ext cx="8048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0205" name="Line 41"/>
          <p:cNvSpPr>
            <a:spLocks noChangeShapeType="1"/>
          </p:cNvSpPr>
          <p:nvPr/>
        </p:nvSpPr>
        <p:spPr bwMode="auto">
          <a:xfrm flipH="1">
            <a:off x="973138" y="3644900"/>
            <a:ext cx="574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0206" name="Line 42"/>
          <p:cNvSpPr>
            <a:spLocks noChangeShapeType="1"/>
          </p:cNvSpPr>
          <p:nvPr/>
        </p:nvSpPr>
        <p:spPr bwMode="auto">
          <a:xfrm flipV="1">
            <a:off x="3563938" y="2211388"/>
            <a:ext cx="0" cy="26590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07" name="Line 43"/>
          <p:cNvSpPr>
            <a:spLocks noChangeShapeType="1"/>
          </p:cNvSpPr>
          <p:nvPr/>
        </p:nvSpPr>
        <p:spPr bwMode="auto">
          <a:xfrm>
            <a:off x="3563938" y="2211388"/>
            <a:ext cx="114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08" name="Line 44"/>
          <p:cNvSpPr>
            <a:spLocks noChangeShapeType="1"/>
          </p:cNvSpPr>
          <p:nvPr/>
        </p:nvSpPr>
        <p:spPr bwMode="auto">
          <a:xfrm>
            <a:off x="3678238" y="2211388"/>
            <a:ext cx="0" cy="230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09" name="Line 45"/>
          <p:cNvSpPr>
            <a:spLocks noChangeShapeType="1"/>
          </p:cNvSpPr>
          <p:nvPr/>
        </p:nvSpPr>
        <p:spPr bwMode="auto">
          <a:xfrm>
            <a:off x="3563938" y="244157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0" name="Line 46"/>
          <p:cNvSpPr>
            <a:spLocks noChangeShapeType="1"/>
          </p:cNvSpPr>
          <p:nvPr/>
        </p:nvSpPr>
        <p:spPr bwMode="auto">
          <a:xfrm>
            <a:off x="3792538" y="244157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1" name="Line 47"/>
          <p:cNvSpPr>
            <a:spLocks noChangeShapeType="1"/>
          </p:cNvSpPr>
          <p:nvPr/>
        </p:nvSpPr>
        <p:spPr bwMode="auto">
          <a:xfrm>
            <a:off x="3563938" y="2689225"/>
            <a:ext cx="3444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2" name="Line 48"/>
          <p:cNvSpPr>
            <a:spLocks noChangeShapeType="1"/>
          </p:cNvSpPr>
          <p:nvPr/>
        </p:nvSpPr>
        <p:spPr bwMode="auto">
          <a:xfrm>
            <a:off x="3908425" y="2689225"/>
            <a:ext cx="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3" name="Line 49"/>
          <p:cNvSpPr>
            <a:spLocks noChangeShapeType="1"/>
          </p:cNvSpPr>
          <p:nvPr/>
        </p:nvSpPr>
        <p:spPr bwMode="auto">
          <a:xfrm>
            <a:off x="3563938" y="2919413"/>
            <a:ext cx="458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4" name="Line 50"/>
          <p:cNvSpPr>
            <a:spLocks noChangeShapeType="1"/>
          </p:cNvSpPr>
          <p:nvPr/>
        </p:nvSpPr>
        <p:spPr bwMode="auto">
          <a:xfrm>
            <a:off x="4022725" y="2919413"/>
            <a:ext cx="0" cy="230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5" name="Line 51"/>
          <p:cNvSpPr>
            <a:spLocks noChangeShapeType="1"/>
          </p:cNvSpPr>
          <p:nvPr/>
        </p:nvSpPr>
        <p:spPr bwMode="auto">
          <a:xfrm>
            <a:off x="3563938" y="3168650"/>
            <a:ext cx="574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6" name="Line 52"/>
          <p:cNvSpPr>
            <a:spLocks noChangeShapeType="1"/>
          </p:cNvSpPr>
          <p:nvPr/>
        </p:nvSpPr>
        <p:spPr bwMode="auto">
          <a:xfrm>
            <a:off x="4138613" y="3168650"/>
            <a:ext cx="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7" name="Line 53"/>
          <p:cNvSpPr>
            <a:spLocks noChangeShapeType="1"/>
          </p:cNvSpPr>
          <p:nvPr/>
        </p:nvSpPr>
        <p:spPr bwMode="auto">
          <a:xfrm>
            <a:off x="3563938" y="3417888"/>
            <a:ext cx="688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8" name="Line 54"/>
          <p:cNvSpPr>
            <a:spLocks noChangeShapeType="1"/>
          </p:cNvSpPr>
          <p:nvPr/>
        </p:nvSpPr>
        <p:spPr bwMode="auto">
          <a:xfrm>
            <a:off x="4252913" y="3417888"/>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9" name="Line 55"/>
          <p:cNvSpPr>
            <a:spLocks noChangeShapeType="1"/>
          </p:cNvSpPr>
          <p:nvPr/>
        </p:nvSpPr>
        <p:spPr bwMode="auto">
          <a:xfrm>
            <a:off x="3563938" y="3646488"/>
            <a:ext cx="8032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20" name="Line 56"/>
          <p:cNvSpPr>
            <a:spLocks noChangeShapeType="1"/>
          </p:cNvSpPr>
          <p:nvPr/>
        </p:nvSpPr>
        <p:spPr bwMode="auto">
          <a:xfrm>
            <a:off x="4367213" y="3646488"/>
            <a:ext cx="0" cy="230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21" name="Line 57"/>
          <p:cNvSpPr>
            <a:spLocks noChangeShapeType="1"/>
          </p:cNvSpPr>
          <p:nvPr/>
        </p:nvSpPr>
        <p:spPr bwMode="auto">
          <a:xfrm>
            <a:off x="3563938" y="3895725"/>
            <a:ext cx="9175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22" name="Line 58"/>
          <p:cNvSpPr>
            <a:spLocks noChangeShapeType="1"/>
          </p:cNvSpPr>
          <p:nvPr/>
        </p:nvSpPr>
        <p:spPr bwMode="auto">
          <a:xfrm>
            <a:off x="4481513" y="3895725"/>
            <a:ext cx="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23" name="Line 59"/>
          <p:cNvSpPr>
            <a:spLocks noChangeShapeType="1"/>
          </p:cNvSpPr>
          <p:nvPr/>
        </p:nvSpPr>
        <p:spPr bwMode="auto">
          <a:xfrm>
            <a:off x="3563938" y="4125913"/>
            <a:ext cx="1033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24" name="Line 60"/>
          <p:cNvSpPr>
            <a:spLocks noChangeShapeType="1"/>
          </p:cNvSpPr>
          <p:nvPr/>
        </p:nvSpPr>
        <p:spPr bwMode="auto">
          <a:xfrm>
            <a:off x="4597400" y="4125913"/>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25" name="Line 61"/>
          <p:cNvSpPr>
            <a:spLocks noChangeShapeType="1"/>
          </p:cNvSpPr>
          <p:nvPr/>
        </p:nvSpPr>
        <p:spPr bwMode="auto">
          <a:xfrm>
            <a:off x="3563938" y="4373563"/>
            <a:ext cx="11477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26" name="Line 62"/>
          <p:cNvSpPr>
            <a:spLocks noChangeShapeType="1"/>
          </p:cNvSpPr>
          <p:nvPr/>
        </p:nvSpPr>
        <p:spPr bwMode="auto">
          <a:xfrm>
            <a:off x="4711700" y="4373563"/>
            <a:ext cx="0" cy="230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27" name="Line 63"/>
          <p:cNvSpPr>
            <a:spLocks noChangeShapeType="1"/>
          </p:cNvSpPr>
          <p:nvPr/>
        </p:nvSpPr>
        <p:spPr bwMode="auto">
          <a:xfrm>
            <a:off x="3563938" y="4603750"/>
            <a:ext cx="126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28" name="Line 64"/>
          <p:cNvSpPr>
            <a:spLocks noChangeShapeType="1"/>
          </p:cNvSpPr>
          <p:nvPr/>
        </p:nvSpPr>
        <p:spPr bwMode="auto">
          <a:xfrm>
            <a:off x="4827588" y="4603750"/>
            <a:ext cx="0" cy="230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29" name="Line 65"/>
          <p:cNvSpPr>
            <a:spLocks noChangeShapeType="1"/>
          </p:cNvSpPr>
          <p:nvPr/>
        </p:nvSpPr>
        <p:spPr bwMode="auto">
          <a:xfrm>
            <a:off x="3448050" y="4852988"/>
            <a:ext cx="149383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0" name="Line 66"/>
          <p:cNvSpPr>
            <a:spLocks noChangeShapeType="1"/>
          </p:cNvSpPr>
          <p:nvPr/>
        </p:nvSpPr>
        <p:spPr bwMode="auto">
          <a:xfrm flipH="1">
            <a:off x="4827588" y="4852988"/>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1" name="Line 67"/>
          <p:cNvSpPr>
            <a:spLocks noChangeShapeType="1"/>
          </p:cNvSpPr>
          <p:nvPr/>
        </p:nvSpPr>
        <p:spPr bwMode="auto">
          <a:xfrm flipH="1">
            <a:off x="4711700" y="4852988"/>
            <a:ext cx="115888"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2" name="Line 68"/>
          <p:cNvSpPr>
            <a:spLocks noChangeShapeType="1"/>
          </p:cNvSpPr>
          <p:nvPr/>
        </p:nvSpPr>
        <p:spPr bwMode="auto">
          <a:xfrm flipH="1">
            <a:off x="4597400" y="4852988"/>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3" name="Line 69"/>
          <p:cNvSpPr>
            <a:spLocks noChangeShapeType="1"/>
          </p:cNvSpPr>
          <p:nvPr/>
        </p:nvSpPr>
        <p:spPr bwMode="auto">
          <a:xfrm flipH="1">
            <a:off x="4481513" y="4852988"/>
            <a:ext cx="115887"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4" name="Line 70"/>
          <p:cNvSpPr>
            <a:spLocks noChangeShapeType="1"/>
          </p:cNvSpPr>
          <p:nvPr/>
        </p:nvSpPr>
        <p:spPr bwMode="auto">
          <a:xfrm flipH="1">
            <a:off x="4367213" y="4852988"/>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5" name="Line 71"/>
          <p:cNvSpPr>
            <a:spLocks noChangeShapeType="1"/>
          </p:cNvSpPr>
          <p:nvPr/>
        </p:nvSpPr>
        <p:spPr bwMode="auto">
          <a:xfrm flipH="1">
            <a:off x="4252913" y="4852988"/>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6" name="Line 72"/>
          <p:cNvSpPr>
            <a:spLocks noChangeShapeType="1"/>
          </p:cNvSpPr>
          <p:nvPr/>
        </p:nvSpPr>
        <p:spPr bwMode="auto">
          <a:xfrm flipH="1">
            <a:off x="4138613" y="4852988"/>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7" name="Line 73"/>
          <p:cNvSpPr>
            <a:spLocks noChangeShapeType="1"/>
          </p:cNvSpPr>
          <p:nvPr/>
        </p:nvSpPr>
        <p:spPr bwMode="auto">
          <a:xfrm flipH="1">
            <a:off x="4022725" y="4852988"/>
            <a:ext cx="115888"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8" name="Line 74"/>
          <p:cNvSpPr>
            <a:spLocks noChangeShapeType="1"/>
          </p:cNvSpPr>
          <p:nvPr/>
        </p:nvSpPr>
        <p:spPr bwMode="auto">
          <a:xfrm flipH="1">
            <a:off x="3908425" y="4852988"/>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9" name="Line 75"/>
          <p:cNvSpPr>
            <a:spLocks noChangeShapeType="1"/>
          </p:cNvSpPr>
          <p:nvPr/>
        </p:nvSpPr>
        <p:spPr bwMode="auto">
          <a:xfrm flipH="1">
            <a:off x="3792538" y="4852988"/>
            <a:ext cx="115887"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40" name="Line 76"/>
          <p:cNvSpPr>
            <a:spLocks noChangeShapeType="1"/>
          </p:cNvSpPr>
          <p:nvPr/>
        </p:nvSpPr>
        <p:spPr bwMode="auto">
          <a:xfrm flipH="1">
            <a:off x="3678238" y="4852988"/>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41" name="Line 77"/>
          <p:cNvSpPr>
            <a:spLocks noChangeShapeType="1"/>
          </p:cNvSpPr>
          <p:nvPr/>
        </p:nvSpPr>
        <p:spPr bwMode="auto">
          <a:xfrm flipH="1">
            <a:off x="3563938" y="4852988"/>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42" name="Line 78"/>
          <p:cNvSpPr>
            <a:spLocks noChangeShapeType="1"/>
          </p:cNvSpPr>
          <p:nvPr/>
        </p:nvSpPr>
        <p:spPr bwMode="auto">
          <a:xfrm flipH="1">
            <a:off x="3448050" y="4852988"/>
            <a:ext cx="115888"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43" name="Line 79"/>
          <p:cNvSpPr>
            <a:spLocks noChangeShapeType="1"/>
          </p:cNvSpPr>
          <p:nvPr/>
        </p:nvSpPr>
        <p:spPr bwMode="auto">
          <a:xfrm flipH="1">
            <a:off x="3348038" y="4870450"/>
            <a:ext cx="114300" cy="115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44" name="Line 80"/>
          <p:cNvSpPr>
            <a:spLocks noChangeShapeType="1"/>
          </p:cNvSpPr>
          <p:nvPr/>
        </p:nvSpPr>
        <p:spPr bwMode="auto">
          <a:xfrm flipV="1">
            <a:off x="6372225" y="2020888"/>
            <a:ext cx="26988" cy="2778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45" name="Line 81"/>
          <p:cNvSpPr>
            <a:spLocks noChangeShapeType="1"/>
          </p:cNvSpPr>
          <p:nvPr/>
        </p:nvSpPr>
        <p:spPr bwMode="auto">
          <a:xfrm>
            <a:off x="6283325" y="4779963"/>
            <a:ext cx="183832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46" name="Line 82"/>
          <p:cNvSpPr>
            <a:spLocks noChangeShapeType="1"/>
          </p:cNvSpPr>
          <p:nvPr/>
        </p:nvSpPr>
        <p:spPr bwMode="auto">
          <a:xfrm flipH="1">
            <a:off x="8005763" y="4779963"/>
            <a:ext cx="115887"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47" name="Line 83"/>
          <p:cNvSpPr>
            <a:spLocks noChangeShapeType="1"/>
          </p:cNvSpPr>
          <p:nvPr/>
        </p:nvSpPr>
        <p:spPr bwMode="auto">
          <a:xfrm flipH="1">
            <a:off x="7891463" y="4779963"/>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48" name="Line 84"/>
          <p:cNvSpPr>
            <a:spLocks noChangeShapeType="1"/>
          </p:cNvSpPr>
          <p:nvPr/>
        </p:nvSpPr>
        <p:spPr bwMode="auto">
          <a:xfrm flipH="1">
            <a:off x="7777163" y="4779963"/>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49" name="Line 85"/>
          <p:cNvSpPr>
            <a:spLocks noChangeShapeType="1"/>
          </p:cNvSpPr>
          <p:nvPr/>
        </p:nvSpPr>
        <p:spPr bwMode="auto">
          <a:xfrm flipH="1">
            <a:off x="7661275" y="4779963"/>
            <a:ext cx="115888"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50" name="Line 86"/>
          <p:cNvSpPr>
            <a:spLocks noChangeShapeType="1"/>
          </p:cNvSpPr>
          <p:nvPr/>
        </p:nvSpPr>
        <p:spPr bwMode="auto">
          <a:xfrm flipH="1">
            <a:off x="7546975" y="4779963"/>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51" name="Line 87"/>
          <p:cNvSpPr>
            <a:spLocks noChangeShapeType="1"/>
          </p:cNvSpPr>
          <p:nvPr/>
        </p:nvSpPr>
        <p:spPr bwMode="auto">
          <a:xfrm flipH="1">
            <a:off x="7431088" y="4779963"/>
            <a:ext cx="115887"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52" name="Line 88"/>
          <p:cNvSpPr>
            <a:spLocks noChangeShapeType="1"/>
          </p:cNvSpPr>
          <p:nvPr/>
        </p:nvSpPr>
        <p:spPr bwMode="auto">
          <a:xfrm flipH="1">
            <a:off x="7316788" y="4779963"/>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53" name="Line 89"/>
          <p:cNvSpPr>
            <a:spLocks noChangeShapeType="1"/>
          </p:cNvSpPr>
          <p:nvPr/>
        </p:nvSpPr>
        <p:spPr bwMode="auto">
          <a:xfrm flipH="1">
            <a:off x="7202488" y="4779963"/>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54" name="Line 90"/>
          <p:cNvSpPr>
            <a:spLocks noChangeShapeType="1"/>
          </p:cNvSpPr>
          <p:nvPr/>
        </p:nvSpPr>
        <p:spPr bwMode="auto">
          <a:xfrm flipH="1">
            <a:off x="7088188" y="4779963"/>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55" name="Line 91"/>
          <p:cNvSpPr>
            <a:spLocks noChangeShapeType="1"/>
          </p:cNvSpPr>
          <p:nvPr/>
        </p:nvSpPr>
        <p:spPr bwMode="auto">
          <a:xfrm flipH="1">
            <a:off x="6972300" y="4779963"/>
            <a:ext cx="115888"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56" name="Line 92"/>
          <p:cNvSpPr>
            <a:spLocks noChangeShapeType="1"/>
          </p:cNvSpPr>
          <p:nvPr/>
        </p:nvSpPr>
        <p:spPr bwMode="auto">
          <a:xfrm flipH="1">
            <a:off x="6858000" y="4779963"/>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57" name="Line 93"/>
          <p:cNvSpPr>
            <a:spLocks noChangeShapeType="1"/>
          </p:cNvSpPr>
          <p:nvPr/>
        </p:nvSpPr>
        <p:spPr bwMode="auto">
          <a:xfrm flipH="1">
            <a:off x="6742113" y="4779963"/>
            <a:ext cx="115887"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58" name="Line 94"/>
          <p:cNvSpPr>
            <a:spLocks noChangeShapeType="1"/>
          </p:cNvSpPr>
          <p:nvPr/>
        </p:nvSpPr>
        <p:spPr bwMode="auto">
          <a:xfrm flipH="1">
            <a:off x="6627813" y="4779963"/>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59" name="Line 95"/>
          <p:cNvSpPr>
            <a:spLocks noChangeShapeType="1"/>
          </p:cNvSpPr>
          <p:nvPr/>
        </p:nvSpPr>
        <p:spPr bwMode="auto">
          <a:xfrm flipH="1">
            <a:off x="6513513" y="4779963"/>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60" name="Line 96"/>
          <p:cNvSpPr>
            <a:spLocks noChangeShapeType="1"/>
          </p:cNvSpPr>
          <p:nvPr/>
        </p:nvSpPr>
        <p:spPr bwMode="auto">
          <a:xfrm flipH="1">
            <a:off x="6397625" y="4779963"/>
            <a:ext cx="115888"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61" name="Line 97"/>
          <p:cNvSpPr>
            <a:spLocks noChangeShapeType="1"/>
          </p:cNvSpPr>
          <p:nvPr/>
        </p:nvSpPr>
        <p:spPr bwMode="auto">
          <a:xfrm flipH="1">
            <a:off x="6283325" y="4779963"/>
            <a:ext cx="114300" cy="11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62" name="Arc 98"/>
          <p:cNvSpPr>
            <a:spLocks/>
          </p:cNvSpPr>
          <p:nvPr/>
        </p:nvSpPr>
        <p:spPr bwMode="auto">
          <a:xfrm flipH="1" flipV="1">
            <a:off x="6397625" y="2024063"/>
            <a:ext cx="1608138" cy="2641600"/>
          </a:xfrm>
          <a:custGeom>
            <a:avLst/>
            <a:gdLst>
              <a:gd name="T0" fmla="*/ 0 w 21600"/>
              <a:gd name="T1" fmla="*/ 0 h 21600"/>
              <a:gd name="T2" fmla="*/ 1608138 w 21600"/>
              <a:gd name="T3" fmla="*/ 2641600 h 21600"/>
              <a:gd name="T4" fmla="*/ 0 w 21600"/>
              <a:gd name="T5" fmla="*/ 26416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0263" name="Line 99"/>
          <p:cNvSpPr>
            <a:spLocks noChangeShapeType="1"/>
          </p:cNvSpPr>
          <p:nvPr/>
        </p:nvSpPr>
        <p:spPr bwMode="auto">
          <a:xfrm>
            <a:off x="6397625" y="2616200"/>
            <a:ext cx="15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64" name="Line 100"/>
          <p:cNvSpPr>
            <a:spLocks noChangeShapeType="1"/>
          </p:cNvSpPr>
          <p:nvPr/>
        </p:nvSpPr>
        <p:spPr bwMode="auto">
          <a:xfrm>
            <a:off x="6397625" y="4530725"/>
            <a:ext cx="91916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65" name="Line 101"/>
          <p:cNvSpPr>
            <a:spLocks noChangeShapeType="1"/>
          </p:cNvSpPr>
          <p:nvPr/>
        </p:nvSpPr>
        <p:spPr bwMode="auto">
          <a:xfrm>
            <a:off x="6397625" y="4300538"/>
            <a:ext cx="6889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66" name="Line 102"/>
          <p:cNvSpPr>
            <a:spLocks noChangeShapeType="1"/>
          </p:cNvSpPr>
          <p:nvPr/>
        </p:nvSpPr>
        <p:spPr bwMode="auto">
          <a:xfrm>
            <a:off x="6397625" y="4052888"/>
            <a:ext cx="54292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67" name="Line 103"/>
          <p:cNvSpPr>
            <a:spLocks noChangeShapeType="1"/>
          </p:cNvSpPr>
          <p:nvPr/>
        </p:nvSpPr>
        <p:spPr bwMode="auto">
          <a:xfrm>
            <a:off x="6397625" y="3822700"/>
            <a:ext cx="3794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68" name="Line 104"/>
          <p:cNvSpPr>
            <a:spLocks noChangeShapeType="1"/>
          </p:cNvSpPr>
          <p:nvPr/>
        </p:nvSpPr>
        <p:spPr bwMode="auto">
          <a:xfrm>
            <a:off x="6397625" y="3573463"/>
            <a:ext cx="2667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69" name="Line 105"/>
          <p:cNvSpPr>
            <a:spLocks noChangeShapeType="1"/>
          </p:cNvSpPr>
          <p:nvPr/>
        </p:nvSpPr>
        <p:spPr bwMode="auto">
          <a:xfrm>
            <a:off x="6397625" y="3344863"/>
            <a:ext cx="19526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70" name="Line 106"/>
          <p:cNvSpPr>
            <a:spLocks noChangeShapeType="1"/>
          </p:cNvSpPr>
          <p:nvPr/>
        </p:nvSpPr>
        <p:spPr bwMode="auto">
          <a:xfrm>
            <a:off x="6397625" y="3095625"/>
            <a:ext cx="1158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71" name="Line 107"/>
          <p:cNvSpPr>
            <a:spLocks noChangeShapeType="1"/>
          </p:cNvSpPr>
          <p:nvPr/>
        </p:nvSpPr>
        <p:spPr bwMode="auto">
          <a:xfrm>
            <a:off x="6397625" y="2846388"/>
            <a:ext cx="793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72" name="Line 108"/>
          <p:cNvSpPr>
            <a:spLocks noChangeShapeType="1"/>
          </p:cNvSpPr>
          <p:nvPr/>
        </p:nvSpPr>
        <p:spPr bwMode="auto">
          <a:xfrm>
            <a:off x="6397625" y="2616200"/>
            <a:ext cx="4286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73" name="Text Box 109"/>
          <p:cNvSpPr txBox="1">
            <a:spLocks noChangeArrowheads="1"/>
          </p:cNvSpPr>
          <p:nvPr/>
        </p:nvSpPr>
        <p:spPr bwMode="auto">
          <a:xfrm>
            <a:off x="6515100" y="20621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408.09</a:t>
            </a:r>
          </a:p>
        </p:txBody>
      </p:sp>
      <p:sp>
        <p:nvSpPr>
          <p:cNvPr id="50274" name="Text Box 110"/>
          <p:cNvSpPr txBox="1">
            <a:spLocks noChangeArrowheads="1"/>
          </p:cNvSpPr>
          <p:nvPr/>
        </p:nvSpPr>
        <p:spPr bwMode="auto">
          <a:xfrm>
            <a:off x="6443663" y="2278063"/>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1105.00</a:t>
            </a:r>
          </a:p>
        </p:txBody>
      </p:sp>
      <p:sp>
        <p:nvSpPr>
          <p:cNvPr id="50275" name="Text Box 111"/>
          <p:cNvSpPr txBox="1">
            <a:spLocks noChangeArrowheads="1"/>
          </p:cNvSpPr>
          <p:nvPr/>
        </p:nvSpPr>
        <p:spPr bwMode="auto">
          <a:xfrm>
            <a:off x="6515100" y="25654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1973.72</a:t>
            </a:r>
          </a:p>
        </p:txBody>
      </p:sp>
      <p:sp>
        <p:nvSpPr>
          <p:cNvPr id="50276" name="Text Box 112"/>
          <p:cNvSpPr txBox="1">
            <a:spLocks noChangeArrowheads="1"/>
          </p:cNvSpPr>
          <p:nvPr/>
        </p:nvSpPr>
        <p:spPr bwMode="auto">
          <a:xfrm>
            <a:off x="6443663" y="27813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2952.65</a:t>
            </a:r>
          </a:p>
        </p:txBody>
      </p:sp>
      <p:sp>
        <p:nvSpPr>
          <p:cNvPr id="50277" name="Text Box 113"/>
          <p:cNvSpPr txBox="1">
            <a:spLocks noChangeArrowheads="1"/>
          </p:cNvSpPr>
          <p:nvPr/>
        </p:nvSpPr>
        <p:spPr bwMode="auto">
          <a:xfrm>
            <a:off x="6586538" y="307022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4028.24</a:t>
            </a:r>
          </a:p>
        </p:txBody>
      </p:sp>
      <p:sp>
        <p:nvSpPr>
          <p:cNvPr id="50278" name="Text Box 114"/>
          <p:cNvSpPr txBox="1">
            <a:spLocks noChangeArrowheads="1"/>
          </p:cNvSpPr>
          <p:nvPr/>
        </p:nvSpPr>
        <p:spPr bwMode="auto">
          <a:xfrm>
            <a:off x="6659563" y="328612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5203.77</a:t>
            </a:r>
          </a:p>
        </p:txBody>
      </p:sp>
      <p:sp>
        <p:nvSpPr>
          <p:cNvPr id="50279" name="Text Box 115"/>
          <p:cNvSpPr txBox="1">
            <a:spLocks noChangeArrowheads="1"/>
          </p:cNvSpPr>
          <p:nvPr/>
        </p:nvSpPr>
        <p:spPr bwMode="auto">
          <a:xfrm>
            <a:off x="6804025" y="35734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6475.75</a:t>
            </a:r>
          </a:p>
        </p:txBody>
      </p:sp>
      <p:sp>
        <p:nvSpPr>
          <p:cNvPr id="50280" name="Text Box 116"/>
          <p:cNvSpPr txBox="1">
            <a:spLocks noChangeArrowheads="1"/>
          </p:cNvSpPr>
          <p:nvPr/>
        </p:nvSpPr>
        <p:spPr bwMode="auto">
          <a:xfrm>
            <a:off x="7019925" y="386238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7838.31</a:t>
            </a:r>
          </a:p>
        </p:txBody>
      </p:sp>
      <p:sp>
        <p:nvSpPr>
          <p:cNvPr id="50281" name="Text Box 117"/>
          <p:cNvSpPr txBox="1">
            <a:spLocks noChangeArrowheads="1"/>
          </p:cNvSpPr>
          <p:nvPr/>
        </p:nvSpPr>
        <p:spPr bwMode="auto">
          <a:xfrm>
            <a:off x="7380288" y="4149725"/>
            <a:ext cx="1223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9290.22</a:t>
            </a:r>
          </a:p>
        </p:txBody>
      </p:sp>
      <p:sp>
        <p:nvSpPr>
          <p:cNvPr id="50282" name="Text Box 118"/>
          <p:cNvSpPr txBox="1">
            <a:spLocks noChangeArrowheads="1"/>
          </p:cNvSpPr>
          <p:nvPr/>
        </p:nvSpPr>
        <p:spPr bwMode="auto">
          <a:xfrm>
            <a:off x="7596188" y="4365625"/>
            <a:ext cx="1152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10527.84</a:t>
            </a:r>
          </a:p>
        </p:txBody>
      </p:sp>
      <p:sp>
        <p:nvSpPr>
          <p:cNvPr id="50283" name="Text Box 119"/>
          <p:cNvSpPr txBox="1">
            <a:spLocks noChangeArrowheads="1"/>
          </p:cNvSpPr>
          <p:nvPr/>
        </p:nvSpPr>
        <p:spPr bwMode="auto">
          <a:xfrm>
            <a:off x="3635375" y="21336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116.6</a:t>
            </a:r>
          </a:p>
        </p:txBody>
      </p:sp>
      <p:sp>
        <p:nvSpPr>
          <p:cNvPr id="50284" name="Text Box 120"/>
          <p:cNvSpPr txBox="1">
            <a:spLocks noChangeArrowheads="1"/>
          </p:cNvSpPr>
          <p:nvPr/>
        </p:nvSpPr>
        <p:spPr bwMode="auto">
          <a:xfrm>
            <a:off x="2195513" y="227647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83.57</a:t>
            </a:r>
          </a:p>
        </p:txBody>
      </p:sp>
      <p:sp>
        <p:nvSpPr>
          <p:cNvPr id="50285" name="Text Box 121"/>
          <p:cNvSpPr txBox="1">
            <a:spLocks noChangeArrowheads="1"/>
          </p:cNvSpPr>
          <p:nvPr/>
        </p:nvSpPr>
        <p:spPr bwMode="auto">
          <a:xfrm>
            <a:off x="1979613" y="25654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53.82</a:t>
            </a:r>
          </a:p>
        </p:txBody>
      </p:sp>
      <p:sp>
        <p:nvSpPr>
          <p:cNvPr id="50286" name="Text Box 122"/>
          <p:cNvSpPr txBox="1">
            <a:spLocks noChangeArrowheads="1"/>
          </p:cNvSpPr>
          <p:nvPr/>
        </p:nvSpPr>
        <p:spPr bwMode="auto">
          <a:xfrm>
            <a:off x="1906588" y="27813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41.61</a:t>
            </a:r>
          </a:p>
        </p:txBody>
      </p:sp>
      <p:sp>
        <p:nvSpPr>
          <p:cNvPr id="50287" name="Text Box 123"/>
          <p:cNvSpPr txBox="1">
            <a:spLocks noChangeArrowheads="1"/>
          </p:cNvSpPr>
          <p:nvPr/>
        </p:nvSpPr>
        <p:spPr bwMode="auto">
          <a:xfrm>
            <a:off x="1763713" y="29972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39.85</a:t>
            </a:r>
          </a:p>
        </p:txBody>
      </p:sp>
      <p:sp>
        <p:nvSpPr>
          <p:cNvPr id="50288" name="Text Box 124"/>
          <p:cNvSpPr txBox="1">
            <a:spLocks noChangeArrowheads="1"/>
          </p:cNvSpPr>
          <p:nvPr/>
        </p:nvSpPr>
        <p:spPr bwMode="auto">
          <a:xfrm>
            <a:off x="1690688" y="328453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38.49</a:t>
            </a:r>
          </a:p>
        </p:txBody>
      </p:sp>
      <p:sp>
        <p:nvSpPr>
          <p:cNvPr id="50289" name="Text Box 125"/>
          <p:cNvSpPr txBox="1">
            <a:spLocks noChangeArrowheads="1"/>
          </p:cNvSpPr>
          <p:nvPr/>
        </p:nvSpPr>
        <p:spPr bwMode="auto">
          <a:xfrm>
            <a:off x="1474788" y="350043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33.73</a:t>
            </a:r>
          </a:p>
        </p:txBody>
      </p:sp>
      <p:sp>
        <p:nvSpPr>
          <p:cNvPr id="50290" name="Text Box 126"/>
          <p:cNvSpPr txBox="1">
            <a:spLocks noChangeArrowheads="1"/>
          </p:cNvSpPr>
          <p:nvPr/>
        </p:nvSpPr>
        <p:spPr bwMode="auto">
          <a:xfrm>
            <a:off x="1331913" y="371792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32.01</a:t>
            </a:r>
          </a:p>
        </p:txBody>
      </p:sp>
      <p:sp>
        <p:nvSpPr>
          <p:cNvPr id="50291" name="Text Box 127"/>
          <p:cNvSpPr txBox="1">
            <a:spLocks noChangeArrowheads="1"/>
          </p:cNvSpPr>
          <p:nvPr/>
        </p:nvSpPr>
        <p:spPr bwMode="auto">
          <a:xfrm>
            <a:off x="1331913" y="393382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31.32</a:t>
            </a:r>
          </a:p>
        </p:txBody>
      </p:sp>
      <p:sp>
        <p:nvSpPr>
          <p:cNvPr id="50292" name="Text Box 128"/>
          <p:cNvSpPr txBox="1">
            <a:spLocks noChangeArrowheads="1"/>
          </p:cNvSpPr>
          <p:nvPr/>
        </p:nvSpPr>
        <p:spPr bwMode="auto">
          <a:xfrm>
            <a:off x="1187450" y="414972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25.41</a:t>
            </a:r>
          </a:p>
        </p:txBody>
      </p:sp>
      <p:sp>
        <p:nvSpPr>
          <p:cNvPr id="50293" name="Text Box 129"/>
          <p:cNvSpPr txBox="1">
            <a:spLocks noChangeArrowheads="1"/>
          </p:cNvSpPr>
          <p:nvPr/>
        </p:nvSpPr>
        <p:spPr bwMode="auto">
          <a:xfrm>
            <a:off x="1114425" y="44370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10.84</a:t>
            </a:r>
          </a:p>
        </p:txBody>
      </p:sp>
      <p:sp>
        <p:nvSpPr>
          <p:cNvPr id="50294" name="Text Box 130"/>
          <p:cNvSpPr txBox="1">
            <a:spLocks noChangeArrowheads="1"/>
          </p:cNvSpPr>
          <p:nvPr/>
        </p:nvSpPr>
        <p:spPr bwMode="auto">
          <a:xfrm>
            <a:off x="3779838" y="23495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200.17</a:t>
            </a:r>
          </a:p>
        </p:txBody>
      </p:sp>
      <p:sp>
        <p:nvSpPr>
          <p:cNvPr id="50295" name="Text Box 131"/>
          <p:cNvSpPr txBox="1">
            <a:spLocks noChangeArrowheads="1"/>
          </p:cNvSpPr>
          <p:nvPr/>
        </p:nvSpPr>
        <p:spPr bwMode="auto">
          <a:xfrm>
            <a:off x="4140200" y="307022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335.44</a:t>
            </a:r>
          </a:p>
        </p:txBody>
      </p:sp>
      <p:sp>
        <p:nvSpPr>
          <p:cNvPr id="50296" name="Text Box 132"/>
          <p:cNvSpPr txBox="1">
            <a:spLocks noChangeArrowheads="1"/>
          </p:cNvSpPr>
          <p:nvPr/>
        </p:nvSpPr>
        <p:spPr bwMode="auto">
          <a:xfrm>
            <a:off x="3851275" y="25654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253.99</a:t>
            </a:r>
          </a:p>
        </p:txBody>
      </p:sp>
      <p:sp>
        <p:nvSpPr>
          <p:cNvPr id="50297" name="Text Box 133"/>
          <p:cNvSpPr txBox="1">
            <a:spLocks noChangeArrowheads="1"/>
          </p:cNvSpPr>
          <p:nvPr/>
        </p:nvSpPr>
        <p:spPr bwMode="auto">
          <a:xfrm>
            <a:off x="4211638" y="33575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373.94</a:t>
            </a:r>
          </a:p>
        </p:txBody>
      </p:sp>
      <p:sp>
        <p:nvSpPr>
          <p:cNvPr id="50298" name="Text Box 134"/>
          <p:cNvSpPr txBox="1">
            <a:spLocks noChangeArrowheads="1"/>
          </p:cNvSpPr>
          <p:nvPr/>
        </p:nvSpPr>
        <p:spPr bwMode="auto">
          <a:xfrm>
            <a:off x="4067175" y="2781300"/>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295.60</a:t>
            </a:r>
          </a:p>
        </p:txBody>
      </p:sp>
      <p:sp>
        <p:nvSpPr>
          <p:cNvPr id="50299" name="Text Box 135"/>
          <p:cNvSpPr txBox="1">
            <a:spLocks noChangeArrowheads="1"/>
          </p:cNvSpPr>
          <p:nvPr/>
        </p:nvSpPr>
        <p:spPr bwMode="auto">
          <a:xfrm>
            <a:off x="4356100" y="35734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407.66</a:t>
            </a:r>
          </a:p>
        </p:txBody>
      </p:sp>
      <p:sp>
        <p:nvSpPr>
          <p:cNvPr id="50300" name="Text Box 136"/>
          <p:cNvSpPr txBox="1">
            <a:spLocks noChangeArrowheads="1"/>
          </p:cNvSpPr>
          <p:nvPr/>
        </p:nvSpPr>
        <p:spPr bwMode="auto">
          <a:xfrm>
            <a:off x="4572000" y="407828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470.99</a:t>
            </a:r>
          </a:p>
        </p:txBody>
      </p:sp>
      <p:sp>
        <p:nvSpPr>
          <p:cNvPr id="50301" name="Text Box 137"/>
          <p:cNvSpPr txBox="1">
            <a:spLocks noChangeArrowheads="1"/>
          </p:cNvSpPr>
          <p:nvPr/>
        </p:nvSpPr>
        <p:spPr bwMode="auto">
          <a:xfrm>
            <a:off x="4572000" y="37893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439.68</a:t>
            </a:r>
          </a:p>
        </p:txBody>
      </p:sp>
      <p:sp>
        <p:nvSpPr>
          <p:cNvPr id="50302" name="Text Box 138"/>
          <p:cNvSpPr txBox="1">
            <a:spLocks noChangeArrowheads="1"/>
          </p:cNvSpPr>
          <p:nvPr/>
        </p:nvSpPr>
        <p:spPr bwMode="auto">
          <a:xfrm>
            <a:off x="4643438" y="429418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496.41</a:t>
            </a:r>
          </a:p>
        </p:txBody>
      </p:sp>
      <p:sp>
        <p:nvSpPr>
          <p:cNvPr id="50303" name="Text Box 139"/>
          <p:cNvSpPr txBox="1">
            <a:spLocks noChangeArrowheads="1"/>
          </p:cNvSpPr>
          <p:nvPr/>
        </p:nvSpPr>
        <p:spPr bwMode="auto">
          <a:xfrm>
            <a:off x="4787900" y="458152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507.25</a:t>
            </a:r>
          </a:p>
        </p:txBody>
      </p:sp>
      <p:sp>
        <p:nvSpPr>
          <p:cNvPr id="50304" name="Text Box 140"/>
          <p:cNvSpPr txBox="1">
            <a:spLocks noChangeArrowheads="1"/>
          </p:cNvSpPr>
          <p:nvPr/>
        </p:nvSpPr>
        <p:spPr bwMode="auto">
          <a:xfrm>
            <a:off x="2268538" y="206216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116.60</a:t>
            </a:r>
          </a:p>
        </p:txBody>
      </p:sp>
      <p:sp>
        <p:nvSpPr>
          <p:cNvPr id="50305" name="Text Box 274"/>
          <p:cNvSpPr txBox="1">
            <a:spLocks noChangeArrowheads="1"/>
          </p:cNvSpPr>
          <p:nvPr/>
        </p:nvSpPr>
        <p:spPr bwMode="auto">
          <a:xfrm>
            <a:off x="8064500" y="4619625"/>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t>12432.06</a:t>
            </a:r>
          </a:p>
        </p:txBody>
      </p:sp>
      <p:sp>
        <p:nvSpPr>
          <p:cNvPr id="50306" name="Text Box 275"/>
          <p:cNvSpPr txBox="1">
            <a:spLocks noChangeArrowheads="1"/>
          </p:cNvSpPr>
          <p:nvPr/>
        </p:nvSpPr>
        <p:spPr bwMode="auto">
          <a:xfrm>
            <a:off x="611188" y="522922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F(t)</a:t>
            </a:r>
          </a:p>
        </p:txBody>
      </p:sp>
      <p:sp>
        <p:nvSpPr>
          <p:cNvPr id="50307" name="Text Box 276"/>
          <p:cNvSpPr txBox="1">
            <a:spLocks noChangeArrowheads="1"/>
          </p:cNvSpPr>
          <p:nvPr/>
        </p:nvSpPr>
        <p:spPr bwMode="auto">
          <a:xfrm>
            <a:off x="3851275" y="522922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V(t)</a:t>
            </a:r>
          </a:p>
        </p:txBody>
      </p:sp>
      <p:sp>
        <p:nvSpPr>
          <p:cNvPr id="50308" name="Text Box 277"/>
          <p:cNvSpPr txBox="1">
            <a:spLocks noChangeArrowheads="1"/>
          </p:cNvSpPr>
          <p:nvPr/>
        </p:nvSpPr>
        <p:spPr bwMode="auto">
          <a:xfrm>
            <a:off x="6659563" y="5157788"/>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M(t.m)</a:t>
            </a:r>
          </a:p>
        </p:txBody>
      </p:sp>
      <p:sp>
        <p:nvSpPr>
          <p:cNvPr id="50309" name="Rectangle 278"/>
          <p:cNvSpPr>
            <a:spLocks noChangeArrowheads="1"/>
          </p:cNvSpPr>
          <p:nvPr/>
        </p:nvSpPr>
        <p:spPr bwMode="auto">
          <a:xfrm>
            <a:off x="539750" y="620713"/>
            <a:ext cx="3311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chemeClr val="tx1"/>
              </a:buClr>
              <a:buFont typeface="Symbol" pitchFamily="18" charset="2"/>
              <a:buChar char=""/>
              <a:tabLst>
                <a:tab pos="342900" algn="l"/>
              </a:tabLst>
            </a:pPr>
            <a:r>
              <a:rPr lang="fr-FR" sz="2000" b="1">
                <a:latin typeface="Arial" charset="0"/>
                <a:cs typeface="Times New Roman" pitchFamily="18" charset="0"/>
              </a:rPr>
              <a:t>Sens transversal : (y-y)</a:t>
            </a:r>
            <a:endParaRPr lang="fr-FR" sz="2000">
              <a:latin typeface="Arial" charset="0"/>
            </a:endParaRPr>
          </a:p>
          <a:p>
            <a:pPr eaLnBrk="0" hangingPunct="0">
              <a:tabLst>
                <a:tab pos="342900" algn="l"/>
              </a:tabLst>
            </a:pPr>
            <a:endParaRPr lang="fr-FR" sz="200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0"/>
          <p:cNvSpPr>
            <a:spLocks noChangeArrowheads="1"/>
          </p:cNvSpPr>
          <p:nvPr/>
        </p:nvSpPr>
        <p:spPr bwMode="auto">
          <a:xfrm>
            <a:off x="0" y="260350"/>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a:solidFill>
                  <a:srgbClr val="000000"/>
                </a:solidFill>
                <a:cs typeface="Times New Roman" pitchFamily="18" charset="0"/>
              </a:rPr>
              <a:t>comparaison</a:t>
            </a:r>
          </a:p>
        </p:txBody>
      </p:sp>
      <p:graphicFrame>
        <p:nvGraphicFramePr>
          <p:cNvPr id="97311" name="Group 31"/>
          <p:cNvGraphicFramePr>
            <a:graphicFrameLocks noGrp="1"/>
          </p:cNvGraphicFramePr>
          <p:nvPr/>
        </p:nvGraphicFramePr>
        <p:xfrm>
          <a:off x="827088" y="1125538"/>
          <a:ext cx="7427912" cy="5426075"/>
        </p:xfrm>
        <a:graphic>
          <a:graphicData uri="http://schemas.openxmlformats.org/drawingml/2006/table">
            <a:tbl>
              <a:tblPr/>
              <a:tblGrid>
                <a:gridCol w="1141412"/>
                <a:gridCol w="3286125"/>
                <a:gridCol w="3000375"/>
              </a:tblGrid>
              <a:tr h="396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Niveau</a:t>
                      </a:r>
                      <a:endParaRPr kumimoji="0" lang="fr-FR"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Déplacement (séisme réel) mm</a:t>
                      </a:r>
                      <a:endParaRPr kumimoji="0" lang="fr-FR"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Déplacement (M.A.M.S) mm</a:t>
                      </a:r>
                      <a:endParaRPr kumimoji="0" lang="fr-FR"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0.6</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0.38</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1.19</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3.2</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2.32</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5.31</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3.73</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7.41</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7.09</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8.24</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7.95</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10.42</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8.95</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12.0</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10.87</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13.62</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12.82</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17.62</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14.77</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20.1</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16.68</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257" name="Rectangle 85"/>
          <p:cNvSpPr>
            <a:spLocks noChangeArrowheads="1"/>
          </p:cNvSpPr>
          <p:nvPr/>
        </p:nvSpPr>
        <p:spPr bwMode="auto">
          <a:xfrm>
            <a:off x="0" y="620713"/>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a:solidFill>
                  <a:srgbClr val="000000"/>
                </a:solidFill>
                <a:cs typeface="Times New Roman" pitchFamily="18" charset="0"/>
              </a:rPr>
              <a:t>Sens x-x</a:t>
            </a:r>
          </a:p>
        </p:txBody>
      </p:sp>
      <p:sp>
        <p:nvSpPr>
          <p:cNvPr id="97368" name="Oval 88"/>
          <p:cNvSpPr>
            <a:spLocks noChangeArrowheads="1"/>
          </p:cNvSpPr>
          <p:nvPr/>
        </p:nvSpPr>
        <p:spPr bwMode="auto">
          <a:xfrm>
            <a:off x="2843213" y="6021388"/>
            <a:ext cx="1584325" cy="574675"/>
          </a:xfrm>
          <a:prstGeom prst="ellipse">
            <a:avLst/>
          </a:prstGeom>
          <a:noFill/>
          <a:ln w="76200" cmpd="tri">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7369" name="Oval 89"/>
          <p:cNvSpPr>
            <a:spLocks noChangeArrowheads="1"/>
          </p:cNvSpPr>
          <p:nvPr/>
        </p:nvSpPr>
        <p:spPr bwMode="auto">
          <a:xfrm>
            <a:off x="6011863" y="6021388"/>
            <a:ext cx="1584325" cy="574675"/>
          </a:xfrm>
          <a:prstGeom prst="ellipse">
            <a:avLst/>
          </a:prstGeom>
          <a:noFill/>
          <a:ln w="76200" cmpd="tri">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indefinite" fill="hold" grpId="0" nodeType="afterEffect">
                                  <p:stCondLst>
                                    <p:cond delay="0"/>
                                  </p:stCondLst>
                                  <p:childTnLst>
                                    <p:set>
                                      <p:cBhvr>
                                        <p:cTn id="6" dur="1" fill="hold">
                                          <p:stCondLst>
                                            <p:cond delay="0"/>
                                          </p:stCondLst>
                                        </p:cTn>
                                        <p:tgtEl>
                                          <p:spTgt spid="97368"/>
                                        </p:tgtEl>
                                        <p:attrNameLst>
                                          <p:attrName>style.visibility</p:attrName>
                                        </p:attrNameLst>
                                      </p:cBhvr>
                                      <p:to>
                                        <p:strVal val="visible"/>
                                      </p:to>
                                    </p:set>
                                    <p:anim calcmode="lin" valueType="num">
                                      <p:cBhvr>
                                        <p:cTn id="7" dur="500" fill="hold"/>
                                        <p:tgtEl>
                                          <p:spTgt spid="97368"/>
                                        </p:tgtEl>
                                        <p:attrNameLst>
                                          <p:attrName>ppt_w</p:attrName>
                                        </p:attrNameLst>
                                      </p:cBhvr>
                                      <p:tavLst>
                                        <p:tav tm="0">
                                          <p:val>
                                            <p:fltVal val="0"/>
                                          </p:val>
                                        </p:tav>
                                        <p:tav tm="100000">
                                          <p:val>
                                            <p:strVal val="#ppt_w"/>
                                          </p:val>
                                        </p:tav>
                                      </p:tavLst>
                                    </p:anim>
                                    <p:anim calcmode="lin" valueType="num">
                                      <p:cBhvr>
                                        <p:cTn id="8" dur="500" fill="hold"/>
                                        <p:tgtEl>
                                          <p:spTgt spid="97368"/>
                                        </p:tgtEl>
                                        <p:attrNameLst>
                                          <p:attrName>ppt_h</p:attrName>
                                        </p:attrNameLst>
                                      </p:cBhvr>
                                      <p:tavLst>
                                        <p:tav tm="0">
                                          <p:val>
                                            <p:fltVal val="0"/>
                                          </p:val>
                                        </p:tav>
                                        <p:tav tm="100000">
                                          <p:val>
                                            <p:strVal val="#ppt_h"/>
                                          </p:val>
                                        </p:tav>
                                      </p:tavLst>
                                    </p:anim>
                                    <p:animEffect transition="in" filter="fade">
                                      <p:cBhvr>
                                        <p:cTn id="9" dur="500"/>
                                        <p:tgtEl>
                                          <p:spTgt spid="97368"/>
                                        </p:tgtEl>
                                      </p:cBhvr>
                                    </p:animEffect>
                                  </p:childTnLst>
                                </p:cTn>
                              </p:par>
                            </p:childTnLst>
                          </p:cTn>
                        </p:par>
                        <p:par>
                          <p:cTn id="10" fill="hold" nodeType="afterGroup">
                            <p:stCondLst>
                              <p:cond delay="500"/>
                            </p:stCondLst>
                            <p:childTnLst>
                              <p:par>
                                <p:cTn id="11" presetID="53" presetClass="entr" presetSubtype="0" repeatCount="indefinite" fill="hold" grpId="0" nodeType="afterEffect">
                                  <p:stCondLst>
                                    <p:cond delay="0"/>
                                  </p:stCondLst>
                                  <p:childTnLst>
                                    <p:set>
                                      <p:cBhvr>
                                        <p:cTn id="12" dur="1" fill="hold">
                                          <p:stCondLst>
                                            <p:cond delay="0"/>
                                          </p:stCondLst>
                                        </p:cTn>
                                        <p:tgtEl>
                                          <p:spTgt spid="97369"/>
                                        </p:tgtEl>
                                        <p:attrNameLst>
                                          <p:attrName>style.visibility</p:attrName>
                                        </p:attrNameLst>
                                      </p:cBhvr>
                                      <p:to>
                                        <p:strVal val="visible"/>
                                      </p:to>
                                    </p:set>
                                    <p:anim calcmode="lin" valueType="num">
                                      <p:cBhvr>
                                        <p:cTn id="13" dur="500" fill="hold"/>
                                        <p:tgtEl>
                                          <p:spTgt spid="97369"/>
                                        </p:tgtEl>
                                        <p:attrNameLst>
                                          <p:attrName>ppt_w</p:attrName>
                                        </p:attrNameLst>
                                      </p:cBhvr>
                                      <p:tavLst>
                                        <p:tav tm="0">
                                          <p:val>
                                            <p:fltVal val="0"/>
                                          </p:val>
                                        </p:tav>
                                        <p:tav tm="100000">
                                          <p:val>
                                            <p:strVal val="#ppt_w"/>
                                          </p:val>
                                        </p:tav>
                                      </p:tavLst>
                                    </p:anim>
                                    <p:anim calcmode="lin" valueType="num">
                                      <p:cBhvr>
                                        <p:cTn id="14" dur="500" fill="hold"/>
                                        <p:tgtEl>
                                          <p:spTgt spid="97369"/>
                                        </p:tgtEl>
                                        <p:attrNameLst>
                                          <p:attrName>ppt_h</p:attrName>
                                        </p:attrNameLst>
                                      </p:cBhvr>
                                      <p:tavLst>
                                        <p:tav tm="0">
                                          <p:val>
                                            <p:fltVal val="0"/>
                                          </p:val>
                                        </p:tav>
                                        <p:tav tm="100000">
                                          <p:val>
                                            <p:strVal val="#ppt_h"/>
                                          </p:val>
                                        </p:tav>
                                      </p:tavLst>
                                    </p:anim>
                                    <p:animEffect transition="in" filter="fade">
                                      <p:cBhvr>
                                        <p:cTn id="15" dur="500"/>
                                        <p:tgtEl>
                                          <p:spTgt spid="97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68" grpId="0" animBg="1"/>
      <p:bldP spid="973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51"/>
          <p:cNvSpPr>
            <a:spLocks noChangeArrowheads="1"/>
          </p:cNvSpPr>
          <p:nvPr/>
        </p:nvSpPr>
        <p:spPr bwMode="auto">
          <a:xfrm>
            <a:off x="611188" y="333375"/>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a:solidFill>
                  <a:srgbClr val="000000"/>
                </a:solidFill>
                <a:cs typeface="Times New Roman" pitchFamily="18" charset="0"/>
              </a:rPr>
              <a:t>Sens y-y</a:t>
            </a:r>
          </a:p>
        </p:txBody>
      </p:sp>
      <p:graphicFrame>
        <p:nvGraphicFramePr>
          <p:cNvPr id="116888" name="Group 152"/>
          <p:cNvGraphicFramePr>
            <a:graphicFrameLocks noGrp="1"/>
          </p:cNvGraphicFramePr>
          <p:nvPr/>
        </p:nvGraphicFramePr>
        <p:xfrm>
          <a:off x="684213" y="1052513"/>
          <a:ext cx="7786687" cy="5464175"/>
        </p:xfrm>
        <a:graphic>
          <a:graphicData uri="http://schemas.openxmlformats.org/drawingml/2006/table">
            <a:tbl>
              <a:tblPr/>
              <a:tblGrid>
                <a:gridCol w="1141412"/>
                <a:gridCol w="3405188"/>
                <a:gridCol w="3240087"/>
              </a:tblGrid>
              <a:tr h="434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Niveau</a:t>
                      </a:r>
                      <a:endParaRPr kumimoji="0" lang="fr-FR" sz="20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Déplacement (séisme réel) mm</a:t>
                      </a:r>
                      <a:endParaRPr kumimoji="0" lang="fr-FR" sz="20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Déplacement (M.A.M.S) mm</a:t>
                      </a:r>
                      <a:endParaRPr kumimoji="0" lang="fr-FR" sz="20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0.43</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3.9</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1.53</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7.56</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3.18</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11.82</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5.29</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16.7</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7.75</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20.01</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10.47</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26</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13.36</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30.00</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16.38</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33.87</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19.45</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38.25</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22.53</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44.0</a:t>
                      </a:r>
                      <a:endParaRPr kumimoji="0" lang="fr-FR" sz="2400" b="0" i="0" u="none" strike="noStrike" cap="none" normalizeH="0" baseline="0" smtClean="0">
                        <a:ln>
                          <a:noFill/>
                        </a:ln>
                        <a:solidFill>
                          <a:schemeClr val="tx1"/>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25.59</a:t>
                      </a:r>
                      <a:endParaRPr kumimoji="0" lang="fr-FR" sz="2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6944" name="Oval 208"/>
          <p:cNvSpPr>
            <a:spLocks noChangeArrowheads="1"/>
          </p:cNvSpPr>
          <p:nvPr/>
        </p:nvSpPr>
        <p:spPr bwMode="auto">
          <a:xfrm>
            <a:off x="2843213" y="5949950"/>
            <a:ext cx="1584325" cy="574675"/>
          </a:xfrm>
          <a:prstGeom prst="ellipse">
            <a:avLst/>
          </a:prstGeom>
          <a:noFill/>
          <a:ln w="76200" cmpd="tri">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6945" name="Oval 209"/>
          <p:cNvSpPr>
            <a:spLocks noChangeArrowheads="1"/>
          </p:cNvSpPr>
          <p:nvPr/>
        </p:nvSpPr>
        <p:spPr bwMode="auto">
          <a:xfrm>
            <a:off x="6011863" y="5949950"/>
            <a:ext cx="1584325" cy="574675"/>
          </a:xfrm>
          <a:prstGeom prst="ellipse">
            <a:avLst/>
          </a:prstGeom>
          <a:noFill/>
          <a:ln w="76200" cmpd="tri">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indefinite" fill="hold" grpId="0" nodeType="afterEffect">
                                  <p:stCondLst>
                                    <p:cond delay="0"/>
                                  </p:stCondLst>
                                  <p:childTnLst>
                                    <p:set>
                                      <p:cBhvr>
                                        <p:cTn id="6" dur="1" fill="hold">
                                          <p:stCondLst>
                                            <p:cond delay="0"/>
                                          </p:stCondLst>
                                        </p:cTn>
                                        <p:tgtEl>
                                          <p:spTgt spid="116944"/>
                                        </p:tgtEl>
                                        <p:attrNameLst>
                                          <p:attrName>style.visibility</p:attrName>
                                        </p:attrNameLst>
                                      </p:cBhvr>
                                      <p:to>
                                        <p:strVal val="visible"/>
                                      </p:to>
                                    </p:set>
                                    <p:anim calcmode="lin" valueType="num">
                                      <p:cBhvr>
                                        <p:cTn id="7" dur="500" fill="hold"/>
                                        <p:tgtEl>
                                          <p:spTgt spid="116944"/>
                                        </p:tgtEl>
                                        <p:attrNameLst>
                                          <p:attrName>ppt_w</p:attrName>
                                        </p:attrNameLst>
                                      </p:cBhvr>
                                      <p:tavLst>
                                        <p:tav tm="0">
                                          <p:val>
                                            <p:fltVal val="0"/>
                                          </p:val>
                                        </p:tav>
                                        <p:tav tm="100000">
                                          <p:val>
                                            <p:strVal val="#ppt_w"/>
                                          </p:val>
                                        </p:tav>
                                      </p:tavLst>
                                    </p:anim>
                                    <p:anim calcmode="lin" valueType="num">
                                      <p:cBhvr>
                                        <p:cTn id="8" dur="500" fill="hold"/>
                                        <p:tgtEl>
                                          <p:spTgt spid="116944"/>
                                        </p:tgtEl>
                                        <p:attrNameLst>
                                          <p:attrName>ppt_h</p:attrName>
                                        </p:attrNameLst>
                                      </p:cBhvr>
                                      <p:tavLst>
                                        <p:tav tm="0">
                                          <p:val>
                                            <p:fltVal val="0"/>
                                          </p:val>
                                        </p:tav>
                                        <p:tav tm="100000">
                                          <p:val>
                                            <p:strVal val="#ppt_h"/>
                                          </p:val>
                                        </p:tav>
                                      </p:tavLst>
                                    </p:anim>
                                    <p:animEffect transition="in" filter="fade">
                                      <p:cBhvr>
                                        <p:cTn id="9" dur="500"/>
                                        <p:tgtEl>
                                          <p:spTgt spid="116944"/>
                                        </p:tgtEl>
                                      </p:cBhvr>
                                    </p:animEffect>
                                  </p:childTnLst>
                                </p:cTn>
                              </p:par>
                            </p:childTnLst>
                          </p:cTn>
                        </p:par>
                        <p:par>
                          <p:cTn id="10" fill="hold" nodeType="afterGroup">
                            <p:stCondLst>
                              <p:cond delay="500"/>
                            </p:stCondLst>
                            <p:childTnLst>
                              <p:par>
                                <p:cTn id="11" presetID="53" presetClass="entr" presetSubtype="0" repeatCount="indefinite" fill="hold" grpId="0" nodeType="afterEffect">
                                  <p:stCondLst>
                                    <p:cond delay="0"/>
                                  </p:stCondLst>
                                  <p:childTnLst>
                                    <p:set>
                                      <p:cBhvr>
                                        <p:cTn id="12" dur="1" fill="hold">
                                          <p:stCondLst>
                                            <p:cond delay="0"/>
                                          </p:stCondLst>
                                        </p:cTn>
                                        <p:tgtEl>
                                          <p:spTgt spid="116945"/>
                                        </p:tgtEl>
                                        <p:attrNameLst>
                                          <p:attrName>style.visibility</p:attrName>
                                        </p:attrNameLst>
                                      </p:cBhvr>
                                      <p:to>
                                        <p:strVal val="visible"/>
                                      </p:to>
                                    </p:set>
                                    <p:anim calcmode="lin" valueType="num">
                                      <p:cBhvr>
                                        <p:cTn id="13" dur="500" fill="hold"/>
                                        <p:tgtEl>
                                          <p:spTgt spid="116945"/>
                                        </p:tgtEl>
                                        <p:attrNameLst>
                                          <p:attrName>ppt_w</p:attrName>
                                        </p:attrNameLst>
                                      </p:cBhvr>
                                      <p:tavLst>
                                        <p:tav tm="0">
                                          <p:val>
                                            <p:fltVal val="0"/>
                                          </p:val>
                                        </p:tav>
                                        <p:tav tm="100000">
                                          <p:val>
                                            <p:strVal val="#ppt_w"/>
                                          </p:val>
                                        </p:tav>
                                      </p:tavLst>
                                    </p:anim>
                                    <p:anim calcmode="lin" valueType="num">
                                      <p:cBhvr>
                                        <p:cTn id="14" dur="500" fill="hold"/>
                                        <p:tgtEl>
                                          <p:spTgt spid="116945"/>
                                        </p:tgtEl>
                                        <p:attrNameLst>
                                          <p:attrName>ppt_h</p:attrName>
                                        </p:attrNameLst>
                                      </p:cBhvr>
                                      <p:tavLst>
                                        <p:tav tm="0">
                                          <p:val>
                                            <p:fltVal val="0"/>
                                          </p:val>
                                        </p:tav>
                                        <p:tav tm="100000">
                                          <p:val>
                                            <p:strVal val="#ppt_h"/>
                                          </p:val>
                                        </p:tav>
                                      </p:tavLst>
                                    </p:anim>
                                    <p:animEffect transition="in" filter="fade">
                                      <p:cBhvr>
                                        <p:cTn id="15" dur="500"/>
                                        <p:tgtEl>
                                          <p:spTgt spid="116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4" grpId="0" animBg="1"/>
      <p:bldP spid="1169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066800" y="1066800"/>
            <a:ext cx="7010400" cy="4838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p:txBody>
      </p:sp>
      <p:sp>
        <p:nvSpPr>
          <p:cNvPr id="7171" name="Object 5"/>
          <p:cNvSpPr>
            <a:spLocks noChangeAspect="1" noChangeArrowheads="1"/>
          </p:cNvSpPr>
          <p:nvPr/>
        </p:nvSpPr>
        <p:spPr bwMode="auto">
          <a:xfrm>
            <a:off x="914400" y="1219200"/>
            <a:ext cx="7339013"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172" name="Rectangle 6"/>
          <p:cNvSpPr>
            <a:spLocks noChangeArrowheads="1"/>
          </p:cNvSpPr>
          <p:nvPr/>
        </p:nvSpPr>
        <p:spPr bwMode="auto">
          <a:xfrm>
            <a:off x="2555875" y="260350"/>
            <a:ext cx="4248150" cy="528638"/>
          </a:xfrm>
          <a:prstGeom prst="rect">
            <a:avLst/>
          </a:prstGeom>
          <a:noFill/>
          <a:ln w="9525">
            <a:solidFill>
              <a:schemeClr val="tx1"/>
            </a:solidFill>
            <a:miter lim="800000"/>
            <a:headEnd/>
            <a:tailEnd/>
          </a:ln>
          <a:effectLst>
            <a:prstShdw prst="shdw13" dist="53882" dir="13500000">
              <a:schemeClr val="bg2"/>
            </a:prstShdw>
          </a:effectLst>
          <a:extLst>
            <a:ext uri="{909E8E84-426E-40DD-AFC4-6F175D3DCCD1}">
              <a14:hiddenFill xmlns:a14="http://schemas.microsoft.com/office/drawing/2010/main">
                <a:solidFill>
                  <a:schemeClr val="accent1"/>
                </a:solidFill>
              </a14:hiddenFill>
            </a:ext>
          </a:extLst>
        </p:spPr>
        <p:txBody>
          <a:bodyPr>
            <a:spAutoFit/>
          </a:bodyPr>
          <a:lstStyle/>
          <a:p>
            <a:r>
              <a:rPr lang="fr-FR" sz="2400" b="1">
                <a:solidFill>
                  <a:srgbClr val="000000"/>
                </a:solidFill>
                <a:cs typeface="Times New Roman" pitchFamily="18" charset="0"/>
              </a:rPr>
              <a:t> </a:t>
            </a:r>
            <a:r>
              <a:rPr lang="fr-FR" sz="2800" b="1">
                <a:solidFill>
                  <a:srgbClr val="000000"/>
                </a:solidFill>
                <a:cs typeface="Times New Roman" pitchFamily="18" charset="0"/>
              </a:rPr>
              <a:t>Présentation de l’ouvrage</a:t>
            </a:r>
          </a:p>
        </p:txBody>
      </p:sp>
      <p:sp>
        <p:nvSpPr>
          <p:cNvPr id="7173" name="Text Box 7"/>
          <p:cNvSpPr txBox="1">
            <a:spLocks noChangeArrowheads="1"/>
          </p:cNvSpPr>
          <p:nvPr/>
        </p:nvSpPr>
        <p:spPr bwMode="auto">
          <a:xfrm>
            <a:off x="1219200" y="1219200"/>
            <a:ext cx="6934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p:txBody>
      </p:sp>
      <p:sp>
        <p:nvSpPr>
          <p:cNvPr id="7174" name="Text Box 8"/>
          <p:cNvSpPr txBox="1">
            <a:spLocks noChangeArrowheads="1"/>
          </p:cNvSpPr>
          <p:nvPr/>
        </p:nvSpPr>
        <p:spPr bwMode="auto">
          <a:xfrm>
            <a:off x="1219200" y="1219200"/>
            <a:ext cx="7010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a:p>
            <a:pPr eaLnBrk="1" hangingPunct="1">
              <a:spcBef>
                <a:spcPct val="50000"/>
              </a:spcBef>
            </a:pPr>
            <a:endParaRPr lang="fr-FR" sz="240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0" y="-442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53251" name="Rectangle 142"/>
          <p:cNvSpPr>
            <a:spLocks noChangeArrowheads="1"/>
          </p:cNvSpPr>
          <p:nvPr/>
        </p:nvSpPr>
        <p:spPr bwMode="auto">
          <a:xfrm>
            <a:off x="468313" y="765175"/>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a:solidFill>
                  <a:srgbClr val="000000"/>
                </a:solidFill>
                <a:cs typeface="Times New Roman" pitchFamily="18" charset="0"/>
              </a:rPr>
              <a:t>conclusion</a:t>
            </a:r>
          </a:p>
        </p:txBody>
      </p:sp>
      <p:sp>
        <p:nvSpPr>
          <p:cNvPr id="53252" name="Text Box 143"/>
          <p:cNvSpPr txBox="1">
            <a:spLocks noChangeArrowheads="1"/>
          </p:cNvSpPr>
          <p:nvPr/>
        </p:nvSpPr>
        <p:spPr bwMode="auto">
          <a:xfrm>
            <a:off x="900113" y="1484313"/>
            <a:ext cx="8243887"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fr-FR" sz="2400"/>
              <a:t>La méthode spectrale est très limitée car elle ne donne que les</a:t>
            </a:r>
          </a:p>
          <a:p>
            <a:pPr eaLnBrk="1" hangingPunct="1">
              <a:spcBef>
                <a:spcPct val="20000"/>
              </a:spcBef>
            </a:pPr>
            <a:r>
              <a:rPr lang="fr-FR" sz="2400"/>
              <a:t>maximums, et pas l’histoire complète de la réponse.</a:t>
            </a:r>
          </a:p>
          <a:p>
            <a:pPr eaLnBrk="1" hangingPunct="1">
              <a:spcBef>
                <a:spcPct val="20000"/>
              </a:spcBef>
            </a:pPr>
            <a:r>
              <a:rPr lang="fr-FR" sz="2400"/>
              <a:t>la réponse totale du système est ensuite obtenue en utilisant</a:t>
            </a:r>
          </a:p>
          <a:p>
            <a:pPr eaLnBrk="1" hangingPunct="1">
              <a:spcBef>
                <a:spcPct val="20000"/>
              </a:spcBef>
            </a:pPr>
            <a:r>
              <a:rPr lang="fr-FR" sz="2400"/>
              <a:t>l’approximation « racine de la somme des  carrés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46"/>
          <p:cNvSpPr txBox="1">
            <a:spLocks noChangeArrowheads="1"/>
          </p:cNvSpPr>
          <p:nvPr/>
        </p:nvSpPr>
        <p:spPr bwMode="auto">
          <a:xfrm>
            <a:off x="395288" y="2420938"/>
            <a:ext cx="8243887"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r>
              <a:rPr lang="fr-FR" sz="2400"/>
              <a:t>Le contreventement d’un immeuble est constitué d’éléments verticaux (voiles pleins, voiles avec ouvertures, portiques, noyaux centrales) assurant la stabilité de l’ouvrage sous l’action des sollicitations horizontales ( forces d’origine sismique et le vent ).</a:t>
            </a:r>
          </a:p>
          <a:p>
            <a:pPr eaLnBrk="1" hangingPunct="1"/>
            <a:endParaRPr lang="fr-FR" sz="2400"/>
          </a:p>
          <a:p>
            <a:pPr eaLnBrk="1" hangingPunct="1"/>
            <a:r>
              <a:rPr lang="fr-FR" sz="2400"/>
              <a:t>Dans le cas des structures contreventées par voiles et portiques :</a:t>
            </a:r>
          </a:p>
          <a:p>
            <a:pPr eaLnBrk="1" hangingPunct="1"/>
            <a:r>
              <a:rPr lang="fr-FR" sz="2400"/>
              <a:t>Les voiles et les portiques n’ont pas des déformations semblables </a:t>
            </a:r>
          </a:p>
          <a:p>
            <a:pPr eaLnBrk="1" hangingPunct="1">
              <a:spcBef>
                <a:spcPct val="20000"/>
              </a:spcBef>
            </a:pPr>
            <a:endParaRPr lang="fr-FR" sz="2400"/>
          </a:p>
        </p:txBody>
      </p:sp>
      <p:sp>
        <p:nvSpPr>
          <p:cNvPr id="54275" name="Rectangle 547"/>
          <p:cNvSpPr>
            <a:spLocks noChangeArrowheads="1"/>
          </p:cNvSpPr>
          <p:nvPr/>
        </p:nvSpPr>
        <p:spPr bwMode="auto">
          <a:xfrm>
            <a:off x="539750" y="1700213"/>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a:solidFill>
                  <a:srgbClr val="000000"/>
                </a:solidFill>
                <a:cs typeface="Times New Roman" pitchFamily="18" charset="0"/>
              </a:rPr>
              <a:t>I) Introduction</a:t>
            </a:r>
          </a:p>
        </p:txBody>
      </p:sp>
      <p:sp>
        <p:nvSpPr>
          <p:cNvPr id="54276" name="Rectangle 549"/>
          <p:cNvSpPr>
            <a:spLocks noChangeArrowheads="1"/>
          </p:cNvSpPr>
          <p:nvPr/>
        </p:nvSpPr>
        <p:spPr bwMode="auto">
          <a:xfrm>
            <a:off x="2268538" y="620713"/>
            <a:ext cx="4678362" cy="528637"/>
          </a:xfrm>
          <a:prstGeom prst="rect">
            <a:avLst/>
          </a:prstGeom>
          <a:noFill/>
          <a:ln w="9525">
            <a:solidFill>
              <a:schemeClr val="tx1"/>
            </a:solidFill>
            <a:miter lim="800000"/>
            <a:headEnd/>
            <a:tailEnd/>
          </a:ln>
          <a:effectLst>
            <a:prstShdw prst="shdw13" dist="53882" dir="13500000">
              <a:schemeClr val="bg2"/>
            </a:prstShdw>
          </a:effectLst>
          <a:extLst>
            <a:ext uri="{909E8E84-426E-40DD-AFC4-6F175D3DCCD1}">
              <a14:hiddenFill xmlns:a14="http://schemas.microsoft.com/office/drawing/2010/main">
                <a:solidFill>
                  <a:schemeClr val="accent1"/>
                </a:solidFill>
              </a14:hiddenFill>
            </a:ext>
          </a:extLst>
        </p:spPr>
        <p:txBody>
          <a:bodyPr anchor="b">
            <a:spAutoFit/>
          </a:bodyPr>
          <a:lstStyle/>
          <a:p>
            <a:pPr algn="ctr"/>
            <a:r>
              <a:rPr lang="fr-FR" sz="2800" b="1">
                <a:solidFill>
                  <a:srgbClr val="000000"/>
                </a:solidFill>
                <a:cs typeface="Times New Roman" pitchFamily="18" charset="0"/>
              </a:rPr>
              <a:t> </a:t>
            </a:r>
            <a:r>
              <a:rPr lang="fr-FR" sz="2800" b="1">
                <a:solidFill>
                  <a:srgbClr val="000000"/>
                </a:solidFill>
              </a:rPr>
              <a:t>Interaction voiles-portiques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72"/>
          <p:cNvSpPr txBox="1">
            <a:spLocks noChangeArrowheads="1"/>
          </p:cNvSpPr>
          <p:nvPr/>
        </p:nvSpPr>
        <p:spPr bwMode="auto">
          <a:xfrm>
            <a:off x="539750" y="4941888"/>
            <a:ext cx="82438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endParaRPr lang="fr-FR" sz="2400"/>
          </a:p>
          <a:p>
            <a:pPr eaLnBrk="1" hangingPunct="1"/>
            <a:r>
              <a:rPr lang="fr-FR" sz="2400"/>
              <a:t>L’interaction entre voiles et portiques ainsi que la distribution des efforts offrant un intérêt particulier en raison des déformations non semblable dans ces éléments.</a:t>
            </a:r>
          </a:p>
        </p:txBody>
      </p:sp>
      <p:sp>
        <p:nvSpPr>
          <p:cNvPr id="55299" name="Rectangle 73"/>
          <p:cNvSpPr>
            <a:spLocks noChangeArrowheads="1"/>
          </p:cNvSpPr>
          <p:nvPr/>
        </p:nvSpPr>
        <p:spPr bwMode="auto">
          <a:xfrm>
            <a:off x="0" y="1533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55300" name="Object 75"/>
          <p:cNvSpPr>
            <a:spLocks noChangeAspect="1" noChangeArrowheads="1"/>
          </p:cNvSpPr>
          <p:nvPr/>
        </p:nvSpPr>
        <p:spPr bwMode="auto">
          <a:xfrm>
            <a:off x="1187450" y="260350"/>
            <a:ext cx="67691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1"/>
          <p:cNvSpPr txBox="1">
            <a:spLocks noChangeArrowheads="1"/>
          </p:cNvSpPr>
          <p:nvPr/>
        </p:nvSpPr>
        <p:spPr bwMode="auto">
          <a:xfrm>
            <a:off x="539750" y="1412875"/>
            <a:ext cx="8243888"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endParaRPr lang="fr-FR" sz="2400"/>
          </a:p>
          <a:p>
            <a:pPr eaLnBrk="1" hangingPunct="1"/>
            <a:r>
              <a:rPr lang="fr-FR" sz="2400"/>
              <a:t>Pour la détermination de la répartition des efforts horizontaux dans les ossatures mixtes (voiles-portiques parallèles) on dispose plusieurs méthodes :</a:t>
            </a:r>
          </a:p>
          <a:p>
            <a:pPr eaLnBrk="1" hangingPunct="1"/>
            <a:endParaRPr lang="fr-FR" sz="2400"/>
          </a:p>
          <a:p>
            <a:pPr eaLnBrk="1" hangingPunct="1"/>
            <a:r>
              <a:rPr lang="fr-FR" sz="2400"/>
              <a:t>                               Méthode simplifiée </a:t>
            </a:r>
          </a:p>
          <a:p>
            <a:pPr eaLnBrk="1" hangingPunct="1"/>
            <a:r>
              <a:rPr lang="fr-FR" sz="2400"/>
              <a:t>                               Modèle continu.</a:t>
            </a:r>
          </a:p>
          <a:p>
            <a:pPr eaLnBrk="1" hangingPunct="1"/>
            <a:r>
              <a:rPr lang="fr-FR" sz="2400"/>
              <a:t>                               Modèle discret. </a:t>
            </a:r>
          </a:p>
          <a:p>
            <a:pPr eaLnBrk="1" hangingPunct="1"/>
            <a:endParaRPr lang="fr-FR" sz="2400"/>
          </a:p>
          <a:p>
            <a:pPr eaLnBrk="1" hangingPunct="1"/>
            <a:r>
              <a:rPr lang="fr-FR" sz="2400"/>
              <a:t>On a adopté le modèle discret.</a:t>
            </a:r>
          </a:p>
        </p:txBody>
      </p:sp>
      <p:sp>
        <p:nvSpPr>
          <p:cNvPr id="56323" name="Rectangle 12"/>
          <p:cNvSpPr>
            <a:spLocks noChangeArrowheads="1"/>
          </p:cNvSpPr>
          <p:nvPr/>
        </p:nvSpPr>
        <p:spPr bwMode="auto">
          <a:xfrm>
            <a:off x="395288" y="981075"/>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b="1">
                <a:solidFill>
                  <a:srgbClr val="000000"/>
                </a:solidFill>
                <a:latin typeface="Arial" charset="0"/>
              </a:rPr>
              <a:t> </a:t>
            </a:r>
            <a:r>
              <a:rPr lang="fr-FR" sz="2400" b="1">
                <a:solidFill>
                  <a:srgbClr val="000000"/>
                </a:solidFill>
                <a:cs typeface="Times New Roman" pitchFamily="18" charset="0"/>
              </a:rPr>
              <a:t>Méthodes de calcul</a:t>
            </a:r>
          </a:p>
        </p:txBody>
      </p:sp>
      <p:sp>
        <p:nvSpPr>
          <p:cNvPr id="56324" name="Rectangle 13"/>
          <p:cNvSpPr>
            <a:spLocks noChangeArrowheads="1"/>
          </p:cNvSpPr>
          <p:nvPr/>
        </p:nvSpPr>
        <p:spPr bwMode="auto">
          <a:xfrm>
            <a:off x="2484438" y="3357563"/>
            <a:ext cx="71437" cy="1150937"/>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1870" name="Line 14"/>
          <p:cNvSpPr>
            <a:spLocks noChangeShapeType="1"/>
          </p:cNvSpPr>
          <p:nvPr/>
        </p:nvSpPr>
        <p:spPr bwMode="auto">
          <a:xfrm>
            <a:off x="2555875" y="3573463"/>
            <a:ext cx="360363" cy="0"/>
          </a:xfrm>
          <a:prstGeom prst="line">
            <a:avLst/>
          </a:prstGeom>
          <a:noFill/>
          <a:ln w="762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1871" name="Line 15"/>
          <p:cNvSpPr>
            <a:spLocks noChangeShapeType="1"/>
          </p:cNvSpPr>
          <p:nvPr/>
        </p:nvSpPr>
        <p:spPr bwMode="auto">
          <a:xfrm>
            <a:off x="2555875" y="3933825"/>
            <a:ext cx="360363" cy="0"/>
          </a:xfrm>
          <a:prstGeom prst="line">
            <a:avLst/>
          </a:prstGeom>
          <a:noFill/>
          <a:ln w="762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1872" name="Line 16"/>
          <p:cNvSpPr>
            <a:spLocks noChangeShapeType="1"/>
          </p:cNvSpPr>
          <p:nvPr/>
        </p:nvSpPr>
        <p:spPr bwMode="auto">
          <a:xfrm>
            <a:off x="2555875" y="4292600"/>
            <a:ext cx="360363" cy="0"/>
          </a:xfrm>
          <a:prstGeom prst="line">
            <a:avLst/>
          </a:prstGeom>
          <a:noFill/>
          <a:ln w="762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21870"/>
                                        </p:tgtEl>
                                        <p:attrNameLst>
                                          <p:attrName>style.visibility</p:attrName>
                                        </p:attrNameLst>
                                      </p:cBhvr>
                                      <p:to>
                                        <p:strVal val="visible"/>
                                      </p:to>
                                    </p:set>
                                    <p:anim calcmode="lin" valueType="num">
                                      <p:cBhvr>
                                        <p:cTn id="7" dur="500" fill="hold"/>
                                        <p:tgtEl>
                                          <p:spTgt spid="121870"/>
                                        </p:tgtEl>
                                        <p:attrNameLst>
                                          <p:attrName>ppt_w</p:attrName>
                                        </p:attrNameLst>
                                      </p:cBhvr>
                                      <p:tavLst>
                                        <p:tav tm="0">
                                          <p:val>
                                            <p:fltVal val="0"/>
                                          </p:val>
                                        </p:tav>
                                        <p:tav tm="100000">
                                          <p:val>
                                            <p:strVal val="#ppt_w"/>
                                          </p:val>
                                        </p:tav>
                                      </p:tavLst>
                                    </p:anim>
                                    <p:anim calcmode="lin" valueType="num">
                                      <p:cBhvr>
                                        <p:cTn id="8" dur="500" fill="hold"/>
                                        <p:tgtEl>
                                          <p:spTgt spid="121870"/>
                                        </p:tgtEl>
                                        <p:attrNameLst>
                                          <p:attrName>ppt_h</p:attrName>
                                        </p:attrNameLst>
                                      </p:cBhvr>
                                      <p:tavLst>
                                        <p:tav tm="0">
                                          <p:val>
                                            <p:fltVal val="0"/>
                                          </p:val>
                                        </p:tav>
                                        <p:tav tm="100000">
                                          <p:val>
                                            <p:strVal val="#ppt_h"/>
                                          </p:val>
                                        </p:tav>
                                      </p:tavLst>
                                    </p:anim>
                                    <p:anim calcmode="lin" valueType="num">
                                      <p:cBhvr>
                                        <p:cTn id="9" dur="500" fill="hold"/>
                                        <p:tgtEl>
                                          <p:spTgt spid="121870"/>
                                        </p:tgtEl>
                                        <p:attrNameLst>
                                          <p:attrName>style.rotation</p:attrName>
                                        </p:attrNameLst>
                                      </p:cBhvr>
                                      <p:tavLst>
                                        <p:tav tm="0">
                                          <p:val>
                                            <p:fltVal val="360"/>
                                          </p:val>
                                        </p:tav>
                                        <p:tav tm="100000">
                                          <p:val>
                                            <p:fltVal val="0"/>
                                          </p:val>
                                        </p:tav>
                                      </p:tavLst>
                                    </p:anim>
                                    <p:animEffect transition="in" filter="fade">
                                      <p:cBhvr>
                                        <p:cTn id="10" dur="500"/>
                                        <p:tgtEl>
                                          <p:spTgt spid="121870"/>
                                        </p:tgtEl>
                                      </p:cBhvr>
                                    </p:animEffect>
                                  </p:childTnLst>
                                </p:cTn>
                              </p:par>
                            </p:childTnLst>
                          </p:cTn>
                        </p:par>
                        <p:par>
                          <p:cTn id="11" fill="hold" nodeType="afterGroup">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121871"/>
                                        </p:tgtEl>
                                        <p:attrNameLst>
                                          <p:attrName>style.visibility</p:attrName>
                                        </p:attrNameLst>
                                      </p:cBhvr>
                                      <p:to>
                                        <p:strVal val="visible"/>
                                      </p:to>
                                    </p:set>
                                    <p:anim calcmode="lin" valueType="num">
                                      <p:cBhvr>
                                        <p:cTn id="14" dur="500" fill="hold"/>
                                        <p:tgtEl>
                                          <p:spTgt spid="121871"/>
                                        </p:tgtEl>
                                        <p:attrNameLst>
                                          <p:attrName>ppt_w</p:attrName>
                                        </p:attrNameLst>
                                      </p:cBhvr>
                                      <p:tavLst>
                                        <p:tav tm="0">
                                          <p:val>
                                            <p:fltVal val="0"/>
                                          </p:val>
                                        </p:tav>
                                        <p:tav tm="100000">
                                          <p:val>
                                            <p:strVal val="#ppt_w"/>
                                          </p:val>
                                        </p:tav>
                                      </p:tavLst>
                                    </p:anim>
                                    <p:anim calcmode="lin" valueType="num">
                                      <p:cBhvr>
                                        <p:cTn id="15" dur="500" fill="hold"/>
                                        <p:tgtEl>
                                          <p:spTgt spid="121871"/>
                                        </p:tgtEl>
                                        <p:attrNameLst>
                                          <p:attrName>ppt_h</p:attrName>
                                        </p:attrNameLst>
                                      </p:cBhvr>
                                      <p:tavLst>
                                        <p:tav tm="0">
                                          <p:val>
                                            <p:fltVal val="0"/>
                                          </p:val>
                                        </p:tav>
                                        <p:tav tm="100000">
                                          <p:val>
                                            <p:strVal val="#ppt_h"/>
                                          </p:val>
                                        </p:tav>
                                      </p:tavLst>
                                    </p:anim>
                                    <p:anim calcmode="lin" valueType="num">
                                      <p:cBhvr>
                                        <p:cTn id="16" dur="500" fill="hold"/>
                                        <p:tgtEl>
                                          <p:spTgt spid="121871"/>
                                        </p:tgtEl>
                                        <p:attrNameLst>
                                          <p:attrName>style.rotation</p:attrName>
                                        </p:attrNameLst>
                                      </p:cBhvr>
                                      <p:tavLst>
                                        <p:tav tm="0">
                                          <p:val>
                                            <p:fltVal val="360"/>
                                          </p:val>
                                        </p:tav>
                                        <p:tav tm="100000">
                                          <p:val>
                                            <p:fltVal val="0"/>
                                          </p:val>
                                        </p:tav>
                                      </p:tavLst>
                                    </p:anim>
                                    <p:animEffect transition="in" filter="fade">
                                      <p:cBhvr>
                                        <p:cTn id="17" dur="500"/>
                                        <p:tgtEl>
                                          <p:spTgt spid="121871"/>
                                        </p:tgtEl>
                                      </p:cBhvr>
                                    </p:animEffect>
                                  </p:childTnLst>
                                </p:cTn>
                              </p:par>
                            </p:childTnLst>
                          </p:cTn>
                        </p:par>
                        <p:par>
                          <p:cTn id="18" fill="hold" nodeType="afterGroup">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21872"/>
                                        </p:tgtEl>
                                        <p:attrNameLst>
                                          <p:attrName>style.visibility</p:attrName>
                                        </p:attrNameLst>
                                      </p:cBhvr>
                                      <p:to>
                                        <p:strVal val="visible"/>
                                      </p:to>
                                    </p:set>
                                    <p:anim calcmode="lin" valueType="num">
                                      <p:cBhvr>
                                        <p:cTn id="21" dur="500" fill="hold"/>
                                        <p:tgtEl>
                                          <p:spTgt spid="121872"/>
                                        </p:tgtEl>
                                        <p:attrNameLst>
                                          <p:attrName>ppt_w</p:attrName>
                                        </p:attrNameLst>
                                      </p:cBhvr>
                                      <p:tavLst>
                                        <p:tav tm="0">
                                          <p:val>
                                            <p:fltVal val="0"/>
                                          </p:val>
                                        </p:tav>
                                        <p:tav tm="100000">
                                          <p:val>
                                            <p:strVal val="#ppt_w"/>
                                          </p:val>
                                        </p:tav>
                                      </p:tavLst>
                                    </p:anim>
                                    <p:anim calcmode="lin" valueType="num">
                                      <p:cBhvr>
                                        <p:cTn id="22" dur="500" fill="hold"/>
                                        <p:tgtEl>
                                          <p:spTgt spid="121872"/>
                                        </p:tgtEl>
                                        <p:attrNameLst>
                                          <p:attrName>ppt_h</p:attrName>
                                        </p:attrNameLst>
                                      </p:cBhvr>
                                      <p:tavLst>
                                        <p:tav tm="0">
                                          <p:val>
                                            <p:fltVal val="0"/>
                                          </p:val>
                                        </p:tav>
                                        <p:tav tm="100000">
                                          <p:val>
                                            <p:strVal val="#ppt_h"/>
                                          </p:val>
                                        </p:tav>
                                      </p:tavLst>
                                    </p:anim>
                                    <p:anim calcmode="lin" valueType="num">
                                      <p:cBhvr>
                                        <p:cTn id="23" dur="500" fill="hold"/>
                                        <p:tgtEl>
                                          <p:spTgt spid="121872"/>
                                        </p:tgtEl>
                                        <p:attrNameLst>
                                          <p:attrName>style.rotation</p:attrName>
                                        </p:attrNameLst>
                                      </p:cBhvr>
                                      <p:tavLst>
                                        <p:tav tm="0">
                                          <p:val>
                                            <p:fltVal val="360"/>
                                          </p:val>
                                        </p:tav>
                                        <p:tav tm="100000">
                                          <p:val>
                                            <p:fltVal val="0"/>
                                          </p:val>
                                        </p:tav>
                                      </p:tavLst>
                                    </p:anim>
                                    <p:animEffect transition="in" filter="fade">
                                      <p:cBhvr>
                                        <p:cTn id="24" dur="500"/>
                                        <p:tgtEl>
                                          <p:spTgt spid="121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0" grpId="0" animBg="1"/>
      <p:bldP spid="121871" grpId="0" animBg="1"/>
      <p:bldP spid="12187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8"/>
          <p:cNvSpPr txBox="1">
            <a:spLocks noChangeArrowheads="1"/>
          </p:cNvSpPr>
          <p:nvPr/>
        </p:nvSpPr>
        <p:spPr bwMode="auto">
          <a:xfrm>
            <a:off x="539750" y="908050"/>
            <a:ext cx="8243888"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pPr>
            <a:endParaRPr lang="fr-FR" sz="2400"/>
          </a:p>
          <a:p>
            <a:pPr eaLnBrk="1" hangingPunct="1"/>
            <a:r>
              <a:rPr lang="fr-FR" sz="2400"/>
              <a:t>{f} élément= [k]élément . {X}</a:t>
            </a:r>
          </a:p>
          <a:p>
            <a:pPr eaLnBrk="1" hangingPunct="1"/>
            <a:endParaRPr lang="fr-FR" sz="2400"/>
          </a:p>
          <a:p>
            <a:pPr eaLnBrk="1" hangingPunct="1"/>
            <a:r>
              <a:rPr lang="fr-FR" sz="2400"/>
              <a:t>{f} élément : vecteur forces. </a:t>
            </a:r>
          </a:p>
          <a:p>
            <a:pPr eaLnBrk="1" hangingPunct="1"/>
            <a:r>
              <a:rPr lang="fr-FR" sz="2400"/>
              <a:t>[k]élément : matrice de rigidité.</a:t>
            </a:r>
          </a:p>
          <a:p>
            <a:pPr eaLnBrk="1" hangingPunct="1"/>
            <a:r>
              <a:rPr lang="fr-FR" sz="2400"/>
              <a:t>{X} : vecteur déplacements .</a:t>
            </a:r>
            <a:endParaRPr lang="en-GB" sz="2400"/>
          </a:p>
          <a:p>
            <a:pPr eaLnBrk="1" hangingPunct="1"/>
            <a:endParaRPr lang="en-GB" sz="2400"/>
          </a:p>
          <a:p>
            <a:pPr eaLnBrk="1" hangingPunct="1"/>
            <a:r>
              <a:rPr lang="en-GB" sz="2400"/>
              <a:t>Avec: </a:t>
            </a:r>
          </a:p>
          <a:p>
            <a:pPr eaLnBrk="1" hangingPunct="1"/>
            <a:endParaRPr lang="en-GB" sz="2400"/>
          </a:p>
          <a:p>
            <a:pPr eaLnBrk="1" hangingPunct="1"/>
            <a:r>
              <a:rPr lang="en-GB" sz="2400"/>
              <a:t>{X}= {F} x [S]</a:t>
            </a:r>
          </a:p>
          <a:p>
            <a:pPr eaLnBrk="1" hangingPunct="1"/>
            <a:r>
              <a:rPr lang="en-GB" sz="2400"/>
              <a:t>      [S]= [K]</a:t>
            </a:r>
            <a:r>
              <a:rPr lang="en-GB" sz="2400" baseline="30000"/>
              <a:t>-1</a:t>
            </a:r>
          </a:p>
          <a:p>
            <a:pPr eaLnBrk="1" hangingPunct="1"/>
            <a:r>
              <a:rPr lang="en-GB" sz="2400"/>
              <a:t>      </a:t>
            </a:r>
            <a:r>
              <a:rPr lang="fr-FR" sz="2400"/>
              <a:t>[K] : matrice de rigidité du système.</a:t>
            </a:r>
          </a:p>
          <a:p>
            <a:pPr eaLnBrk="1" hangingPunct="1"/>
            <a:r>
              <a:rPr lang="fr-FR" sz="2400"/>
              <a:t>      [S] : matrice de souplesse du système.</a:t>
            </a:r>
          </a:p>
          <a:p>
            <a:pPr eaLnBrk="1" hangingPunct="1"/>
            <a:r>
              <a:rPr lang="fr-FR" sz="2400"/>
              <a:t>      {F} : vecteur des forces sismiques.</a:t>
            </a:r>
          </a:p>
        </p:txBody>
      </p:sp>
      <p:sp>
        <p:nvSpPr>
          <p:cNvPr id="57347" name="Rectangle 29"/>
          <p:cNvSpPr>
            <a:spLocks noChangeArrowheads="1"/>
          </p:cNvSpPr>
          <p:nvPr/>
        </p:nvSpPr>
        <p:spPr bwMode="auto">
          <a:xfrm>
            <a:off x="228600" y="228600"/>
            <a:ext cx="853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b="1">
                <a:solidFill>
                  <a:srgbClr val="000000"/>
                </a:solidFill>
              </a:rPr>
              <a:t>Répartition des efforts horizontaux dans chaque élément </a:t>
            </a:r>
            <a:r>
              <a:rPr lang="fr-FR" sz="240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noChangeArrowheads="1"/>
          </p:cNvSpPr>
          <p:nvPr/>
        </p:nvSpPr>
        <p:spPr bwMode="auto">
          <a:xfrm>
            <a:off x="250825" y="333375"/>
            <a:ext cx="853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b="1">
                <a:solidFill>
                  <a:srgbClr val="000000"/>
                </a:solidFill>
              </a:rPr>
              <a:t>  Détermination des efforts internes : </a:t>
            </a:r>
            <a:r>
              <a:rPr lang="fr-FR" sz="2400">
                <a:solidFill>
                  <a:srgbClr val="000000"/>
                </a:solidFill>
              </a:rPr>
              <a:t> </a:t>
            </a:r>
          </a:p>
        </p:txBody>
      </p:sp>
      <p:sp>
        <p:nvSpPr>
          <p:cNvPr id="58371" name="Rectangle 9"/>
          <p:cNvSpPr>
            <a:spLocks noChangeArrowheads="1"/>
          </p:cNvSpPr>
          <p:nvPr/>
        </p:nvSpPr>
        <p:spPr bwMode="auto">
          <a:xfrm>
            <a:off x="323850" y="765175"/>
            <a:ext cx="8532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a:t> Les efforts internes de chaque élément sont déterminés par  programme</a:t>
            </a:r>
            <a:r>
              <a:rPr lang="fr-FR" sz="2400" b="1"/>
              <a:t> « WIDE-FRAME  »</a:t>
            </a:r>
            <a:r>
              <a:rPr lang="fr-FR" sz="2400"/>
              <a:t> </a:t>
            </a:r>
          </a:p>
        </p:txBody>
      </p:sp>
      <p:sp>
        <p:nvSpPr>
          <p:cNvPr id="58372" name="Rectangle 12"/>
          <p:cNvSpPr>
            <a:spLocks noChangeArrowheads="1"/>
          </p:cNvSpPr>
          <p:nvPr/>
        </p:nvSpPr>
        <p:spPr bwMode="auto">
          <a:xfrm>
            <a:off x="395288" y="1773238"/>
            <a:ext cx="37369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tabLst>
                <a:tab pos="685800" algn="r"/>
              </a:tabLst>
            </a:pPr>
            <a:r>
              <a:rPr lang="fr-FR" b="1"/>
              <a:t>Organigramme du </a:t>
            </a:r>
            <a:r>
              <a:rPr lang="fr-FR" sz="2400" b="1"/>
              <a:t>programme</a:t>
            </a:r>
            <a:r>
              <a:rPr lang="fr-FR" b="1"/>
              <a:t> :</a:t>
            </a:r>
            <a:endParaRPr lang="fr-FR"/>
          </a:p>
          <a:p>
            <a:pPr algn="ctr">
              <a:tabLst>
                <a:tab pos="685800" algn="r"/>
              </a:tabLst>
            </a:pPr>
            <a:r>
              <a:rPr lang="fr-FR" sz="2400"/>
              <a:t>1)Lecture des données :  </a:t>
            </a:r>
          </a:p>
        </p:txBody>
      </p:sp>
      <p:sp>
        <p:nvSpPr>
          <p:cNvPr id="58373" name="Rectangle 13"/>
          <p:cNvSpPr>
            <a:spLocks noChangeArrowheads="1"/>
          </p:cNvSpPr>
          <p:nvPr/>
        </p:nvSpPr>
        <p:spPr bwMode="auto">
          <a:xfrm>
            <a:off x="358775" y="2781300"/>
            <a:ext cx="8785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buFont typeface="Symbol" pitchFamily="18" charset="2"/>
              <a:buChar char=""/>
              <a:tabLst>
                <a:tab pos="1143000" algn="r"/>
              </a:tabLst>
            </a:pPr>
            <a:r>
              <a:rPr lang="fr-FR" sz="2400"/>
              <a:t> Nombre des nœuds, nombre d’éléments, nombre des nœuds fixes, nombre de types.</a:t>
            </a:r>
          </a:p>
        </p:txBody>
      </p:sp>
      <p:sp>
        <p:nvSpPr>
          <p:cNvPr id="58374" name="Rectangle 15"/>
          <p:cNvSpPr>
            <a:spLocks noChangeArrowheads="1"/>
          </p:cNvSpPr>
          <p:nvPr/>
        </p:nvSpPr>
        <p:spPr bwMode="auto">
          <a:xfrm>
            <a:off x="358775" y="3789363"/>
            <a:ext cx="3762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1">
              <a:buFont typeface="Symbol" pitchFamily="18" charset="2"/>
              <a:buChar char=""/>
              <a:tabLst>
                <a:tab pos="1143000" algn="r"/>
              </a:tabLst>
            </a:pPr>
            <a:r>
              <a:rPr lang="fr-FR" sz="2400"/>
              <a:t> Coordonnés des nœuds.</a:t>
            </a:r>
          </a:p>
        </p:txBody>
      </p:sp>
      <p:sp>
        <p:nvSpPr>
          <p:cNvPr id="58375" name="Rectangle 16"/>
          <p:cNvSpPr>
            <a:spLocks noChangeArrowheads="1"/>
          </p:cNvSpPr>
          <p:nvPr/>
        </p:nvSpPr>
        <p:spPr bwMode="auto">
          <a:xfrm>
            <a:off x="358775" y="4365625"/>
            <a:ext cx="565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1">
              <a:buFont typeface="Symbol" pitchFamily="18" charset="2"/>
              <a:buChar char=""/>
              <a:tabLst>
                <a:tab pos="1143000" algn="r"/>
              </a:tabLst>
            </a:pPr>
            <a:r>
              <a:rPr lang="fr-FR" sz="2400"/>
              <a:t> Connectivité des éléments avec le type.</a:t>
            </a:r>
          </a:p>
        </p:txBody>
      </p:sp>
      <p:sp>
        <p:nvSpPr>
          <p:cNvPr id="58376" name="Rectangle 17"/>
          <p:cNvSpPr>
            <a:spLocks noChangeArrowheads="1"/>
          </p:cNvSpPr>
          <p:nvPr/>
        </p:nvSpPr>
        <p:spPr bwMode="auto">
          <a:xfrm>
            <a:off x="358775" y="5013325"/>
            <a:ext cx="6543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1">
              <a:buFont typeface="Symbol" pitchFamily="18" charset="2"/>
              <a:buChar char=""/>
              <a:tabLst>
                <a:tab pos="1143000" algn="r"/>
              </a:tabLst>
            </a:pPr>
            <a:r>
              <a:rPr lang="fr-FR" sz="2400"/>
              <a:t> Blocage des d.d.l des nœuds fixes (les appuis).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ChangeArrowheads="1"/>
          </p:cNvSpPr>
          <p:nvPr/>
        </p:nvSpPr>
        <p:spPr bwMode="auto">
          <a:xfrm>
            <a:off x="258763" y="1773238"/>
            <a:ext cx="888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1">
              <a:buFont typeface="Symbol" pitchFamily="18" charset="2"/>
              <a:buChar char=""/>
              <a:tabLst>
                <a:tab pos="1143000" algn="r"/>
              </a:tabLst>
            </a:pPr>
            <a:r>
              <a:rPr lang="fr-FR" sz="2400"/>
              <a:t>Force sens xx, force sens yy, moment, dans chaque nœud sollicité.</a:t>
            </a:r>
          </a:p>
        </p:txBody>
      </p:sp>
      <p:sp>
        <p:nvSpPr>
          <p:cNvPr id="59395" name="Rectangle 12"/>
          <p:cNvSpPr>
            <a:spLocks noChangeArrowheads="1"/>
          </p:cNvSpPr>
          <p:nvPr/>
        </p:nvSpPr>
        <p:spPr bwMode="auto">
          <a:xfrm>
            <a:off x="684213" y="2708275"/>
            <a:ext cx="80645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685800" algn="r"/>
              </a:tabLst>
            </a:pPr>
            <a:r>
              <a:rPr lang="fr-FR" sz="2400"/>
              <a:t>2) Calcul matrice de rigidité de chaque élément [K]e</a:t>
            </a:r>
          </a:p>
          <a:p>
            <a:pPr>
              <a:tabLst>
                <a:tab pos="685800" algn="r"/>
              </a:tabLst>
            </a:pPr>
            <a:r>
              <a:rPr lang="fr-FR" sz="2400"/>
              <a:t>3) Assemblage des éléments, on aura [K]s</a:t>
            </a:r>
          </a:p>
          <a:p>
            <a:pPr>
              <a:tabLst>
                <a:tab pos="685800" algn="r"/>
              </a:tabLst>
            </a:pPr>
            <a:r>
              <a:rPr lang="fr-FR" sz="2400"/>
              <a:t>4) Conditions aux limites. (les appuis).</a:t>
            </a:r>
          </a:p>
          <a:p>
            <a:pPr>
              <a:tabLst>
                <a:tab pos="685800" algn="r"/>
              </a:tabLst>
            </a:pPr>
            <a:r>
              <a:rPr lang="fr-FR" sz="2400"/>
              <a:t>5) Résolution du système : [K]s</a:t>
            </a:r>
            <a:r>
              <a:rPr lang="fr-FR" sz="2400">
                <a:sym typeface="UniversalMath1 BT" pitchFamily="18" charset="2"/>
              </a:rPr>
              <a:t></a:t>
            </a:r>
            <a:r>
              <a:rPr lang="fr-FR" sz="2400" b="1"/>
              <a:t>{</a:t>
            </a:r>
            <a:r>
              <a:rPr lang="fr-FR" sz="2400" b="1">
                <a:sym typeface="Symbol" pitchFamily="18" charset="2"/>
              </a:rPr>
              <a:t></a:t>
            </a:r>
            <a:r>
              <a:rPr lang="fr-FR" sz="2400" b="1"/>
              <a:t>}</a:t>
            </a:r>
            <a:r>
              <a:rPr lang="fr-FR" sz="2400">
                <a:sym typeface="Symbol" pitchFamily="18" charset="2"/>
              </a:rPr>
              <a:t>={F}. on aura les déplacements dans chaque nœud.</a:t>
            </a:r>
            <a:endParaRPr lang="fr-FR" sz="2400" b="1">
              <a:sym typeface="Symbol" pitchFamily="18" charset="2"/>
            </a:endParaRPr>
          </a:p>
          <a:p>
            <a:pPr>
              <a:tabLst>
                <a:tab pos="685800" algn="r"/>
              </a:tabLst>
            </a:pPr>
            <a:r>
              <a:rPr lang="fr-FR" sz="2400">
                <a:sym typeface="Symbol" pitchFamily="18" charset="2"/>
              </a:rPr>
              <a:t>6) Détermination des efforts internes dans chaque élément, [K]e</a:t>
            </a:r>
            <a:r>
              <a:rPr lang="fr-FR" sz="2400">
                <a:sym typeface="UniversalMath1 BT" pitchFamily="18" charset="2"/>
              </a:rPr>
              <a:t></a:t>
            </a:r>
            <a:r>
              <a:rPr lang="fr-FR" sz="2400"/>
              <a:t>{</a:t>
            </a:r>
            <a:r>
              <a:rPr lang="fr-FR" sz="2400">
                <a:sym typeface="Symbol" pitchFamily="18" charset="2"/>
              </a:rPr>
              <a:t></a:t>
            </a:r>
            <a:r>
              <a:rPr lang="fr-FR" sz="2400"/>
              <a:t>}=</a:t>
            </a:r>
            <a:r>
              <a:rPr lang="fr-FR" sz="2400">
                <a:sym typeface="Symbol" pitchFamily="18" charset="2"/>
              </a:rPr>
              <a:t>{Finterne}. </a:t>
            </a:r>
          </a:p>
        </p:txBody>
      </p:sp>
      <p:sp>
        <p:nvSpPr>
          <p:cNvPr id="59396" name="Rectangle 13"/>
          <p:cNvSpPr>
            <a:spLocks noChangeArrowheads="1"/>
          </p:cNvSpPr>
          <p:nvPr/>
        </p:nvSpPr>
        <p:spPr bwMode="auto">
          <a:xfrm>
            <a:off x="323850" y="731838"/>
            <a:ext cx="8496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buFont typeface="Symbol" pitchFamily="18" charset="2"/>
              <a:buChar char=""/>
              <a:tabLst>
                <a:tab pos="1143000" algn="r"/>
              </a:tabLst>
            </a:pPr>
            <a:r>
              <a:rPr lang="fr-FR" sz="2400"/>
              <a:t>Module de Young (E), module de cisaillement (G), section, inertie, bras gauche, bras droit. (de chaque type).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ChangeArrowheads="1"/>
          </p:cNvSpPr>
          <p:nvPr/>
        </p:nvSpPr>
        <p:spPr bwMode="auto">
          <a:xfrm>
            <a:off x="0" y="620713"/>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a:solidFill>
                  <a:srgbClr val="000000"/>
                </a:solidFill>
              </a:rPr>
              <a:t>Validation du programme</a:t>
            </a:r>
          </a:p>
        </p:txBody>
      </p:sp>
      <p:sp>
        <p:nvSpPr>
          <p:cNvPr id="60419" name="Rectangle 7"/>
          <p:cNvSpPr>
            <a:spLocks noChangeArrowheads="1"/>
          </p:cNvSpPr>
          <p:nvPr/>
        </p:nvSpPr>
        <p:spPr bwMode="auto">
          <a:xfrm>
            <a:off x="0" y="1484313"/>
            <a:ext cx="3348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a:solidFill>
                  <a:srgbClr val="FF00FF"/>
                </a:solidFill>
              </a:rPr>
              <a:t>Exemple 1</a:t>
            </a:r>
          </a:p>
        </p:txBody>
      </p:sp>
      <p:pic>
        <p:nvPicPr>
          <p:cNvPr id="604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1700213"/>
            <a:ext cx="1182687"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Object 10"/>
          <p:cNvSpPr>
            <a:spLocks noChangeAspect="1" noChangeArrowheads="1"/>
          </p:cNvSpPr>
          <p:nvPr/>
        </p:nvSpPr>
        <p:spPr bwMode="auto">
          <a:xfrm>
            <a:off x="4211638" y="1700213"/>
            <a:ext cx="1296987" cy="41322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0422" name="Text Box 11"/>
          <p:cNvSpPr txBox="1">
            <a:spLocks noChangeArrowheads="1"/>
          </p:cNvSpPr>
          <p:nvPr/>
        </p:nvSpPr>
        <p:spPr bwMode="auto">
          <a:xfrm>
            <a:off x="5003800" y="1916113"/>
            <a:ext cx="1296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solidFill>
                  <a:srgbClr val="000000"/>
                </a:solidFill>
              </a:rPr>
              <a:t>6.1 mm</a:t>
            </a:r>
          </a:p>
        </p:txBody>
      </p:sp>
      <p:sp>
        <p:nvSpPr>
          <p:cNvPr id="60423" name="Text Box 12"/>
          <p:cNvSpPr txBox="1">
            <a:spLocks noChangeArrowheads="1"/>
          </p:cNvSpPr>
          <p:nvPr/>
        </p:nvSpPr>
        <p:spPr bwMode="auto">
          <a:xfrm>
            <a:off x="6948488" y="1628775"/>
            <a:ext cx="165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solidFill>
                  <a:srgbClr val="000000"/>
                </a:solidFill>
              </a:rPr>
              <a:t>6.18</a:t>
            </a:r>
            <a:r>
              <a:rPr lang="fr-FR" sz="2400">
                <a:solidFill>
                  <a:srgbClr val="FF00FF"/>
                </a:solidFill>
              </a:rPr>
              <a:t> </a:t>
            </a:r>
            <a:r>
              <a:rPr lang="fr-FR" sz="2400">
                <a:solidFill>
                  <a:srgbClr val="000000"/>
                </a:solidFill>
              </a:rPr>
              <a:t>mm</a:t>
            </a:r>
          </a:p>
        </p:txBody>
      </p:sp>
      <p:sp>
        <p:nvSpPr>
          <p:cNvPr id="60424" name="Text Box 13"/>
          <p:cNvSpPr txBox="1">
            <a:spLocks noChangeArrowheads="1"/>
          </p:cNvSpPr>
          <p:nvPr/>
        </p:nvSpPr>
        <p:spPr bwMode="auto">
          <a:xfrm>
            <a:off x="4067175" y="6021388"/>
            <a:ext cx="2376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Wide frame</a:t>
            </a:r>
          </a:p>
        </p:txBody>
      </p:sp>
      <p:sp>
        <p:nvSpPr>
          <p:cNvPr id="60425" name="Text Box 14"/>
          <p:cNvSpPr txBox="1">
            <a:spLocks noChangeArrowheads="1"/>
          </p:cNvSpPr>
          <p:nvPr/>
        </p:nvSpPr>
        <p:spPr bwMode="auto">
          <a:xfrm>
            <a:off x="7380288" y="6021388"/>
            <a:ext cx="176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Élément fini</a:t>
            </a:r>
          </a:p>
        </p:txBody>
      </p:sp>
      <p:sp>
        <p:nvSpPr>
          <p:cNvPr id="131087" name="Oval 15"/>
          <p:cNvSpPr>
            <a:spLocks noChangeArrowheads="1"/>
          </p:cNvSpPr>
          <p:nvPr/>
        </p:nvSpPr>
        <p:spPr bwMode="auto">
          <a:xfrm>
            <a:off x="4643438" y="1844675"/>
            <a:ext cx="1584325" cy="574675"/>
          </a:xfrm>
          <a:prstGeom prst="ellipse">
            <a:avLst/>
          </a:prstGeom>
          <a:noFill/>
          <a:ln w="76200" cmpd="tri">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1088" name="Oval 16"/>
          <p:cNvSpPr>
            <a:spLocks noChangeArrowheads="1"/>
          </p:cNvSpPr>
          <p:nvPr/>
        </p:nvSpPr>
        <p:spPr bwMode="auto">
          <a:xfrm>
            <a:off x="6588125" y="1628775"/>
            <a:ext cx="1655763" cy="503238"/>
          </a:xfrm>
          <a:prstGeom prst="ellipse">
            <a:avLst/>
          </a:prstGeom>
          <a:noFill/>
          <a:ln w="76200" cmpd="tri">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28" name="Text Box 17"/>
          <p:cNvSpPr txBox="1">
            <a:spLocks noChangeArrowheads="1"/>
          </p:cNvSpPr>
          <p:nvPr/>
        </p:nvSpPr>
        <p:spPr bwMode="auto">
          <a:xfrm>
            <a:off x="323850" y="2133600"/>
            <a:ext cx="36671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solidFill>
                  <a:srgbClr val="000000"/>
                </a:solidFill>
              </a:rPr>
              <a:t>Calcul des déplacements</a:t>
            </a:r>
          </a:p>
          <a:p>
            <a:pPr eaLnBrk="1" hangingPunct="1">
              <a:spcBef>
                <a:spcPct val="50000"/>
              </a:spcBef>
            </a:pPr>
            <a:r>
              <a:rPr lang="fr-FR" sz="2400">
                <a:solidFill>
                  <a:srgbClr val="000000"/>
                </a:solidFill>
              </a:rPr>
              <a:t>d’un voile plein de</a:t>
            </a:r>
          </a:p>
          <a:p>
            <a:pPr eaLnBrk="1" hangingPunct="1">
              <a:spcBef>
                <a:spcPct val="50000"/>
              </a:spcBef>
            </a:pPr>
            <a:r>
              <a:rPr lang="fr-FR" sz="2400">
                <a:solidFill>
                  <a:srgbClr val="000000"/>
                </a:solidFill>
              </a:rPr>
              <a:t>section variable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indefinite" fill="hold" grpId="0" nodeType="afterEffect">
                                  <p:stCondLst>
                                    <p:cond delay="0"/>
                                  </p:stCondLst>
                                  <p:childTnLst>
                                    <p:set>
                                      <p:cBhvr>
                                        <p:cTn id="6" dur="1" fill="hold">
                                          <p:stCondLst>
                                            <p:cond delay="0"/>
                                          </p:stCondLst>
                                        </p:cTn>
                                        <p:tgtEl>
                                          <p:spTgt spid="131087"/>
                                        </p:tgtEl>
                                        <p:attrNameLst>
                                          <p:attrName>style.visibility</p:attrName>
                                        </p:attrNameLst>
                                      </p:cBhvr>
                                      <p:to>
                                        <p:strVal val="visible"/>
                                      </p:to>
                                    </p:set>
                                    <p:anim calcmode="lin" valueType="num">
                                      <p:cBhvr>
                                        <p:cTn id="7" dur="500" fill="hold"/>
                                        <p:tgtEl>
                                          <p:spTgt spid="131087"/>
                                        </p:tgtEl>
                                        <p:attrNameLst>
                                          <p:attrName>ppt_w</p:attrName>
                                        </p:attrNameLst>
                                      </p:cBhvr>
                                      <p:tavLst>
                                        <p:tav tm="0">
                                          <p:val>
                                            <p:fltVal val="0"/>
                                          </p:val>
                                        </p:tav>
                                        <p:tav tm="100000">
                                          <p:val>
                                            <p:strVal val="#ppt_w"/>
                                          </p:val>
                                        </p:tav>
                                      </p:tavLst>
                                    </p:anim>
                                    <p:anim calcmode="lin" valueType="num">
                                      <p:cBhvr>
                                        <p:cTn id="8" dur="500" fill="hold"/>
                                        <p:tgtEl>
                                          <p:spTgt spid="131087"/>
                                        </p:tgtEl>
                                        <p:attrNameLst>
                                          <p:attrName>ppt_h</p:attrName>
                                        </p:attrNameLst>
                                      </p:cBhvr>
                                      <p:tavLst>
                                        <p:tav tm="0">
                                          <p:val>
                                            <p:fltVal val="0"/>
                                          </p:val>
                                        </p:tav>
                                        <p:tav tm="100000">
                                          <p:val>
                                            <p:strVal val="#ppt_h"/>
                                          </p:val>
                                        </p:tav>
                                      </p:tavLst>
                                    </p:anim>
                                    <p:animEffect transition="in" filter="fade">
                                      <p:cBhvr>
                                        <p:cTn id="9" dur="500"/>
                                        <p:tgtEl>
                                          <p:spTgt spid="131087"/>
                                        </p:tgtEl>
                                      </p:cBhvr>
                                    </p:animEffect>
                                  </p:childTnLst>
                                </p:cTn>
                              </p:par>
                            </p:childTnLst>
                          </p:cTn>
                        </p:par>
                        <p:par>
                          <p:cTn id="10" fill="hold" nodeType="afterGroup">
                            <p:stCondLst>
                              <p:cond delay="500"/>
                            </p:stCondLst>
                            <p:childTnLst>
                              <p:par>
                                <p:cTn id="11" presetID="53" presetClass="entr" presetSubtype="0" repeatCount="indefinite" fill="hold" grpId="0" nodeType="afterEffect">
                                  <p:stCondLst>
                                    <p:cond delay="0"/>
                                  </p:stCondLst>
                                  <p:childTnLst>
                                    <p:set>
                                      <p:cBhvr>
                                        <p:cTn id="12" dur="1" fill="hold">
                                          <p:stCondLst>
                                            <p:cond delay="0"/>
                                          </p:stCondLst>
                                        </p:cTn>
                                        <p:tgtEl>
                                          <p:spTgt spid="131088"/>
                                        </p:tgtEl>
                                        <p:attrNameLst>
                                          <p:attrName>style.visibility</p:attrName>
                                        </p:attrNameLst>
                                      </p:cBhvr>
                                      <p:to>
                                        <p:strVal val="visible"/>
                                      </p:to>
                                    </p:set>
                                    <p:anim calcmode="lin" valueType="num">
                                      <p:cBhvr>
                                        <p:cTn id="13" dur="500" fill="hold"/>
                                        <p:tgtEl>
                                          <p:spTgt spid="131088"/>
                                        </p:tgtEl>
                                        <p:attrNameLst>
                                          <p:attrName>ppt_w</p:attrName>
                                        </p:attrNameLst>
                                      </p:cBhvr>
                                      <p:tavLst>
                                        <p:tav tm="0">
                                          <p:val>
                                            <p:fltVal val="0"/>
                                          </p:val>
                                        </p:tav>
                                        <p:tav tm="100000">
                                          <p:val>
                                            <p:strVal val="#ppt_w"/>
                                          </p:val>
                                        </p:tav>
                                      </p:tavLst>
                                    </p:anim>
                                    <p:anim calcmode="lin" valueType="num">
                                      <p:cBhvr>
                                        <p:cTn id="14" dur="500" fill="hold"/>
                                        <p:tgtEl>
                                          <p:spTgt spid="131088"/>
                                        </p:tgtEl>
                                        <p:attrNameLst>
                                          <p:attrName>ppt_h</p:attrName>
                                        </p:attrNameLst>
                                      </p:cBhvr>
                                      <p:tavLst>
                                        <p:tav tm="0">
                                          <p:val>
                                            <p:fltVal val="0"/>
                                          </p:val>
                                        </p:tav>
                                        <p:tav tm="100000">
                                          <p:val>
                                            <p:strVal val="#ppt_h"/>
                                          </p:val>
                                        </p:tav>
                                      </p:tavLst>
                                    </p:anim>
                                    <p:animEffect transition="in" filter="fade">
                                      <p:cBhvr>
                                        <p:cTn id="15" dur="500"/>
                                        <p:tgtEl>
                                          <p:spTgt spid="131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7" grpId="0" animBg="1"/>
      <p:bldP spid="13108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1"/>
          <p:cNvSpPr>
            <a:spLocks noChangeArrowheads="1"/>
          </p:cNvSpPr>
          <p:nvPr/>
        </p:nvSpPr>
        <p:spPr bwMode="auto">
          <a:xfrm>
            <a:off x="0" y="333375"/>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a:solidFill>
                  <a:srgbClr val="FF00FF"/>
                </a:solidFill>
              </a:rPr>
              <a:t>Exemple 2</a:t>
            </a:r>
          </a:p>
        </p:txBody>
      </p:sp>
      <p:sp>
        <p:nvSpPr>
          <p:cNvPr id="61443" name="Rectangle 32"/>
          <p:cNvSpPr>
            <a:spLocks noChangeArrowheads="1"/>
          </p:cNvSpPr>
          <p:nvPr/>
        </p:nvSpPr>
        <p:spPr bwMode="auto">
          <a:xfrm>
            <a:off x="0" y="877888"/>
            <a:ext cx="830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800">
                <a:solidFill>
                  <a:srgbClr val="000000"/>
                </a:solidFill>
              </a:rPr>
              <a:t>Calcul des efforts internes d’un voile avec ouvertures</a:t>
            </a:r>
          </a:p>
        </p:txBody>
      </p:sp>
      <p:sp>
        <p:nvSpPr>
          <p:cNvPr id="61444" name="Rectangle 33"/>
          <p:cNvSpPr>
            <a:spLocks noChangeArrowheads="1"/>
          </p:cNvSpPr>
          <p:nvPr/>
        </p:nvSpPr>
        <p:spPr bwMode="auto">
          <a:xfrm>
            <a:off x="0" y="1800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61445" name="Object 34"/>
          <p:cNvSpPr>
            <a:spLocks noChangeAspect="1" noChangeArrowheads="1"/>
          </p:cNvSpPr>
          <p:nvPr/>
        </p:nvSpPr>
        <p:spPr bwMode="auto">
          <a:xfrm>
            <a:off x="5508625" y="1700213"/>
            <a:ext cx="2930525" cy="41941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1446" name="Text Box 35"/>
          <p:cNvSpPr txBox="1">
            <a:spLocks noChangeArrowheads="1"/>
          </p:cNvSpPr>
          <p:nvPr/>
        </p:nvSpPr>
        <p:spPr bwMode="auto">
          <a:xfrm>
            <a:off x="395288" y="1557338"/>
            <a:ext cx="381635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400">
                <a:solidFill>
                  <a:srgbClr val="000000"/>
                </a:solidFill>
              </a:rPr>
              <a:t>Epaisseur du voile:  25cm.</a:t>
            </a:r>
          </a:p>
          <a:p>
            <a:pPr eaLnBrk="1" hangingPunct="1"/>
            <a:r>
              <a:rPr lang="fr-FR" sz="2400">
                <a:solidFill>
                  <a:srgbClr val="000000"/>
                </a:solidFill>
              </a:rPr>
              <a:t>Hauteur du voile : 38.88m.</a:t>
            </a:r>
          </a:p>
          <a:p>
            <a:pPr eaLnBrk="1" hangingPunct="1"/>
            <a:r>
              <a:rPr lang="fr-FR" sz="2400">
                <a:solidFill>
                  <a:srgbClr val="000000"/>
                </a:solidFill>
              </a:rPr>
              <a:t>Hauteur des niveaux constantes, égale à 4.32m.</a:t>
            </a:r>
          </a:p>
          <a:p>
            <a:pPr eaLnBrk="1" hangingPunct="1"/>
            <a:r>
              <a:rPr lang="fr-FR" sz="2400">
                <a:solidFill>
                  <a:srgbClr val="000000"/>
                </a:solidFill>
              </a:rPr>
              <a:t>E=30822432KN/m2.</a:t>
            </a:r>
          </a:p>
          <a:p>
            <a:pPr eaLnBrk="1" hangingPunct="1"/>
            <a:r>
              <a:rPr lang="fr-FR" sz="2400">
                <a:solidFill>
                  <a:srgbClr val="000000"/>
                </a:solidFill>
              </a:rPr>
              <a:t>Coefficient de poisson = 0.2</a:t>
            </a:r>
            <a:r>
              <a:rPr lang="fr-FR">
                <a:solidFill>
                  <a:srgbClr val="000000"/>
                </a:solidFill>
              </a:rPr>
              <a:t> </a:t>
            </a:r>
          </a:p>
        </p:txBody>
      </p:sp>
      <p:sp>
        <p:nvSpPr>
          <p:cNvPr id="61447" name="Line 36"/>
          <p:cNvSpPr>
            <a:spLocks noChangeShapeType="1"/>
          </p:cNvSpPr>
          <p:nvPr/>
        </p:nvSpPr>
        <p:spPr bwMode="auto">
          <a:xfrm>
            <a:off x="4284663" y="4868863"/>
            <a:ext cx="3095625"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448" name="Line 37"/>
          <p:cNvSpPr>
            <a:spLocks noChangeShapeType="1"/>
          </p:cNvSpPr>
          <p:nvPr/>
        </p:nvSpPr>
        <p:spPr bwMode="auto">
          <a:xfrm>
            <a:off x="4427538" y="5157788"/>
            <a:ext cx="208915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449" name="Text Box 38"/>
          <p:cNvSpPr txBox="1">
            <a:spLocks noChangeArrowheads="1"/>
          </p:cNvSpPr>
          <p:nvPr/>
        </p:nvSpPr>
        <p:spPr bwMode="auto">
          <a:xfrm>
            <a:off x="3132138" y="4581525"/>
            <a:ext cx="1366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Trumeau 2</a:t>
            </a:r>
          </a:p>
        </p:txBody>
      </p:sp>
      <p:sp>
        <p:nvSpPr>
          <p:cNvPr id="61450" name="Text Box 39"/>
          <p:cNvSpPr txBox="1">
            <a:spLocks noChangeArrowheads="1"/>
          </p:cNvSpPr>
          <p:nvPr/>
        </p:nvSpPr>
        <p:spPr bwMode="auto">
          <a:xfrm>
            <a:off x="3203575" y="5013325"/>
            <a:ext cx="1366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t>Trumeau 1</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bject 13"/>
          <p:cNvSpPr>
            <a:spLocks noChangeAspect="1" noChangeArrowheads="1"/>
          </p:cNvSpPr>
          <p:nvPr/>
        </p:nvSpPr>
        <p:spPr bwMode="auto">
          <a:xfrm>
            <a:off x="4932363" y="260350"/>
            <a:ext cx="3673475" cy="6381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2467" name="Rectangle 14"/>
          <p:cNvSpPr>
            <a:spLocks noChangeArrowheads="1"/>
          </p:cNvSpPr>
          <p:nvPr/>
        </p:nvSpPr>
        <p:spPr bwMode="auto">
          <a:xfrm>
            <a:off x="0" y="331788"/>
            <a:ext cx="4859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b="1"/>
              <a:t>Schéma du voile ( wide-frame)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4"/>
          <p:cNvSpPr>
            <a:spLocks noChangeArrowheads="1"/>
          </p:cNvSpPr>
          <p:nvPr/>
        </p:nvSpPr>
        <p:spPr bwMode="auto">
          <a:xfrm>
            <a:off x="827088" y="1700213"/>
            <a:ext cx="81026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sz="2600"/>
              <a:t>Notre bâtiment a les dimensions suivantes:</a:t>
            </a:r>
          </a:p>
          <a:p>
            <a:endParaRPr lang="fr-FR" sz="2600"/>
          </a:p>
          <a:p>
            <a:r>
              <a:rPr lang="fr-FR" sz="2600"/>
              <a:t>Hauteur de l’étage courant et du RDC…………… </a:t>
            </a:r>
            <a:r>
              <a:rPr lang="fr-FR" sz="2600" b="1" i="1"/>
              <a:t>3,5m</a:t>
            </a:r>
            <a:r>
              <a:rPr lang="fr-FR" sz="2600" i="1"/>
              <a:t>.</a:t>
            </a:r>
            <a:endParaRPr lang="fr-FR" sz="2600"/>
          </a:p>
          <a:p>
            <a:r>
              <a:rPr lang="fr-FR" sz="2600"/>
              <a:t>Hauteur du sous sol................................................</a:t>
            </a:r>
            <a:r>
              <a:rPr lang="fr-FR" sz="2600" i="1"/>
              <a:t> </a:t>
            </a:r>
            <a:r>
              <a:rPr lang="fr-FR" sz="2600" b="1" i="1"/>
              <a:t>3,5m.</a:t>
            </a:r>
            <a:endParaRPr lang="fr-FR" sz="2600" b="1"/>
          </a:p>
          <a:p>
            <a:r>
              <a:rPr lang="fr-FR" sz="2600"/>
              <a:t>Longueur du bâtiment…………………………….</a:t>
            </a:r>
            <a:r>
              <a:rPr lang="fr-FR" sz="2600" b="1" i="1"/>
              <a:t>34.4m</a:t>
            </a:r>
            <a:r>
              <a:rPr lang="fr-FR" sz="2600" i="1"/>
              <a:t>.</a:t>
            </a:r>
            <a:endParaRPr lang="fr-FR" sz="2600"/>
          </a:p>
          <a:p>
            <a:r>
              <a:rPr lang="fr-FR" sz="2600"/>
              <a:t>Largeur du bâtiment…………………………….. </a:t>
            </a:r>
            <a:r>
              <a:rPr lang="fr-FR" sz="2600" b="1" i="1"/>
              <a:t>22.3m</a:t>
            </a:r>
            <a:r>
              <a:rPr lang="fr-FR" sz="2600" i="1"/>
              <a:t>.</a:t>
            </a:r>
            <a:r>
              <a:rPr lang="fr-FR" sz="2600"/>
              <a:t> </a:t>
            </a:r>
            <a:endParaRPr lang="fr-FR" sz="2600" i="1"/>
          </a:p>
          <a:p>
            <a:r>
              <a:rPr lang="fr-FR" sz="2600"/>
              <a:t>Hauteur totale du bâtiment avec acrotère………..</a:t>
            </a:r>
            <a:r>
              <a:rPr lang="fr-FR" sz="2600" b="1" i="1"/>
              <a:t>39m.</a:t>
            </a:r>
          </a:p>
          <a:p>
            <a:endParaRPr lang="fr-FR"/>
          </a:p>
        </p:txBody>
      </p:sp>
      <p:sp>
        <p:nvSpPr>
          <p:cNvPr id="8195" name="Rectangle 106"/>
          <p:cNvSpPr>
            <a:spLocks noChangeArrowheads="1"/>
          </p:cNvSpPr>
          <p:nvPr/>
        </p:nvSpPr>
        <p:spPr bwMode="auto">
          <a:xfrm>
            <a:off x="2555875" y="260350"/>
            <a:ext cx="4248150" cy="528638"/>
          </a:xfrm>
          <a:prstGeom prst="rect">
            <a:avLst/>
          </a:prstGeom>
          <a:noFill/>
          <a:ln w="9525">
            <a:solidFill>
              <a:schemeClr val="tx1"/>
            </a:solidFill>
            <a:miter lim="800000"/>
            <a:headEnd/>
            <a:tailEnd/>
          </a:ln>
          <a:effectLst>
            <a:prstShdw prst="shdw13" dist="53882" dir="13500000">
              <a:schemeClr val="bg2"/>
            </a:prstShdw>
          </a:effectLst>
          <a:extLst>
            <a:ext uri="{909E8E84-426E-40DD-AFC4-6F175D3DCCD1}">
              <a14:hiddenFill xmlns:a14="http://schemas.microsoft.com/office/drawing/2010/main">
                <a:solidFill>
                  <a:schemeClr val="accent1"/>
                </a:solidFill>
              </a14:hiddenFill>
            </a:ext>
          </a:extLst>
        </p:spPr>
        <p:txBody>
          <a:bodyPr>
            <a:spAutoFit/>
          </a:bodyPr>
          <a:lstStyle/>
          <a:p>
            <a:r>
              <a:rPr lang="fr-FR" sz="2400" b="1">
                <a:solidFill>
                  <a:srgbClr val="000000"/>
                </a:solidFill>
                <a:cs typeface="Times New Roman" pitchFamily="18" charset="0"/>
              </a:rPr>
              <a:t> </a:t>
            </a:r>
            <a:r>
              <a:rPr lang="fr-FR" sz="2800" b="1">
                <a:solidFill>
                  <a:srgbClr val="000000"/>
                </a:solidFill>
                <a:cs typeface="Times New Roman" pitchFamily="18" charset="0"/>
              </a:rPr>
              <a:t>Présentation de l’ouvrage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0" y="-442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63491" name="Rectangle 7"/>
          <p:cNvSpPr>
            <a:spLocks noChangeArrowheads="1"/>
          </p:cNvSpPr>
          <p:nvPr/>
        </p:nvSpPr>
        <p:spPr bwMode="auto">
          <a:xfrm>
            <a:off x="0" y="30163"/>
            <a:ext cx="4859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b="1"/>
              <a:t>Comparaison </a:t>
            </a:r>
          </a:p>
        </p:txBody>
      </p:sp>
      <p:graphicFrame>
        <p:nvGraphicFramePr>
          <p:cNvPr id="134152" name="Group 8"/>
          <p:cNvGraphicFramePr>
            <a:graphicFrameLocks noGrp="1"/>
          </p:cNvGraphicFramePr>
          <p:nvPr/>
        </p:nvGraphicFramePr>
        <p:xfrm>
          <a:off x="323850" y="476250"/>
          <a:ext cx="8229600" cy="5522913"/>
        </p:xfrm>
        <a:graphic>
          <a:graphicData uri="http://schemas.openxmlformats.org/drawingml/2006/table">
            <a:tbl>
              <a:tblPr/>
              <a:tblGrid>
                <a:gridCol w="1365250"/>
                <a:gridCol w="1390650"/>
                <a:gridCol w="1371600"/>
                <a:gridCol w="1376363"/>
                <a:gridCol w="1374775"/>
                <a:gridCol w="1350962"/>
              </a:tblGrid>
              <a:tr h="560452">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22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22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  Modèle continu</a:t>
                      </a:r>
                      <a:endParaRPr kumimoji="0" lang="fr-FR" sz="2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WIDE-FRAME </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42676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Cote</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F (t)</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hlink"/>
                          </a:solidFill>
                          <a:effectLst/>
                          <a:latin typeface="Times New Roman" pitchFamily="18" charset="0"/>
                          <a:cs typeface="Times New Roman" pitchFamily="18" charset="0"/>
                        </a:rPr>
                        <a:t>T (t)</a:t>
                      </a:r>
                      <a:endParaRPr kumimoji="0" lang="fr-FR" sz="2200" b="1" i="0" u="none" strike="noStrike" cap="none" normalizeH="0" baseline="0" smtClean="0">
                        <a:ln>
                          <a:noFill/>
                        </a:ln>
                        <a:solidFill>
                          <a:schemeClr val="hlink"/>
                        </a:solidFill>
                        <a:effectLst/>
                        <a:latin typeface="Times New Roman" pitchFamily="18" charset="0"/>
                        <a:cs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accent2"/>
                          </a:solidFill>
                          <a:effectLst/>
                          <a:latin typeface="Times New Roman" pitchFamily="18" charset="0"/>
                          <a:cs typeface="Times New Roman" pitchFamily="18" charset="0"/>
                        </a:rPr>
                        <a:t>M (t m)</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hlink"/>
                          </a:solidFill>
                          <a:effectLst/>
                          <a:latin typeface="Times New Roman" pitchFamily="18" charset="0"/>
                          <a:cs typeface="Times New Roman" pitchFamily="18" charset="0"/>
                        </a:rPr>
                        <a:t>T (t)</a:t>
                      </a:r>
                      <a:endParaRPr kumimoji="0" lang="fr-FR" sz="2200" b="1" i="0" u="none" strike="noStrike" cap="none" normalizeH="0" baseline="0" smtClean="0">
                        <a:ln>
                          <a:noFill/>
                        </a:ln>
                        <a:solidFill>
                          <a:schemeClr val="hlink"/>
                        </a:solidFill>
                        <a:effectLst/>
                        <a:latin typeface="Times New Roman" pitchFamily="18" charset="0"/>
                        <a:cs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accent2"/>
                          </a:solidFill>
                          <a:effectLst/>
                          <a:latin typeface="Times New Roman" pitchFamily="18" charset="0"/>
                          <a:cs typeface="Times New Roman" pitchFamily="18" charset="0"/>
                        </a:rPr>
                        <a:t>M (t m)</a:t>
                      </a:r>
                      <a:endParaRPr kumimoji="0" lang="fr-FR" sz="2200" b="1" i="0" u="none" strike="noStrike" cap="none" normalizeH="0" baseline="0" smtClean="0">
                        <a:ln>
                          <a:noFill/>
                        </a:ln>
                        <a:solidFill>
                          <a:schemeClr val="accent2"/>
                        </a:solidFill>
                        <a:effectLst/>
                        <a:latin typeface="Times New Roman" pitchFamily="18" charset="0"/>
                        <a:cs typeface="Times New Roman" pitchFamily="18"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676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38.88</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26.443</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26.443</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26.443</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676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34.56</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13.482</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39.925</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114.233</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39.925</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114.233</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676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30.24</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7.483</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47.408</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286.710</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47.408</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286.709</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676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25.92</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7.239</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54.648</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491.514</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54.647</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491.511</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676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21.6</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7.459</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62.107</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727.591</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62.106</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727.586</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676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17.28</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6.810</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68.917</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995.892</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68.916</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995.883</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9377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12.96</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9.905</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78.821</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1293.613</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78.821</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1293.601</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9377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8.64</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8.957</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87.778</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1634.121</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87.778</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1634.108</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9377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4.32</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3.709</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91.487</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2013.322</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91.487</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2013.309</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9377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91.487</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2408.544</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91.487</a:t>
                      </a:r>
                      <a:endParaRPr kumimoji="0" lang="fr-FR" sz="2200" b="0" i="0" u="none" strike="noStrike" cap="none" normalizeH="0" baseline="0" smtClean="0">
                        <a:ln>
                          <a:noFill/>
                        </a:ln>
                        <a:solidFill>
                          <a:schemeClr val="tx1"/>
                        </a:solidFill>
                        <a:effectLst/>
                        <a:latin typeface="Arial"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smtClean="0">
                          <a:ln>
                            <a:noFill/>
                          </a:ln>
                          <a:solidFill>
                            <a:schemeClr val="tx1"/>
                          </a:solidFill>
                          <a:effectLst/>
                          <a:latin typeface="Times New Roman" pitchFamily="18" charset="0"/>
                          <a:cs typeface="Times New Roman" pitchFamily="18" charset="0"/>
                        </a:rPr>
                        <a:t>2408.533</a:t>
                      </a:r>
                      <a:endParaRPr kumimoji="0" lang="fr-FR" sz="2200" b="0" i="0" u="none" strike="noStrike" cap="none" normalizeH="0" baseline="0" smtClean="0">
                        <a:ln>
                          <a:noFill/>
                        </a:ln>
                        <a:solidFill>
                          <a:schemeClr val="tx1"/>
                        </a:solidFill>
                        <a:effectLst/>
                        <a:latin typeface="Arial"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3583" name="Text Box 99"/>
          <p:cNvSpPr txBox="1">
            <a:spLocks noChangeArrowheads="1"/>
          </p:cNvSpPr>
          <p:nvPr/>
        </p:nvSpPr>
        <p:spPr bwMode="auto">
          <a:xfrm>
            <a:off x="539750" y="6092825"/>
            <a:ext cx="806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On remarque que les résultats sont presque identiques.</a:t>
            </a:r>
          </a:p>
        </p:txBody>
      </p:sp>
      <p:sp>
        <p:nvSpPr>
          <p:cNvPr id="134244" name="Oval 100"/>
          <p:cNvSpPr>
            <a:spLocks noChangeArrowheads="1"/>
          </p:cNvSpPr>
          <p:nvPr/>
        </p:nvSpPr>
        <p:spPr bwMode="auto">
          <a:xfrm>
            <a:off x="4427538" y="1844675"/>
            <a:ext cx="1584325" cy="574675"/>
          </a:xfrm>
          <a:prstGeom prst="ellipse">
            <a:avLst/>
          </a:prstGeom>
          <a:noFill/>
          <a:ln w="76200" cmpd="tri">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4245" name="Oval 101"/>
          <p:cNvSpPr>
            <a:spLocks noChangeArrowheads="1"/>
          </p:cNvSpPr>
          <p:nvPr/>
        </p:nvSpPr>
        <p:spPr bwMode="auto">
          <a:xfrm>
            <a:off x="6948488" y="1844675"/>
            <a:ext cx="1584325" cy="574675"/>
          </a:xfrm>
          <a:prstGeom prst="ellipse">
            <a:avLst/>
          </a:prstGeom>
          <a:noFill/>
          <a:ln w="76200" cmpd="tri">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4246" name="Oval 102"/>
          <p:cNvSpPr>
            <a:spLocks noChangeArrowheads="1"/>
          </p:cNvSpPr>
          <p:nvPr/>
        </p:nvSpPr>
        <p:spPr bwMode="auto">
          <a:xfrm>
            <a:off x="5867400" y="3573463"/>
            <a:ext cx="1584325" cy="574675"/>
          </a:xfrm>
          <a:prstGeom prst="ellipse">
            <a:avLst/>
          </a:prstGeom>
          <a:noFill/>
          <a:ln w="76200" cmpd="tri">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4247" name="Oval 103"/>
          <p:cNvSpPr>
            <a:spLocks noChangeArrowheads="1"/>
          </p:cNvSpPr>
          <p:nvPr/>
        </p:nvSpPr>
        <p:spPr bwMode="auto">
          <a:xfrm>
            <a:off x="2916238" y="3573463"/>
            <a:ext cx="1584325" cy="574675"/>
          </a:xfrm>
          <a:prstGeom prst="ellipse">
            <a:avLst/>
          </a:prstGeom>
          <a:noFill/>
          <a:ln w="76200" cmpd="tri">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indefinite" fill="hold" grpId="0" nodeType="afterEffect">
                                  <p:stCondLst>
                                    <p:cond delay="0"/>
                                  </p:stCondLst>
                                  <p:childTnLst>
                                    <p:set>
                                      <p:cBhvr>
                                        <p:cTn id="6" dur="1" fill="hold">
                                          <p:stCondLst>
                                            <p:cond delay="0"/>
                                          </p:stCondLst>
                                        </p:cTn>
                                        <p:tgtEl>
                                          <p:spTgt spid="134244"/>
                                        </p:tgtEl>
                                        <p:attrNameLst>
                                          <p:attrName>style.visibility</p:attrName>
                                        </p:attrNameLst>
                                      </p:cBhvr>
                                      <p:to>
                                        <p:strVal val="visible"/>
                                      </p:to>
                                    </p:set>
                                    <p:anim calcmode="lin" valueType="num">
                                      <p:cBhvr>
                                        <p:cTn id="7" dur="500" fill="hold"/>
                                        <p:tgtEl>
                                          <p:spTgt spid="134244"/>
                                        </p:tgtEl>
                                        <p:attrNameLst>
                                          <p:attrName>ppt_w</p:attrName>
                                        </p:attrNameLst>
                                      </p:cBhvr>
                                      <p:tavLst>
                                        <p:tav tm="0">
                                          <p:val>
                                            <p:fltVal val="0"/>
                                          </p:val>
                                        </p:tav>
                                        <p:tav tm="100000">
                                          <p:val>
                                            <p:strVal val="#ppt_w"/>
                                          </p:val>
                                        </p:tav>
                                      </p:tavLst>
                                    </p:anim>
                                    <p:anim calcmode="lin" valueType="num">
                                      <p:cBhvr>
                                        <p:cTn id="8" dur="500" fill="hold"/>
                                        <p:tgtEl>
                                          <p:spTgt spid="134244"/>
                                        </p:tgtEl>
                                        <p:attrNameLst>
                                          <p:attrName>ppt_h</p:attrName>
                                        </p:attrNameLst>
                                      </p:cBhvr>
                                      <p:tavLst>
                                        <p:tav tm="0">
                                          <p:val>
                                            <p:fltVal val="0"/>
                                          </p:val>
                                        </p:tav>
                                        <p:tav tm="100000">
                                          <p:val>
                                            <p:strVal val="#ppt_h"/>
                                          </p:val>
                                        </p:tav>
                                      </p:tavLst>
                                    </p:anim>
                                    <p:animEffect transition="in" filter="fade">
                                      <p:cBhvr>
                                        <p:cTn id="9" dur="500"/>
                                        <p:tgtEl>
                                          <p:spTgt spid="134244"/>
                                        </p:tgtEl>
                                      </p:cBhvr>
                                    </p:animEffect>
                                  </p:childTnLst>
                                </p:cTn>
                              </p:par>
                            </p:childTnLst>
                          </p:cTn>
                        </p:par>
                        <p:par>
                          <p:cTn id="10" fill="hold" nodeType="afterGroup">
                            <p:stCondLst>
                              <p:cond delay="500"/>
                            </p:stCondLst>
                            <p:childTnLst>
                              <p:par>
                                <p:cTn id="11" presetID="53" presetClass="entr" presetSubtype="0" repeatCount="indefinite" fill="hold" grpId="0" nodeType="afterEffect">
                                  <p:stCondLst>
                                    <p:cond delay="0"/>
                                  </p:stCondLst>
                                  <p:childTnLst>
                                    <p:set>
                                      <p:cBhvr>
                                        <p:cTn id="12" dur="1" fill="hold">
                                          <p:stCondLst>
                                            <p:cond delay="0"/>
                                          </p:stCondLst>
                                        </p:cTn>
                                        <p:tgtEl>
                                          <p:spTgt spid="134245"/>
                                        </p:tgtEl>
                                        <p:attrNameLst>
                                          <p:attrName>style.visibility</p:attrName>
                                        </p:attrNameLst>
                                      </p:cBhvr>
                                      <p:to>
                                        <p:strVal val="visible"/>
                                      </p:to>
                                    </p:set>
                                    <p:anim calcmode="lin" valueType="num">
                                      <p:cBhvr>
                                        <p:cTn id="13" dur="500" fill="hold"/>
                                        <p:tgtEl>
                                          <p:spTgt spid="134245"/>
                                        </p:tgtEl>
                                        <p:attrNameLst>
                                          <p:attrName>ppt_w</p:attrName>
                                        </p:attrNameLst>
                                      </p:cBhvr>
                                      <p:tavLst>
                                        <p:tav tm="0">
                                          <p:val>
                                            <p:fltVal val="0"/>
                                          </p:val>
                                        </p:tav>
                                        <p:tav tm="100000">
                                          <p:val>
                                            <p:strVal val="#ppt_w"/>
                                          </p:val>
                                        </p:tav>
                                      </p:tavLst>
                                    </p:anim>
                                    <p:anim calcmode="lin" valueType="num">
                                      <p:cBhvr>
                                        <p:cTn id="14" dur="500" fill="hold"/>
                                        <p:tgtEl>
                                          <p:spTgt spid="134245"/>
                                        </p:tgtEl>
                                        <p:attrNameLst>
                                          <p:attrName>ppt_h</p:attrName>
                                        </p:attrNameLst>
                                      </p:cBhvr>
                                      <p:tavLst>
                                        <p:tav tm="0">
                                          <p:val>
                                            <p:fltVal val="0"/>
                                          </p:val>
                                        </p:tav>
                                        <p:tav tm="100000">
                                          <p:val>
                                            <p:strVal val="#ppt_h"/>
                                          </p:val>
                                        </p:tav>
                                      </p:tavLst>
                                    </p:anim>
                                    <p:animEffect transition="in" filter="fade">
                                      <p:cBhvr>
                                        <p:cTn id="15" dur="500"/>
                                        <p:tgtEl>
                                          <p:spTgt spid="134245"/>
                                        </p:tgtEl>
                                      </p:cBhvr>
                                    </p:animEffect>
                                  </p:childTnLst>
                                </p:cTn>
                              </p:par>
                            </p:childTnLst>
                          </p:cTn>
                        </p:par>
                        <p:par>
                          <p:cTn id="16" fill="hold" nodeType="afterGroup">
                            <p:stCondLst>
                              <p:cond delay="1000"/>
                            </p:stCondLst>
                            <p:childTnLst>
                              <p:par>
                                <p:cTn id="17" presetID="53" presetClass="entr" presetSubtype="0" repeatCount="indefinite" fill="hold" grpId="0" nodeType="afterEffect">
                                  <p:stCondLst>
                                    <p:cond delay="0"/>
                                  </p:stCondLst>
                                  <p:childTnLst>
                                    <p:set>
                                      <p:cBhvr>
                                        <p:cTn id="18" dur="1" fill="hold">
                                          <p:stCondLst>
                                            <p:cond delay="0"/>
                                          </p:stCondLst>
                                        </p:cTn>
                                        <p:tgtEl>
                                          <p:spTgt spid="134246"/>
                                        </p:tgtEl>
                                        <p:attrNameLst>
                                          <p:attrName>style.visibility</p:attrName>
                                        </p:attrNameLst>
                                      </p:cBhvr>
                                      <p:to>
                                        <p:strVal val="visible"/>
                                      </p:to>
                                    </p:set>
                                    <p:anim calcmode="lin" valueType="num">
                                      <p:cBhvr>
                                        <p:cTn id="19" dur="500" fill="hold"/>
                                        <p:tgtEl>
                                          <p:spTgt spid="134246"/>
                                        </p:tgtEl>
                                        <p:attrNameLst>
                                          <p:attrName>ppt_w</p:attrName>
                                        </p:attrNameLst>
                                      </p:cBhvr>
                                      <p:tavLst>
                                        <p:tav tm="0">
                                          <p:val>
                                            <p:fltVal val="0"/>
                                          </p:val>
                                        </p:tav>
                                        <p:tav tm="100000">
                                          <p:val>
                                            <p:strVal val="#ppt_w"/>
                                          </p:val>
                                        </p:tav>
                                      </p:tavLst>
                                    </p:anim>
                                    <p:anim calcmode="lin" valueType="num">
                                      <p:cBhvr>
                                        <p:cTn id="20" dur="500" fill="hold"/>
                                        <p:tgtEl>
                                          <p:spTgt spid="134246"/>
                                        </p:tgtEl>
                                        <p:attrNameLst>
                                          <p:attrName>ppt_h</p:attrName>
                                        </p:attrNameLst>
                                      </p:cBhvr>
                                      <p:tavLst>
                                        <p:tav tm="0">
                                          <p:val>
                                            <p:fltVal val="0"/>
                                          </p:val>
                                        </p:tav>
                                        <p:tav tm="100000">
                                          <p:val>
                                            <p:strVal val="#ppt_h"/>
                                          </p:val>
                                        </p:tav>
                                      </p:tavLst>
                                    </p:anim>
                                    <p:animEffect transition="in" filter="fade">
                                      <p:cBhvr>
                                        <p:cTn id="21" dur="500"/>
                                        <p:tgtEl>
                                          <p:spTgt spid="134246"/>
                                        </p:tgtEl>
                                      </p:cBhvr>
                                    </p:animEffect>
                                  </p:childTnLst>
                                </p:cTn>
                              </p:par>
                            </p:childTnLst>
                          </p:cTn>
                        </p:par>
                        <p:par>
                          <p:cTn id="22" fill="hold" nodeType="afterGroup">
                            <p:stCondLst>
                              <p:cond delay="1500"/>
                            </p:stCondLst>
                            <p:childTnLst>
                              <p:par>
                                <p:cTn id="23" presetID="53" presetClass="entr" presetSubtype="0" repeatCount="indefinite" fill="hold" grpId="0" nodeType="afterEffect">
                                  <p:stCondLst>
                                    <p:cond delay="0"/>
                                  </p:stCondLst>
                                  <p:childTnLst>
                                    <p:set>
                                      <p:cBhvr>
                                        <p:cTn id="24" dur="1" fill="hold">
                                          <p:stCondLst>
                                            <p:cond delay="0"/>
                                          </p:stCondLst>
                                        </p:cTn>
                                        <p:tgtEl>
                                          <p:spTgt spid="134247"/>
                                        </p:tgtEl>
                                        <p:attrNameLst>
                                          <p:attrName>style.visibility</p:attrName>
                                        </p:attrNameLst>
                                      </p:cBhvr>
                                      <p:to>
                                        <p:strVal val="visible"/>
                                      </p:to>
                                    </p:set>
                                    <p:anim calcmode="lin" valueType="num">
                                      <p:cBhvr>
                                        <p:cTn id="25" dur="500" fill="hold"/>
                                        <p:tgtEl>
                                          <p:spTgt spid="134247"/>
                                        </p:tgtEl>
                                        <p:attrNameLst>
                                          <p:attrName>ppt_w</p:attrName>
                                        </p:attrNameLst>
                                      </p:cBhvr>
                                      <p:tavLst>
                                        <p:tav tm="0">
                                          <p:val>
                                            <p:fltVal val="0"/>
                                          </p:val>
                                        </p:tav>
                                        <p:tav tm="100000">
                                          <p:val>
                                            <p:strVal val="#ppt_w"/>
                                          </p:val>
                                        </p:tav>
                                      </p:tavLst>
                                    </p:anim>
                                    <p:anim calcmode="lin" valueType="num">
                                      <p:cBhvr>
                                        <p:cTn id="26" dur="500" fill="hold"/>
                                        <p:tgtEl>
                                          <p:spTgt spid="134247"/>
                                        </p:tgtEl>
                                        <p:attrNameLst>
                                          <p:attrName>ppt_h</p:attrName>
                                        </p:attrNameLst>
                                      </p:cBhvr>
                                      <p:tavLst>
                                        <p:tav tm="0">
                                          <p:val>
                                            <p:fltVal val="0"/>
                                          </p:val>
                                        </p:tav>
                                        <p:tav tm="100000">
                                          <p:val>
                                            <p:strVal val="#ppt_h"/>
                                          </p:val>
                                        </p:tav>
                                      </p:tavLst>
                                    </p:anim>
                                    <p:animEffect transition="in" filter="fade">
                                      <p:cBhvr>
                                        <p:cTn id="27" dur="500"/>
                                        <p:tgtEl>
                                          <p:spTgt spid="134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44" grpId="0" animBg="1"/>
      <p:bldP spid="134245" grpId="0" animBg="1"/>
      <p:bldP spid="134246" grpId="0" animBg="1"/>
      <p:bldP spid="13424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1"/>
          <p:cNvSpPr>
            <a:spLocks noChangeArrowheads="1"/>
          </p:cNvSpPr>
          <p:nvPr/>
        </p:nvSpPr>
        <p:spPr bwMode="auto">
          <a:xfrm>
            <a:off x="0" y="30163"/>
            <a:ext cx="4859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b="1"/>
              <a:t>Résultat</a:t>
            </a:r>
          </a:p>
        </p:txBody>
      </p:sp>
      <p:sp>
        <p:nvSpPr>
          <p:cNvPr id="64515" name="Rectangle 102"/>
          <p:cNvSpPr>
            <a:spLocks noChangeArrowheads="1"/>
          </p:cNvSpPr>
          <p:nvPr/>
        </p:nvSpPr>
        <p:spPr bwMode="auto">
          <a:xfrm>
            <a:off x="0" y="638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64516" name="Object 103"/>
          <p:cNvSpPr>
            <a:spLocks noChangeAspect="1" noChangeArrowheads="1"/>
          </p:cNvSpPr>
          <p:nvPr/>
        </p:nvSpPr>
        <p:spPr bwMode="auto">
          <a:xfrm>
            <a:off x="2051050" y="1052513"/>
            <a:ext cx="5819775"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4517" name="Text Box 104"/>
          <p:cNvSpPr txBox="1">
            <a:spLocks noChangeArrowheads="1"/>
          </p:cNvSpPr>
          <p:nvPr/>
        </p:nvSpPr>
        <p:spPr bwMode="auto">
          <a:xfrm>
            <a:off x="468313" y="620713"/>
            <a:ext cx="8675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a:t>Evaluation des efforts tranchants selon la hauteur du bâtiment</a:t>
            </a:r>
            <a:r>
              <a:rPr lang="fr-FR" sz="2400"/>
              <a:t> :</a:t>
            </a:r>
          </a:p>
        </p:txBody>
      </p:sp>
      <p:sp>
        <p:nvSpPr>
          <p:cNvPr id="64518" name="Rectangle 105"/>
          <p:cNvSpPr>
            <a:spLocks noChangeArrowheads="1"/>
          </p:cNvSpPr>
          <p:nvPr/>
        </p:nvSpPr>
        <p:spPr bwMode="auto">
          <a:xfrm>
            <a:off x="0" y="1298575"/>
            <a:ext cx="284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b="1"/>
              <a:t>Sens x-x</a:t>
            </a:r>
          </a:p>
        </p:txBody>
      </p:sp>
      <p:sp>
        <p:nvSpPr>
          <p:cNvPr id="64519" name="Rectangle 106"/>
          <p:cNvSpPr>
            <a:spLocks noChangeArrowheads="1"/>
          </p:cNvSpPr>
          <p:nvPr/>
        </p:nvSpPr>
        <p:spPr bwMode="auto">
          <a:xfrm>
            <a:off x="0" y="638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64520" name="Text Box 107"/>
          <p:cNvSpPr txBox="1">
            <a:spLocks noChangeArrowheads="1"/>
          </p:cNvSpPr>
          <p:nvPr/>
        </p:nvSpPr>
        <p:spPr bwMode="auto">
          <a:xfrm>
            <a:off x="5148263" y="3284538"/>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solidFill>
                  <a:srgbClr val="FF00FF"/>
                </a:solidFill>
              </a:rPr>
              <a:t>voiles</a:t>
            </a:r>
          </a:p>
        </p:txBody>
      </p:sp>
      <p:sp>
        <p:nvSpPr>
          <p:cNvPr id="64521" name="Text Box 108"/>
          <p:cNvSpPr txBox="1">
            <a:spLocks noChangeArrowheads="1"/>
          </p:cNvSpPr>
          <p:nvPr/>
        </p:nvSpPr>
        <p:spPr bwMode="auto">
          <a:xfrm>
            <a:off x="3492500" y="3789363"/>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solidFill>
                  <a:srgbClr val="0000FF"/>
                </a:solidFill>
              </a:rPr>
              <a:t>portiques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5"/>
          <p:cNvSpPr>
            <a:spLocks noChangeArrowheads="1"/>
          </p:cNvSpPr>
          <p:nvPr/>
        </p:nvSpPr>
        <p:spPr bwMode="auto">
          <a:xfrm>
            <a:off x="250825" y="434975"/>
            <a:ext cx="284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tabLst>
                <a:tab pos="342900" algn="l"/>
              </a:tabLst>
            </a:pPr>
            <a:r>
              <a:rPr lang="fr-FR" sz="2400" b="1"/>
              <a:t>Sens y-y</a:t>
            </a:r>
          </a:p>
        </p:txBody>
      </p:sp>
      <p:sp>
        <p:nvSpPr>
          <p:cNvPr id="65539" name="Object 17"/>
          <p:cNvSpPr>
            <a:spLocks noChangeAspect="1" noChangeArrowheads="1"/>
          </p:cNvSpPr>
          <p:nvPr/>
        </p:nvSpPr>
        <p:spPr bwMode="auto">
          <a:xfrm>
            <a:off x="1908175" y="908050"/>
            <a:ext cx="5819775"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5540" name="Text Box 18"/>
          <p:cNvSpPr txBox="1">
            <a:spLocks noChangeArrowheads="1"/>
          </p:cNvSpPr>
          <p:nvPr/>
        </p:nvSpPr>
        <p:spPr bwMode="auto">
          <a:xfrm>
            <a:off x="5148263" y="2708275"/>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solidFill>
                  <a:srgbClr val="FF00FF"/>
                </a:solidFill>
              </a:rPr>
              <a:t>voiles</a:t>
            </a:r>
          </a:p>
        </p:txBody>
      </p:sp>
      <p:sp>
        <p:nvSpPr>
          <p:cNvPr id="65541" name="Text Box 19"/>
          <p:cNvSpPr txBox="1">
            <a:spLocks noChangeArrowheads="1"/>
          </p:cNvSpPr>
          <p:nvPr/>
        </p:nvSpPr>
        <p:spPr bwMode="auto">
          <a:xfrm>
            <a:off x="3924300" y="3716338"/>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solidFill>
                  <a:srgbClr val="0000FF"/>
                </a:solidFill>
              </a:rPr>
              <a:t>portiques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3"/>
          <p:cNvSpPr txBox="1">
            <a:spLocks noChangeArrowheads="1"/>
          </p:cNvSpPr>
          <p:nvPr/>
        </p:nvSpPr>
        <p:spPr bwMode="auto">
          <a:xfrm>
            <a:off x="4953000" y="1371600"/>
            <a:ext cx="3810000" cy="3668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p:txBody>
      </p:sp>
      <p:sp>
        <p:nvSpPr>
          <p:cNvPr id="66563" name="Rectangle 14"/>
          <p:cNvSpPr>
            <a:spLocks noChangeArrowheads="1"/>
          </p:cNvSpPr>
          <p:nvPr/>
        </p:nvSpPr>
        <p:spPr bwMode="auto">
          <a:xfrm>
            <a:off x="6096000" y="16764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64" name="Rectangle 15"/>
          <p:cNvSpPr>
            <a:spLocks noChangeArrowheads="1"/>
          </p:cNvSpPr>
          <p:nvPr/>
        </p:nvSpPr>
        <p:spPr bwMode="auto">
          <a:xfrm>
            <a:off x="6667500" y="16764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65" name="Rectangle 16"/>
          <p:cNvSpPr>
            <a:spLocks noChangeArrowheads="1"/>
          </p:cNvSpPr>
          <p:nvPr/>
        </p:nvSpPr>
        <p:spPr bwMode="auto">
          <a:xfrm>
            <a:off x="6096000" y="20193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66" name="Rectangle 17"/>
          <p:cNvSpPr>
            <a:spLocks noChangeArrowheads="1"/>
          </p:cNvSpPr>
          <p:nvPr/>
        </p:nvSpPr>
        <p:spPr bwMode="auto">
          <a:xfrm>
            <a:off x="6667500" y="20193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67" name="Rectangle 18"/>
          <p:cNvSpPr>
            <a:spLocks noChangeArrowheads="1"/>
          </p:cNvSpPr>
          <p:nvPr/>
        </p:nvSpPr>
        <p:spPr bwMode="auto">
          <a:xfrm>
            <a:off x="6096000" y="23622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68" name="Rectangle 19"/>
          <p:cNvSpPr>
            <a:spLocks noChangeArrowheads="1"/>
          </p:cNvSpPr>
          <p:nvPr/>
        </p:nvSpPr>
        <p:spPr bwMode="auto">
          <a:xfrm>
            <a:off x="6667500" y="23622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69" name="Rectangle 20"/>
          <p:cNvSpPr>
            <a:spLocks noChangeArrowheads="1"/>
          </p:cNvSpPr>
          <p:nvPr/>
        </p:nvSpPr>
        <p:spPr bwMode="auto">
          <a:xfrm>
            <a:off x="6096000" y="27051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70" name="Rectangle 21"/>
          <p:cNvSpPr>
            <a:spLocks noChangeArrowheads="1"/>
          </p:cNvSpPr>
          <p:nvPr/>
        </p:nvSpPr>
        <p:spPr bwMode="auto">
          <a:xfrm>
            <a:off x="6667500" y="27051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71" name="Rectangle 22"/>
          <p:cNvSpPr>
            <a:spLocks noChangeArrowheads="1"/>
          </p:cNvSpPr>
          <p:nvPr/>
        </p:nvSpPr>
        <p:spPr bwMode="auto">
          <a:xfrm>
            <a:off x="6096000" y="30480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72" name="Rectangle 23"/>
          <p:cNvSpPr>
            <a:spLocks noChangeArrowheads="1"/>
          </p:cNvSpPr>
          <p:nvPr/>
        </p:nvSpPr>
        <p:spPr bwMode="auto">
          <a:xfrm>
            <a:off x="6667500" y="30480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73" name="Rectangle 24"/>
          <p:cNvSpPr>
            <a:spLocks noChangeArrowheads="1"/>
          </p:cNvSpPr>
          <p:nvPr/>
        </p:nvSpPr>
        <p:spPr bwMode="auto">
          <a:xfrm>
            <a:off x="6096000" y="33909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74" name="Rectangle 25"/>
          <p:cNvSpPr>
            <a:spLocks noChangeArrowheads="1"/>
          </p:cNvSpPr>
          <p:nvPr/>
        </p:nvSpPr>
        <p:spPr bwMode="auto">
          <a:xfrm>
            <a:off x="6667500" y="33909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75" name="Rectangle 26"/>
          <p:cNvSpPr>
            <a:spLocks noChangeArrowheads="1"/>
          </p:cNvSpPr>
          <p:nvPr/>
        </p:nvSpPr>
        <p:spPr bwMode="auto">
          <a:xfrm>
            <a:off x="5181600" y="1676400"/>
            <a:ext cx="914400" cy="2743200"/>
          </a:xfrm>
          <a:prstGeom prst="rect">
            <a:avLst/>
          </a:prstGeom>
          <a:gradFill rotWithShape="0">
            <a:gsLst>
              <a:gs pos="0">
                <a:srgbClr val="DDDDDD"/>
              </a:gs>
              <a:gs pos="100000">
                <a:srgbClr val="E0E0E0"/>
              </a:gs>
            </a:gsLst>
            <a:lin ang="0" scaled="1"/>
          </a:gradFill>
          <a:ln w="9525">
            <a:solidFill>
              <a:srgbClr val="000000"/>
            </a:solidFill>
            <a:miter lim="800000"/>
            <a:headEnd/>
            <a:tailEnd/>
          </a:ln>
        </p:spPr>
        <p:txBody>
          <a:bodyPr/>
          <a:lstStyle/>
          <a:p>
            <a:endParaRPr lang="fr-FR"/>
          </a:p>
        </p:txBody>
      </p:sp>
      <p:sp>
        <p:nvSpPr>
          <p:cNvPr id="66576" name="Rectangle 27"/>
          <p:cNvSpPr>
            <a:spLocks noChangeArrowheads="1"/>
          </p:cNvSpPr>
          <p:nvPr/>
        </p:nvSpPr>
        <p:spPr bwMode="auto">
          <a:xfrm>
            <a:off x="7239000" y="33909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77" name="Rectangle 28"/>
          <p:cNvSpPr>
            <a:spLocks noChangeArrowheads="1"/>
          </p:cNvSpPr>
          <p:nvPr/>
        </p:nvSpPr>
        <p:spPr bwMode="auto">
          <a:xfrm>
            <a:off x="7810500" y="33909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78" name="Rectangle 29"/>
          <p:cNvSpPr>
            <a:spLocks noChangeArrowheads="1"/>
          </p:cNvSpPr>
          <p:nvPr/>
        </p:nvSpPr>
        <p:spPr bwMode="auto">
          <a:xfrm>
            <a:off x="7239000" y="30480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79" name="Rectangle 30"/>
          <p:cNvSpPr>
            <a:spLocks noChangeArrowheads="1"/>
          </p:cNvSpPr>
          <p:nvPr/>
        </p:nvSpPr>
        <p:spPr bwMode="auto">
          <a:xfrm>
            <a:off x="7810500" y="30480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80" name="Rectangle 31"/>
          <p:cNvSpPr>
            <a:spLocks noChangeArrowheads="1"/>
          </p:cNvSpPr>
          <p:nvPr/>
        </p:nvSpPr>
        <p:spPr bwMode="auto">
          <a:xfrm>
            <a:off x="7239000" y="27051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81" name="Rectangle 32"/>
          <p:cNvSpPr>
            <a:spLocks noChangeArrowheads="1"/>
          </p:cNvSpPr>
          <p:nvPr/>
        </p:nvSpPr>
        <p:spPr bwMode="auto">
          <a:xfrm>
            <a:off x="7810500" y="2705100"/>
            <a:ext cx="57150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6582" name="Line 33"/>
          <p:cNvSpPr>
            <a:spLocks noChangeShapeType="1"/>
          </p:cNvSpPr>
          <p:nvPr/>
        </p:nvSpPr>
        <p:spPr bwMode="auto">
          <a:xfrm>
            <a:off x="6096000" y="3733800"/>
            <a:ext cx="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83" name="Line 34"/>
          <p:cNvSpPr>
            <a:spLocks noChangeShapeType="1"/>
          </p:cNvSpPr>
          <p:nvPr/>
        </p:nvSpPr>
        <p:spPr bwMode="auto">
          <a:xfrm>
            <a:off x="6667500" y="3733800"/>
            <a:ext cx="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84" name="Line 35"/>
          <p:cNvSpPr>
            <a:spLocks noChangeShapeType="1"/>
          </p:cNvSpPr>
          <p:nvPr/>
        </p:nvSpPr>
        <p:spPr bwMode="auto">
          <a:xfrm>
            <a:off x="7239000" y="3733800"/>
            <a:ext cx="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85" name="Line 36"/>
          <p:cNvSpPr>
            <a:spLocks noChangeShapeType="1"/>
          </p:cNvSpPr>
          <p:nvPr/>
        </p:nvSpPr>
        <p:spPr bwMode="auto">
          <a:xfrm>
            <a:off x="7810500" y="3733800"/>
            <a:ext cx="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86" name="Line 37"/>
          <p:cNvSpPr>
            <a:spLocks noChangeShapeType="1"/>
          </p:cNvSpPr>
          <p:nvPr/>
        </p:nvSpPr>
        <p:spPr bwMode="auto">
          <a:xfrm>
            <a:off x="8382000" y="3733800"/>
            <a:ext cx="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87" name="Line 38"/>
          <p:cNvSpPr>
            <a:spLocks noChangeShapeType="1"/>
          </p:cNvSpPr>
          <p:nvPr/>
        </p:nvSpPr>
        <p:spPr bwMode="auto">
          <a:xfrm>
            <a:off x="8382000" y="4419600"/>
            <a:ext cx="114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88" name="Line 39"/>
          <p:cNvSpPr>
            <a:spLocks noChangeShapeType="1"/>
          </p:cNvSpPr>
          <p:nvPr/>
        </p:nvSpPr>
        <p:spPr bwMode="auto">
          <a:xfrm>
            <a:off x="6553200" y="4419600"/>
            <a:ext cx="114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89" name="Line 40"/>
          <p:cNvSpPr>
            <a:spLocks noChangeShapeType="1"/>
          </p:cNvSpPr>
          <p:nvPr/>
        </p:nvSpPr>
        <p:spPr bwMode="auto">
          <a:xfrm>
            <a:off x="6667500" y="4419600"/>
            <a:ext cx="114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90" name="Line 41"/>
          <p:cNvSpPr>
            <a:spLocks noChangeShapeType="1"/>
          </p:cNvSpPr>
          <p:nvPr/>
        </p:nvSpPr>
        <p:spPr bwMode="auto">
          <a:xfrm>
            <a:off x="7239000" y="4419600"/>
            <a:ext cx="114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91" name="Line 42"/>
          <p:cNvSpPr>
            <a:spLocks noChangeShapeType="1"/>
          </p:cNvSpPr>
          <p:nvPr/>
        </p:nvSpPr>
        <p:spPr bwMode="auto">
          <a:xfrm>
            <a:off x="7124700" y="4419600"/>
            <a:ext cx="114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92" name="Line 43"/>
          <p:cNvSpPr>
            <a:spLocks noChangeShapeType="1"/>
          </p:cNvSpPr>
          <p:nvPr/>
        </p:nvSpPr>
        <p:spPr bwMode="auto">
          <a:xfrm>
            <a:off x="7696200" y="4419600"/>
            <a:ext cx="114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93" name="Line 44"/>
          <p:cNvSpPr>
            <a:spLocks noChangeShapeType="1"/>
          </p:cNvSpPr>
          <p:nvPr/>
        </p:nvSpPr>
        <p:spPr bwMode="auto">
          <a:xfrm>
            <a:off x="7810500" y="4419600"/>
            <a:ext cx="114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94" name="Line 45"/>
          <p:cNvSpPr>
            <a:spLocks noChangeShapeType="1"/>
          </p:cNvSpPr>
          <p:nvPr/>
        </p:nvSpPr>
        <p:spPr bwMode="auto">
          <a:xfrm>
            <a:off x="8267700" y="4419600"/>
            <a:ext cx="114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95" name="Rectangle 46"/>
          <p:cNvSpPr>
            <a:spLocks noChangeArrowheads="1"/>
          </p:cNvSpPr>
          <p:nvPr/>
        </p:nvSpPr>
        <p:spPr bwMode="auto">
          <a:xfrm>
            <a:off x="5410200" y="4076700"/>
            <a:ext cx="342900" cy="342900"/>
          </a:xfrm>
          <a:prstGeom prst="rect">
            <a:avLst/>
          </a:prstGeom>
          <a:solidFill>
            <a:srgbClr val="FFFFFF"/>
          </a:solidFill>
          <a:ln w="9525">
            <a:solidFill>
              <a:srgbClr val="000000"/>
            </a:solidFill>
            <a:miter lim="800000"/>
            <a:headEnd/>
            <a:tailEnd/>
          </a:ln>
        </p:spPr>
        <p:txBody>
          <a:bodyPr/>
          <a:lstStyle/>
          <a:p>
            <a:endParaRPr lang="fr-FR"/>
          </a:p>
        </p:txBody>
      </p:sp>
      <p:sp>
        <p:nvSpPr>
          <p:cNvPr id="66596" name="Rectangle 47"/>
          <p:cNvSpPr>
            <a:spLocks noChangeArrowheads="1"/>
          </p:cNvSpPr>
          <p:nvPr/>
        </p:nvSpPr>
        <p:spPr bwMode="auto">
          <a:xfrm>
            <a:off x="5651500" y="3573463"/>
            <a:ext cx="114300" cy="228600"/>
          </a:xfrm>
          <a:prstGeom prst="rect">
            <a:avLst/>
          </a:prstGeom>
          <a:solidFill>
            <a:srgbClr val="FFFFFF"/>
          </a:solidFill>
          <a:ln w="9525">
            <a:solidFill>
              <a:srgbClr val="000000"/>
            </a:solidFill>
            <a:miter lim="800000"/>
            <a:headEnd/>
            <a:tailEnd/>
          </a:ln>
        </p:spPr>
        <p:txBody>
          <a:bodyPr/>
          <a:lstStyle/>
          <a:p>
            <a:endParaRPr lang="fr-FR"/>
          </a:p>
        </p:txBody>
      </p:sp>
      <p:sp>
        <p:nvSpPr>
          <p:cNvPr id="66597" name="Rectangle 48"/>
          <p:cNvSpPr>
            <a:spLocks noChangeArrowheads="1"/>
          </p:cNvSpPr>
          <p:nvPr/>
        </p:nvSpPr>
        <p:spPr bwMode="auto">
          <a:xfrm>
            <a:off x="5410200" y="3048000"/>
            <a:ext cx="342900" cy="342900"/>
          </a:xfrm>
          <a:prstGeom prst="rect">
            <a:avLst/>
          </a:prstGeom>
          <a:solidFill>
            <a:srgbClr val="FFFFFF"/>
          </a:solidFill>
          <a:ln w="9525">
            <a:solidFill>
              <a:srgbClr val="000000"/>
            </a:solidFill>
            <a:miter lim="800000"/>
            <a:headEnd/>
            <a:tailEnd/>
          </a:ln>
        </p:spPr>
        <p:txBody>
          <a:bodyPr/>
          <a:lstStyle/>
          <a:p>
            <a:endParaRPr lang="fr-FR"/>
          </a:p>
        </p:txBody>
      </p:sp>
      <p:sp>
        <p:nvSpPr>
          <p:cNvPr id="66598" name="Rectangle 49"/>
          <p:cNvSpPr>
            <a:spLocks noChangeArrowheads="1"/>
          </p:cNvSpPr>
          <p:nvPr/>
        </p:nvSpPr>
        <p:spPr bwMode="auto">
          <a:xfrm>
            <a:off x="5651500" y="2420938"/>
            <a:ext cx="342900" cy="342900"/>
          </a:xfrm>
          <a:prstGeom prst="rect">
            <a:avLst/>
          </a:prstGeom>
          <a:solidFill>
            <a:srgbClr val="FFFFFF"/>
          </a:solidFill>
          <a:ln w="9525">
            <a:solidFill>
              <a:srgbClr val="000000"/>
            </a:solidFill>
            <a:miter lim="800000"/>
            <a:headEnd/>
            <a:tailEnd/>
          </a:ln>
        </p:spPr>
        <p:txBody>
          <a:bodyPr/>
          <a:lstStyle/>
          <a:p>
            <a:endParaRPr lang="fr-FR"/>
          </a:p>
        </p:txBody>
      </p:sp>
      <p:sp>
        <p:nvSpPr>
          <p:cNvPr id="66599" name="Rectangle 50"/>
          <p:cNvSpPr>
            <a:spLocks noChangeArrowheads="1"/>
          </p:cNvSpPr>
          <p:nvPr/>
        </p:nvSpPr>
        <p:spPr bwMode="auto">
          <a:xfrm>
            <a:off x="5410200" y="1790700"/>
            <a:ext cx="342900" cy="228600"/>
          </a:xfrm>
          <a:prstGeom prst="rect">
            <a:avLst/>
          </a:prstGeom>
          <a:solidFill>
            <a:srgbClr val="FFFFFF"/>
          </a:solidFill>
          <a:ln w="9525">
            <a:solidFill>
              <a:srgbClr val="000000"/>
            </a:solidFill>
            <a:miter lim="800000"/>
            <a:headEnd/>
            <a:tailEnd/>
          </a:ln>
        </p:spPr>
        <p:txBody>
          <a:bodyPr/>
          <a:lstStyle/>
          <a:p>
            <a:endParaRPr lang="fr-FR"/>
          </a:p>
        </p:txBody>
      </p:sp>
      <p:sp>
        <p:nvSpPr>
          <p:cNvPr id="66600" name="Rectangle 51"/>
          <p:cNvSpPr>
            <a:spLocks noChangeArrowheads="1"/>
          </p:cNvSpPr>
          <p:nvPr/>
        </p:nvSpPr>
        <p:spPr bwMode="auto">
          <a:xfrm>
            <a:off x="5524500" y="2819400"/>
            <a:ext cx="114300" cy="114300"/>
          </a:xfrm>
          <a:prstGeom prst="rect">
            <a:avLst/>
          </a:prstGeom>
          <a:solidFill>
            <a:srgbClr val="FFFFFF"/>
          </a:solidFill>
          <a:ln w="9525">
            <a:solidFill>
              <a:srgbClr val="000000"/>
            </a:solidFill>
            <a:miter lim="800000"/>
            <a:headEnd/>
            <a:tailEnd/>
          </a:ln>
        </p:spPr>
        <p:txBody>
          <a:bodyPr/>
          <a:lstStyle/>
          <a:p>
            <a:endParaRPr lang="fr-FR"/>
          </a:p>
        </p:txBody>
      </p:sp>
      <p:sp>
        <p:nvSpPr>
          <p:cNvPr id="66601" name="Rectangle 52"/>
          <p:cNvSpPr>
            <a:spLocks noChangeArrowheads="1"/>
          </p:cNvSpPr>
          <p:nvPr/>
        </p:nvSpPr>
        <p:spPr bwMode="auto">
          <a:xfrm>
            <a:off x="5524500" y="2133600"/>
            <a:ext cx="114300" cy="114300"/>
          </a:xfrm>
          <a:prstGeom prst="rect">
            <a:avLst/>
          </a:prstGeom>
          <a:solidFill>
            <a:srgbClr val="FFFFFF"/>
          </a:solidFill>
          <a:ln w="9525">
            <a:solidFill>
              <a:srgbClr val="000000"/>
            </a:solidFill>
            <a:miter lim="800000"/>
            <a:headEnd/>
            <a:tailEnd/>
          </a:ln>
        </p:spPr>
        <p:txBody>
          <a:bodyPr/>
          <a:lstStyle/>
          <a:p>
            <a:endParaRPr lang="fr-FR"/>
          </a:p>
        </p:txBody>
      </p:sp>
      <p:sp>
        <p:nvSpPr>
          <p:cNvPr id="66602" name="Line 53"/>
          <p:cNvSpPr>
            <a:spLocks noChangeShapeType="1"/>
          </p:cNvSpPr>
          <p:nvPr/>
        </p:nvSpPr>
        <p:spPr bwMode="auto">
          <a:xfrm flipH="1">
            <a:off x="83820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03" name="Line 54"/>
          <p:cNvSpPr>
            <a:spLocks noChangeShapeType="1"/>
          </p:cNvSpPr>
          <p:nvPr/>
        </p:nvSpPr>
        <p:spPr bwMode="auto">
          <a:xfrm flipH="1">
            <a:off x="81534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04" name="Line 55"/>
          <p:cNvSpPr>
            <a:spLocks noChangeShapeType="1"/>
          </p:cNvSpPr>
          <p:nvPr/>
        </p:nvSpPr>
        <p:spPr bwMode="auto">
          <a:xfrm flipH="1">
            <a:off x="78105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05" name="Line 56"/>
          <p:cNvSpPr>
            <a:spLocks noChangeShapeType="1"/>
          </p:cNvSpPr>
          <p:nvPr/>
        </p:nvSpPr>
        <p:spPr bwMode="auto">
          <a:xfrm flipH="1">
            <a:off x="75819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06" name="Line 57"/>
          <p:cNvSpPr>
            <a:spLocks noChangeShapeType="1"/>
          </p:cNvSpPr>
          <p:nvPr/>
        </p:nvSpPr>
        <p:spPr bwMode="auto">
          <a:xfrm flipH="1">
            <a:off x="72390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07" name="Line 58"/>
          <p:cNvSpPr>
            <a:spLocks noChangeShapeType="1"/>
          </p:cNvSpPr>
          <p:nvPr/>
        </p:nvSpPr>
        <p:spPr bwMode="auto">
          <a:xfrm flipH="1">
            <a:off x="71247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08" name="Line 59"/>
          <p:cNvSpPr>
            <a:spLocks noChangeShapeType="1"/>
          </p:cNvSpPr>
          <p:nvPr/>
        </p:nvSpPr>
        <p:spPr bwMode="auto">
          <a:xfrm flipH="1">
            <a:off x="70104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09" name="Line 60"/>
          <p:cNvSpPr>
            <a:spLocks noChangeShapeType="1"/>
          </p:cNvSpPr>
          <p:nvPr/>
        </p:nvSpPr>
        <p:spPr bwMode="auto">
          <a:xfrm flipH="1">
            <a:off x="76962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10" name="Line 61"/>
          <p:cNvSpPr>
            <a:spLocks noChangeShapeType="1"/>
          </p:cNvSpPr>
          <p:nvPr/>
        </p:nvSpPr>
        <p:spPr bwMode="auto">
          <a:xfrm flipH="1">
            <a:off x="82677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11" name="Line 62"/>
          <p:cNvSpPr>
            <a:spLocks noChangeShapeType="1"/>
          </p:cNvSpPr>
          <p:nvPr/>
        </p:nvSpPr>
        <p:spPr bwMode="auto">
          <a:xfrm flipH="1">
            <a:off x="66675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12" name="Line 63"/>
          <p:cNvSpPr>
            <a:spLocks noChangeShapeType="1"/>
          </p:cNvSpPr>
          <p:nvPr/>
        </p:nvSpPr>
        <p:spPr bwMode="auto">
          <a:xfrm flipH="1">
            <a:off x="65532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13" name="Line 64"/>
          <p:cNvSpPr>
            <a:spLocks noChangeShapeType="1"/>
          </p:cNvSpPr>
          <p:nvPr/>
        </p:nvSpPr>
        <p:spPr bwMode="auto">
          <a:xfrm flipH="1">
            <a:off x="64389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14" name="Line 65"/>
          <p:cNvSpPr>
            <a:spLocks noChangeShapeType="1"/>
          </p:cNvSpPr>
          <p:nvPr/>
        </p:nvSpPr>
        <p:spPr bwMode="auto">
          <a:xfrm flipH="1">
            <a:off x="59817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15" name="Line 66"/>
          <p:cNvSpPr>
            <a:spLocks noChangeShapeType="1"/>
          </p:cNvSpPr>
          <p:nvPr/>
        </p:nvSpPr>
        <p:spPr bwMode="auto">
          <a:xfrm flipH="1">
            <a:off x="56388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16" name="Line 67"/>
          <p:cNvSpPr>
            <a:spLocks noChangeShapeType="1"/>
          </p:cNvSpPr>
          <p:nvPr/>
        </p:nvSpPr>
        <p:spPr bwMode="auto">
          <a:xfrm flipH="1">
            <a:off x="52959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17" name="Line 68"/>
          <p:cNvSpPr>
            <a:spLocks noChangeShapeType="1"/>
          </p:cNvSpPr>
          <p:nvPr/>
        </p:nvSpPr>
        <p:spPr bwMode="auto">
          <a:xfrm flipH="1">
            <a:off x="50673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18" name="Line 69"/>
          <p:cNvSpPr>
            <a:spLocks noChangeShapeType="1"/>
          </p:cNvSpPr>
          <p:nvPr/>
        </p:nvSpPr>
        <p:spPr bwMode="auto">
          <a:xfrm flipH="1">
            <a:off x="57531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19" name="Line 70"/>
          <p:cNvSpPr>
            <a:spLocks noChangeShapeType="1"/>
          </p:cNvSpPr>
          <p:nvPr/>
        </p:nvSpPr>
        <p:spPr bwMode="auto">
          <a:xfrm flipH="1">
            <a:off x="58674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20" name="Line 71"/>
          <p:cNvSpPr>
            <a:spLocks noChangeShapeType="1"/>
          </p:cNvSpPr>
          <p:nvPr/>
        </p:nvSpPr>
        <p:spPr bwMode="auto">
          <a:xfrm flipH="1">
            <a:off x="5181600" y="4419600"/>
            <a:ext cx="1143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621" name="Text Box 72"/>
          <p:cNvSpPr txBox="1">
            <a:spLocks noChangeArrowheads="1"/>
          </p:cNvSpPr>
          <p:nvPr/>
        </p:nvSpPr>
        <p:spPr bwMode="auto">
          <a:xfrm>
            <a:off x="136525" y="14288"/>
            <a:ext cx="580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000">
                <a:solidFill>
                  <a:srgbClr val="000000"/>
                </a:solidFill>
              </a:rPr>
              <a:t>L’utilisation de </a:t>
            </a:r>
            <a:r>
              <a:rPr lang="fr-FR" sz="2000" b="1">
                <a:solidFill>
                  <a:srgbClr val="000000"/>
                </a:solidFill>
              </a:rPr>
              <a:t>WIDE-FRAME </a:t>
            </a:r>
            <a:r>
              <a:rPr lang="fr-FR" sz="2000">
                <a:solidFill>
                  <a:srgbClr val="000000"/>
                </a:solidFill>
              </a:rPr>
              <a:t>a plusieurs avantages</a:t>
            </a:r>
            <a:r>
              <a:rPr lang="fr-FR">
                <a:solidFill>
                  <a:srgbClr val="000000"/>
                </a:solidFill>
              </a:rPr>
              <a:t>:</a:t>
            </a:r>
          </a:p>
        </p:txBody>
      </p:sp>
      <p:sp>
        <p:nvSpPr>
          <p:cNvPr id="66622" name="Text Box 73"/>
          <p:cNvSpPr txBox="1">
            <a:spLocks noChangeArrowheads="1"/>
          </p:cNvSpPr>
          <p:nvPr/>
        </p:nvSpPr>
        <p:spPr bwMode="auto">
          <a:xfrm>
            <a:off x="228600" y="1066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fr-FR"/>
          </a:p>
        </p:txBody>
      </p:sp>
      <p:sp>
        <p:nvSpPr>
          <p:cNvPr id="137290" name="Rectangle 74"/>
          <p:cNvSpPr>
            <a:spLocks noChangeArrowheads="1"/>
          </p:cNvSpPr>
          <p:nvPr/>
        </p:nvSpPr>
        <p:spPr bwMode="auto">
          <a:xfrm>
            <a:off x="0" y="692150"/>
            <a:ext cx="480060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SzPct val="120000"/>
            </a:pPr>
            <a:r>
              <a:rPr lang="fr-FR" sz="2400">
                <a:solidFill>
                  <a:srgbClr val="000000"/>
                </a:solidFill>
                <a:cs typeface="Times New Roman" pitchFamily="18" charset="0"/>
              </a:rPr>
              <a:t>   • Sections variable des linteaux.</a:t>
            </a:r>
          </a:p>
          <a:p>
            <a:pPr marL="342900" indent="-342900">
              <a:lnSpc>
                <a:spcPct val="90000"/>
              </a:lnSpc>
              <a:spcBef>
                <a:spcPct val="20000"/>
              </a:spcBef>
              <a:buClr>
                <a:schemeClr val="hlink"/>
              </a:buClr>
              <a:buSzPct val="120000"/>
            </a:pPr>
            <a:r>
              <a:rPr lang="fr-FR" sz="2400">
                <a:solidFill>
                  <a:srgbClr val="000000"/>
                </a:solidFill>
                <a:cs typeface="Times New Roman" pitchFamily="18" charset="0"/>
              </a:rPr>
              <a:t>   • Hauteur des niveaux variables.</a:t>
            </a:r>
          </a:p>
          <a:p>
            <a:pPr marL="342900" indent="-342900">
              <a:lnSpc>
                <a:spcPct val="90000"/>
              </a:lnSpc>
              <a:spcBef>
                <a:spcPct val="20000"/>
              </a:spcBef>
              <a:buClr>
                <a:schemeClr val="hlink"/>
              </a:buClr>
              <a:buSzPct val="120000"/>
            </a:pPr>
            <a:r>
              <a:rPr lang="fr-FR" sz="2400">
                <a:solidFill>
                  <a:srgbClr val="000000"/>
                </a:solidFill>
                <a:cs typeface="Times New Roman" pitchFamily="18" charset="0"/>
              </a:rPr>
              <a:t>   • Voiles de section variable.</a:t>
            </a:r>
          </a:p>
          <a:p>
            <a:pPr marL="342900" indent="-342900">
              <a:lnSpc>
                <a:spcPct val="90000"/>
              </a:lnSpc>
              <a:spcBef>
                <a:spcPct val="20000"/>
              </a:spcBef>
              <a:buClr>
                <a:schemeClr val="hlink"/>
              </a:buClr>
              <a:buSzPct val="120000"/>
            </a:pPr>
            <a:r>
              <a:rPr lang="fr-FR" sz="2400">
                <a:solidFill>
                  <a:srgbClr val="000000"/>
                </a:solidFill>
                <a:cs typeface="Times New Roman" pitchFamily="18" charset="0"/>
              </a:rPr>
              <a:t>   • Interaction voiles-portiques.</a:t>
            </a:r>
          </a:p>
          <a:p>
            <a:pPr marL="342900" indent="-342900">
              <a:lnSpc>
                <a:spcPct val="90000"/>
              </a:lnSpc>
              <a:spcBef>
                <a:spcPct val="20000"/>
              </a:spcBef>
              <a:buClr>
                <a:schemeClr val="hlink"/>
              </a:buClr>
              <a:buSzPct val="120000"/>
            </a:pPr>
            <a:r>
              <a:rPr lang="fr-FR" sz="2400">
                <a:solidFill>
                  <a:srgbClr val="000000"/>
                </a:solidFill>
                <a:cs typeface="Times New Roman" pitchFamily="18" charset="0"/>
              </a:rPr>
              <a:t>   • Condition aux appuis ne sont pas identiques (encastrement, appuis double, appuis simple).</a:t>
            </a:r>
          </a:p>
          <a:p>
            <a:pPr marL="342900" indent="-342900">
              <a:lnSpc>
                <a:spcPct val="90000"/>
              </a:lnSpc>
              <a:spcBef>
                <a:spcPct val="20000"/>
              </a:spcBef>
              <a:buClr>
                <a:schemeClr val="hlink"/>
              </a:buClr>
              <a:buSzPct val="120000"/>
            </a:pPr>
            <a:r>
              <a:rPr lang="fr-FR" sz="2400">
                <a:solidFill>
                  <a:srgbClr val="000000"/>
                </a:solidFill>
                <a:cs typeface="Times New Roman" pitchFamily="18" charset="0"/>
              </a:rPr>
              <a:t>   • Construction mixte (charpente-béton armé)</a:t>
            </a:r>
          </a:p>
          <a:p>
            <a:pPr marL="342900" indent="-342900">
              <a:lnSpc>
                <a:spcPct val="90000"/>
              </a:lnSpc>
              <a:spcBef>
                <a:spcPct val="20000"/>
              </a:spcBef>
              <a:buClr>
                <a:schemeClr val="hlink"/>
              </a:buClr>
              <a:buSzPct val="120000"/>
            </a:pPr>
            <a:endParaRPr lang="fr-FR" sz="2400">
              <a:solidFill>
                <a:srgbClr val="000000"/>
              </a:solidFill>
              <a:cs typeface="Times New Roman" pitchFamily="18" charset="0"/>
            </a:endParaRPr>
          </a:p>
          <a:p>
            <a:pPr marL="342900" indent="-342900">
              <a:lnSpc>
                <a:spcPct val="90000"/>
              </a:lnSpc>
              <a:spcBef>
                <a:spcPct val="20000"/>
              </a:spcBef>
              <a:buClr>
                <a:schemeClr val="hlink"/>
              </a:buClr>
              <a:buSzPct val="120000"/>
            </a:pPr>
            <a:r>
              <a:rPr lang="fr-FR" sz="2400">
                <a:solidFill>
                  <a:srgbClr val="000000"/>
                </a:solidFill>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7290">
                                            <p:txEl>
                                              <p:pRg st="0" end="0"/>
                                            </p:txEl>
                                          </p:spTgt>
                                        </p:tgtEl>
                                        <p:attrNameLst>
                                          <p:attrName>style.visibility</p:attrName>
                                        </p:attrNameLst>
                                      </p:cBhvr>
                                      <p:to>
                                        <p:strVal val="visible"/>
                                      </p:to>
                                    </p:set>
                                    <p:anim calcmode="lin" valueType="num">
                                      <p:cBhvr>
                                        <p:cTn id="7" dur="500" fill="hold"/>
                                        <p:tgtEl>
                                          <p:spTgt spid="13729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729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7290">
                                            <p:txEl>
                                              <p:pRg st="1" end="1"/>
                                            </p:txEl>
                                          </p:spTgt>
                                        </p:tgtEl>
                                        <p:attrNameLst>
                                          <p:attrName>style.visibility</p:attrName>
                                        </p:attrNameLst>
                                      </p:cBhvr>
                                      <p:to>
                                        <p:strVal val="visible"/>
                                      </p:to>
                                    </p:set>
                                    <p:anim calcmode="lin" valueType="num">
                                      <p:cBhvr>
                                        <p:cTn id="13" dur="500" fill="hold"/>
                                        <p:tgtEl>
                                          <p:spTgt spid="13729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729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7290">
                                            <p:txEl>
                                              <p:pRg st="2" end="2"/>
                                            </p:txEl>
                                          </p:spTgt>
                                        </p:tgtEl>
                                        <p:attrNameLst>
                                          <p:attrName>style.visibility</p:attrName>
                                        </p:attrNameLst>
                                      </p:cBhvr>
                                      <p:to>
                                        <p:strVal val="visible"/>
                                      </p:to>
                                    </p:set>
                                    <p:anim calcmode="lin" valueType="num">
                                      <p:cBhvr>
                                        <p:cTn id="19" dur="500" fill="hold"/>
                                        <p:tgtEl>
                                          <p:spTgt spid="13729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729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7290">
                                            <p:txEl>
                                              <p:pRg st="3" end="3"/>
                                            </p:txEl>
                                          </p:spTgt>
                                        </p:tgtEl>
                                        <p:attrNameLst>
                                          <p:attrName>style.visibility</p:attrName>
                                        </p:attrNameLst>
                                      </p:cBhvr>
                                      <p:to>
                                        <p:strVal val="visible"/>
                                      </p:to>
                                    </p:set>
                                    <p:anim calcmode="lin" valueType="num">
                                      <p:cBhvr>
                                        <p:cTn id="25" dur="500" fill="hold"/>
                                        <p:tgtEl>
                                          <p:spTgt spid="13729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7290">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37290">
                                            <p:txEl>
                                              <p:pRg st="4" end="4"/>
                                            </p:txEl>
                                          </p:spTgt>
                                        </p:tgtEl>
                                        <p:attrNameLst>
                                          <p:attrName>style.visibility</p:attrName>
                                        </p:attrNameLst>
                                      </p:cBhvr>
                                      <p:to>
                                        <p:strVal val="visible"/>
                                      </p:to>
                                    </p:set>
                                    <p:anim calcmode="lin" valueType="num">
                                      <p:cBhvr>
                                        <p:cTn id="31" dur="500" fill="hold"/>
                                        <p:tgtEl>
                                          <p:spTgt spid="137290">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7290">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37290">
                                            <p:txEl>
                                              <p:pRg st="5" end="5"/>
                                            </p:txEl>
                                          </p:spTgt>
                                        </p:tgtEl>
                                        <p:attrNameLst>
                                          <p:attrName>style.visibility</p:attrName>
                                        </p:attrNameLst>
                                      </p:cBhvr>
                                      <p:to>
                                        <p:strVal val="visible"/>
                                      </p:to>
                                    </p:set>
                                    <p:anim calcmode="lin" valueType="num">
                                      <p:cBhvr>
                                        <p:cTn id="37" dur="500" fill="hold"/>
                                        <p:tgtEl>
                                          <p:spTgt spid="137290">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37290">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37290">
                                            <p:txEl>
                                              <p:pRg st="7" end="7"/>
                                            </p:txEl>
                                          </p:spTgt>
                                        </p:tgtEl>
                                        <p:attrNameLst>
                                          <p:attrName>style.visibility</p:attrName>
                                        </p:attrNameLst>
                                      </p:cBhvr>
                                      <p:to>
                                        <p:strVal val="visible"/>
                                      </p:to>
                                    </p:set>
                                    <p:anim calcmode="lin" valueType="num">
                                      <p:cBhvr>
                                        <p:cTn id="43" dur="500" fill="hold"/>
                                        <p:tgtEl>
                                          <p:spTgt spid="137290">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137290">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90"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609600" y="1600200"/>
            <a:ext cx="787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200">
                <a:cs typeface="Arial" charset="0"/>
              </a:rPr>
              <a:t>Nous avons procédé par la méthode des lignes de rupture à 45° pour </a:t>
            </a:r>
          </a:p>
          <a:p>
            <a:r>
              <a:rPr lang="fr-FR" sz="2200">
                <a:cs typeface="Arial" charset="0"/>
              </a:rPr>
              <a:t>la distribution des charges et surcharges dans les éléments porteurs. </a:t>
            </a:r>
          </a:p>
        </p:txBody>
      </p:sp>
      <p:grpSp>
        <p:nvGrpSpPr>
          <p:cNvPr id="141317" name="Group 5"/>
          <p:cNvGrpSpPr>
            <a:grpSpLocks/>
          </p:cNvGrpSpPr>
          <p:nvPr/>
        </p:nvGrpSpPr>
        <p:grpSpPr bwMode="auto">
          <a:xfrm>
            <a:off x="900113" y="2708275"/>
            <a:ext cx="7312025" cy="2520950"/>
            <a:chOff x="567" y="2069"/>
            <a:chExt cx="4606" cy="1588"/>
          </a:xfrm>
        </p:grpSpPr>
        <p:grpSp>
          <p:nvGrpSpPr>
            <p:cNvPr id="67590" name="Group 6"/>
            <p:cNvGrpSpPr>
              <a:grpSpLocks/>
            </p:cNvGrpSpPr>
            <p:nvPr/>
          </p:nvGrpSpPr>
          <p:grpSpPr bwMode="auto">
            <a:xfrm>
              <a:off x="3029" y="2069"/>
              <a:ext cx="2119" cy="1179"/>
              <a:chOff x="6098" y="6278"/>
              <a:chExt cx="3855" cy="2160"/>
            </a:xfrm>
          </p:grpSpPr>
          <p:sp>
            <p:nvSpPr>
              <p:cNvPr id="67606" name="Rectangle 7"/>
              <p:cNvSpPr>
                <a:spLocks noChangeArrowheads="1"/>
              </p:cNvSpPr>
              <p:nvPr/>
            </p:nvSpPr>
            <p:spPr bwMode="auto">
              <a:xfrm>
                <a:off x="6458" y="6638"/>
                <a:ext cx="3060" cy="14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7607" name="Line 8"/>
              <p:cNvSpPr>
                <a:spLocks noChangeShapeType="1"/>
              </p:cNvSpPr>
              <p:nvPr/>
            </p:nvSpPr>
            <p:spPr bwMode="auto">
              <a:xfrm>
                <a:off x="6458" y="6638"/>
                <a:ext cx="720" cy="72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7608" name="Line 9"/>
              <p:cNvSpPr>
                <a:spLocks noChangeShapeType="1"/>
              </p:cNvSpPr>
              <p:nvPr/>
            </p:nvSpPr>
            <p:spPr bwMode="auto">
              <a:xfrm flipV="1">
                <a:off x="6458" y="7358"/>
                <a:ext cx="720" cy="72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7609" name="Line 10"/>
              <p:cNvSpPr>
                <a:spLocks noChangeShapeType="1"/>
              </p:cNvSpPr>
              <p:nvPr/>
            </p:nvSpPr>
            <p:spPr bwMode="auto">
              <a:xfrm flipV="1">
                <a:off x="8798" y="6638"/>
                <a:ext cx="720" cy="72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7610" name="Line 11"/>
              <p:cNvSpPr>
                <a:spLocks noChangeShapeType="1"/>
              </p:cNvSpPr>
              <p:nvPr/>
            </p:nvSpPr>
            <p:spPr bwMode="auto">
              <a:xfrm>
                <a:off x="8798" y="7358"/>
                <a:ext cx="720" cy="72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7611" name="Line 12"/>
              <p:cNvSpPr>
                <a:spLocks noChangeShapeType="1"/>
              </p:cNvSpPr>
              <p:nvPr/>
            </p:nvSpPr>
            <p:spPr bwMode="auto">
              <a:xfrm>
                <a:off x="7178" y="7358"/>
                <a:ext cx="1620" cy="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7612" name="Text Box 13"/>
              <p:cNvSpPr txBox="1">
                <a:spLocks noChangeArrowheads="1"/>
              </p:cNvSpPr>
              <p:nvPr/>
            </p:nvSpPr>
            <p:spPr bwMode="auto">
              <a:xfrm>
                <a:off x="6098" y="6278"/>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a:latin typeface="Arial" charset="0"/>
                    <a:cs typeface="Arial" charset="0"/>
                  </a:rPr>
                  <a:t>A</a:t>
                </a:r>
                <a:endParaRPr lang="fr-FR">
                  <a:latin typeface="Arial" charset="0"/>
                  <a:cs typeface="Arial" charset="0"/>
                </a:endParaRPr>
              </a:p>
            </p:txBody>
          </p:sp>
          <p:sp>
            <p:nvSpPr>
              <p:cNvPr id="67613" name="Text Box 14"/>
              <p:cNvSpPr txBox="1">
                <a:spLocks noChangeArrowheads="1"/>
              </p:cNvSpPr>
              <p:nvPr/>
            </p:nvSpPr>
            <p:spPr bwMode="auto">
              <a:xfrm>
                <a:off x="6098" y="7898"/>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a:latin typeface="Arial" charset="0"/>
                    <a:cs typeface="Arial" charset="0"/>
                  </a:rPr>
                  <a:t>D</a:t>
                </a:r>
                <a:endParaRPr lang="fr-FR">
                  <a:latin typeface="Arial" charset="0"/>
                  <a:cs typeface="Arial" charset="0"/>
                </a:endParaRPr>
              </a:p>
            </p:txBody>
          </p:sp>
          <p:sp>
            <p:nvSpPr>
              <p:cNvPr id="67614" name="Text Box 15"/>
              <p:cNvSpPr txBox="1">
                <a:spLocks noChangeArrowheads="1"/>
              </p:cNvSpPr>
              <p:nvPr/>
            </p:nvSpPr>
            <p:spPr bwMode="auto">
              <a:xfrm>
                <a:off x="9398" y="6278"/>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a:latin typeface="Arial" charset="0"/>
                    <a:cs typeface="Arial" charset="0"/>
                  </a:rPr>
                  <a:t>B</a:t>
                </a:r>
                <a:endParaRPr lang="fr-FR">
                  <a:latin typeface="Arial" charset="0"/>
                  <a:cs typeface="Arial" charset="0"/>
                </a:endParaRPr>
              </a:p>
            </p:txBody>
          </p:sp>
          <p:sp>
            <p:nvSpPr>
              <p:cNvPr id="67615" name="Text Box 16"/>
              <p:cNvSpPr txBox="1">
                <a:spLocks noChangeArrowheads="1"/>
              </p:cNvSpPr>
              <p:nvPr/>
            </p:nvSpPr>
            <p:spPr bwMode="auto">
              <a:xfrm>
                <a:off x="9413" y="7898"/>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a:latin typeface="Arial" charset="0"/>
                    <a:cs typeface="Arial" charset="0"/>
                  </a:rPr>
                  <a:t>C</a:t>
                </a:r>
                <a:endParaRPr lang="fr-FR">
                  <a:latin typeface="Arial" charset="0"/>
                  <a:cs typeface="Arial" charset="0"/>
                </a:endParaRPr>
              </a:p>
            </p:txBody>
          </p:sp>
          <p:sp>
            <p:nvSpPr>
              <p:cNvPr id="67616" name="Text Box 17"/>
              <p:cNvSpPr txBox="1">
                <a:spLocks noChangeArrowheads="1"/>
              </p:cNvSpPr>
              <p:nvPr/>
            </p:nvSpPr>
            <p:spPr bwMode="auto">
              <a:xfrm>
                <a:off x="6653" y="7118"/>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a:latin typeface="Arial" charset="0"/>
                    <a:cs typeface="Arial" charset="0"/>
                  </a:rPr>
                  <a:t>E</a:t>
                </a:r>
                <a:endParaRPr lang="fr-FR">
                  <a:latin typeface="Arial" charset="0"/>
                  <a:cs typeface="Arial" charset="0"/>
                </a:endParaRPr>
              </a:p>
            </p:txBody>
          </p:sp>
          <p:sp>
            <p:nvSpPr>
              <p:cNvPr id="67617" name="Text Box 18"/>
              <p:cNvSpPr txBox="1">
                <a:spLocks noChangeArrowheads="1"/>
              </p:cNvSpPr>
              <p:nvPr/>
            </p:nvSpPr>
            <p:spPr bwMode="auto">
              <a:xfrm>
                <a:off x="8888" y="7148"/>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a:latin typeface="Arial" charset="0"/>
                    <a:cs typeface="Arial" charset="0"/>
                  </a:rPr>
                  <a:t>F</a:t>
                </a:r>
                <a:endParaRPr lang="fr-FR">
                  <a:latin typeface="Arial" charset="0"/>
                  <a:cs typeface="Arial" charset="0"/>
                </a:endParaRPr>
              </a:p>
            </p:txBody>
          </p:sp>
        </p:grpSp>
        <p:grpSp>
          <p:nvGrpSpPr>
            <p:cNvPr id="67591" name="Group 19"/>
            <p:cNvGrpSpPr>
              <a:grpSpLocks/>
            </p:cNvGrpSpPr>
            <p:nvPr/>
          </p:nvGrpSpPr>
          <p:grpSpPr bwMode="auto">
            <a:xfrm>
              <a:off x="567" y="2069"/>
              <a:ext cx="1894" cy="1180"/>
              <a:chOff x="1958" y="6278"/>
              <a:chExt cx="3855" cy="2160"/>
            </a:xfrm>
          </p:grpSpPr>
          <p:sp>
            <p:nvSpPr>
              <p:cNvPr id="67594" name="Line 20"/>
              <p:cNvSpPr>
                <a:spLocks noChangeShapeType="1"/>
              </p:cNvSpPr>
              <p:nvPr/>
            </p:nvSpPr>
            <p:spPr bwMode="auto">
              <a:xfrm flipV="1">
                <a:off x="4658" y="6638"/>
                <a:ext cx="720" cy="72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7595" name="Line 21"/>
              <p:cNvSpPr>
                <a:spLocks noChangeShapeType="1"/>
              </p:cNvSpPr>
              <p:nvPr/>
            </p:nvSpPr>
            <p:spPr bwMode="auto">
              <a:xfrm>
                <a:off x="4658" y="7358"/>
                <a:ext cx="720" cy="72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7596" name="Line 22"/>
              <p:cNvSpPr>
                <a:spLocks noChangeShapeType="1"/>
              </p:cNvSpPr>
              <p:nvPr/>
            </p:nvSpPr>
            <p:spPr bwMode="auto">
              <a:xfrm>
                <a:off x="3038" y="7358"/>
                <a:ext cx="1620" cy="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67597" name="Text Box 23"/>
              <p:cNvSpPr txBox="1">
                <a:spLocks noChangeArrowheads="1"/>
              </p:cNvSpPr>
              <p:nvPr/>
            </p:nvSpPr>
            <p:spPr bwMode="auto">
              <a:xfrm>
                <a:off x="1958" y="6278"/>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a:latin typeface="Arial" charset="0"/>
                    <a:cs typeface="Arial" charset="0"/>
                  </a:rPr>
                  <a:t>A</a:t>
                </a:r>
                <a:endParaRPr lang="fr-FR">
                  <a:latin typeface="Arial" charset="0"/>
                  <a:cs typeface="Arial" charset="0"/>
                </a:endParaRPr>
              </a:p>
            </p:txBody>
          </p:sp>
          <p:sp>
            <p:nvSpPr>
              <p:cNvPr id="67598" name="Text Box 24"/>
              <p:cNvSpPr txBox="1">
                <a:spLocks noChangeArrowheads="1"/>
              </p:cNvSpPr>
              <p:nvPr/>
            </p:nvSpPr>
            <p:spPr bwMode="auto">
              <a:xfrm>
                <a:off x="1958" y="7898"/>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a:latin typeface="Arial" charset="0"/>
                    <a:cs typeface="Arial" charset="0"/>
                  </a:rPr>
                  <a:t>D</a:t>
                </a:r>
                <a:endParaRPr lang="fr-FR">
                  <a:latin typeface="Arial" charset="0"/>
                  <a:cs typeface="Arial" charset="0"/>
                </a:endParaRPr>
              </a:p>
            </p:txBody>
          </p:sp>
          <p:sp>
            <p:nvSpPr>
              <p:cNvPr id="67599" name="Text Box 25"/>
              <p:cNvSpPr txBox="1">
                <a:spLocks noChangeArrowheads="1"/>
              </p:cNvSpPr>
              <p:nvPr/>
            </p:nvSpPr>
            <p:spPr bwMode="auto">
              <a:xfrm>
                <a:off x="5258" y="6278"/>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a:latin typeface="Arial" charset="0"/>
                    <a:cs typeface="Arial" charset="0"/>
                  </a:rPr>
                  <a:t>B</a:t>
                </a:r>
                <a:endParaRPr lang="fr-FR">
                  <a:latin typeface="Arial" charset="0"/>
                  <a:cs typeface="Arial" charset="0"/>
                </a:endParaRPr>
              </a:p>
            </p:txBody>
          </p:sp>
          <p:sp>
            <p:nvSpPr>
              <p:cNvPr id="67600" name="Text Box 26"/>
              <p:cNvSpPr txBox="1">
                <a:spLocks noChangeArrowheads="1"/>
              </p:cNvSpPr>
              <p:nvPr/>
            </p:nvSpPr>
            <p:spPr bwMode="auto">
              <a:xfrm>
                <a:off x="5273" y="7898"/>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a:latin typeface="Arial" charset="0"/>
                    <a:cs typeface="Arial" charset="0"/>
                  </a:rPr>
                  <a:t>C</a:t>
                </a:r>
                <a:endParaRPr lang="fr-FR">
                  <a:latin typeface="Arial" charset="0"/>
                  <a:cs typeface="Arial" charset="0"/>
                </a:endParaRPr>
              </a:p>
            </p:txBody>
          </p:sp>
          <p:sp>
            <p:nvSpPr>
              <p:cNvPr id="67601" name="Text Box 27"/>
              <p:cNvSpPr txBox="1">
                <a:spLocks noChangeArrowheads="1"/>
              </p:cNvSpPr>
              <p:nvPr/>
            </p:nvSpPr>
            <p:spPr bwMode="auto">
              <a:xfrm>
                <a:off x="1958" y="7118"/>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a:latin typeface="Arial" charset="0"/>
                    <a:cs typeface="Arial" charset="0"/>
                  </a:rPr>
                  <a:t>E</a:t>
                </a:r>
                <a:endParaRPr lang="fr-FR">
                  <a:latin typeface="Arial" charset="0"/>
                  <a:cs typeface="Arial" charset="0"/>
                </a:endParaRPr>
              </a:p>
            </p:txBody>
          </p:sp>
          <p:sp>
            <p:nvSpPr>
              <p:cNvPr id="67602" name="Text Box 28"/>
              <p:cNvSpPr txBox="1">
                <a:spLocks noChangeArrowheads="1"/>
              </p:cNvSpPr>
              <p:nvPr/>
            </p:nvSpPr>
            <p:spPr bwMode="auto">
              <a:xfrm>
                <a:off x="4748" y="7148"/>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a:latin typeface="Arial" charset="0"/>
                    <a:cs typeface="Arial" charset="0"/>
                  </a:rPr>
                  <a:t>F</a:t>
                </a:r>
                <a:endParaRPr lang="fr-FR">
                  <a:latin typeface="Arial" charset="0"/>
                  <a:cs typeface="Arial" charset="0"/>
                </a:endParaRPr>
              </a:p>
            </p:txBody>
          </p:sp>
          <p:sp>
            <p:nvSpPr>
              <p:cNvPr id="67603" name="Line 29"/>
              <p:cNvSpPr>
                <a:spLocks noChangeShapeType="1"/>
              </p:cNvSpPr>
              <p:nvPr/>
            </p:nvSpPr>
            <p:spPr bwMode="auto">
              <a:xfrm>
                <a:off x="2318" y="6638"/>
                <a:ext cx="30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7604" name="Line 30"/>
              <p:cNvSpPr>
                <a:spLocks noChangeShapeType="1"/>
              </p:cNvSpPr>
              <p:nvPr/>
            </p:nvSpPr>
            <p:spPr bwMode="auto">
              <a:xfrm>
                <a:off x="5378" y="663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7605" name="Line 31"/>
              <p:cNvSpPr>
                <a:spLocks noChangeShapeType="1"/>
              </p:cNvSpPr>
              <p:nvPr/>
            </p:nvSpPr>
            <p:spPr bwMode="auto">
              <a:xfrm>
                <a:off x="2318" y="8078"/>
                <a:ext cx="30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67592" name="Text Box 32"/>
            <p:cNvSpPr txBox="1">
              <a:spLocks noChangeArrowheads="1"/>
            </p:cNvSpPr>
            <p:nvPr/>
          </p:nvSpPr>
          <p:spPr bwMode="auto">
            <a:xfrm>
              <a:off x="955" y="3187"/>
              <a:ext cx="1327"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000" b="1">
                  <a:cs typeface="Arial" charset="0"/>
                </a:rPr>
                <a:t>Dalle appuyée sur 3 cotés  </a:t>
              </a:r>
              <a:endParaRPr lang="fr-FR" sz="2000">
                <a:cs typeface="Arial" charset="0"/>
              </a:endParaRPr>
            </a:p>
          </p:txBody>
        </p:sp>
        <p:sp>
          <p:nvSpPr>
            <p:cNvPr id="67593" name="Text Box 33"/>
            <p:cNvSpPr txBox="1">
              <a:spLocks noChangeArrowheads="1"/>
            </p:cNvSpPr>
            <p:nvPr/>
          </p:nvSpPr>
          <p:spPr bwMode="auto">
            <a:xfrm>
              <a:off x="3152" y="3203"/>
              <a:ext cx="2021"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000" b="1">
                  <a:cs typeface="Arial" charset="0"/>
                </a:rPr>
                <a:t>Dalle appuyée sur 4 cotés</a:t>
              </a:r>
              <a:r>
                <a:rPr lang="fr-FR" sz="1200" b="1">
                  <a:latin typeface="Arial" charset="0"/>
                  <a:cs typeface="Arial" charset="0"/>
                </a:rPr>
                <a:t>  </a:t>
              </a:r>
              <a:endParaRPr lang="fr-FR">
                <a:latin typeface="Arial" charset="0"/>
                <a:cs typeface="Arial" charset="0"/>
              </a:endParaRPr>
            </a:p>
          </p:txBody>
        </p:sp>
      </p:grpSp>
      <p:sp>
        <p:nvSpPr>
          <p:cNvPr id="67588" name="Text Box 34"/>
          <p:cNvSpPr txBox="1">
            <a:spLocks noChangeArrowheads="1"/>
          </p:cNvSpPr>
          <p:nvPr/>
        </p:nvSpPr>
        <p:spPr bwMode="auto">
          <a:xfrm>
            <a:off x="381000" y="5410200"/>
            <a:ext cx="82835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spcBef>
                <a:spcPct val="50000"/>
              </a:spcBef>
            </a:pPr>
            <a:r>
              <a:rPr lang="fr-FR" sz="2400">
                <a:cs typeface="Times New Roman" pitchFamily="18" charset="0"/>
              </a:rPr>
              <a:t>Pour les portiques on a opté une méthode de calcul raffinée   « SAP2000 »</a:t>
            </a:r>
          </a:p>
        </p:txBody>
      </p:sp>
      <p:sp>
        <p:nvSpPr>
          <p:cNvPr id="67589" name="Rectangle 35"/>
          <p:cNvSpPr>
            <a:spLocks noChangeArrowheads="1"/>
          </p:cNvSpPr>
          <p:nvPr/>
        </p:nvSpPr>
        <p:spPr bwMode="auto">
          <a:xfrm>
            <a:off x="2195513" y="404813"/>
            <a:ext cx="3994150" cy="466725"/>
          </a:xfrm>
          <a:prstGeom prst="rect">
            <a:avLst/>
          </a:prstGeom>
          <a:noFill/>
          <a:ln w="9525">
            <a:solidFill>
              <a:schemeClr val="tx1"/>
            </a:solidFill>
            <a:miter lim="800000"/>
            <a:headEnd/>
            <a:tailEnd/>
          </a:ln>
          <a:effectLst>
            <a:prstShdw prst="shdw13" dist="53882" dir="13500000">
              <a:schemeClr val="bg2"/>
            </a:prstShdw>
          </a:effectLst>
          <a:extLst>
            <a:ext uri="{909E8E84-426E-40DD-AFC4-6F175D3DCCD1}">
              <a14:hiddenFill xmlns:a14="http://schemas.microsoft.com/office/drawing/2010/main">
                <a:solidFill>
                  <a:schemeClr val="accent1"/>
                </a:solidFill>
              </a14:hiddenFill>
            </a:ext>
          </a:extLst>
        </p:spPr>
        <p:txBody>
          <a:bodyPr wrap="none">
            <a:spAutoFit/>
          </a:bodyPr>
          <a:lstStyle/>
          <a:p>
            <a:r>
              <a:rPr lang="fr-FR" sz="2400" b="1">
                <a:solidFill>
                  <a:srgbClr val="000000"/>
                </a:solidFill>
                <a:cs typeface="Times New Roman" pitchFamily="18" charset="0"/>
              </a:rPr>
              <a:t>Étude sous charges verticales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1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250825" y="1449388"/>
            <a:ext cx="88582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400">
                <a:cs typeface="Times New Roman" pitchFamily="18" charset="0"/>
              </a:rPr>
              <a:t>Nous déterminons les efforts finaux dans les éléments porteurs en combinant les différentes actions données par le </a:t>
            </a:r>
            <a:r>
              <a:rPr lang="fr-FR" sz="2400" b="1">
                <a:cs typeface="Times New Roman" pitchFamily="18" charset="0"/>
              </a:rPr>
              <a:t>CBA93</a:t>
            </a:r>
            <a:r>
              <a:rPr lang="fr-FR" sz="2400">
                <a:cs typeface="Times New Roman" pitchFamily="18" charset="0"/>
              </a:rPr>
              <a:t> et le </a:t>
            </a:r>
            <a:r>
              <a:rPr lang="fr-FR" sz="2400" b="1">
                <a:cs typeface="Times New Roman" pitchFamily="18" charset="0"/>
              </a:rPr>
              <a:t>RPA2003.</a:t>
            </a:r>
            <a:endParaRPr lang="fr-FR" sz="2400">
              <a:cs typeface="Arial" charset="0"/>
            </a:endParaRPr>
          </a:p>
        </p:txBody>
      </p:sp>
      <p:sp>
        <p:nvSpPr>
          <p:cNvPr id="68611" name="Text Box 5"/>
          <p:cNvSpPr txBox="1">
            <a:spLocks noChangeArrowheads="1"/>
          </p:cNvSpPr>
          <p:nvPr/>
        </p:nvSpPr>
        <p:spPr bwMode="auto">
          <a:xfrm>
            <a:off x="1882775" y="3135313"/>
            <a:ext cx="151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b="1">
                <a:cs typeface="Arial" charset="0"/>
              </a:rPr>
              <a:t>CBA 93</a:t>
            </a:r>
          </a:p>
        </p:txBody>
      </p:sp>
      <p:sp>
        <p:nvSpPr>
          <p:cNvPr id="68612" name="Text Box 6"/>
          <p:cNvSpPr txBox="1">
            <a:spLocks noChangeArrowheads="1"/>
          </p:cNvSpPr>
          <p:nvPr/>
        </p:nvSpPr>
        <p:spPr bwMode="auto">
          <a:xfrm>
            <a:off x="6248400" y="3154363"/>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b="1">
                <a:cs typeface="Arial" charset="0"/>
              </a:rPr>
              <a:t>RPA2003</a:t>
            </a:r>
          </a:p>
        </p:txBody>
      </p:sp>
      <p:sp>
        <p:nvSpPr>
          <p:cNvPr id="68613" name="Line 7"/>
          <p:cNvSpPr>
            <a:spLocks noChangeShapeType="1"/>
          </p:cNvSpPr>
          <p:nvPr/>
        </p:nvSpPr>
        <p:spPr bwMode="auto">
          <a:xfrm flipH="1">
            <a:off x="2303463" y="3513138"/>
            <a:ext cx="0" cy="5032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8614" name="Text Box 8"/>
          <p:cNvSpPr txBox="1">
            <a:spLocks noChangeArrowheads="1"/>
          </p:cNvSpPr>
          <p:nvPr/>
        </p:nvSpPr>
        <p:spPr bwMode="auto">
          <a:xfrm>
            <a:off x="1450975" y="4183063"/>
            <a:ext cx="244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1600">
                <a:cs typeface="Arial" charset="0"/>
              </a:rPr>
              <a:t>1,35.G + 1,5.Q   à  ELU</a:t>
            </a:r>
          </a:p>
        </p:txBody>
      </p:sp>
      <p:sp>
        <p:nvSpPr>
          <p:cNvPr id="68615" name="Text Box 9"/>
          <p:cNvSpPr txBox="1">
            <a:spLocks noChangeArrowheads="1"/>
          </p:cNvSpPr>
          <p:nvPr/>
        </p:nvSpPr>
        <p:spPr bwMode="auto">
          <a:xfrm>
            <a:off x="1450975" y="4640263"/>
            <a:ext cx="2519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de-DE">
                <a:cs typeface="Arial" charset="0"/>
              </a:rPr>
              <a:t>G + Q        à  ELS</a:t>
            </a:r>
            <a:endParaRPr lang="fr-FR">
              <a:cs typeface="Arial" charset="0"/>
            </a:endParaRPr>
          </a:p>
        </p:txBody>
      </p:sp>
      <p:sp>
        <p:nvSpPr>
          <p:cNvPr id="68616" name="Text Box 10"/>
          <p:cNvSpPr txBox="1">
            <a:spLocks noChangeArrowheads="1"/>
          </p:cNvSpPr>
          <p:nvPr/>
        </p:nvSpPr>
        <p:spPr bwMode="auto">
          <a:xfrm>
            <a:off x="5213350" y="4016375"/>
            <a:ext cx="1290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400">
                <a:latin typeface="Tahoma" pitchFamily="34" charset="0"/>
                <a:cs typeface="Arial" charset="0"/>
              </a:rPr>
              <a:t>Poutres</a:t>
            </a:r>
            <a:r>
              <a:rPr lang="de-DE" sz="2400">
                <a:latin typeface="Tahoma" pitchFamily="34" charset="0"/>
                <a:cs typeface="Arial" charset="0"/>
              </a:rPr>
              <a:t> </a:t>
            </a:r>
            <a:endParaRPr lang="fr-FR" sz="2400">
              <a:latin typeface="Tahoma" pitchFamily="34" charset="0"/>
              <a:cs typeface="Arial" charset="0"/>
            </a:endParaRPr>
          </a:p>
        </p:txBody>
      </p:sp>
      <p:sp>
        <p:nvSpPr>
          <p:cNvPr id="68617" name="Text Box 11"/>
          <p:cNvSpPr txBox="1">
            <a:spLocks noChangeArrowheads="1"/>
          </p:cNvSpPr>
          <p:nvPr/>
        </p:nvSpPr>
        <p:spPr bwMode="auto">
          <a:xfrm>
            <a:off x="7302500" y="4021138"/>
            <a:ext cx="135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400">
                <a:latin typeface="Tahoma" pitchFamily="34" charset="0"/>
                <a:cs typeface="Arial" charset="0"/>
              </a:rPr>
              <a:t>Poteaux</a:t>
            </a:r>
            <a:r>
              <a:rPr lang="de-DE" sz="2400">
                <a:latin typeface="Tahoma" pitchFamily="34" charset="0"/>
                <a:cs typeface="Arial" charset="0"/>
              </a:rPr>
              <a:t> </a:t>
            </a:r>
            <a:endParaRPr lang="fr-FR" sz="2400">
              <a:latin typeface="Tahoma" pitchFamily="34" charset="0"/>
              <a:cs typeface="Arial" charset="0"/>
            </a:endParaRPr>
          </a:p>
        </p:txBody>
      </p:sp>
      <p:sp>
        <p:nvSpPr>
          <p:cNvPr id="68618" name="Text Box 12"/>
          <p:cNvSpPr txBox="1">
            <a:spLocks noChangeArrowheads="1"/>
          </p:cNvSpPr>
          <p:nvPr/>
        </p:nvSpPr>
        <p:spPr bwMode="auto">
          <a:xfrm>
            <a:off x="5038725" y="4543425"/>
            <a:ext cx="1227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de-DE">
                <a:latin typeface="Tahoma" pitchFamily="34" charset="0"/>
                <a:cs typeface="Arial" charset="0"/>
              </a:rPr>
              <a:t>G + Q   E</a:t>
            </a:r>
            <a:r>
              <a:rPr lang="fr-FR" sz="2400">
                <a:cs typeface="Arial" charset="0"/>
              </a:rPr>
              <a:t> </a:t>
            </a:r>
          </a:p>
        </p:txBody>
      </p:sp>
      <p:sp>
        <p:nvSpPr>
          <p:cNvPr id="68619" name="Object 13"/>
          <p:cNvSpPr>
            <a:spLocks noChangeAspect="1" noChangeArrowheads="1"/>
          </p:cNvSpPr>
          <p:nvPr/>
        </p:nvSpPr>
        <p:spPr bwMode="auto">
          <a:xfrm>
            <a:off x="5757863" y="4632325"/>
            <a:ext cx="2698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8620" name="Rectangle 14"/>
          <p:cNvSpPr>
            <a:spLocks noChangeArrowheads="1"/>
          </p:cNvSpPr>
          <p:nvPr/>
        </p:nvSpPr>
        <p:spPr bwMode="auto">
          <a:xfrm>
            <a:off x="6156325" y="5149850"/>
            <a:ext cx="1147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atin typeface="Arial" charset="0"/>
                <a:cs typeface="Arial" charset="0"/>
              </a:rPr>
              <a:t>0,8 G ± E</a:t>
            </a:r>
            <a:endParaRPr lang="fr-FR">
              <a:latin typeface="Arial" charset="0"/>
              <a:cs typeface="Arial" charset="0"/>
            </a:endParaRPr>
          </a:p>
        </p:txBody>
      </p:sp>
      <p:sp>
        <p:nvSpPr>
          <p:cNvPr id="68621" name="Text Box 15"/>
          <p:cNvSpPr txBox="1">
            <a:spLocks noChangeArrowheads="1"/>
          </p:cNvSpPr>
          <p:nvPr/>
        </p:nvSpPr>
        <p:spPr bwMode="auto">
          <a:xfrm>
            <a:off x="7138988" y="4595813"/>
            <a:ext cx="1614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de-DE">
                <a:latin typeface="Tahoma" pitchFamily="34" charset="0"/>
                <a:cs typeface="Times New Roman" pitchFamily="18" charset="0"/>
              </a:rPr>
              <a:t>G + Q   1.2 E</a:t>
            </a:r>
            <a:r>
              <a:rPr lang="fr-FR">
                <a:latin typeface="Tahoma" pitchFamily="34" charset="0"/>
                <a:cs typeface="Arial" charset="0"/>
              </a:rPr>
              <a:t> </a:t>
            </a:r>
          </a:p>
        </p:txBody>
      </p:sp>
      <p:sp>
        <p:nvSpPr>
          <p:cNvPr id="68622" name="Rectangle 16"/>
          <p:cNvSpPr>
            <a:spLocks noChangeArrowheads="1"/>
          </p:cNvSpPr>
          <p:nvPr/>
        </p:nvSpPr>
        <p:spPr bwMode="auto">
          <a:xfrm>
            <a:off x="2627313" y="333375"/>
            <a:ext cx="3303587" cy="466725"/>
          </a:xfrm>
          <a:prstGeom prst="rect">
            <a:avLst/>
          </a:prstGeom>
          <a:noFill/>
          <a:ln w="9525">
            <a:solidFill>
              <a:schemeClr val="tx1"/>
            </a:solidFill>
            <a:miter lim="800000"/>
            <a:headEnd/>
            <a:tailEnd/>
          </a:ln>
          <a:effectLst>
            <a:prstShdw prst="shdw13" dist="53882" dir="13500000">
              <a:schemeClr val="bg2"/>
            </a:prstShdw>
          </a:effectLst>
          <a:extLst>
            <a:ext uri="{909E8E84-426E-40DD-AFC4-6F175D3DCCD1}">
              <a14:hiddenFill xmlns:a14="http://schemas.microsoft.com/office/drawing/2010/main">
                <a:solidFill>
                  <a:schemeClr val="accent1"/>
                </a:solidFill>
              </a14:hiddenFill>
            </a:ext>
          </a:extLst>
        </p:spPr>
        <p:txBody>
          <a:bodyPr wrap="none">
            <a:spAutoFit/>
          </a:bodyPr>
          <a:lstStyle/>
          <a:p>
            <a:r>
              <a:rPr lang="fr-FR" sz="2400" b="1">
                <a:solidFill>
                  <a:srgbClr val="000000"/>
                </a:solidFill>
                <a:cs typeface="Times New Roman" pitchFamily="18" charset="0"/>
              </a:rPr>
              <a:t>Combinaisons d’actions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1908175" y="333375"/>
            <a:ext cx="4921250" cy="466725"/>
          </a:xfrm>
          <a:prstGeom prst="rect">
            <a:avLst/>
          </a:prstGeom>
          <a:noFill/>
          <a:ln w="9525">
            <a:solidFill>
              <a:schemeClr val="tx1"/>
            </a:solidFill>
            <a:miter lim="800000"/>
            <a:headEnd/>
            <a:tailEnd/>
          </a:ln>
          <a:effectLst>
            <a:prstShdw prst="shdw13" dist="53882" dir="13500000">
              <a:schemeClr val="bg2"/>
            </a:prstShdw>
          </a:effectLst>
          <a:extLst>
            <a:ext uri="{909E8E84-426E-40DD-AFC4-6F175D3DCCD1}">
              <a14:hiddenFill xmlns:a14="http://schemas.microsoft.com/office/drawing/2010/main">
                <a:solidFill>
                  <a:schemeClr val="accent1"/>
                </a:solidFill>
              </a14:hiddenFill>
            </a:ext>
          </a:extLst>
        </p:spPr>
        <p:txBody>
          <a:bodyPr wrap="none">
            <a:spAutoFit/>
          </a:bodyPr>
          <a:lstStyle/>
          <a:p>
            <a:r>
              <a:rPr lang="fr-FR" sz="2400" b="1">
                <a:solidFill>
                  <a:srgbClr val="000000"/>
                </a:solidFill>
                <a:cs typeface="Times New Roman" pitchFamily="18" charset="0"/>
              </a:rPr>
              <a:t>Ferraillage des éléments secondaires</a:t>
            </a:r>
          </a:p>
        </p:txBody>
      </p:sp>
      <p:sp>
        <p:nvSpPr>
          <p:cNvPr id="143365" name="Rectangle 5"/>
          <p:cNvSpPr>
            <a:spLocks noChangeArrowheads="1"/>
          </p:cNvSpPr>
          <p:nvPr/>
        </p:nvSpPr>
        <p:spPr bwMode="auto">
          <a:xfrm>
            <a:off x="652463" y="2974975"/>
            <a:ext cx="1216025"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fr-FR" sz="2400" b="1" i="1">
                <a:cs typeface="Times New Roman" pitchFamily="18" charset="0"/>
              </a:rPr>
              <a:t>Escalier</a:t>
            </a:r>
          </a:p>
        </p:txBody>
      </p:sp>
      <p:sp>
        <p:nvSpPr>
          <p:cNvPr id="143366" name="Rectangle 6"/>
          <p:cNvSpPr>
            <a:spLocks noChangeArrowheads="1"/>
          </p:cNvSpPr>
          <p:nvPr/>
        </p:nvSpPr>
        <p:spPr bwMode="auto">
          <a:xfrm>
            <a:off x="179388" y="3200400"/>
            <a:ext cx="8964612" cy="7016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fr-FR" sz="2400">
                <a:cs typeface="Times New Roman" pitchFamily="18" charset="0"/>
              </a:rPr>
              <a:t>Le ferraillage de l’escalier se fera à l’ E.L.U en flexion simple</a:t>
            </a:r>
            <a:r>
              <a:rPr lang="fr-FR" sz="4000" b="1">
                <a:cs typeface="Arial" charset="0"/>
              </a:rPr>
              <a:t> </a:t>
            </a:r>
          </a:p>
        </p:txBody>
      </p:sp>
      <p:sp>
        <p:nvSpPr>
          <p:cNvPr id="143367" name="Rectangle 7"/>
          <p:cNvSpPr>
            <a:spLocks noChangeArrowheads="1"/>
          </p:cNvSpPr>
          <p:nvPr/>
        </p:nvSpPr>
        <p:spPr bwMode="auto">
          <a:xfrm>
            <a:off x="250825" y="4652963"/>
            <a:ext cx="87137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a:cs typeface="Times New Roman" pitchFamily="18" charset="0"/>
              </a:rPr>
              <a:t>   L’acrotère est un élément secondaire en béton armé exposé aux actions climatiques , dont la réalisation est indispensable pour des raisons d’étanchéité.</a:t>
            </a:r>
          </a:p>
        </p:txBody>
      </p:sp>
      <p:sp>
        <p:nvSpPr>
          <p:cNvPr id="143368" name="Rectangle 8"/>
          <p:cNvSpPr>
            <a:spLocks noChangeArrowheads="1"/>
          </p:cNvSpPr>
          <p:nvPr/>
        </p:nvSpPr>
        <p:spPr bwMode="auto">
          <a:xfrm>
            <a:off x="534988" y="4179888"/>
            <a:ext cx="1266825"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fr-FR" sz="2400" b="1" i="1">
                <a:cs typeface="Times New Roman" pitchFamily="18" charset="0"/>
              </a:rPr>
              <a:t>Acrotère</a:t>
            </a:r>
          </a:p>
        </p:txBody>
      </p:sp>
      <p:sp>
        <p:nvSpPr>
          <p:cNvPr id="143369" name="Text Box 9"/>
          <p:cNvSpPr txBox="1">
            <a:spLocks noChangeArrowheads="1"/>
          </p:cNvSpPr>
          <p:nvPr/>
        </p:nvSpPr>
        <p:spPr bwMode="auto">
          <a:xfrm>
            <a:off x="179388" y="1484313"/>
            <a:ext cx="89646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400">
                <a:cs typeface="Times New Roman" pitchFamily="18" charset="0"/>
              </a:rPr>
              <a:t>   Pour le ferraillage des éléments secondaires on tiendra compte des prescriptions du RPA2003 et BAEL91.</a:t>
            </a:r>
          </a:p>
          <a:p>
            <a:pPr eaLnBrk="1" hangingPunct="1"/>
            <a:r>
              <a:rPr lang="fr-FR" sz="2400">
                <a:cs typeface="Times New Roman" pitchFamily="18" charset="0"/>
              </a:rPr>
              <a:t>  Pour les dalles Il sont calculées en F.P.N et à l’E.L.U</a:t>
            </a:r>
            <a:endParaRPr lang="fr-FR" sz="2400" b="1">
              <a:solidFill>
                <a:srgbClr val="DDDDDD"/>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33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143365"/>
                                        </p:tgtEl>
                                        <p:attrNameLst>
                                          <p:attrName>style.visibility</p:attrName>
                                        </p:attrNameLst>
                                      </p:cBhvr>
                                      <p:to>
                                        <p:strVal val="visible"/>
                                      </p:to>
                                    </p:set>
                                    <p:animEffect transition="in" filter="strips(downLeft)">
                                      <p:cBhvr>
                                        <p:cTn id="11" dur="500"/>
                                        <p:tgtEl>
                                          <p:spTgt spid="143365"/>
                                        </p:tgtEl>
                                      </p:cBhvr>
                                    </p:animEffect>
                                  </p:childTnLst>
                                </p:cTn>
                              </p:par>
                            </p:childTnLst>
                          </p:cTn>
                        </p:par>
                        <p:par>
                          <p:cTn id="12" fill="hold" nodeType="afterGroup">
                            <p:stCondLst>
                              <p:cond delay="500"/>
                            </p:stCondLst>
                            <p:childTnLst>
                              <p:par>
                                <p:cTn id="13" presetID="3" presetClass="entr" presetSubtype="10" fill="hold" grpId="0" nodeType="afterEffect">
                                  <p:stCondLst>
                                    <p:cond delay="0"/>
                                  </p:stCondLst>
                                  <p:childTnLst>
                                    <p:set>
                                      <p:cBhvr>
                                        <p:cTn id="14" dur="1" fill="hold">
                                          <p:stCondLst>
                                            <p:cond delay="0"/>
                                          </p:stCondLst>
                                        </p:cTn>
                                        <p:tgtEl>
                                          <p:spTgt spid="143366"/>
                                        </p:tgtEl>
                                        <p:attrNameLst>
                                          <p:attrName>style.visibility</p:attrName>
                                        </p:attrNameLst>
                                      </p:cBhvr>
                                      <p:to>
                                        <p:strVal val="visible"/>
                                      </p:to>
                                    </p:set>
                                    <p:animEffect transition="in" filter="blinds(horizontal)">
                                      <p:cBhvr>
                                        <p:cTn id="15" dur="500"/>
                                        <p:tgtEl>
                                          <p:spTgt spid="1433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3368"/>
                                        </p:tgtEl>
                                        <p:attrNameLst>
                                          <p:attrName>style.visibility</p:attrName>
                                        </p:attrNameLst>
                                      </p:cBhvr>
                                      <p:to>
                                        <p:strVal val="visible"/>
                                      </p:to>
                                    </p:set>
                                    <p:animEffect transition="in" filter="dissolve">
                                      <p:cBhvr>
                                        <p:cTn id="20" dur="500"/>
                                        <p:tgtEl>
                                          <p:spTgt spid="143368"/>
                                        </p:tgtEl>
                                      </p:cBhvr>
                                    </p:animEffect>
                                  </p:childTnLst>
                                </p:cTn>
                              </p:par>
                            </p:childTnLst>
                          </p:cTn>
                        </p:par>
                        <p:par>
                          <p:cTn id="21" fill="hold" nodeType="afterGroup">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143367"/>
                                        </p:tgtEl>
                                        <p:attrNameLst>
                                          <p:attrName>style.visibility</p:attrName>
                                        </p:attrNameLst>
                                      </p:cBhvr>
                                      <p:to>
                                        <p:strVal val="visible"/>
                                      </p:to>
                                    </p:set>
                                    <p:animEffect transition="in" filter="blinds(horizontal)">
                                      <p:cBhvr>
                                        <p:cTn id="24" dur="500"/>
                                        <p:tgtEl>
                                          <p:spTgt spid="14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autoUpdateAnimBg="0"/>
      <p:bldP spid="143366" grpId="0" autoUpdateAnimBg="0"/>
      <p:bldP spid="143367" grpId="0" autoUpdateAnimBg="0"/>
      <p:bldP spid="143368" grpId="0" autoUpdateAnimBg="0"/>
      <p:bldP spid="143369"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Object 2"/>
          <p:cNvSpPr>
            <a:spLocks noChangeAspect="1" noChangeArrowheads="1"/>
          </p:cNvSpPr>
          <p:nvPr/>
        </p:nvSpPr>
        <p:spPr bwMode="auto">
          <a:xfrm>
            <a:off x="2743200" y="990600"/>
            <a:ext cx="5610225" cy="5610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0659" name="Rectangle 3"/>
          <p:cNvSpPr>
            <a:spLocks noChangeArrowheads="1"/>
          </p:cNvSpPr>
          <p:nvPr/>
        </p:nvSpPr>
        <p:spPr bwMode="auto">
          <a:xfrm>
            <a:off x="0" y="333375"/>
            <a:ext cx="305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b="1">
                <a:solidFill>
                  <a:srgbClr val="000000"/>
                </a:solidFill>
              </a:rPr>
              <a:t> ferraillages des dalles</a:t>
            </a:r>
          </a:p>
        </p:txBody>
      </p:sp>
      <p:sp>
        <p:nvSpPr>
          <p:cNvPr id="70660" name="Rectangle 4"/>
          <p:cNvSpPr>
            <a:spLocks noChangeArrowheads="1"/>
          </p:cNvSpPr>
          <p:nvPr/>
        </p:nvSpPr>
        <p:spPr bwMode="auto">
          <a:xfrm>
            <a:off x="395288" y="908050"/>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b="1">
                <a:solidFill>
                  <a:srgbClr val="66FFFF"/>
                </a:solidFill>
              </a:rPr>
              <a:t>En travée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bject 2"/>
          <p:cNvSpPr>
            <a:spLocks noChangeAspect="1" noChangeArrowheads="1"/>
          </p:cNvSpPr>
          <p:nvPr/>
        </p:nvSpPr>
        <p:spPr bwMode="auto">
          <a:xfrm>
            <a:off x="2627313" y="765175"/>
            <a:ext cx="5829300" cy="5848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1683" name="Rectangle 3"/>
          <p:cNvSpPr>
            <a:spLocks noChangeArrowheads="1"/>
          </p:cNvSpPr>
          <p:nvPr/>
        </p:nvSpPr>
        <p:spPr bwMode="auto">
          <a:xfrm>
            <a:off x="-612775" y="476250"/>
            <a:ext cx="269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buClr>
                <a:schemeClr val="tx1"/>
              </a:buClr>
              <a:buSzPct val="100000"/>
            </a:pPr>
            <a:r>
              <a:rPr lang="fr-FR" sz="2400" b="1">
                <a:solidFill>
                  <a:srgbClr val="66FFFF"/>
                </a:solidFill>
              </a:rPr>
              <a:t>Sur appuis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395288" y="476250"/>
            <a:ext cx="550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solidFill>
                  <a:srgbClr val="000000"/>
                </a:solidFill>
              </a:rPr>
              <a:t> Ferraillage des escaliers:</a:t>
            </a:r>
          </a:p>
        </p:txBody>
      </p:sp>
      <p:sp>
        <p:nvSpPr>
          <p:cNvPr id="72707" name="Object 3"/>
          <p:cNvSpPr>
            <a:spLocks noChangeAspect="1" noChangeArrowheads="1"/>
          </p:cNvSpPr>
          <p:nvPr/>
        </p:nvSpPr>
        <p:spPr bwMode="auto">
          <a:xfrm>
            <a:off x="0" y="1447800"/>
            <a:ext cx="8915400" cy="3829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2708" name="Text Box 4"/>
          <p:cNvSpPr txBox="1">
            <a:spLocks noChangeArrowheads="1"/>
          </p:cNvSpPr>
          <p:nvPr/>
        </p:nvSpPr>
        <p:spPr bwMode="auto">
          <a:xfrm>
            <a:off x="1679575" y="1379538"/>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0000"/>
                </a:solidFill>
              </a:rPr>
              <a:t>5T8/ml</a:t>
            </a:r>
          </a:p>
        </p:txBody>
      </p:sp>
      <p:sp>
        <p:nvSpPr>
          <p:cNvPr id="72709" name="Text Box 5"/>
          <p:cNvSpPr txBox="1">
            <a:spLocks noChangeArrowheads="1"/>
          </p:cNvSpPr>
          <p:nvPr/>
        </p:nvSpPr>
        <p:spPr bwMode="auto">
          <a:xfrm>
            <a:off x="1535113" y="1811338"/>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0000"/>
                </a:solidFill>
              </a:rPr>
              <a:t>St =25 cm</a:t>
            </a:r>
          </a:p>
        </p:txBody>
      </p:sp>
      <p:sp>
        <p:nvSpPr>
          <p:cNvPr id="72710" name="Text Box 6"/>
          <p:cNvSpPr txBox="1">
            <a:spLocks noChangeArrowheads="1"/>
          </p:cNvSpPr>
          <p:nvPr/>
        </p:nvSpPr>
        <p:spPr bwMode="auto">
          <a:xfrm>
            <a:off x="958850" y="3395663"/>
            <a:ext cx="1008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0000"/>
                </a:solidFill>
              </a:rPr>
              <a:t>5T8/ml</a:t>
            </a:r>
          </a:p>
        </p:txBody>
      </p:sp>
      <p:sp>
        <p:nvSpPr>
          <p:cNvPr id="72711" name="Text Box 7"/>
          <p:cNvSpPr txBox="1">
            <a:spLocks noChangeArrowheads="1"/>
          </p:cNvSpPr>
          <p:nvPr/>
        </p:nvSpPr>
        <p:spPr bwMode="auto">
          <a:xfrm>
            <a:off x="742950" y="3756025"/>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0000"/>
                </a:solidFill>
              </a:rPr>
              <a:t>St =25 cm</a:t>
            </a:r>
          </a:p>
        </p:txBody>
      </p:sp>
      <p:sp>
        <p:nvSpPr>
          <p:cNvPr id="72712" name="Text Box 8"/>
          <p:cNvSpPr txBox="1">
            <a:spLocks noChangeArrowheads="1"/>
          </p:cNvSpPr>
          <p:nvPr/>
        </p:nvSpPr>
        <p:spPr bwMode="auto">
          <a:xfrm>
            <a:off x="2111375" y="4548188"/>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0000"/>
                </a:solidFill>
              </a:rPr>
              <a:t>St =25 cm</a:t>
            </a:r>
          </a:p>
        </p:txBody>
      </p:sp>
      <p:sp>
        <p:nvSpPr>
          <p:cNvPr id="72713" name="Text Box 9"/>
          <p:cNvSpPr txBox="1">
            <a:spLocks noChangeArrowheads="1"/>
          </p:cNvSpPr>
          <p:nvPr/>
        </p:nvSpPr>
        <p:spPr bwMode="auto">
          <a:xfrm>
            <a:off x="2327275" y="4116388"/>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0000"/>
                </a:solidFill>
              </a:rPr>
              <a:t>5T8/ml</a:t>
            </a:r>
          </a:p>
        </p:txBody>
      </p:sp>
      <p:sp>
        <p:nvSpPr>
          <p:cNvPr id="72714" name="Text Box 10"/>
          <p:cNvSpPr txBox="1">
            <a:spLocks noChangeArrowheads="1"/>
          </p:cNvSpPr>
          <p:nvPr/>
        </p:nvSpPr>
        <p:spPr bwMode="auto">
          <a:xfrm>
            <a:off x="6215063" y="4764088"/>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0000"/>
                </a:solidFill>
              </a:rPr>
              <a:t>5T8/ml</a:t>
            </a:r>
          </a:p>
        </p:txBody>
      </p:sp>
      <p:sp>
        <p:nvSpPr>
          <p:cNvPr id="72715" name="Text Box 11"/>
          <p:cNvSpPr txBox="1">
            <a:spLocks noChangeArrowheads="1"/>
          </p:cNvSpPr>
          <p:nvPr/>
        </p:nvSpPr>
        <p:spPr bwMode="auto">
          <a:xfrm>
            <a:off x="6215063" y="5195888"/>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0000"/>
                </a:solidFill>
              </a:rPr>
              <a:t>St =25 cm</a:t>
            </a:r>
          </a:p>
        </p:txBody>
      </p:sp>
      <p:sp>
        <p:nvSpPr>
          <p:cNvPr id="72716" name="Text Box 12"/>
          <p:cNvSpPr txBox="1">
            <a:spLocks noChangeArrowheads="1"/>
          </p:cNvSpPr>
          <p:nvPr/>
        </p:nvSpPr>
        <p:spPr bwMode="auto">
          <a:xfrm>
            <a:off x="7007225" y="3611563"/>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0000"/>
                </a:solidFill>
              </a:rPr>
              <a:t>St =25 cm</a:t>
            </a:r>
          </a:p>
        </p:txBody>
      </p:sp>
      <p:sp>
        <p:nvSpPr>
          <p:cNvPr id="72717" name="Text Box 13"/>
          <p:cNvSpPr txBox="1">
            <a:spLocks noChangeArrowheads="1"/>
          </p:cNvSpPr>
          <p:nvPr/>
        </p:nvSpPr>
        <p:spPr bwMode="auto">
          <a:xfrm>
            <a:off x="7331075" y="3179763"/>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a:solidFill>
                  <a:srgbClr val="000000"/>
                </a:solidFill>
              </a:rPr>
              <a:t>5T8/ml</a:t>
            </a:r>
          </a:p>
        </p:txBody>
      </p:sp>
      <p:sp>
        <p:nvSpPr>
          <p:cNvPr id="72718" name="Rectangle 14"/>
          <p:cNvSpPr>
            <a:spLocks noChangeArrowheads="1"/>
          </p:cNvSpPr>
          <p:nvPr/>
        </p:nvSpPr>
        <p:spPr bwMode="auto">
          <a:xfrm>
            <a:off x="457200" y="1295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sz="2400" b="1">
              <a:solidFill>
                <a:srgbClr val="D1FFD1"/>
              </a:solidFill>
            </a:endParaRPr>
          </a:p>
        </p:txBody>
      </p:sp>
      <p:sp>
        <p:nvSpPr>
          <p:cNvPr id="72719" name="Text Box 15"/>
          <p:cNvSpPr txBox="1">
            <a:spLocks noChangeArrowheads="1"/>
          </p:cNvSpPr>
          <p:nvPr/>
        </p:nvSpPr>
        <p:spPr bwMode="auto">
          <a:xfrm>
            <a:off x="4191000" y="5562600"/>
            <a:ext cx="113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400"/>
              <a:t>Volée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9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9" name="Rectangle 247"/>
          <p:cNvSpPr>
            <a:spLocks noChangeArrowheads="1"/>
          </p:cNvSpPr>
          <p:nvPr/>
        </p:nvSpPr>
        <p:spPr bwMode="auto">
          <a:xfrm>
            <a:off x="1547813" y="2349500"/>
            <a:ext cx="65436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2400" b="1">
                <a:effectLst>
                  <a:outerShdw blurRad="38100" dist="38100" dir="2700000" algn="tl">
                    <a:srgbClr val="000000"/>
                  </a:outerShdw>
                </a:effectLst>
              </a:rPr>
              <a:t>Pour les dalles                       </a:t>
            </a:r>
            <a:r>
              <a:rPr lang="fr-FR" sz="2400" i="1">
                <a:effectLst>
                  <a:outerShdw blurRad="38100" dist="38100" dir="2700000" algn="tl">
                    <a:srgbClr val="000000"/>
                  </a:outerShdw>
                </a:effectLst>
              </a:rPr>
              <a:t>e=16cm</a:t>
            </a:r>
            <a:r>
              <a:rPr lang="fr-FR" sz="2400" b="1" i="1">
                <a:effectLst>
                  <a:outerShdw blurRad="38100" dist="38100" dir="2700000" algn="tl">
                    <a:srgbClr val="000000"/>
                  </a:outerShdw>
                </a:effectLst>
              </a:rPr>
              <a:t>.</a:t>
            </a:r>
            <a:r>
              <a:rPr lang="fr-FR" sz="2400" b="1">
                <a:effectLst>
                  <a:outerShdw blurRad="38100" dist="38100" dir="2700000" algn="tl">
                    <a:srgbClr val="000000"/>
                  </a:outerShdw>
                </a:effectLst>
              </a:rPr>
              <a:t/>
            </a:r>
            <a:br>
              <a:rPr lang="fr-FR" sz="2400" b="1">
                <a:effectLst>
                  <a:outerShdw blurRad="38100" dist="38100" dir="2700000" algn="tl">
                    <a:srgbClr val="000000"/>
                  </a:outerShdw>
                </a:effectLst>
              </a:rPr>
            </a:br>
            <a:r>
              <a:rPr lang="fr-FR" sz="2400" b="1">
                <a:effectLst>
                  <a:outerShdw blurRad="38100" dist="38100" dir="2700000" algn="tl">
                    <a:srgbClr val="000000"/>
                  </a:outerShdw>
                </a:effectLst>
              </a:rPr>
              <a:t/>
            </a:r>
            <a:br>
              <a:rPr lang="fr-FR" sz="2400" b="1">
                <a:effectLst>
                  <a:outerShdw blurRad="38100" dist="38100" dir="2700000" algn="tl">
                    <a:srgbClr val="000000"/>
                  </a:outerShdw>
                </a:effectLst>
              </a:rPr>
            </a:br>
            <a:r>
              <a:rPr lang="fr-FR" sz="2400" b="1">
                <a:effectLst>
                  <a:outerShdw blurRad="38100" dist="38100" dir="2700000" algn="tl">
                    <a:srgbClr val="000000"/>
                  </a:outerShdw>
                </a:effectLst>
              </a:rPr>
              <a:t> Pour les voiles                       </a:t>
            </a:r>
            <a:r>
              <a:rPr lang="fr-FR" sz="2400">
                <a:effectLst>
                  <a:outerShdw blurRad="38100" dist="38100" dir="2700000" algn="tl">
                    <a:srgbClr val="000000"/>
                  </a:outerShdw>
                </a:effectLst>
              </a:rPr>
              <a:t> </a:t>
            </a:r>
            <a:r>
              <a:rPr lang="fr-FR" sz="2400" i="1">
                <a:effectLst>
                  <a:outerShdw blurRad="38100" dist="38100" dir="2700000" algn="tl">
                    <a:srgbClr val="000000"/>
                  </a:outerShdw>
                </a:effectLst>
              </a:rPr>
              <a:t>e=20cm</a:t>
            </a:r>
            <a:r>
              <a:rPr lang="fr-FR" sz="2400" b="1" i="1">
                <a:effectLst>
                  <a:outerShdw blurRad="38100" dist="38100" dir="2700000" algn="tl">
                    <a:srgbClr val="000000"/>
                  </a:outerShdw>
                </a:effectLst>
              </a:rPr>
              <a:t>.</a:t>
            </a:r>
            <a:r>
              <a:rPr lang="fr-FR" sz="2400" b="1">
                <a:effectLst>
                  <a:outerShdw blurRad="38100" dist="38100" dir="2700000" algn="tl">
                    <a:srgbClr val="000000"/>
                  </a:outerShdw>
                </a:effectLst>
              </a:rPr>
              <a:t/>
            </a:r>
            <a:br>
              <a:rPr lang="fr-FR" sz="2400" b="1">
                <a:effectLst>
                  <a:outerShdw blurRad="38100" dist="38100" dir="2700000" algn="tl">
                    <a:srgbClr val="000000"/>
                  </a:outerShdw>
                </a:effectLst>
              </a:rPr>
            </a:br>
            <a:r>
              <a:rPr lang="fr-FR" sz="2400" b="1">
                <a:effectLst>
                  <a:outerShdw blurRad="38100" dist="38100" dir="2700000" algn="tl">
                    <a:srgbClr val="000000"/>
                  </a:outerShdw>
                </a:effectLst>
              </a:rPr>
              <a:t/>
            </a:r>
            <a:br>
              <a:rPr lang="fr-FR" sz="2400" b="1">
                <a:effectLst>
                  <a:outerShdw blurRad="38100" dist="38100" dir="2700000" algn="tl">
                    <a:srgbClr val="000000"/>
                  </a:outerShdw>
                </a:effectLst>
              </a:rPr>
            </a:br>
            <a:r>
              <a:rPr lang="fr-FR" sz="2400" b="1">
                <a:effectLst>
                  <a:outerShdw blurRad="38100" dist="38100" dir="2700000" algn="tl">
                    <a:srgbClr val="000000"/>
                  </a:outerShdw>
                </a:effectLst>
              </a:rPr>
              <a:t>  Pour les poutres            </a:t>
            </a:r>
            <a:r>
              <a:rPr lang="fr-FR" sz="2400" i="1">
                <a:effectLst>
                  <a:outerShdw blurRad="38100" dist="38100" dir="2700000" algn="tl">
                    <a:srgbClr val="000000"/>
                  </a:outerShdw>
                </a:effectLst>
              </a:rPr>
              <a:t>b</a:t>
            </a:r>
            <a:r>
              <a:rPr lang="fr-FR" sz="2400">
                <a:effectLst>
                  <a:outerShdw blurRad="38100" dist="38100" dir="2700000" algn="tl">
                    <a:srgbClr val="000000"/>
                  </a:outerShdw>
                </a:effectLst>
              </a:rPr>
              <a:t>x</a:t>
            </a:r>
            <a:r>
              <a:rPr lang="fr-FR" sz="2400" i="1">
                <a:effectLst>
                  <a:outerShdw blurRad="38100" dist="38100" dir="2700000" algn="tl">
                    <a:srgbClr val="000000"/>
                  </a:outerShdw>
                </a:effectLst>
              </a:rPr>
              <a:t>h=30</a:t>
            </a:r>
            <a:r>
              <a:rPr lang="fr-FR" sz="2400" b="1">
                <a:effectLst>
                  <a:outerShdw blurRad="38100" dist="38100" dir="2700000" algn="tl">
                    <a:srgbClr val="000000"/>
                  </a:outerShdw>
                </a:effectLst>
              </a:rPr>
              <a:t>x</a:t>
            </a:r>
            <a:r>
              <a:rPr lang="fr-FR" sz="2400" i="1">
                <a:effectLst>
                  <a:outerShdw blurRad="38100" dist="38100" dir="2700000" algn="tl">
                    <a:srgbClr val="000000"/>
                  </a:outerShdw>
                </a:effectLst>
              </a:rPr>
              <a:t>45cm</a:t>
            </a:r>
            <a:r>
              <a:rPr lang="fr-FR" sz="2400" b="1" i="1">
                <a:effectLst>
                  <a:outerShdw blurRad="38100" dist="38100" dir="2700000" algn="tl">
                    <a:srgbClr val="000000"/>
                  </a:outerShdw>
                </a:effectLst>
              </a:rPr>
              <a:t>.</a:t>
            </a:r>
            <a:r>
              <a:rPr lang="fr-FR" sz="2400" b="1">
                <a:effectLst>
                  <a:outerShdw blurRad="38100" dist="38100" dir="2700000" algn="tl">
                    <a:srgbClr val="000000"/>
                  </a:outerShdw>
                </a:effectLst>
              </a:rPr>
              <a:t/>
            </a:r>
            <a:br>
              <a:rPr lang="fr-FR" sz="2400" b="1">
                <a:effectLst>
                  <a:outerShdw blurRad="38100" dist="38100" dir="2700000" algn="tl">
                    <a:srgbClr val="000000"/>
                  </a:outerShdw>
                </a:effectLst>
              </a:rPr>
            </a:br>
            <a:r>
              <a:rPr lang="fr-FR" sz="2400" b="1">
                <a:effectLst>
                  <a:outerShdw blurRad="38100" dist="38100" dir="2700000" algn="tl">
                    <a:srgbClr val="000000"/>
                  </a:outerShdw>
                </a:effectLst>
              </a:rPr>
              <a:t/>
            </a:r>
            <a:br>
              <a:rPr lang="fr-FR" sz="2400" b="1">
                <a:effectLst>
                  <a:outerShdw blurRad="38100" dist="38100" dir="2700000" algn="tl">
                    <a:srgbClr val="000000"/>
                  </a:outerShdw>
                </a:effectLst>
              </a:rPr>
            </a:br>
            <a:r>
              <a:rPr lang="fr-FR" sz="2400" b="1">
                <a:effectLst>
                  <a:outerShdw blurRad="38100" dist="38100" dir="2700000" algn="tl">
                    <a:srgbClr val="000000"/>
                  </a:outerShdw>
                </a:effectLst>
              </a:rPr>
              <a:t>Pour les escaliers </a:t>
            </a:r>
            <a:r>
              <a:rPr lang="fr-FR" sz="2400" b="1" i="1">
                <a:effectLst>
                  <a:outerShdw blurRad="38100" dist="38100" dir="2700000" algn="tl">
                    <a:srgbClr val="000000"/>
                  </a:outerShdw>
                </a:effectLst>
              </a:rPr>
              <a:t>(la condition de BLONDEL):</a:t>
            </a:r>
            <a:r>
              <a:rPr lang="fr-FR" sz="2400" b="1">
                <a:effectLst>
                  <a:outerShdw blurRad="38100" dist="38100" dir="2700000" algn="tl">
                    <a:srgbClr val="000000"/>
                  </a:outerShdw>
                </a:effectLst>
              </a:rPr>
              <a:t/>
            </a:r>
            <a:br>
              <a:rPr lang="fr-FR" sz="2400" b="1">
                <a:effectLst>
                  <a:outerShdw blurRad="38100" dist="38100" dir="2700000" algn="tl">
                    <a:srgbClr val="000000"/>
                  </a:outerShdw>
                </a:effectLst>
              </a:rPr>
            </a:br>
            <a:r>
              <a:rPr lang="fr-FR" sz="2400" b="1">
                <a:effectLst>
                  <a:outerShdw blurRad="38100" dist="38100" dir="2700000" algn="tl">
                    <a:srgbClr val="000000"/>
                  </a:outerShdw>
                </a:effectLst>
              </a:rPr>
              <a:t/>
            </a:r>
            <a:br>
              <a:rPr lang="fr-FR" sz="2400" b="1">
                <a:effectLst>
                  <a:outerShdw blurRad="38100" dist="38100" dir="2700000" algn="tl">
                    <a:srgbClr val="000000"/>
                  </a:outerShdw>
                </a:effectLst>
              </a:rPr>
            </a:br>
            <a:r>
              <a:rPr lang="fr-FR" sz="2400" b="1">
                <a:effectLst>
                  <a:outerShdw blurRad="38100" dist="38100" dir="2700000" algn="tl">
                    <a:srgbClr val="000000"/>
                  </a:outerShdw>
                </a:effectLst>
              </a:rPr>
              <a:t>Le giron de la marche                             </a:t>
            </a:r>
            <a:r>
              <a:rPr lang="fr-FR" sz="2400" i="1">
                <a:effectLst>
                  <a:outerShdw blurRad="38100" dist="38100" dir="2700000" algn="tl">
                    <a:srgbClr val="000000"/>
                  </a:outerShdw>
                </a:effectLst>
              </a:rPr>
              <a:t>g=29cm</a:t>
            </a:r>
            <a:r>
              <a:rPr lang="fr-FR" sz="2400" b="1" i="1">
                <a:effectLst>
                  <a:outerShdw blurRad="38100" dist="38100" dir="2700000" algn="tl">
                    <a:srgbClr val="000000"/>
                  </a:outerShdw>
                </a:effectLst>
              </a:rPr>
              <a:t>.</a:t>
            </a:r>
            <a:r>
              <a:rPr lang="fr-FR" sz="2400" b="1">
                <a:effectLst>
                  <a:outerShdw blurRad="38100" dist="38100" dir="2700000" algn="tl">
                    <a:srgbClr val="000000"/>
                  </a:outerShdw>
                </a:effectLst>
              </a:rPr>
              <a:t/>
            </a:r>
            <a:br>
              <a:rPr lang="fr-FR" sz="2400" b="1">
                <a:effectLst>
                  <a:outerShdw blurRad="38100" dist="38100" dir="2700000" algn="tl">
                    <a:srgbClr val="000000"/>
                  </a:outerShdw>
                </a:effectLst>
              </a:rPr>
            </a:br>
            <a:r>
              <a:rPr lang="fr-FR" sz="2400" b="1">
                <a:effectLst>
                  <a:outerShdw blurRad="38100" dist="38100" dir="2700000" algn="tl">
                    <a:srgbClr val="000000"/>
                  </a:outerShdw>
                </a:effectLst>
              </a:rPr>
              <a:t>La hauteur de la contre marche            </a:t>
            </a:r>
            <a:r>
              <a:rPr lang="fr-FR" sz="2400" i="1">
                <a:effectLst>
                  <a:outerShdw blurRad="38100" dist="38100" dir="2700000" algn="tl">
                    <a:srgbClr val="000000"/>
                  </a:outerShdw>
                </a:effectLst>
              </a:rPr>
              <a:t>h=17.5cm</a:t>
            </a:r>
            <a:r>
              <a:rPr lang="fr-FR" sz="2400" b="1">
                <a:effectLst>
                  <a:outerShdw blurRad="38100" dist="38100" dir="2700000" algn="tl">
                    <a:srgbClr val="000000"/>
                  </a:outerShdw>
                </a:effectLst>
              </a:rPr>
              <a:t>.</a:t>
            </a:r>
            <a:br>
              <a:rPr lang="fr-FR" sz="2400" b="1">
                <a:effectLst>
                  <a:outerShdw blurRad="38100" dist="38100" dir="2700000" algn="tl">
                    <a:srgbClr val="000000"/>
                  </a:outerShdw>
                </a:effectLst>
              </a:rPr>
            </a:br>
            <a:r>
              <a:rPr lang="fr-FR" sz="2400" b="1">
                <a:effectLst>
                  <a:outerShdw blurRad="38100" dist="38100" dir="2700000" algn="tl">
                    <a:srgbClr val="000000"/>
                  </a:outerShdw>
                </a:effectLst>
              </a:rPr>
              <a:t>Épaisseur de la paillasse           </a:t>
            </a:r>
            <a:r>
              <a:rPr lang="fr-FR" sz="2400" b="1" i="1">
                <a:effectLst>
                  <a:outerShdw blurRad="38100" dist="38100" dir="2700000" algn="tl">
                    <a:srgbClr val="000000"/>
                  </a:outerShdw>
                </a:effectLst>
              </a:rPr>
              <a:t>              </a:t>
            </a:r>
            <a:r>
              <a:rPr lang="fr-FR" sz="2400" i="1">
                <a:effectLst>
                  <a:outerShdw blurRad="38100" dist="38100" dir="2700000" algn="tl">
                    <a:srgbClr val="000000"/>
                  </a:outerShdw>
                </a:effectLst>
              </a:rPr>
              <a:t>e=20cm</a:t>
            </a:r>
          </a:p>
        </p:txBody>
      </p:sp>
      <p:sp>
        <p:nvSpPr>
          <p:cNvPr id="9219" name="Rectangle 248"/>
          <p:cNvSpPr>
            <a:spLocks noChangeArrowheads="1"/>
          </p:cNvSpPr>
          <p:nvPr/>
        </p:nvSpPr>
        <p:spPr bwMode="auto">
          <a:xfrm>
            <a:off x="755650" y="-315913"/>
            <a:ext cx="8102600" cy="395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220" name="Rectangle 249"/>
          <p:cNvSpPr>
            <a:spLocks noChangeArrowheads="1"/>
          </p:cNvSpPr>
          <p:nvPr/>
        </p:nvSpPr>
        <p:spPr bwMode="auto">
          <a:xfrm>
            <a:off x="395288" y="981075"/>
            <a:ext cx="810260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sz="2600"/>
              <a:t>Pour le dimensionnement des éléments,on tiendra compte</a:t>
            </a:r>
          </a:p>
          <a:p>
            <a:r>
              <a:rPr lang="fr-FR" sz="2600"/>
              <a:t>des prescriptions apportées par les règlements </a:t>
            </a:r>
            <a:r>
              <a:rPr lang="fr-FR" sz="2600" b="1"/>
              <a:t>BAEL91</a:t>
            </a:r>
            <a:r>
              <a:rPr lang="fr-FR" sz="2600"/>
              <a:t> et</a:t>
            </a:r>
          </a:p>
          <a:p>
            <a:r>
              <a:rPr lang="fr-FR" sz="2600" b="1"/>
              <a:t>RPA2003</a:t>
            </a:r>
          </a:p>
        </p:txBody>
      </p:sp>
      <p:sp>
        <p:nvSpPr>
          <p:cNvPr id="9221" name="Rectangle 251"/>
          <p:cNvSpPr>
            <a:spLocks noChangeArrowheads="1"/>
          </p:cNvSpPr>
          <p:nvPr/>
        </p:nvSpPr>
        <p:spPr bwMode="auto">
          <a:xfrm>
            <a:off x="2555875" y="260350"/>
            <a:ext cx="3671888" cy="528638"/>
          </a:xfrm>
          <a:prstGeom prst="rect">
            <a:avLst/>
          </a:prstGeom>
          <a:noFill/>
          <a:ln w="9525">
            <a:solidFill>
              <a:schemeClr val="tx1"/>
            </a:solidFill>
            <a:miter lim="800000"/>
            <a:headEnd/>
            <a:tailEnd/>
          </a:ln>
          <a:effectLst>
            <a:prstShdw prst="shdw13" dist="53882" dir="13500000">
              <a:schemeClr val="bg2"/>
            </a:prstShdw>
          </a:effectLst>
          <a:extLst>
            <a:ext uri="{909E8E84-426E-40DD-AFC4-6F175D3DCCD1}">
              <a14:hiddenFill xmlns:a14="http://schemas.microsoft.com/office/drawing/2010/main">
                <a:solidFill>
                  <a:schemeClr val="accent1"/>
                </a:solidFill>
              </a14:hiddenFill>
            </a:ext>
          </a:extLst>
        </p:spPr>
        <p:txBody>
          <a:bodyPr>
            <a:spAutoFit/>
          </a:bodyPr>
          <a:lstStyle/>
          <a:p>
            <a:r>
              <a:rPr lang="fr-FR" sz="2400" b="1">
                <a:solidFill>
                  <a:srgbClr val="000000"/>
                </a:solidFill>
                <a:cs typeface="Times New Roman" pitchFamily="18" charset="0"/>
              </a:rPr>
              <a:t> </a:t>
            </a:r>
            <a:r>
              <a:rPr lang="fr-FR" sz="2800" b="1">
                <a:solidFill>
                  <a:srgbClr val="000000"/>
                </a:solidFill>
              </a:rPr>
              <a:t>Prédimensionnement</a:t>
            </a:r>
            <a:endParaRPr lang="fr-FR" sz="2800" b="1">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3670300" y="765175"/>
            <a:ext cx="5473700" cy="3240088"/>
            <a:chOff x="112" y="1162"/>
            <a:chExt cx="3448" cy="2041"/>
          </a:xfrm>
        </p:grpSpPr>
        <p:sp>
          <p:nvSpPr>
            <p:cNvPr id="73759" name="Line 3"/>
            <p:cNvSpPr>
              <a:spLocks noChangeShapeType="1"/>
            </p:cNvSpPr>
            <p:nvPr/>
          </p:nvSpPr>
          <p:spPr bwMode="auto">
            <a:xfrm>
              <a:off x="857" y="3203"/>
              <a:ext cx="1505" cy="0"/>
            </a:xfrm>
            <a:prstGeom prst="line">
              <a:avLst/>
            </a:prstGeom>
            <a:noFill/>
            <a:ln w="1587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fr-FR"/>
            </a:p>
          </p:txBody>
        </p:sp>
        <p:sp>
          <p:nvSpPr>
            <p:cNvPr id="73760" name="Line 4"/>
            <p:cNvSpPr>
              <a:spLocks noChangeShapeType="1"/>
            </p:cNvSpPr>
            <p:nvPr/>
          </p:nvSpPr>
          <p:spPr bwMode="auto">
            <a:xfrm>
              <a:off x="2197" y="3060"/>
              <a:ext cx="1" cy="115"/>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fr-FR"/>
            </a:p>
          </p:txBody>
        </p:sp>
        <p:sp>
          <p:nvSpPr>
            <p:cNvPr id="73761" name="Line 5"/>
            <p:cNvSpPr>
              <a:spLocks noChangeShapeType="1"/>
            </p:cNvSpPr>
            <p:nvPr/>
          </p:nvSpPr>
          <p:spPr bwMode="auto">
            <a:xfrm>
              <a:off x="992" y="3049"/>
              <a:ext cx="0" cy="114"/>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fr-FR"/>
            </a:p>
          </p:txBody>
        </p:sp>
        <p:grpSp>
          <p:nvGrpSpPr>
            <p:cNvPr id="73762" name="Group 6"/>
            <p:cNvGrpSpPr>
              <a:grpSpLocks/>
            </p:cNvGrpSpPr>
            <p:nvPr/>
          </p:nvGrpSpPr>
          <p:grpSpPr bwMode="auto">
            <a:xfrm>
              <a:off x="112" y="1162"/>
              <a:ext cx="3448" cy="1996"/>
              <a:chOff x="112" y="1425"/>
              <a:chExt cx="3448" cy="1996"/>
            </a:xfrm>
          </p:grpSpPr>
          <p:grpSp>
            <p:nvGrpSpPr>
              <p:cNvPr id="73763" name="Group 7"/>
              <p:cNvGrpSpPr>
                <a:grpSpLocks/>
              </p:cNvGrpSpPr>
              <p:nvPr/>
            </p:nvGrpSpPr>
            <p:grpSpPr bwMode="auto">
              <a:xfrm>
                <a:off x="112" y="1425"/>
                <a:ext cx="2269" cy="1996"/>
                <a:chOff x="112" y="790"/>
                <a:chExt cx="2269" cy="1996"/>
              </a:xfrm>
            </p:grpSpPr>
            <p:grpSp>
              <p:nvGrpSpPr>
                <p:cNvPr id="73768" name="Group 8"/>
                <p:cNvGrpSpPr>
                  <a:grpSpLocks/>
                </p:cNvGrpSpPr>
                <p:nvPr/>
              </p:nvGrpSpPr>
              <p:grpSpPr bwMode="auto">
                <a:xfrm>
                  <a:off x="976" y="790"/>
                  <a:ext cx="1405" cy="1996"/>
                  <a:chOff x="2015" y="9940"/>
                  <a:chExt cx="2463" cy="2655"/>
                </a:xfrm>
              </p:grpSpPr>
              <p:grpSp>
                <p:nvGrpSpPr>
                  <p:cNvPr id="73773" name="Group 9"/>
                  <p:cNvGrpSpPr>
                    <a:grpSpLocks/>
                  </p:cNvGrpSpPr>
                  <p:nvPr/>
                </p:nvGrpSpPr>
                <p:grpSpPr bwMode="auto">
                  <a:xfrm>
                    <a:off x="2672" y="9940"/>
                    <a:ext cx="1806" cy="2655"/>
                    <a:chOff x="2672" y="9940"/>
                    <a:chExt cx="1806" cy="2655"/>
                  </a:xfrm>
                </p:grpSpPr>
                <p:grpSp>
                  <p:nvGrpSpPr>
                    <p:cNvPr id="73781" name="Group 10"/>
                    <p:cNvGrpSpPr>
                      <a:grpSpLocks/>
                    </p:cNvGrpSpPr>
                    <p:nvPr/>
                  </p:nvGrpSpPr>
                  <p:grpSpPr bwMode="auto">
                    <a:xfrm>
                      <a:off x="2672" y="9940"/>
                      <a:ext cx="1806" cy="2655"/>
                      <a:chOff x="2672" y="9940"/>
                      <a:chExt cx="1806" cy="2655"/>
                    </a:xfrm>
                  </p:grpSpPr>
                  <p:sp>
                    <p:nvSpPr>
                      <p:cNvPr id="73791" name="Line 11"/>
                      <p:cNvSpPr>
                        <a:spLocks noChangeShapeType="1"/>
                      </p:cNvSpPr>
                      <p:nvPr/>
                    </p:nvSpPr>
                    <p:spPr bwMode="auto">
                      <a:xfrm flipV="1">
                        <a:off x="2672" y="9940"/>
                        <a:ext cx="1" cy="265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92" name="Line 12"/>
                      <p:cNvSpPr>
                        <a:spLocks noChangeShapeType="1"/>
                      </p:cNvSpPr>
                      <p:nvPr/>
                    </p:nvSpPr>
                    <p:spPr bwMode="auto">
                      <a:xfrm flipV="1">
                        <a:off x="3492" y="10936"/>
                        <a:ext cx="1" cy="1659"/>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93" name="Line 13"/>
                      <p:cNvSpPr>
                        <a:spLocks noChangeShapeType="1"/>
                      </p:cNvSpPr>
                      <p:nvPr/>
                    </p:nvSpPr>
                    <p:spPr bwMode="auto">
                      <a:xfrm>
                        <a:off x="3492" y="10936"/>
                        <a:ext cx="98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94" name="Line 14"/>
                      <p:cNvSpPr>
                        <a:spLocks noChangeShapeType="1"/>
                      </p:cNvSpPr>
                      <p:nvPr/>
                    </p:nvSpPr>
                    <p:spPr bwMode="auto">
                      <a:xfrm flipV="1">
                        <a:off x="4477" y="10272"/>
                        <a:ext cx="1" cy="66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95" name="Line 15"/>
                      <p:cNvSpPr>
                        <a:spLocks noChangeShapeType="1"/>
                      </p:cNvSpPr>
                      <p:nvPr/>
                    </p:nvSpPr>
                    <p:spPr bwMode="auto">
                      <a:xfrm flipH="1" flipV="1">
                        <a:off x="2672" y="9940"/>
                        <a:ext cx="1805" cy="33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96" name="Line 16"/>
                      <p:cNvSpPr>
                        <a:spLocks noChangeShapeType="1"/>
                      </p:cNvSpPr>
                      <p:nvPr/>
                    </p:nvSpPr>
                    <p:spPr bwMode="auto">
                      <a:xfrm flipV="1">
                        <a:off x="2833" y="10106"/>
                        <a:ext cx="1" cy="24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97" name="Line 17"/>
                      <p:cNvSpPr>
                        <a:spLocks noChangeShapeType="1"/>
                      </p:cNvSpPr>
                      <p:nvPr/>
                    </p:nvSpPr>
                    <p:spPr bwMode="auto">
                      <a:xfrm>
                        <a:off x="2833" y="10106"/>
                        <a:ext cx="1477" cy="33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98" name="Line 18"/>
                      <p:cNvSpPr>
                        <a:spLocks noChangeShapeType="1"/>
                      </p:cNvSpPr>
                      <p:nvPr/>
                    </p:nvSpPr>
                    <p:spPr bwMode="auto">
                      <a:xfrm>
                        <a:off x="4313" y="10441"/>
                        <a:ext cx="1" cy="33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99" name="Line 19"/>
                      <p:cNvSpPr>
                        <a:spLocks noChangeShapeType="1"/>
                      </p:cNvSpPr>
                      <p:nvPr/>
                    </p:nvSpPr>
                    <p:spPr bwMode="auto">
                      <a:xfrm flipV="1">
                        <a:off x="3328" y="10272"/>
                        <a:ext cx="1" cy="232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800" name="Line 20"/>
                      <p:cNvSpPr>
                        <a:spLocks noChangeShapeType="1"/>
                      </p:cNvSpPr>
                      <p:nvPr/>
                    </p:nvSpPr>
                    <p:spPr bwMode="auto">
                      <a:xfrm flipH="1">
                        <a:off x="3328" y="10768"/>
                        <a:ext cx="985"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73782" name="Oval 21"/>
                    <p:cNvSpPr>
                      <a:spLocks noChangeAspect="1" noChangeArrowheads="1"/>
                    </p:cNvSpPr>
                    <p:nvPr/>
                  </p:nvSpPr>
                  <p:spPr bwMode="auto">
                    <a:xfrm>
                      <a:off x="4219" y="10439"/>
                      <a:ext cx="94" cy="95"/>
                    </a:xfrm>
                    <a:prstGeom prst="ellipse">
                      <a:avLst/>
                    </a:prstGeom>
                    <a:solidFill>
                      <a:schemeClr val="tx1"/>
                    </a:solidFill>
                    <a:ln w="9525">
                      <a:solidFill>
                        <a:schemeClr val="tx1"/>
                      </a:solidFill>
                      <a:round/>
                      <a:headEnd/>
                      <a:tailEnd/>
                    </a:ln>
                  </p:spPr>
                  <p:txBody>
                    <a:bodyPr/>
                    <a:lstStyle/>
                    <a:p>
                      <a:endParaRPr lang="fr-FR"/>
                    </a:p>
                  </p:txBody>
                </p:sp>
                <p:sp>
                  <p:nvSpPr>
                    <p:cNvPr id="73783" name="Oval 22"/>
                    <p:cNvSpPr>
                      <a:spLocks noChangeAspect="1" noChangeArrowheads="1"/>
                    </p:cNvSpPr>
                    <p:nvPr/>
                  </p:nvSpPr>
                  <p:spPr bwMode="auto">
                    <a:xfrm>
                      <a:off x="2836" y="10106"/>
                      <a:ext cx="94" cy="95"/>
                    </a:xfrm>
                    <a:prstGeom prst="ellipse">
                      <a:avLst/>
                    </a:prstGeom>
                    <a:solidFill>
                      <a:schemeClr val="tx1"/>
                    </a:solidFill>
                    <a:ln w="9525">
                      <a:solidFill>
                        <a:schemeClr val="tx1"/>
                      </a:solidFill>
                      <a:round/>
                      <a:headEnd/>
                      <a:tailEnd/>
                    </a:ln>
                  </p:spPr>
                  <p:txBody>
                    <a:bodyPr/>
                    <a:lstStyle/>
                    <a:p>
                      <a:endParaRPr lang="fr-FR"/>
                    </a:p>
                  </p:txBody>
                </p:sp>
                <p:sp>
                  <p:nvSpPr>
                    <p:cNvPr id="73784" name="Oval 23"/>
                    <p:cNvSpPr>
                      <a:spLocks noChangeAspect="1" noChangeArrowheads="1"/>
                    </p:cNvSpPr>
                    <p:nvPr/>
                  </p:nvSpPr>
                  <p:spPr bwMode="auto">
                    <a:xfrm>
                      <a:off x="3328" y="10675"/>
                      <a:ext cx="94" cy="95"/>
                    </a:xfrm>
                    <a:prstGeom prst="ellipse">
                      <a:avLst/>
                    </a:prstGeom>
                    <a:solidFill>
                      <a:schemeClr val="tx1"/>
                    </a:solidFill>
                    <a:ln w="9525">
                      <a:solidFill>
                        <a:schemeClr val="tx1"/>
                      </a:solidFill>
                      <a:round/>
                      <a:headEnd/>
                      <a:tailEnd/>
                    </a:ln>
                  </p:spPr>
                  <p:txBody>
                    <a:bodyPr/>
                    <a:lstStyle/>
                    <a:p>
                      <a:endParaRPr lang="fr-FR"/>
                    </a:p>
                  </p:txBody>
                </p:sp>
                <p:sp>
                  <p:nvSpPr>
                    <p:cNvPr id="73785" name="Oval 24"/>
                    <p:cNvSpPr>
                      <a:spLocks noChangeAspect="1" noChangeArrowheads="1"/>
                    </p:cNvSpPr>
                    <p:nvPr/>
                  </p:nvSpPr>
                  <p:spPr bwMode="auto">
                    <a:xfrm>
                      <a:off x="4219" y="10675"/>
                      <a:ext cx="94" cy="95"/>
                    </a:xfrm>
                    <a:prstGeom prst="ellipse">
                      <a:avLst/>
                    </a:prstGeom>
                    <a:solidFill>
                      <a:schemeClr val="tx1"/>
                    </a:solidFill>
                    <a:ln w="9525">
                      <a:solidFill>
                        <a:schemeClr val="tx1"/>
                      </a:solidFill>
                      <a:round/>
                      <a:headEnd/>
                      <a:tailEnd/>
                    </a:ln>
                  </p:spPr>
                  <p:txBody>
                    <a:bodyPr/>
                    <a:lstStyle/>
                    <a:p>
                      <a:endParaRPr lang="fr-FR"/>
                    </a:p>
                  </p:txBody>
                </p:sp>
                <p:sp>
                  <p:nvSpPr>
                    <p:cNvPr id="73786" name="Oval 25"/>
                    <p:cNvSpPr>
                      <a:spLocks noChangeAspect="1" noChangeArrowheads="1"/>
                    </p:cNvSpPr>
                    <p:nvPr/>
                  </p:nvSpPr>
                  <p:spPr bwMode="auto">
                    <a:xfrm>
                      <a:off x="3234" y="10177"/>
                      <a:ext cx="94" cy="95"/>
                    </a:xfrm>
                    <a:prstGeom prst="ellipse">
                      <a:avLst/>
                    </a:prstGeom>
                    <a:solidFill>
                      <a:schemeClr val="tx1"/>
                    </a:solidFill>
                    <a:ln w="9525">
                      <a:solidFill>
                        <a:srgbClr val="000000"/>
                      </a:solidFill>
                      <a:round/>
                      <a:headEnd/>
                      <a:tailEnd/>
                    </a:ln>
                  </p:spPr>
                  <p:txBody>
                    <a:bodyPr/>
                    <a:lstStyle/>
                    <a:p>
                      <a:endParaRPr lang="fr-FR"/>
                    </a:p>
                  </p:txBody>
                </p:sp>
                <p:sp>
                  <p:nvSpPr>
                    <p:cNvPr id="73787" name="Oval 26"/>
                    <p:cNvSpPr>
                      <a:spLocks noChangeAspect="1" noChangeArrowheads="1"/>
                    </p:cNvSpPr>
                    <p:nvPr/>
                  </p:nvSpPr>
                  <p:spPr bwMode="auto">
                    <a:xfrm>
                      <a:off x="3234" y="11268"/>
                      <a:ext cx="94" cy="95"/>
                    </a:xfrm>
                    <a:prstGeom prst="ellipse">
                      <a:avLst/>
                    </a:prstGeom>
                    <a:solidFill>
                      <a:schemeClr val="tx1"/>
                    </a:solidFill>
                    <a:ln w="9525">
                      <a:solidFill>
                        <a:schemeClr val="tx1"/>
                      </a:solidFill>
                      <a:round/>
                      <a:headEnd/>
                      <a:tailEnd/>
                    </a:ln>
                  </p:spPr>
                  <p:txBody>
                    <a:bodyPr/>
                    <a:lstStyle/>
                    <a:p>
                      <a:endParaRPr lang="fr-FR"/>
                    </a:p>
                  </p:txBody>
                </p:sp>
                <p:sp>
                  <p:nvSpPr>
                    <p:cNvPr id="73788" name="Oval 27"/>
                    <p:cNvSpPr>
                      <a:spLocks noChangeAspect="1" noChangeArrowheads="1"/>
                    </p:cNvSpPr>
                    <p:nvPr/>
                  </p:nvSpPr>
                  <p:spPr bwMode="auto">
                    <a:xfrm>
                      <a:off x="3234" y="12263"/>
                      <a:ext cx="94" cy="95"/>
                    </a:xfrm>
                    <a:prstGeom prst="ellipse">
                      <a:avLst/>
                    </a:prstGeom>
                    <a:solidFill>
                      <a:schemeClr val="tx1"/>
                    </a:solidFill>
                    <a:ln w="9525">
                      <a:solidFill>
                        <a:schemeClr val="tx1"/>
                      </a:solidFill>
                      <a:round/>
                      <a:headEnd/>
                      <a:tailEnd/>
                    </a:ln>
                  </p:spPr>
                  <p:txBody>
                    <a:bodyPr/>
                    <a:lstStyle/>
                    <a:p>
                      <a:endParaRPr lang="fr-FR"/>
                    </a:p>
                  </p:txBody>
                </p:sp>
                <p:sp>
                  <p:nvSpPr>
                    <p:cNvPr id="73789" name="Oval 28"/>
                    <p:cNvSpPr>
                      <a:spLocks noChangeAspect="1" noChangeArrowheads="1"/>
                    </p:cNvSpPr>
                    <p:nvPr/>
                  </p:nvSpPr>
                  <p:spPr bwMode="auto">
                    <a:xfrm>
                      <a:off x="2836" y="11268"/>
                      <a:ext cx="94" cy="95"/>
                    </a:xfrm>
                    <a:prstGeom prst="ellipse">
                      <a:avLst/>
                    </a:prstGeom>
                    <a:solidFill>
                      <a:schemeClr val="tx1"/>
                    </a:solidFill>
                    <a:ln w="9525">
                      <a:solidFill>
                        <a:schemeClr val="tx1"/>
                      </a:solidFill>
                      <a:round/>
                      <a:headEnd/>
                      <a:tailEnd/>
                    </a:ln>
                  </p:spPr>
                  <p:txBody>
                    <a:bodyPr/>
                    <a:lstStyle/>
                    <a:p>
                      <a:endParaRPr lang="fr-FR"/>
                    </a:p>
                  </p:txBody>
                </p:sp>
                <p:sp>
                  <p:nvSpPr>
                    <p:cNvPr id="73790" name="Oval 29"/>
                    <p:cNvSpPr>
                      <a:spLocks noChangeAspect="1" noChangeArrowheads="1"/>
                    </p:cNvSpPr>
                    <p:nvPr/>
                  </p:nvSpPr>
                  <p:spPr bwMode="auto">
                    <a:xfrm>
                      <a:off x="2836" y="12263"/>
                      <a:ext cx="94" cy="95"/>
                    </a:xfrm>
                    <a:prstGeom prst="ellipse">
                      <a:avLst/>
                    </a:prstGeom>
                    <a:solidFill>
                      <a:schemeClr val="tx1"/>
                    </a:solidFill>
                    <a:ln w="9525">
                      <a:solidFill>
                        <a:schemeClr val="tx1"/>
                      </a:solidFill>
                      <a:round/>
                      <a:headEnd/>
                      <a:tailEnd/>
                    </a:ln>
                  </p:spPr>
                  <p:txBody>
                    <a:bodyPr/>
                    <a:lstStyle/>
                    <a:p>
                      <a:endParaRPr lang="fr-FR"/>
                    </a:p>
                  </p:txBody>
                </p:sp>
              </p:grpSp>
              <p:sp>
                <p:nvSpPr>
                  <p:cNvPr id="73774" name="Line 30"/>
                  <p:cNvSpPr>
                    <a:spLocks noChangeShapeType="1"/>
                  </p:cNvSpPr>
                  <p:nvPr/>
                </p:nvSpPr>
                <p:spPr bwMode="auto">
                  <a:xfrm flipH="1">
                    <a:off x="3164" y="10206"/>
                    <a:ext cx="62" cy="6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75" name="Line 31"/>
                  <p:cNvSpPr>
                    <a:spLocks noChangeShapeType="1"/>
                  </p:cNvSpPr>
                  <p:nvPr/>
                </p:nvSpPr>
                <p:spPr bwMode="auto">
                  <a:xfrm flipV="1">
                    <a:off x="3328" y="10605"/>
                    <a:ext cx="62" cy="6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76" name="Line 32"/>
                  <p:cNvSpPr>
                    <a:spLocks noChangeShapeType="1"/>
                  </p:cNvSpPr>
                  <p:nvPr/>
                </p:nvSpPr>
                <p:spPr bwMode="auto">
                  <a:xfrm flipH="1">
                    <a:off x="3490" y="12430"/>
                    <a:ext cx="656"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77" name="Line 33"/>
                  <p:cNvSpPr>
                    <a:spLocks noChangeShapeType="1"/>
                  </p:cNvSpPr>
                  <p:nvPr/>
                </p:nvSpPr>
                <p:spPr bwMode="auto">
                  <a:xfrm flipH="1">
                    <a:off x="2015" y="12430"/>
                    <a:ext cx="657"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78" name="Line 34"/>
                  <p:cNvSpPr>
                    <a:spLocks noChangeShapeType="1"/>
                  </p:cNvSpPr>
                  <p:nvPr/>
                </p:nvSpPr>
                <p:spPr bwMode="auto">
                  <a:xfrm flipH="1" flipV="1">
                    <a:off x="2498" y="11888"/>
                    <a:ext cx="839" cy="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79" name="Line 35"/>
                  <p:cNvSpPr>
                    <a:spLocks noChangeShapeType="1"/>
                  </p:cNvSpPr>
                  <p:nvPr/>
                </p:nvSpPr>
                <p:spPr bwMode="auto">
                  <a:xfrm flipH="1">
                    <a:off x="3255" y="11797"/>
                    <a:ext cx="137" cy="1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80" name="Line 36"/>
                  <p:cNvSpPr>
                    <a:spLocks noChangeShapeType="1"/>
                  </p:cNvSpPr>
                  <p:nvPr/>
                </p:nvSpPr>
                <p:spPr bwMode="auto">
                  <a:xfrm flipH="1">
                    <a:off x="2763" y="11797"/>
                    <a:ext cx="137" cy="19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73769" name="Text Box 37"/>
                <p:cNvSpPr txBox="1">
                  <a:spLocks noChangeArrowheads="1"/>
                </p:cNvSpPr>
                <p:nvPr/>
              </p:nvSpPr>
              <p:spPr bwMode="auto">
                <a:xfrm>
                  <a:off x="112" y="1380"/>
                  <a:ext cx="12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b="1">
                      <a:cs typeface="Times New Roman" pitchFamily="18" charset="0"/>
                    </a:rPr>
                    <a:t>T 8 (e = 20cm)</a:t>
                  </a:r>
                </a:p>
              </p:txBody>
            </p:sp>
            <p:sp>
              <p:nvSpPr>
                <p:cNvPr id="73770" name="Text Box 38"/>
                <p:cNvSpPr txBox="1">
                  <a:spLocks noChangeArrowheads="1"/>
                </p:cNvSpPr>
                <p:nvPr/>
              </p:nvSpPr>
              <p:spPr bwMode="auto">
                <a:xfrm>
                  <a:off x="294" y="2061"/>
                  <a:ext cx="9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b="1">
                      <a:cs typeface="Times New Roman" pitchFamily="18" charset="0"/>
                    </a:rPr>
                    <a:t>Coupe A-A</a:t>
                  </a:r>
                </a:p>
              </p:txBody>
            </p:sp>
            <p:sp>
              <p:nvSpPr>
                <p:cNvPr id="73771" name="Text Box 39"/>
                <p:cNvSpPr txBox="1">
                  <a:spLocks noChangeArrowheads="1"/>
                </p:cNvSpPr>
                <p:nvPr/>
              </p:nvSpPr>
              <p:spPr bwMode="auto">
                <a:xfrm>
                  <a:off x="2108" y="2310"/>
                  <a:ext cx="2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b="1">
                      <a:cs typeface="Times New Roman" pitchFamily="18" charset="0"/>
                    </a:rPr>
                    <a:t>A</a:t>
                  </a:r>
                </a:p>
              </p:txBody>
            </p:sp>
            <p:sp>
              <p:nvSpPr>
                <p:cNvPr id="73772" name="Text Box 40"/>
                <p:cNvSpPr txBox="1">
                  <a:spLocks noChangeArrowheads="1"/>
                </p:cNvSpPr>
                <p:nvPr/>
              </p:nvSpPr>
              <p:spPr bwMode="auto">
                <a:xfrm>
                  <a:off x="792" y="2310"/>
                  <a:ext cx="2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b="1">
                      <a:cs typeface="Times New Roman" pitchFamily="18" charset="0"/>
                    </a:rPr>
                    <a:t>A</a:t>
                  </a:r>
                </a:p>
              </p:txBody>
            </p:sp>
          </p:grpSp>
          <p:grpSp>
            <p:nvGrpSpPr>
              <p:cNvPr id="73764" name="Group 41"/>
              <p:cNvGrpSpPr>
                <a:grpSpLocks/>
              </p:cNvGrpSpPr>
              <p:nvPr/>
            </p:nvGrpSpPr>
            <p:grpSpPr bwMode="auto">
              <a:xfrm>
                <a:off x="1701" y="2453"/>
                <a:ext cx="1859" cy="735"/>
                <a:chOff x="1701" y="2453"/>
                <a:chExt cx="1859" cy="735"/>
              </a:xfrm>
            </p:grpSpPr>
            <p:sp>
              <p:nvSpPr>
                <p:cNvPr id="73765" name="Line 42"/>
                <p:cNvSpPr>
                  <a:spLocks noChangeShapeType="1"/>
                </p:cNvSpPr>
                <p:nvPr/>
              </p:nvSpPr>
              <p:spPr bwMode="auto">
                <a:xfrm flipH="1">
                  <a:off x="1701" y="2689"/>
                  <a:ext cx="725"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3766" name="Line 43"/>
                <p:cNvSpPr>
                  <a:spLocks noChangeShapeType="1"/>
                </p:cNvSpPr>
                <p:nvPr/>
              </p:nvSpPr>
              <p:spPr bwMode="auto">
                <a:xfrm flipH="1" flipV="1">
                  <a:off x="1728" y="2453"/>
                  <a:ext cx="698" cy="2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3767" name="Rectangle 44"/>
                <p:cNvSpPr>
                  <a:spLocks noChangeArrowheads="1"/>
                </p:cNvSpPr>
                <p:nvPr/>
              </p:nvSpPr>
              <p:spPr bwMode="auto">
                <a:xfrm>
                  <a:off x="2381" y="2575"/>
                  <a:ext cx="11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a:cs typeface="Times New Roman" pitchFamily="18" charset="0"/>
                    </a:rPr>
                    <a:t>T 8 (e = 20cm)</a:t>
                  </a:r>
                </a:p>
              </p:txBody>
            </p:sp>
          </p:grpSp>
        </p:grpSp>
      </p:grpSp>
      <p:grpSp>
        <p:nvGrpSpPr>
          <p:cNvPr id="73731" name="Group 45"/>
          <p:cNvGrpSpPr>
            <a:grpSpLocks/>
          </p:cNvGrpSpPr>
          <p:nvPr/>
        </p:nvGrpSpPr>
        <p:grpSpPr bwMode="auto">
          <a:xfrm>
            <a:off x="468313" y="4581525"/>
            <a:ext cx="6840537" cy="1909763"/>
            <a:chOff x="1501" y="3497"/>
            <a:chExt cx="4309" cy="1203"/>
          </a:xfrm>
        </p:grpSpPr>
        <p:sp>
          <p:nvSpPr>
            <p:cNvPr id="73733" name="Text Box 46"/>
            <p:cNvSpPr txBox="1">
              <a:spLocks noChangeArrowheads="1"/>
            </p:cNvSpPr>
            <p:nvPr/>
          </p:nvSpPr>
          <p:spPr bwMode="auto">
            <a:xfrm>
              <a:off x="3134" y="4450"/>
              <a:ext cx="127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b="1">
                  <a:cs typeface="Times New Roman" pitchFamily="18" charset="0"/>
                </a:rPr>
                <a:t>Coupe A-A</a:t>
              </a:r>
            </a:p>
          </p:txBody>
        </p:sp>
        <p:sp>
          <p:nvSpPr>
            <p:cNvPr id="73734" name="Rectangle 47"/>
            <p:cNvSpPr>
              <a:spLocks noChangeArrowheads="1"/>
            </p:cNvSpPr>
            <p:nvPr/>
          </p:nvSpPr>
          <p:spPr bwMode="auto">
            <a:xfrm>
              <a:off x="1501" y="3679"/>
              <a:ext cx="11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a:latin typeface="Garamond" pitchFamily="18" charset="0"/>
                  <a:cs typeface="Arial" charset="0"/>
                </a:rPr>
                <a:t>T 8 (e = 20cm)</a:t>
              </a:r>
            </a:p>
          </p:txBody>
        </p:sp>
        <p:sp>
          <p:nvSpPr>
            <p:cNvPr id="73735" name="Text Box 48"/>
            <p:cNvSpPr txBox="1">
              <a:spLocks noChangeArrowheads="1"/>
            </p:cNvSpPr>
            <p:nvPr/>
          </p:nvSpPr>
          <p:spPr bwMode="auto">
            <a:xfrm>
              <a:off x="4653" y="3497"/>
              <a:ext cx="115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b="1">
                  <a:cs typeface="Times New Roman" pitchFamily="18" charset="0"/>
                </a:rPr>
                <a:t>T 6 (e = 20cm)</a:t>
              </a:r>
            </a:p>
          </p:txBody>
        </p:sp>
        <p:sp>
          <p:nvSpPr>
            <p:cNvPr id="73736" name="Oval 49"/>
            <p:cNvSpPr>
              <a:spLocks noChangeAspect="1" noChangeArrowheads="1"/>
            </p:cNvSpPr>
            <p:nvPr/>
          </p:nvSpPr>
          <p:spPr bwMode="auto">
            <a:xfrm>
              <a:off x="4331" y="3618"/>
              <a:ext cx="49" cy="70"/>
            </a:xfrm>
            <a:prstGeom prst="ellipse">
              <a:avLst/>
            </a:prstGeom>
            <a:solidFill>
              <a:schemeClr val="tx1"/>
            </a:solidFill>
            <a:ln w="9525">
              <a:solidFill>
                <a:schemeClr val="tx1"/>
              </a:solidFill>
              <a:round/>
              <a:headEnd/>
              <a:tailEnd/>
            </a:ln>
          </p:spPr>
          <p:txBody>
            <a:bodyPr/>
            <a:lstStyle/>
            <a:p>
              <a:endParaRPr lang="fr-FR"/>
            </a:p>
          </p:txBody>
        </p:sp>
        <p:sp>
          <p:nvSpPr>
            <p:cNvPr id="73737" name="Oval 50"/>
            <p:cNvSpPr>
              <a:spLocks noChangeAspect="1" noChangeArrowheads="1"/>
            </p:cNvSpPr>
            <p:nvPr/>
          </p:nvSpPr>
          <p:spPr bwMode="auto">
            <a:xfrm>
              <a:off x="4338" y="3924"/>
              <a:ext cx="50" cy="70"/>
            </a:xfrm>
            <a:prstGeom prst="ellipse">
              <a:avLst/>
            </a:prstGeom>
            <a:solidFill>
              <a:schemeClr val="tx1"/>
            </a:solidFill>
            <a:ln w="9525">
              <a:solidFill>
                <a:schemeClr val="tx1"/>
              </a:solidFill>
              <a:round/>
              <a:headEnd/>
              <a:tailEnd/>
            </a:ln>
          </p:spPr>
          <p:txBody>
            <a:bodyPr/>
            <a:lstStyle/>
            <a:p>
              <a:endParaRPr lang="fr-FR"/>
            </a:p>
          </p:txBody>
        </p:sp>
        <p:grpSp>
          <p:nvGrpSpPr>
            <p:cNvPr id="73738" name="Group 51"/>
            <p:cNvGrpSpPr>
              <a:grpSpLocks/>
            </p:cNvGrpSpPr>
            <p:nvPr/>
          </p:nvGrpSpPr>
          <p:grpSpPr bwMode="auto">
            <a:xfrm>
              <a:off x="2590" y="3497"/>
              <a:ext cx="2150" cy="862"/>
              <a:chOff x="2590" y="2877"/>
              <a:chExt cx="2150" cy="862"/>
            </a:xfrm>
          </p:grpSpPr>
          <p:sp>
            <p:nvSpPr>
              <p:cNvPr id="73740" name="Oval 52"/>
              <p:cNvSpPr>
                <a:spLocks noChangeAspect="1" noChangeArrowheads="1"/>
              </p:cNvSpPr>
              <p:nvPr/>
            </p:nvSpPr>
            <p:spPr bwMode="auto">
              <a:xfrm>
                <a:off x="3037" y="2998"/>
                <a:ext cx="49" cy="70"/>
              </a:xfrm>
              <a:prstGeom prst="ellipse">
                <a:avLst/>
              </a:prstGeom>
              <a:solidFill>
                <a:schemeClr val="tx1"/>
              </a:solidFill>
              <a:ln w="9525">
                <a:solidFill>
                  <a:schemeClr val="tx1"/>
                </a:solidFill>
                <a:round/>
                <a:headEnd/>
                <a:tailEnd/>
              </a:ln>
            </p:spPr>
            <p:txBody>
              <a:bodyPr/>
              <a:lstStyle/>
              <a:p>
                <a:endParaRPr lang="fr-FR"/>
              </a:p>
            </p:txBody>
          </p:sp>
          <p:sp>
            <p:nvSpPr>
              <p:cNvPr id="73741" name="Oval 53"/>
              <p:cNvSpPr>
                <a:spLocks noChangeAspect="1" noChangeArrowheads="1"/>
              </p:cNvSpPr>
              <p:nvPr/>
            </p:nvSpPr>
            <p:spPr bwMode="auto">
              <a:xfrm>
                <a:off x="3346" y="2998"/>
                <a:ext cx="49" cy="70"/>
              </a:xfrm>
              <a:prstGeom prst="ellipse">
                <a:avLst/>
              </a:prstGeom>
              <a:solidFill>
                <a:schemeClr val="tx1"/>
              </a:solidFill>
              <a:ln w="9525">
                <a:solidFill>
                  <a:schemeClr val="tx1"/>
                </a:solidFill>
                <a:round/>
                <a:headEnd/>
                <a:tailEnd/>
              </a:ln>
            </p:spPr>
            <p:txBody>
              <a:bodyPr/>
              <a:lstStyle/>
              <a:p>
                <a:endParaRPr lang="fr-FR"/>
              </a:p>
            </p:txBody>
          </p:sp>
          <p:sp>
            <p:nvSpPr>
              <p:cNvPr id="73742" name="Oval 54"/>
              <p:cNvSpPr>
                <a:spLocks noChangeAspect="1" noChangeArrowheads="1"/>
              </p:cNvSpPr>
              <p:nvPr/>
            </p:nvSpPr>
            <p:spPr bwMode="auto">
              <a:xfrm>
                <a:off x="3684" y="2998"/>
                <a:ext cx="49" cy="70"/>
              </a:xfrm>
              <a:prstGeom prst="ellipse">
                <a:avLst/>
              </a:prstGeom>
              <a:solidFill>
                <a:schemeClr val="tx1"/>
              </a:solidFill>
              <a:ln w="9525">
                <a:solidFill>
                  <a:schemeClr val="tx1"/>
                </a:solidFill>
                <a:round/>
                <a:headEnd/>
                <a:tailEnd/>
              </a:ln>
            </p:spPr>
            <p:txBody>
              <a:bodyPr/>
              <a:lstStyle/>
              <a:p>
                <a:endParaRPr lang="fr-FR"/>
              </a:p>
            </p:txBody>
          </p:sp>
          <p:sp>
            <p:nvSpPr>
              <p:cNvPr id="73743" name="Oval 55"/>
              <p:cNvSpPr>
                <a:spLocks noChangeAspect="1" noChangeArrowheads="1"/>
              </p:cNvSpPr>
              <p:nvPr/>
            </p:nvSpPr>
            <p:spPr bwMode="auto">
              <a:xfrm>
                <a:off x="4019" y="2998"/>
                <a:ext cx="49" cy="70"/>
              </a:xfrm>
              <a:prstGeom prst="ellipse">
                <a:avLst/>
              </a:prstGeom>
              <a:solidFill>
                <a:schemeClr val="tx1"/>
              </a:solidFill>
              <a:ln w="9525">
                <a:solidFill>
                  <a:schemeClr val="tx1"/>
                </a:solidFill>
                <a:round/>
                <a:headEnd/>
                <a:tailEnd/>
              </a:ln>
            </p:spPr>
            <p:txBody>
              <a:bodyPr/>
              <a:lstStyle/>
              <a:p>
                <a:endParaRPr lang="fr-FR"/>
              </a:p>
            </p:txBody>
          </p:sp>
          <p:sp>
            <p:nvSpPr>
              <p:cNvPr id="73744" name="Oval 56"/>
              <p:cNvSpPr>
                <a:spLocks noChangeAspect="1" noChangeArrowheads="1"/>
              </p:cNvSpPr>
              <p:nvPr/>
            </p:nvSpPr>
            <p:spPr bwMode="auto">
              <a:xfrm>
                <a:off x="3041" y="3304"/>
                <a:ext cx="49" cy="70"/>
              </a:xfrm>
              <a:prstGeom prst="ellipse">
                <a:avLst/>
              </a:prstGeom>
              <a:solidFill>
                <a:schemeClr val="tx1"/>
              </a:solidFill>
              <a:ln w="9525">
                <a:solidFill>
                  <a:schemeClr val="tx1"/>
                </a:solidFill>
                <a:round/>
                <a:headEnd/>
                <a:tailEnd/>
              </a:ln>
            </p:spPr>
            <p:txBody>
              <a:bodyPr/>
              <a:lstStyle/>
              <a:p>
                <a:endParaRPr lang="fr-FR"/>
              </a:p>
            </p:txBody>
          </p:sp>
          <p:sp>
            <p:nvSpPr>
              <p:cNvPr id="73745" name="Oval 57"/>
              <p:cNvSpPr>
                <a:spLocks noChangeAspect="1" noChangeArrowheads="1"/>
              </p:cNvSpPr>
              <p:nvPr/>
            </p:nvSpPr>
            <p:spPr bwMode="auto">
              <a:xfrm>
                <a:off x="3348" y="3304"/>
                <a:ext cx="50" cy="70"/>
              </a:xfrm>
              <a:prstGeom prst="ellipse">
                <a:avLst/>
              </a:prstGeom>
              <a:solidFill>
                <a:schemeClr val="tx1"/>
              </a:solidFill>
              <a:ln w="9525">
                <a:solidFill>
                  <a:schemeClr val="tx1"/>
                </a:solidFill>
                <a:round/>
                <a:headEnd/>
                <a:tailEnd/>
              </a:ln>
            </p:spPr>
            <p:txBody>
              <a:bodyPr/>
              <a:lstStyle/>
              <a:p>
                <a:endParaRPr lang="fr-FR"/>
              </a:p>
            </p:txBody>
          </p:sp>
          <p:sp>
            <p:nvSpPr>
              <p:cNvPr id="73746" name="Oval 58"/>
              <p:cNvSpPr>
                <a:spLocks noChangeAspect="1" noChangeArrowheads="1"/>
              </p:cNvSpPr>
              <p:nvPr/>
            </p:nvSpPr>
            <p:spPr bwMode="auto">
              <a:xfrm>
                <a:off x="4028" y="3304"/>
                <a:ext cx="49" cy="70"/>
              </a:xfrm>
              <a:prstGeom prst="ellipse">
                <a:avLst/>
              </a:prstGeom>
              <a:solidFill>
                <a:schemeClr val="tx1"/>
              </a:solidFill>
              <a:ln w="9525">
                <a:solidFill>
                  <a:schemeClr val="tx1"/>
                </a:solidFill>
                <a:round/>
                <a:headEnd/>
                <a:tailEnd/>
              </a:ln>
            </p:spPr>
            <p:txBody>
              <a:bodyPr/>
              <a:lstStyle/>
              <a:p>
                <a:endParaRPr lang="fr-FR"/>
              </a:p>
            </p:txBody>
          </p:sp>
          <p:sp>
            <p:nvSpPr>
              <p:cNvPr id="73747" name="Oval 59"/>
              <p:cNvSpPr>
                <a:spLocks noChangeAspect="1" noChangeArrowheads="1"/>
              </p:cNvSpPr>
              <p:nvPr/>
            </p:nvSpPr>
            <p:spPr bwMode="auto">
              <a:xfrm>
                <a:off x="3700" y="3304"/>
                <a:ext cx="49" cy="70"/>
              </a:xfrm>
              <a:prstGeom prst="ellipse">
                <a:avLst/>
              </a:prstGeom>
              <a:solidFill>
                <a:schemeClr val="tx1"/>
              </a:solidFill>
              <a:ln w="9525">
                <a:solidFill>
                  <a:schemeClr val="tx1"/>
                </a:solidFill>
                <a:round/>
                <a:headEnd/>
                <a:tailEnd/>
              </a:ln>
            </p:spPr>
            <p:txBody>
              <a:bodyPr/>
              <a:lstStyle/>
              <a:p>
                <a:endParaRPr lang="fr-FR"/>
              </a:p>
            </p:txBody>
          </p:sp>
          <p:grpSp>
            <p:nvGrpSpPr>
              <p:cNvPr id="73748" name="Group 60"/>
              <p:cNvGrpSpPr>
                <a:grpSpLocks/>
              </p:cNvGrpSpPr>
              <p:nvPr/>
            </p:nvGrpSpPr>
            <p:grpSpPr bwMode="auto">
              <a:xfrm>
                <a:off x="2590" y="2877"/>
                <a:ext cx="2150" cy="862"/>
                <a:chOff x="2590" y="2877"/>
                <a:chExt cx="2150" cy="862"/>
              </a:xfrm>
            </p:grpSpPr>
            <p:sp>
              <p:nvSpPr>
                <p:cNvPr id="73749" name="Line 61"/>
                <p:cNvSpPr>
                  <a:spLocks noChangeShapeType="1"/>
                </p:cNvSpPr>
                <p:nvPr/>
              </p:nvSpPr>
              <p:spPr bwMode="auto">
                <a:xfrm>
                  <a:off x="2925" y="3739"/>
                  <a:ext cx="1545"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fr-FR"/>
                </a:p>
              </p:txBody>
            </p:sp>
            <p:grpSp>
              <p:nvGrpSpPr>
                <p:cNvPr id="73750" name="Group 62"/>
                <p:cNvGrpSpPr>
                  <a:grpSpLocks/>
                </p:cNvGrpSpPr>
                <p:nvPr/>
              </p:nvGrpSpPr>
              <p:grpSpPr bwMode="auto">
                <a:xfrm>
                  <a:off x="2590" y="2877"/>
                  <a:ext cx="2132" cy="619"/>
                  <a:chOff x="2590" y="2877"/>
                  <a:chExt cx="2132" cy="619"/>
                </a:xfrm>
              </p:grpSpPr>
              <p:sp>
                <p:nvSpPr>
                  <p:cNvPr id="73752" name="Line 63"/>
                  <p:cNvSpPr>
                    <a:spLocks noChangeShapeType="1"/>
                  </p:cNvSpPr>
                  <p:nvPr/>
                </p:nvSpPr>
                <p:spPr bwMode="auto">
                  <a:xfrm>
                    <a:off x="2925" y="2877"/>
                    <a:ext cx="1545"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53" name="Line 64"/>
                  <p:cNvSpPr>
                    <a:spLocks noChangeShapeType="1"/>
                  </p:cNvSpPr>
                  <p:nvPr/>
                </p:nvSpPr>
                <p:spPr bwMode="auto">
                  <a:xfrm>
                    <a:off x="2925" y="3495"/>
                    <a:ext cx="1545" cy="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54" name="Line 65"/>
                  <p:cNvSpPr>
                    <a:spLocks noChangeShapeType="1"/>
                  </p:cNvSpPr>
                  <p:nvPr/>
                </p:nvSpPr>
                <p:spPr bwMode="auto">
                  <a:xfrm>
                    <a:off x="2925" y="3374"/>
                    <a:ext cx="1545"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55" name="Line 66"/>
                  <p:cNvSpPr>
                    <a:spLocks noChangeShapeType="1"/>
                  </p:cNvSpPr>
                  <p:nvPr/>
                </p:nvSpPr>
                <p:spPr bwMode="auto">
                  <a:xfrm>
                    <a:off x="2925" y="2997"/>
                    <a:ext cx="1545"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56" name="Line 67"/>
                  <p:cNvSpPr>
                    <a:spLocks noChangeShapeType="1"/>
                  </p:cNvSpPr>
                  <p:nvPr/>
                </p:nvSpPr>
                <p:spPr bwMode="auto">
                  <a:xfrm flipV="1">
                    <a:off x="2590" y="2998"/>
                    <a:ext cx="304" cy="1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3757" name="Line 68"/>
                  <p:cNvSpPr>
                    <a:spLocks noChangeShapeType="1"/>
                  </p:cNvSpPr>
                  <p:nvPr/>
                </p:nvSpPr>
                <p:spPr bwMode="auto">
                  <a:xfrm>
                    <a:off x="2590" y="3118"/>
                    <a:ext cx="335" cy="2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3758" name="Line 69"/>
                  <p:cNvSpPr>
                    <a:spLocks noChangeShapeType="1"/>
                  </p:cNvSpPr>
                  <p:nvPr/>
                </p:nvSpPr>
                <p:spPr bwMode="auto">
                  <a:xfrm flipH="1" flipV="1">
                    <a:off x="4059" y="3022"/>
                    <a:ext cx="663" cy="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73751" name="Line 70"/>
                <p:cNvSpPr>
                  <a:spLocks noChangeShapeType="1"/>
                </p:cNvSpPr>
                <p:nvPr/>
              </p:nvSpPr>
              <p:spPr bwMode="auto">
                <a:xfrm flipH="1">
                  <a:off x="4059" y="3158"/>
                  <a:ext cx="681"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sp>
          <p:nvSpPr>
            <p:cNvPr id="73739" name="Text Box 71"/>
            <p:cNvSpPr txBox="1">
              <a:spLocks noChangeArrowheads="1"/>
            </p:cNvSpPr>
            <p:nvPr/>
          </p:nvSpPr>
          <p:spPr bwMode="auto">
            <a:xfrm>
              <a:off x="3452" y="4137"/>
              <a:ext cx="5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000" b="1">
                  <a:latin typeface="Garamond" pitchFamily="18" charset="0"/>
                  <a:cs typeface="Arial" charset="0"/>
                </a:rPr>
                <a:t>1 m</a:t>
              </a:r>
            </a:p>
          </p:txBody>
        </p:sp>
      </p:grpSp>
      <p:sp>
        <p:nvSpPr>
          <p:cNvPr id="73732" name="Rectangle 72"/>
          <p:cNvSpPr>
            <a:spLocks noChangeArrowheads="1"/>
          </p:cNvSpPr>
          <p:nvPr/>
        </p:nvSpPr>
        <p:spPr bwMode="auto">
          <a:xfrm>
            <a:off x="539750" y="527050"/>
            <a:ext cx="334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b="1">
                <a:solidFill>
                  <a:srgbClr val="000000"/>
                </a:solidFill>
              </a:rPr>
              <a:t>Ferraillage de l’acrotère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457200" y="996950"/>
            <a:ext cx="14366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de-DE" sz="2400" b="1">
                <a:solidFill>
                  <a:srgbClr val="000000"/>
                </a:solidFill>
                <a:cs typeface="Times New Roman" pitchFamily="18" charset="0"/>
              </a:rPr>
              <a:t>Portiques</a:t>
            </a:r>
            <a:endParaRPr lang="fr-FR" sz="2400" b="1">
              <a:solidFill>
                <a:srgbClr val="000000"/>
              </a:solidFill>
              <a:cs typeface="Times New Roman" pitchFamily="18" charset="0"/>
            </a:endParaRPr>
          </a:p>
          <a:p>
            <a:pPr eaLnBrk="1" hangingPunct="1"/>
            <a:endParaRPr lang="fr-FR" sz="2400">
              <a:cs typeface="Arial" charset="0"/>
            </a:endParaRPr>
          </a:p>
        </p:txBody>
      </p:sp>
      <p:sp>
        <p:nvSpPr>
          <p:cNvPr id="74755" name="Text Box 3"/>
          <p:cNvSpPr txBox="1">
            <a:spLocks noChangeArrowheads="1"/>
          </p:cNvSpPr>
          <p:nvPr/>
        </p:nvSpPr>
        <p:spPr bwMode="auto">
          <a:xfrm>
            <a:off x="304800" y="1311275"/>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400">
                <a:cs typeface="Times New Roman" pitchFamily="18" charset="0"/>
              </a:rPr>
              <a:t>Les poteaux sont ferraillés en flexion composée et, les poutres en flexion simple en fissuration peu nuisible.</a:t>
            </a:r>
            <a:r>
              <a:rPr lang="fr-FR" sz="2400">
                <a:cs typeface="Arial" charset="0"/>
              </a:rPr>
              <a:t> </a:t>
            </a:r>
          </a:p>
        </p:txBody>
      </p:sp>
      <p:sp>
        <p:nvSpPr>
          <p:cNvPr id="157700" name="Text Box 4"/>
          <p:cNvSpPr txBox="1">
            <a:spLocks noChangeArrowheads="1"/>
          </p:cNvSpPr>
          <p:nvPr/>
        </p:nvSpPr>
        <p:spPr bwMode="auto">
          <a:xfrm>
            <a:off x="457200" y="2133600"/>
            <a:ext cx="1055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sz="2400" b="1">
                <a:solidFill>
                  <a:srgbClr val="000000"/>
                </a:solidFill>
                <a:cs typeface="Times New Roman" pitchFamily="18" charset="0"/>
              </a:rPr>
              <a:t>Voiles</a:t>
            </a:r>
            <a:r>
              <a:rPr lang="fr-FR" sz="2400" b="1">
                <a:effectLst>
                  <a:outerShdw blurRad="38100" dist="38100" dir="2700000" algn="tl">
                    <a:srgbClr val="000000"/>
                  </a:outerShdw>
                </a:effectLst>
                <a:cs typeface="Times New Roman" pitchFamily="18" charset="0"/>
              </a:rPr>
              <a:t> </a:t>
            </a:r>
          </a:p>
        </p:txBody>
      </p:sp>
      <p:sp>
        <p:nvSpPr>
          <p:cNvPr id="74757" name="Text Box 5"/>
          <p:cNvSpPr txBox="1">
            <a:spLocks noChangeArrowheads="1"/>
          </p:cNvSpPr>
          <p:nvPr/>
        </p:nvSpPr>
        <p:spPr bwMode="auto">
          <a:xfrm>
            <a:off x="304800" y="2514600"/>
            <a:ext cx="457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400">
                <a:cs typeface="Times New Roman" pitchFamily="18" charset="0"/>
              </a:rPr>
              <a:t>Le ferraillage des voiles comporte :</a:t>
            </a:r>
            <a:r>
              <a:rPr lang="fr-FR" sz="2400">
                <a:cs typeface="Arial" charset="0"/>
              </a:rPr>
              <a:t> </a:t>
            </a:r>
          </a:p>
        </p:txBody>
      </p:sp>
      <p:sp>
        <p:nvSpPr>
          <p:cNvPr id="157702" name="Text Box 6"/>
          <p:cNvSpPr txBox="1">
            <a:spLocks noChangeArrowheads="1"/>
          </p:cNvSpPr>
          <p:nvPr/>
        </p:nvSpPr>
        <p:spPr bwMode="auto">
          <a:xfrm>
            <a:off x="685800" y="3165475"/>
            <a:ext cx="2787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400">
                <a:cs typeface="Times New Roman" pitchFamily="18" charset="0"/>
              </a:rPr>
              <a:t>Armatures verticales.</a:t>
            </a:r>
          </a:p>
          <a:p>
            <a:pPr eaLnBrk="1" hangingPunct="1"/>
            <a:endParaRPr lang="fr-FR" sz="2400">
              <a:cs typeface="Arial" charset="0"/>
            </a:endParaRPr>
          </a:p>
        </p:txBody>
      </p:sp>
      <p:sp>
        <p:nvSpPr>
          <p:cNvPr id="157703" name="Text Box 7"/>
          <p:cNvSpPr txBox="1">
            <a:spLocks noChangeArrowheads="1"/>
          </p:cNvSpPr>
          <p:nvPr/>
        </p:nvSpPr>
        <p:spPr bwMode="auto">
          <a:xfrm>
            <a:off x="685800" y="3505200"/>
            <a:ext cx="3186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400">
                <a:cs typeface="Times New Roman" pitchFamily="18" charset="0"/>
              </a:rPr>
              <a:t>Armatures horizontales.</a:t>
            </a:r>
            <a:r>
              <a:rPr lang="fr-FR" sz="2400">
                <a:cs typeface="Arial" charset="0"/>
              </a:rPr>
              <a:t> </a:t>
            </a:r>
          </a:p>
        </p:txBody>
      </p:sp>
      <p:sp>
        <p:nvSpPr>
          <p:cNvPr id="157704" name="Text Box 8"/>
          <p:cNvSpPr txBox="1">
            <a:spLocks noChangeArrowheads="1"/>
          </p:cNvSpPr>
          <p:nvPr/>
        </p:nvSpPr>
        <p:spPr bwMode="auto">
          <a:xfrm>
            <a:off x="685800" y="3886200"/>
            <a:ext cx="3271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400">
                <a:cs typeface="Times New Roman" pitchFamily="18" charset="0"/>
              </a:rPr>
              <a:t>Armatures transversales.</a:t>
            </a:r>
            <a:r>
              <a:rPr lang="fr-FR" sz="2400">
                <a:cs typeface="Arial" charset="0"/>
              </a:rPr>
              <a:t> </a:t>
            </a:r>
          </a:p>
        </p:txBody>
      </p:sp>
      <p:sp>
        <p:nvSpPr>
          <p:cNvPr id="74761" name="Text Box 9"/>
          <p:cNvSpPr txBox="1">
            <a:spLocks noChangeArrowheads="1"/>
          </p:cNvSpPr>
          <p:nvPr/>
        </p:nvSpPr>
        <p:spPr bwMode="auto">
          <a:xfrm>
            <a:off x="304800" y="4876800"/>
            <a:ext cx="5867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400">
                <a:cs typeface="Times New Roman" pitchFamily="18" charset="0"/>
              </a:rPr>
              <a:t>Pour les linteaux on doit vérifier les contraintes de cisaillement pour déterminer les armature suivant le </a:t>
            </a:r>
            <a:r>
              <a:rPr lang="fr-FR" sz="2400" b="1">
                <a:cs typeface="Times New Roman" pitchFamily="18" charset="0"/>
              </a:rPr>
              <a:t>RPA2003.</a:t>
            </a:r>
          </a:p>
          <a:p>
            <a:pPr eaLnBrk="1" hangingPunct="1"/>
            <a:endParaRPr lang="fr-FR" sz="2400">
              <a:cs typeface="Arial" charset="0"/>
            </a:endParaRPr>
          </a:p>
        </p:txBody>
      </p:sp>
      <p:grpSp>
        <p:nvGrpSpPr>
          <p:cNvPr id="74762" name="Group 10"/>
          <p:cNvGrpSpPr>
            <a:grpSpLocks/>
          </p:cNvGrpSpPr>
          <p:nvPr/>
        </p:nvGrpSpPr>
        <p:grpSpPr bwMode="auto">
          <a:xfrm>
            <a:off x="6781800" y="4800600"/>
            <a:ext cx="1641475" cy="1720850"/>
            <a:chOff x="3047" y="1356"/>
            <a:chExt cx="7184" cy="7518"/>
          </a:xfrm>
        </p:grpSpPr>
        <p:sp>
          <p:nvSpPr>
            <p:cNvPr id="74785" name="Line 11"/>
            <p:cNvSpPr>
              <a:spLocks noChangeShapeType="1"/>
            </p:cNvSpPr>
            <p:nvPr/>
          </p:nvSpPr>
          <p:spPr bwMode="auto">
            <a:xfrm>
              <a:off x="4319" y="3952"/>
              <a:ext cx="55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86" name="Line 12"/>
            <p:cNvSpPr>
              <a:spLocks noChangeShapeType="1"/>
            </p:cNvSpPr>
            <p:nvPr/>
          </p:nvSpPr>
          <p:spPr bwMode="auto">
            <a:xfrm>
              <a:off x="4324" y="6134"/>
              <a:ext cx="55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87" name="Line 13"/>
            <p:cNvSpPr>
              <a:spLocks noChangeShapeType="1"/>
            </p:cNvSpPr>
            <p:nvPr/>
          </p:nvSpPr>
          <p:spPr bwMode="auto">
            <a:xfrm>
              <a:off x="4330" y="3228"/>
              <a:ext cx="55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88" name="Line 14"/>
            <p:cNvSpPr>
              <a:spLocks noChangeShapeType="1"/>
            </p:cNvSpPr>
            <p:nvPr/>
          </p:nvSpPr>
          <p:spPr bwMode="auto">
            <a:xfrm>
              <a:off x="4319" y="4672"/>
              <a:ext cx="55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89" name="Line 15"/>
            <p:cNvSpPr>
              <a:spLocks noChangeShapeType="1"/>
            </p:cNvSpPr>
            <p:nvPr/>
          </p:nvSpPr>
          <p:spPr bwMode="auto">
            <a:xfrm>
              <a:off x="4308" y="5398"/>
              <a:ext cx="55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90" name="Line 16"/>
            <p:cNvSpPr>
              <a:spLocks noChangeShapeType="1"/>
            </p:cNvSpPr>
            <p:nvPr/>
          </p:nvSpPr>
          <p:spPr bwMode="auto">
            <a:xfrm>
              <a:off x="4858" y="3232"/>
              <a:ext cx="0" cy="29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91" name="Line 17"/>
            <p:cNvSpPr>
              <a:spLocks noChangeShapeType="1"/>
            </p:cNvSpPr>
            <p:nvPr/>
          </p:nvSpPr>
          <p:spPr bwMode="auto">
            <a:xfrm>
              <a:off x="7040" y="3238"/>
              <a:ext cx="0" cy="28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92" name="Line 18"/>
            <p:cNvSpPr>
              <a:spLocks noChangeShapeType="1"/>
            </p:cNvSpPr>
            <p:nvPr/>
          </p:nvSpPr>
          <p:spPr bwMode="auto">
            <a:xfrm>
              <a:off x="6309" y="3227"/>
              <a:ext cx="0" cy="29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93" name="Line 19"/>
            <p:cNvSpPr>
              <a:spLocks noChangeShapeType="1"/>
            </p:cNvSpPr>
            <p:nvPr/>
          </p:nvSpPr>
          <p:spPr bwMode="auto">
            <a:xfrm>
              <a:off x="5595" y="3248"/>
              <a:ext cx="0" cy="289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94" name="Line 20"/>
            <p:cNvSpPr>
              <a:spLocks noChangeShapeType="1"/>
            </p:cNvSpPr>
            <p:nvPr/>
          </p:nvSpPr>
          <p:spPr bwMode="auto">
            <a:xfrm>
              <a:off x="5227" y="1440"/>
              <a:ext cx="1" cy="5609"/>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fr-FR"/>
            </a:p>
          </p:txBody>
        </p:sp>
        <p:sp>
          <p:nvSpPr>
            <p:cNvPr id="74795" name="Line 21"/>
            <p:cNvSpPr>
              <a:spLocks noChangeShapeType="1"/>
            </p:cNvSpPr>
            <p:nvPr/>
          </p:nvSpPr>
          <p:spPr bwMode="auto">
            <a:xfrm>
              <a:off x="4322" y="2662"/>
              <a:ext cx="0" cy="4036"/>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fr-FR"/>
            </a:p>
          </p:txBody>
        </p:sp>
        <p:sp>
          <p:nvSpPr>
            <p:cNvPr id="74796" name="Line 22"/>
            <p:cNvSpPr>
              <a:spLocks noChangeShapeType="1"/>
            </p:cNvSpPr>
            <p:nvPr/>
          </p:nvSpPr>
          <p:spPr bwMode="auto">
            <a:xfrm flipH="1">
              <a:off x="3047" y="6296"/>
              <a:ext cx="43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97" name="Line 23"/>
            <p:cNvSpPr>
              <a:spLocks noChangeShapeType="1"/>
            </p:cNvSpPr>
            <p:nvPr/>
          </p:nvSpPr>
          <p:spPr bwMode="auto">
            <a:xfrm flipH="1">
              <a:off x="3052" y="3053"/>
              <a:ext cx="43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98" name="Line 24"/>
            <p:cNvSpPr>
              <a:spLocks noChangeShapeType="1"/>
            </p:cNvSpPr>
            <p:nvPr/>
          </p:nvSpPr>
          <p:spPr bwMode="auto">
            <a:xfrm>
              <a:off x="7384" y="6296"/>
              <a:ext cx="0" cy="9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99" name="Line 25"/>
            <p:cNvSpPr>
              <a:spLocks noChangeShapeType="1"/>
            </p:cNvSpPr>
            <p:nvPr/>
          </p:nvSpPr>
          <p:spPr bwMode="auto">
            <a:xfrm>
              <a:off x="3053" y="6318"/>
              <a:ext cx="0" cy="9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00" name="Line 26"/>
            <p:cNvSpPr>
              <a:spLocks noChangeShapeType="1"/>
            </p:cNvSpPr>
            <p:nvPr/>
          </p:nvSpPr>
          <p:spPr bwMode="auto">
            <a:xfrm>
              <a:off x="7395" y="2137"/>
              <a:ext cx="0" cy="9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01" name="Line 27"/>
            <p:cNvSpPr>
              <a:spLocks noChangeShapeType="1"/>
            </p:cNvSpPr>
            <p:nvPr/>
          </p:nvSpPr>
          <p:spPr bwMode="auto">
            <a:xfrm>
              <a:off x="3064" y="2143"/>
              <a:ext cx="0" cy="9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02" name="Line 28"/>
            <p:cNvSpPr>
              <a:spLocks noChangeShapeType="1"/>
            </p:cNvSpPr>
            <p:nvPr/>
          </p:nvSpPr>
          <p:spPr bwMode="auto">
            <a:xfrm flipV="1">
              <a:off x="4353" y="1557"/>
              <a:ext cx="5878" cy="34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03" name="Line 29"/>
            <p:cNvSpPr>
              <a:spLocks noChangeShapeType="1"/>
            </p:cNvSpPr>
            <p:nvPr/>
          </p:nvSpPr>
          <p:spPr bwMode="auto">
            <a:xfrm flipV="1">
              <a:off x="4358" y="1931"/>
              <a:ext cx="5845" cy="3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04" name="Line 30"/>
            <p:cNvSpPr>
              <a:spLocks noChangeShapeType="1"/>
            </p:cNvSpPr>
            <p:nvPr/>
          </p:nvSpPr>
          <p:spPr bwMode="auto">
            <a:xfrm flipH="1" flipV="1">
              <a:off x="4325" y="4308"/>
              <a:ext cx="5845" cy="3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05" name="Line 31"/>
            <p:cNvSpPr>
              <a:spLocks noChangeShapeType="1"/>
            </p:cNvSpPr>
            <p:nvPr/>
          </p:nvSpPr>
          <p:spPr bwMode="auto">
            <a:xfrm flipH="1" flipV="1">
              <a:off x="4330" y="3946"/>
              <a:ext cx="5828" cy="3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06" name="Line 32"/>
            <p:cNvSpPr>
              <a:spLocks noChangeShapeType="1"/>
            </p:cNvSpPr>
            <p:nvPr/>
          </p:nvSpPr>
          <p:spPr bwMode="auto">
            <a:xfrm>
              <a:off x="9227" y="2160"/>
              <a:ext cx="167" cy="2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07" name="Line 33"/>
            <p:cNvSpPr>
              <a:spLocks noChangeShapeType="1"/>
            </p:cNvSpPr>
            <p:nvPr/>
          </p:nvSpPr>
          <p:spPr bwMode="auto">
            <a:xfrm>
              <a:off x="8930" y="2350"/>
              <a:ext cx="167" cy="2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08" name="Line 34"/>
            <p:cNvSpPr>
              <a:spLocks noChangeShapeType="1"/>
            </p:cNvSpPr>
            <p:nvPr/>
          </p:nvSpPr>
          <p:spPr bwMode="auto">
            <a:xfrm>
              <a:off x="8616" y="2523"/>
              <a:ext cx="167" cy="2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09" name="Line 35"/>
            <p:cNvSpPr>
              <a:spLocks noChangeShapeType="1"/>
            </p:cNvSpPr>
            <p:nvPr/>
          </p:nvSpPr>
          <p:spPr bwMode="auto">
            <a:xfrm>
              <a:off x="8322" y="2713"/>
              <a:ext cx="167" cy="2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10" name="Line 36"/>
            <p:cNvSpPr>
              <a:spLocks noChangeShapeType="1"/>
            </p:cNvSpPr>
            <p:nvPr/>
          </p:nvSpPr>
          <p:spPr bwMode="auto">
            <a:xfrm>
              <a:off x="7992" y="2903"/>
              <a:ext cx="167" cy="2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11" name="Line 37"/>
            <p:cNvSpPr>
              <a:spLocks noChangeShapeType="1"/>
            </p:cNvSpPr>
            <p:nvPr/>
          </p:nvSpPr>
          <p:spPr bwMode="auto">
            <a:xfrm>
              <a:off x="7664" y="3091"/>
              <a:ext cx="167" cy="2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12" name="Line 38"/>
            <p:cNvSpPr>
              <a:spLocks noChangeShapeType="1"/>
            </p:cNvSpPr>
            <p:nvPr/>
          </p:nvSpPr>
          <p:spPr bwMode="auto">
            <a:xfrm>
              <a:off x="7334" y="3282"/>
              <a:ext cx="167" cy="2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13" name="Line 39"/>
            <p:cNvSpPr>
              <a:spLocks noChangeShapeType="1"/>
            </p:cNvSpPr>
            <p:nvPr/>
          </p:nvSpPr>
          <p:spPr bwMode="auto">
            <a:xfrm>
              <a:off x="7005" y="3487"/>
              <a:ext cx="167" cy="2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14" name="Line 40"/>
            <p:cNvSpPr>
              <a:spLocks noChangeShapeType="1"/>
            </p:cNvSpPr>
            <p:nvPr/>
          </p:nvSpPr>
          <p:spPr bwMode="auto">
            <a:xfrm>
              <a:off x="6659" y="3694"/>
              <a:ext cx="167" cy="2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15" name="Line 41"/>
            <p:cNvSpPr>
              <a:spLocks noChangeShapeType="1"/>
            </p:cNvSpPr>
            <p:nvPr/>
          </p:nvSpPr>
          <p:spPr bwMode="auto">
            <a:xfrm>
              <a:off x="6313" y="3884"/>
              <a:ext cx="167" cy="2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16" name="Line 42"/>
            <p:cNvSpPr>
              <a:spLocks noChangeShapeType="1"/>
            </p:cNvSpPr>
            <p:nvPr/>
          </p:nvSpPr>
          <p:spPr bwMode="auto">
            <a:xfrm>
              <a:off x="5945" y="4119"/>
              <a:ext cx="167" cy="2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17" name="Line 43"/>
            <p:cNvSpPr>
              <a:spLocks noChangeShapeType="1"/>
            </p:cNvSpPr>
            <p:nvPr/>
          </p:nvSpPr>
          <p:spPr bwMode="auto">
            <a:xfrm>
              <a:off x="5598" y="4308"/>
              <a:ext cx="167" cy="2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18" name="Line 44"/>
            <p:cNvSpPr>
              <a:spLocks noChangeShapeType="1"/>
            </p:cNvSpPr>
            <p:nvPr/>
          </p:nvSpPr>
          <p:spPr bwMode="auto">
            <a:xfrm flipV="1">
              <a:off x="8470" y="1942"/>
              <a:ext cx="636" cy="3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19" name="Line 45"/>
            <p:cNvSpPr>
              <a:spLocks noChangeShapeType="1"/>
            </p:cNvSpPr>
            <p:nvPr/>
          </p:nvSpPr>
          <p:spPr bwMode="auto">
            <a:xfrm>
              <a:off x="8436" y="2240"/>
              <a:ext cx="185" cy="26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74820" name="Line 46"/>
            <p:cNvSpPr>
              <a:spLocks noChangeShapeType="1"/>
            </p:cNvSpPr>
            <p:nvPr/>
          </p:nvSpPr>
          <p:spPr bwMode="auto">
            <a:xfrm>
              <a:off x="9025" y="1876"/>
              <a:ext cx="201" cy="31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74821" name="Line 47"/>
            <p:cNvSpPr>
              <a:spLocks noChangeShapeType="1"/>
            </p:cNvSpPr>
            <p:nvPr/>
          </p:nvSpPr>
          <p:spPr bwMode="auto">
            <a:xfrm>
              <a:off x="8773" y="2076"/>
              <a:ext cx="152" cy="26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74822" name="Line 48"/>
            <p:cNvSpPr>
              <a:spLocks noChangeShapeType="1"/>
            </p:cNvSpPr>
            <p:nvPr/>
          </p:nvSpPr>
          <p:spPr bwMode="auto">
            <a:xfrm flipH="1" flipV="1">
              <a:off x="4772" y="1373"/>
              <a:ext cx="1155" cy="921"/>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fr-FR"/>
            </a:p>
          </p:txBody>
        </p:sp>
        <p:sp>
          <p:nvSpPr>
            <p:cNvPr id="74823" name="Line 49"/>
            <p:cNvSpPr>
              <a:spLocks noChangeShapeType="1"/>
            </p:cNvSpPr>
            <p:nvPr/>
          </p:nvSpPr>
          <p:spPr bwMode="auto">
            <a:xfrm flipV="1">
              <a:off x="4484" y="1356"/>
              <a:ext cx="1139" cy="938"/>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fr-FR"/>
            </a:p>
          </p:txBody>
        </p:sp>
        <p:sp>
          <p:nvSpPr>
            <p:cNvPr id="74824" name="Line 50"/>
            <p:cNvSpPr>
              <a:spLocks noChangeShapeType="1"/>
            </p:cNvSpPr>
            <p:nvPr/>
          </p:nvSpPr>
          <p:spPr bwMode="auto">
            <a:xfrm>
              <a:off x="5579" y="7049"/>
              <a:ext cx="737"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fr-FR"/>
            </a:p>
          </p:txBody>
        </p:sp>
        <p:sp>
          <p:nvSpPr>
            <p:cNvPr id="74825" name="Line 51"/>
            <p:cNvSpPr>
              <a:spLocks noChangeShapeType="1"/>
            </p:cNvSpPr>
            <p:nvPr/>
          </p:nvSpPr>
          <p:spPr bwMode="auto">
            <a:xfrm>
              <a:off x="5596" y="6128"/>
              <a:ext cx="0" cy="92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74826" name="Line 52"/>
            <p:cNvSpPr>
              <a:spLocks noChangeShapeType="1"/>
            </p:cNvSpPr>
            <p:nvPr/>
          </p:nvSpPr>
          <p:spPr bwMode="auto">
            <a:xfrm>
              <a:off x="6305" y="6150"/>
              <a:ext cx="0" cy="92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74827" name="Line 53"/>
            <p:cNvSpPr>
              <a:spLocks noChangeShapeType="1"/>
            </p:cNvSpPr>
            <p:nvPr/>
          </p:nvSpPr>
          <p:spPr bwMode="auto">
            <a:xfrm flipH="1">
              <a:off x="7351" y="8288"/>
              <a:ext cx="2729"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fr-FR"/>
            </a:p>
          </p:txBody>
        </p:sp>
        <p:sp>
          <p:nvSpPr>
            <p:cNvPr id="74828" name="Line 54"/>
            <p:cNvSpPr>
              <a:spLocks noChangeShapeType="1"/>
            </p:cNvSpPr>
            <p:nvPr/>
          </p:nvSpPr>
          <p:spPr bwMode="auto">
            <a:xfrm>
              <a:off x="10097" y="7016"/>
              <a:ext cx="0" cy="185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74829" name="Line 55"/>
            <p:cNvSpPr>
              <a:spLocks noChangeShapeType="1"/>
            </p:cNvSpPr>
            <p:nvPr/>
          </p:nvSpPr>
          <p:spPr bwMode="auto">
            <a:xfrm>
              <a:off x="7384" y="7200"/>
              <a:ext cx="0" cy="164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74830" name="Line 56"/>
            <p:cNvSpPr>
              <a:spLocks noChangeShapeType="1"/>
            </p:cNvSpPr>
            <p:nvPr/>
          </p:nvSpPr>
          <p:spPr bwMode="auto">
            <a:xfrm flipH="1">
              <a:off x="6966" y="2512"/>
              <a:ext cx="435"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fr-FR"/>
            </a:p>
          </p:txBody>
        </p:sp>
        <p:sp>
          <p:nvSpPr>
            <p:cNvPr id="74831" name="Line 57"/>
            <p:cNvSpPr>
              <a:spLocks noChangeShapeType="1"/>
            </p:cNvSpPr>
            <p:nvPr/>
          </p:nvSpPr>
          <p:spPr bwMode="auto">
            <a:xfrm>
              <a:off x="6979" y="2224"/>
              <a:ext cx="0" cy="58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832" name="Line 58"/>
            <p:cNvSpPr>
              <a:spLocks noChangeShapeType="1"/>
            </p:cNvSpPr>
            <p:nvPr/>
          </p:nvSpPr>
          <p:spPr bwMode="auto">
            <a:xfrm flipH="1">
              <a:off x="6955" y="6603"/>
              <a:ext cx="435"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fr-FR"/>
            </a:p>
          </p:txBody>
        </p:sp>
        <p:sp>
          <p:nvSpPr>
            <p:cNvPr id="74833" name="Line 59"/>
            <p:cNvSpPr>
              <a:spLocks noChangeShapeType="1"/>
            </p:cNvSpPr>
            <p:nvPr/>
          </p:nvSpPr>
          <p:spPr bwMode="auto">
            <a:xfrm>
              <a:off x="6968" y="6315"/>
              <a:ext cx="0" cy="58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74763" name="Rectangle 60"/>
          <p:cNvSpPr>
            <a:spLocks noChangeArrowheads="1"/>
          </p:cNvSpPr>
          <p:nvPr/>
        </p:nvSpPr>
        <p:spPr bwMode="auto">
          <a:xfrm>
            <a:off x="2124075" y="404813"/>
            <a:ext cx="4532313" cy="466725"/>
          </a:xfrm>
          <a:prstGeom prst="rect">
            <a:avLst/>
          </a:prstGeom>
          <a:noFill/>
          <a:ln w="9525">
            <a:solidFill>
              <a:schemeClr val="tx1"/>
            </a:solidFill>
            <a:miter lim="800000"/>
            <a:headEnd/>
            <a:tailEnd/>
          </a:ln>
          <a:effectLst>
            <a:prstShdw prst="shdw13" dist="53882" dir="13500000">
              <a:schemeClr val="bg2"/>
            </a:prstShdw>
          </a:effectLst>
          <a:extLst>
            <a:ext uri="{909E8E84-426E-40DD-AFC4-6F175D3DCCD1}">
              <a14:hiddenFill xmlns:a14="http://schemas.microsoft.com/office/drawing/2010/main">
                <a:solidFill>
                  <a:schemeClr val="accent1"/>
                </a:solidFill>
              </a14:hiddenFill>
            </a:ext>
          </a:extLst>
        </p:spPr>
        <p:txBody>
          <a:bodyPr wrap="none">
            <a:spAutoFit/>
          </a:bodyPr>
          <a:lstStyle/>
          <a:p>
            <a:r>
              <a:rPr lang="fr-FR" sz="2400" b="1">
                <a:solidFill>
                  <a:srgbClr val="000000"/>
                </a:solidFill>
                <a:cs typeface="Times New Roman" pitchFamily="18" charset="0"/>
              </a:rPr>
              <a:t>Ferraillage des éléments porteurs</a:t>
            </a:r>
          </a:p>
        </p:txBody>
      </p:sp>
      <p:grpSp>
        <p:nvGrpSpPr>
          <p:cNvPr id="157757" name="Group 61"/>
          <p:cNvGrpSpPr>
            <a:grpSpLocks/>
          </p:cNvGrpSpPr>
          <p:nvPr/>
        </p:nvGrpSpPr>
        <p:grpSpPr bwMode="auto">
          <a:xfrm>
            <a:off x="6629400" y="2895600"/>
            <a:ext cx="1778000" cy="1511300"/>
            <a:chOff x="6128" y="8836"/>
            <a:chExt cx="2154" cy="1830"/>
          </a:xfrm>
        </p:grpSpPr>
        <p:sp>
          <p:nvSpPr>
            <p:cNvPr id="74778" name="Line 62"/>
            <p:cNvSpPr>
              <a:spLocks noChangeShapeType="1"/>
            </p:cNvSpPr>
            <p:nvPr/>
          </p:nvSpPr>
          <p:spPr bwMode="auto">
            <a:xfrm>
              <a:off x="6128" y="8858"/>
              <a:ext cx="0" cy="18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79" name="Line 63"/>
            <p:cNvSpPr>
              <a:spLocks noChangeShapeType="1"/>
            </p:cNvSpPr>
            <p:nvPr/>
          </p:nvSpPr>
          <p:spPr bwMode="auto">
            <a:xfrm>
              <a:off x="6485" y="8846"/>
              <a:ext cx="0" cy="18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80" name="Line 64"/>
            <p:cNvSpPr>
              <a:spLocks noChangeShapeType="1"/>
            </p:cNvSpPr>
            <p:nvPr/>
          </p:nvSpPr>
          <p:spPr bwMode="auto">
            <a:xfrm>
              <a:off x="8282" y="8853"/>
              <a:ext cx="0" cy="18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81" name="Line 65"/>
            <p:cNvSpPr>
              <a:spLocks noChangeShapeType="1"/>
            </p:cNvSpPr>
            <p:nvPr/>
          </p:nvSpPr>
          <p:spPr bwMode="auto">
            <a:xfrm>
              <a:off x="6848" y="8842"/>
              <a:ext cx="0" cy="18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82" name="Line 66"/>
            <p:cNvSpPr>
              <a:spLocks noChangeShapeType="1"/>
            </p:cNvSpPr>
            <p:nvPr/>
          </p:nvSpPr>
          <p:spPr bwMode="auto">
            <a:xfrm>
              <a:off x="7222" y="8847"/>
              <a:ext cx="0" cy="18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83" name="Line 67"/>
            <p:cNvSpPr>
              <a:spLocks noChangeShapeType="1"/>
            </p:cNvSpPr>
            <p:nvPr/>
          </p:nvSpPr>
          <p:spPr bwMode="auto">
            <a:xfrm>
              <a:off x="7562" y="8836"/>
              <a:ext cx="0" cy="18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84" name="Line 68"/>
            <p:cNvSpPr>
              <a:spLocks noChangeShapeType="1"/>
            </p:cNvSpPr>
            <p:nvPr/>
          </p:nvSpPr>
          <p:spPr bwMode="auto">
            <a:xfrm>
              <a:off x="7936" y="8842"/>
              <a:ext cx="0" cy="18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157765" name="Group 69"/>
          <p:cNvGrpSpPr>
            <a:grpSpLocks/>
          </p:cNvGrpSpPr>
          <p:nvPr/>
        </p:nvGrpSpPr>
        <p:grpSpPr bwMode="auto">
          <a:xfrm>
            <a:off x="6477000" y="3048000"/>
            <a:ext cx="2133600" cy="1184275"/>
            <a:chOff x="1725" y="9935"/>
            <a:chExt cx="2584" cy="1434"/>
          </a:xfrm>
        </p:grpSpPr>
        <p:sp>
          <p:nvSpPr>
            <p:cNvPr id="74773" name="Line 70"/>
            <p:cNvSpPr>
              <a:spLocks noChangeShapeType="1"/>
            </p:cNvSpPr>
            <p:nvPr/>
          </p:nvSpPr>
          <p:spPr bwMode="auto">
            <a:xfrm>
              <a:off x="1730" y="9935"/>
              <a:ext cx="25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74" name="Line 71"/>
            <p:cNvSpPr>
              <a:spLocks noChangeShapeType="1"/>
            </p:cNvSpPr>
            <p:nvPr/>
          </p:nvSpPr>
          <p:spPr bwMode="auto">
            <a:xfrm>
              <a:off x="1741" y="10280"/>
              <a:ext cx="25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75" name="Line 72"/>
            <p:cNvSpPr>
              <a:spLocks noChangeShapeType="1"/>
            </p:cNvSpPr>
            <p:nvPr/>
          </p:nvSpPr>
          <p:spPr bwMode="auto">
            <a:xfrm>
              <a:off x="1747" y="10655"/>
              <a:ext cx="25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76" name="Line 73"/>
            <p:cNvSpPr>
              <a:spLocks noChangeShapeType="1"/>
            </p:cNvSpPr>
            <p:nvPr/>
          </p:nvSpPr>
          <p:spPr bwMode="auto">
            <a:xfrm>
              <a:off x="1735" y="11012"/>
              <a:ext cx="25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77" name="Line 74"/>
            <p:cNvSpPr>
              <a:spLocks noChangeShapeType="1"/>
            </p:cNvSpPr>
            <p:nvPr/>
          </p:nvSpPr>
          <p:spPr bwMode="auto">
            <a:xfrm>
              <a:off x="1725" y="11369"/>
              <a:ext cx="25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157771" name="Group 75"/>
          <p:cNvGrpSpPr>
            <a:grpSpLocks/>
          </p:cNvGrpSpPr>
          <p:nvPr/>
        </p:nvGrpSpPr>
        <p:grpSpPr bwMode="auto">
          <a:xfrm>
            <a:off x="6553200" y="2971800"/>
            <a:ext cx="1931988" cy="1403350"/>
            <a:chOff x="6268" y="12240"/>
            <a:chExt cx="2339" cy="1702"/>
          </a:xfrm>
        </p:grpSpPr>
        <p:sp>
          <p:nvSpPr>
            <p:cNvPr id="74767" name="Line 76"/>
            <p:cNvSpPr>
              <a:spLocks noChangeShapeType="1"/>
            </p:cNvSpPr>
            <p:nvPr/>
          </p:nvSpPr>
          <p:spPr bwMode="auto">
            <a:xfrm flipH="1">
              <a:off x="6268" y="12982"/>
              <a:ext cx="167" cy="21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68" name="Line 77"/>
            <p:cNvSpPr>
              <a:spLocks noChangeShapeType="1"/>
            </p:cNvSpPr>
            <p:nvPr/>
          </p:nvSpPr>
          <p:spPr bwMode="auto">
            <a:xfrm flipH="1">
              <a:off x="7697" y="13021"/>
              <a:ext cx="167" cy="21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69" name="Line 78"/>
            <p:cNvSpPr>
              <a:spLocks noChangeShapeType="1"/>
            </p:cNvSpPr>
            <p:nvPr/>
          </p:nvSpPr>
          <p:spPr bwMode="auto">
            <a:xfrm flipH="1">
              <a:off x="6982" y="12240"/>
              <a:ext cx="167" cy="21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70" name="Line 79"/>
            <p:cNvSpPr>
              <a:spLocks noChangeShapeType="1"/>
            </p:cNvSpPr>
            <p:nvPr/>
          </p:nvSpPr>
          <p:spPr bwMode="auto">
            <a:xfrm flipH="1">
              <a:off x="6988" y="13702"/>
              <a:ext cx="167" cy="21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71" name="Line 80"/>
            <p:cNvSpPr>
              <a:spLocks noChangeShapeType="1"/>
            </p:cNvSpPr>
            <p:nvPr/>
          </p:nvSpPr>
          <p:spPr bwMode="auto">
            <a:xfrm flipH="1">
              <a:off x="8434" y="13724"/>
              <a:ext cx="167" cy="21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72" name="Line 81"/>
            <p:cNvSpPr>
              <a:spLocks noChangeShapeType="1"/>
            </p:cNvSpPr>
            <p:nvPr/>
          </p:nvSpPr>
          <p:spPr bwMode="auto">
            <a:xfrm flipH="1">
              <a:off x="8440" y="12273"/>
              <a:ext cx="167" cy="21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7702">
                                            <p:txEl>
                                              <p:pRg st="0" end="0"/>
                                            </p:txEl>
                                          </p:spTgt>
                                        </p:tgtEl>
                                        <p:attrNameLst>
                                          <p:attrName>style.visibility</p:attrName>
                                        </p:attrNameLst>
                                      </p:cBhvr>
                                      <p:to>
                                        <p:strVal val="visible"/>
                                      </p:to>
                                    </p:set>
                                    <p:anim calcmode="lin" valueType="num">
                                      <p:cBhvr additive="base">
                                        <p:cTn id="7" dur="500" fill="hold"/>
                                        <p:tgtEl>
                                          <p:spTgt spid="15770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77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57757"/>
                                        </p:tgtEl>
                                        <p:attrNameLst>
                                          <p:attrName>style.visibility</p:attrName>
                                        </p:attrNameLst>
                                      </p:cBhvr>
                                      <p:to>
                                        <p:strVal val="visible"/>
                                      </p:to>
                                    </p:set>
                                    <p:anim calcmode="lin" valueType="num">
                                      <p:cBhvr additive="base">
                                        <p:cTn id="12" dur="500" fill="hold"/>
                                        <p:tgtEl>
                                          <p:spTgt spid="157757"/>
                                        </p:tgtEl>
                                        <p:attrNameLst>
                                          <p:attrName>ppt_x</p:attrName>
                                        </p:attrNameLst>
                                      </p:cBhvr>
                                      <p:tavLst>
                                        <p:tav tm="0">
                                          <p:val>
                                            <p:strVal val="0-#ppt_w/2"/>
                                          </p:val>
                                        </p:tav>
                                        <p:tav tm="100000">
                                          <p:val>
                                            <p:strVal val="#ppt_x"/>
                                          </p:val>
                                        </p:tav>
                                      </p:tavLst>
                                    </p:anim>
                                    <p:anim calcmode="lin" valueType="num">
                                      <p:cBhvr additive="base">
                                        <p:cTn id="13" dur="500" fill="hold"/>
                                        <p:tgtEl>
                                          <p:spTgt spid="1577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57703">
                                            <p:txEl>
                                              <p:pRg st="0" end="0"/>
                                            </p:txEl>
                                          </p:spTgt>
                                        </p:tgtEl>
                                        <p:attrNameLst>
                                          <p:attrName>style.visibility</p:attrName>
                                        </p:attrNameLst>
                                      </p:cBhvr>
                                      <p:to>
                                        <p:strVal val="visible"/>
                                      </p:to>
                                    </p:set>
                                    <p:anim calcmode="lin" valueType="num">
                                      <p:cBhvr additive="base">
                                        <p:cTn id="17" dur="500" fill="hold"/>
                                        <p:tgtEl>
                                          <p:spTgt spid="15770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577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arbrake.wav"/>
                                        </p:tgtEl>
                                      </p:cMediaNode>
                                    </p:audio>
                                  </p:sub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157765"/>
                                        </p:tgtEl>
                                        <p:attrNameLst>
                                          <p:attrName>style.visibility</p:attrName>
                                        </p:attrNameLst>
                                      </p:cBhvr>
                                      <p:to>
                                        <p:strVal val="visible"/>
                                      </p:to>
                                    </p:set>
                                    <p:anim calcmode="lin" valueType="num">
                                      <p:cBhvr additive="base">
                                        <p:cTn id="22" dur="500" fill="hold"/>
                                        <p:tgtEl>
                                          <p:spTgt spid="157765"/>
                                        </p:tgtEl>
                                        <p:attrNameLst>
                                          <p:attrName>ppt_x</p:attrName>
                                        </p:attrNameLst>
                                      </p:cBhvr>
                                      <p:tavLst>
                                        <p:tav tm="0">
                                          <p:val>
                                            <p:strVal val="1+#ppt_w/2"/>
                                          </p:val>
                                        </p:tav>
                                        <p:tav tm="100000">
                                          <p:val>
                                            <p:strVal val="#ppt_x"/>
                                          </p:val>
                                        </p:tav>
                                      </p:tavLst>
                                    </p:anim>
                                    <p:anim calcmode="lin" valueType="num">
                                      <p:cBhvr additive="base">
                                        <p:cTn id="23" dur="500" fill="hold"/>
                                        <p:tgtEl>
                                          <p:spTgt spid="1577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carbrake.wav"/>
                                        </p:tgtEl>
                                      </p:cMediaNode>
                                    </p:audio>
                                  </p:sub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57704">
                                            <p:txEl>
                                              <p:pRg st="0" end="0"/>
                                            </p:txEl>
                                          </p:spTgt>
                                        </p:tgtEl>
                                        <p:attrNameLst>
                                          <p:attrName>style.visibility</p:attrName>
                                        </p:attrNameLst>
                                      </p:cBhvr>
                                      <p:to>
                                        <p:strVal val="visible"/>
                                      </p:to>
                                    </p:set>
                                    <p:anim calcmode="lin" valueType="num">
                                      <p:cBhvr additive="base">
                                        <p:cTn id="27" dur="500" fill="hold"/>
                                        <p:tgtEl>
                                          <p:spTgt spid="15770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577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arbrake.wav"/>
                                        </p:tgtEl>
                                      </p:cMediaNode>
                                    </p:audio>
                                  </p:subTnLst>
                                </p:cTn>
                              </p:par>
                            </p:childTnLst>
                          </p:cTn>
                        </p:par>
                        <p:par>
                          <p:cTn id="29" fill="hold" nodeType="afterGroup">
                            <p:stCondLst>
                              <p:cond delay="2500"/>
                            </p:stCondLst>
                            <p:childTnLst>
                              <p:par>
                                <p:cTn id="30" presetID="4" presetClass="entr" presetSubtype="32" fill="hold" nodeType="afterEffect">
                                  <p:stCondLst>
                                    <p:cond delay="0"/>
                                  </p:stCondLst>
                                  <p:childTnLst>
                                    <p:set>
                                      <p:cBhvr>
                                        <p:cTn id="31" dur="1" fill="hold">
                                          <p:stCondLst>
                                            <p:cond delay="0"/>
                                          </p:stCondLst>
                                        </p:cTn>
                                        <p:tgtEl>
                                          <p:spTgt spid="157771"/>
                                        </p:tgtEl>
                                        <p:attrNameLst>
                                          <p:attrName>style.visibility</p:attrName>
                                        </p:attrNameLst>
                                      </p:cBhvr>
                                      <p:to>
                                        <p:strVal val="visible"/>
                                      </p:to>
                                    </p:set>
                                    <p:animEffect transition="in" filter="box(out)">
                                      <p:cBhvr>
                                        <p:cTn id="32" dur="500"/>
                                        <p:tgtEl>
                                          <p:spTgt spid="157771"/>
                                        </p:tgtEl>
                                      </p:cBhvr>
                                    </p:animEffect>
                                  </p:childTnLst>
                                  <p:subTnLst>
                                    <p:audio>
                                      <p:cMediaNode>
                                        <p:cTn display="0" masterRel="sameClick">
                                          <p:stCondLst>
                                            <p:cond evt="begin" delay="0">
                                              <p:tn val="30"/>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2" grpId="0" build="p" autoUpdateAnimBg="0" advAuto="0"/>
      <p:bldP spid="157703" grpId="0" build="p" autoUpdateAnimBg="0" advAuto="0"/>
      <p:bldP spid="157704" grpId="0" build="p" autoUpdateAnimBg="0" advAuto="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3733800" y="159385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cs typeface="Times New Roman" pitchFamily="18" charset="0"/>
              </a:rPr>
              <a:t>Zone A</a:t>
            </a:r>
          </a:p>
          <a:p>
            <a:endParaRPr lang="fr-FR">
              <a:cs typeface="Times New Roman" pitchFamily="18" charset="0"/>
            </a:endParaRPr>
          </a:p>
        </p:txBody>
      </p:sp>
      <p:sp>
        <p:nvSpPr>
          <p:cNvPr id="75779" name="Text Box 3"/>
          <p:cNvSpPr txBox="1">
            <a:spLocks noChangeArrowheads="1"/>
          </p:cNvSpPr>
          <p:nvPr/>
        </p:nvSpPr>
        <p:spPr bwMode="auto">
          <a:xfrm>
            <a:off x="3733800" y="342265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cs typeface="Times New Roman" pitchFamily="18" charset="0"/>
              </a:rPr>
              <a:t>Zone B</a:t>
            </a:r>
          </a:p>
          <a:p>
            <a:endParaRPr lang="fr-FR">
              <a:cs typeface="Times New Roman" pitchFamily="18" charset="0"/>
            </a:endParaRPr>
          </a:p>
        </p:txBody>
      </p:sp>
      <p:sp>
        <p:nvSpPr>
          <p:cNvPr id="75780" name="Text Box 4"/>
          <p:cNvSpPr txBox="1">
            <a:spLocks noChangeArrowheads="1"/>
          </p:cNvSpPr>
          <p:nvPr/>
        </p:nvSpPr>
        <p:spPr bwMode="auto">
          <a:xfrm>
            <a:off x="3733800" y="548005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cs typeface="Times New Roman" pitchFamily="18" charset="0"/>
              </a:rPr>
              <a:t>Zone C</a:t>
            </a:r>
          </a:p>
          <a:p>
            <a:endParaRPr lang="fr-FR">
              <a:cs typeface="Times New Roman" pitchFamily="18" charset="0"/>
            </a:endParaRPr>
          </a:p>
        </p:txBody>
      </p:sp>
      <p:sp>
        <p:nvSpPr>
          <p:cNvPr id="75781" name="Text Box 5"/>
          <p:cNvSpPr txBox="1">
            <a:spLocks noChangeArrowheads="1"/>
          </p:cNvSpPr>
          <p:nvPr/>
        </p:nvSpPr>
        <p:spPr bwMode="auto">
          <a:xfrm>
            <a:off x="7162800" y="1479550"/>
            <a:ext cx="1143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cs typeface="Times New Roman" pitchFamily="18" charset="0"/>
              </a:rPr>
              <a:t>12T16</a:t>
            </a:r>
          </a:p>
          <a:p>
            <a:r>
              <a:rPr lang="fr-FR">
                <a:cs typeface="Times New Roman" pitchFamily="18" charset="0"/>
              </a:rPr>
              <a:t>Cadres T8</a:t>
            </a:r>
          </a:p>
          <a:p>
            <a:endParaRPr lang="fr-FR">
              <a:cs typeface="Times New Roman" pitchFamily="18" charset="0"/>
            </a:endParaRPr>
          </a:p>
        </p:txBody>
      </p:sp>
      <p:sp>
        <p:nvSpPr>
          <p:cNvPr id="75782" name="Text Box 6"/>
          <p:cNvSpPr txBox="1">
            <a:spLocks noChangeArrowheads="1"/>
          </p:cNvSpPr>
          <p:nvPr/>
        </p:nvSpPr>
        <p:spPr bwMode="auto">
          <a:xfrm>
            <a:off x="7048500" y="3308350"/>
            <a:ext cx="1371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cs typeface="Times New Roman" pitchFamily="18" charset="0"/>
              </a:rPr>
              <a:t>12T16 + 4T20</a:t>
            </a:r>
          </a:p>
          <a:p>
            <a:r>
              <a:rPr lang="fr-FR">
                <a:cs typeface="Times New Roman" pitchFamily="18" charset="0"/>
              </a:rPr>
              <a:t>Cadres T8</a:t>
            </a:r>
          </a:p>
          <a:p>
            <a:endParaRPr lang="fr-FR">
              <a:cs typeface="Times New Roman" pitchFamily="18" charset="0"/>
            </a:endParaRPr>
          </a:p>
        </p:txBody>
      </p:sp>
      <p:sp>
        <p:nvSpPr>
          <p:cNvPr id="75783" name="Text Box 7"/>
          <p:cNvSpPr txBox="1">
            <a:spLocks noChangeArrowheads="1"/>
          </p:cNvSpPr>
          <p:nvPr/>
        </p:nvSpPr>
        <p:spPr bwMode="auto">
          <a:xfrm>
            <a:off x="6934200" y="5365750"/>
            <a:ext cx="1371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cs typeface="Times New Roman" pitchFamily="18" charset="0"/>
              </a:rPr>
              <a:t>16T16 + 4T20</a:t>
            </a:r>
          </a:p>
          <a:p>
            <a:r>
              <a:rPr lang="fr-FR">
                <a:cs typeface="Times New Roman" pitchFamily="18" charset="0"/>
              </a:rPr>
              <a:t>Cadres T8</a:t>
            </a:r>
          </a:p>
          <a:p>
            <a:endParaRPr lang="fr-FR">
              <a:cs typeface="Times New Roman" pitchFamily="18" charset="0"/>
            </a:endParaRPr>
          </a:p>
        </p:txBody>
      </p:sp>
      <p:sp>
        <p:nvSpPr>
          <p:cNvPr id="75784" name="Rectangle 8"/>
          <p:cNvSpPr>
            <a:spLocks noChangeArrowheads="1"/>
          </p:cNvSpPr>
          <p:nvPr/>
        </p:nvSpPr>
        <p:spPr bwMode="auto">
          <a:xfrm>
            <a:off x="0" y="90805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tabLst>
                <a:tab pos="449263" algn="r"/>
              </a:tabLst>
            </a:pPr>
            <a:r>
              <a:rPr lang="fr-FR" sz="1200">
                <a:cs typeface="Times New Roman" pitchFamily="18" charset="0"/>
              </a:rPr>
              <a:t> </a:t>
            </a:r>
          </a:p>
          <a:p>
            <a:pPr eaLnBrk="0" hangingPunct="0">
              <a:tabLst>
                <a:tab pos="449263" algn="r"/>
              </a:tabLst>
            </a:pPr>
            <a:endParaRPr lang="fr-FR" sz="2400">
              <a:cs typeface="Times New Roman" pitchFamily="18" charset="0"/>
            </a:endParaRPr>
          </a:p>
        </p:txBody>
      </p:sp>
      <p:sp>
        <p:nvSpPr>
          <p:cNvPr id="75785" name="Object 9"/>
          <p:cNvSpPr>
            <a:spLocks noChangeAspect="1" noChangeArrowheads="1"/>
          </p:cNvSpPr>
          <p:nvPr/>
        </p:nvSpPr>
        <p:spPr bwMode="auto">
          <a:xfrm>
            <a:off x="4716463" y="1066800"/>
            <a:ext cx="2266950" cy="5791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5786" name="Text Box 10"/>
          <p:cNvSpPr txBox="1">
            <a:spLocks noChangeArrowheads="1"/>
          </p:cNvSpPr>
          <p:nvPr/>
        </p:nvSpPr>
        <p:spPr bwMode="auto">
          <a:xfrm>
            <a:off x="395288" y="404813"/>
            <a:ext cx="65532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2400" b="1"/>
              <a:t>Ferraillage des poteaux et des poutre sur appuis:</a:t>
            </a:r>
          </a:p>
        </p:txBody>
      </p:sp>
      <p:sp>
        <p:nvSpPr>
          <p:cNvPr id="75787" name="Object 11"/>
          <p:cNvSpPr>
            <a:spLocks noChangeAspect="1" noChangeArrowheads="1"/>
          </p:cNvSpPr>
          <p:nvPr/>
        </p:nvSpPr>
        <p:spPr bwMode="auto">
          <a:xfrm>
            <a:off x="2514600" y="1212850"/>
            <a:ext cx="1093788" cy="5105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5788" name="Text Box 12"/>
          <p:cNvSpPr txBox="1">
            <a:spLocks noChangeArrowheads="1"/>
          </p:cNvSpPr>
          <p:nvPr/>
        </p:nvSpPr>
        <p:spPr bwMode="auto">
          <a:xfrm>
            <a:off x="1692275" y="119697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a:r>
              <a:rPr lang="fr-FR"/>
              <a:t>5T16</a:t>
            </a:r>
          </a:p>
        </p:txBody>
      </p:sp>
      <p:sp>
        <p:nvSpPr>
          <p:cNvPr id="75789" name="Text Box 13"/>
          <p:cNvSpPr txBox="1">
            <a:spLocks noChangeArrowheads="1"/>
          </p:cNvSpPr>
          <p:nvPr/>
        </p:nvSpPr>
        <p:spPr bwMode="auto">
          <a:xfrm>
            <a:off x="1258888" y="3284538"/>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a:r>
              <a:rPr lang="fr-FR"/>
              <a:t>3T16+2T14</a:t>
            </a:r>
          </a:p>
        </p:txBody>
      </p:sp>
      <p:sp>
        <p:nvSpPr>
          <p:cNvPr id="75790" name="Text Box 14"/>
          <p:cNvSpPr txBox="1">
            <a:spLocks noChangeArrowheads="1"/>
          </p:cNvSpPr>
          <p:nvPr/>
        </p:nvSpPr>
        <p:spPr bwMode="auto">
          <a:xfrm>
            <a:off x="1619250" y="5229225"/>
            <a:ext cx="6858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a:r>
              <a:rPr lang="fr-FR"/>
              <a:t>5T14</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4800600" y="304800"/>
            <a:ext cx="1676400" cy="6299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p:txBody>
      </p:sp>
      <p:sp>
        <p:nvSpPr>
          <p:cNvPr id="76803" name="Text Box 3"/>
          <p:cNvSpPr txBox="1">
            <a:spLocks noChangeArrowheads="1"/>
          </p:cNvSpPr>
          <p:nvPr/>
        </p:nvSpPr>
        <p:spPr bwMode="auto">
          <a:xfrm>
            <a:off x="3962400" y="5141913"/>
            <a:ext cx="80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r>
              <a:rPr lang="fr-FR" sz="1200">
                <a:cs typeface="Times New Roman" pitchFamily="18" charset="0"/>
              </a:rPr>
              <a:t>T16</a:t>
            </a:r>
          </a:p>
          <a:p>
            <a:pPr algn="r"/>
            <a:r>
              <a:rPr lang="fr-FR" sz="1200">
                <a:cs typeface="Times New Roman" pitchFamily="18" charset="0"/>
              </a:rPr>
              <a:t>S = 5 cm</a:t>
            </a:r>
          </a:p>
          <a:p>
            <a:endParaRPr lang="fr-FR" sz="2400">
              <a:cs typeface="Times New Roman" pitchFamily="18" charset="0"/>
            </a:endParaRPr>
          </a:p>
        </p:txBody>
      </p:sp>
      <p:sp>
        <p:nvSpPr>
          <p:cNvPr id="76804" name="Text Box 4"/>
          <p:cNvSpPr txBox="1">
            <a:spLocks noChangeArrowheads="1"/>
          </p:cNvSpPr>
          <p:nvPr/>
        </p:nvSpPr>
        <p:spPr bwMode="auto">
          <a:xfrm>
            <a:off x="3962400" y="3998913"/>
            <a:ext cx="80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a:cs typeface="Times New Roman" pitchFamily="18" charset="0"/>
                <a:sym typeface="UniversalMath1 BT" pitchFamily="18" charset="2"/>
              </a:rPr>
              <a:t></a:t>
            </a:r>
            <a:r>
              <a:rPr lang="fr-FR" sz="1200">
                <a:cs typeface="Times New Roman" pitchFamily="18" charset="0"/>
              </a:rPr>
              <a:t>8</a:t>
            </a:r>
            <a:endParaRPr lang="fr-FR" sz="1200">
              <a:cs typeface="Times New Roman" pitchFamily="18" charset="0"/>
              <a:sym typeface="UniversalMath1 BT" pitchFamily="18" charset="2"/>
            </a:endParaRPr>
          </a:p>
          <a:p>
            <a:r>
              <a:rPr lang="fr-FR" sz="1200">
                <a:cs typeface="Times New Roman" pitchFamily="18" charset="0"/>
                <a:sym typeface="UniversalMath1 BT" pitchFamily="18" charset="2"/>
              </a:rPr>
              <a:t>S = 20cm</a:t>
            </a:r>
          </a:p>
          <a:p>
            <a:endParaRPr lang="fr-FR" sz="1200">
              <a:cs typeface="Times New Roman" pitchFamily="18" charset="0"/>
              <a:sym typeface="UniversalMath1 BT" pitchFamily="18" charset="2"/>
            </a:endParaRPr>
          </a:p>
        </p:txBody>
      </p:sp>
      <p:sp>
        <p:nvSpPr>
          <p:cNvPr id="76805" name="Text Box 5"/>
          <p:cNvSpPr txBox="1">
            <a:spLocks noChangeArrowheads="1"/>
          </p:cNvSpPr>
          <p:nvPr/>
        </p:nvSpPr>
        <p:spPr bwMode="auto">
          <a:xfrm>
            <a:off x="6553200" y="2286000"/>
            <a:ext cx="80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a:cs typeface="Times New Roman" pitchFamily="18" charset="0"/>
              </a:rPr>
              <a:t>T16</a:t>
            </a:r>
          </a:p>
          <a:p>
            <a:r>
              <a:rPr lang="fr-FR" sz="1200">
                <a:cs typeface="Times New Roman" pitchFamily="18" charset="0"/>
              </a:rPr>
              <a:t>S = 20cm</a:t>
            </a:r>
          </a:p>
          <a:p>
            <a:endParaRPr lang="fr-FR" sz="2400">
              <a:cs typeface="Times New Roman" pitchFamily="18" charset="0"/>
            </a:endParaRPr>
          </a:p>
        </p:txBody>
      </p:sp>
      <p:sp>
        <p:nvSpPr>
          <p:cNvPr id="76806" name="Text Box 6"/>
          <p:cNvSpPr txBox="1">
            <a:spLocks noChangeArrowheads="1"/>
          </p:cNvSpPr>
          <p:nvPr/>
        </p:nvSpPr>
        <p:spPr bwMode="auto">
          <a:xfrm>
            <a:off x="6591300" y="5713413"/>
            <a:ext cx="1028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1200">
                <a:cs typeface="Times New Roman" pitchFamily="18" charset="0"/>
              </a:rPr>
              <a:t>L/10 = 61 cm</a:t>
            </a:r>
          </a:p>
          <a:p>
            <a:endParaRPr lang="fr-FR" sz="2400">
              <a:cs typeface="Times New Roman" pitchFamily="18" charset="0"/>
            </a:endParaRPr>
          </a:p>
        </p:txBody>
      </p:sp>
      <p:sp>
        <p:nvSpPr>
          <p:cNvPr id="76807" name="Rectangle 7"/>
          <p:cNvSpPr>
            <a:spLocks noChangeArrowheads="1"/>
          </p:cNvSpPr>
          <p:nvPr/>
        </p:nvSpPr>
        <p:spPr bwMode="auto">
          <a:xfrm>
            <a:off x="395288" y="47625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tabLst>
                <a:tab pos="2786063" algn="l"/>
              </a:tabLst>
            </a:pPr>
            <a:r>
              <a:rPr lang="fr-FR" sz="2400" b="1">
                <a:solidFill>
                  <a:srgbClr val="000000"/>
                </a:solidFill>
                <a:cs typeface="Times New Roman" pitchFamily="18" charset="0"/>
              </a:rPr>
              <a:t>Ferraillage du voile V</a:t>
            </a:r>
            <a:r>
              <a:rPr lang="fr-FR" sz="2400" b="1" baseline="-30000">
                <a:solidFill>
                  <a:srgbClr val="000000"/>
                </a:solidFill>
                <a:cs typeface="Times New Roman" pitchFamily="18" charset="0"/>
              </a:rPr>
              <a:t>y3 </a:t>
            </a:r>
            <a:r>
              <a:rPr lang="fr-FR" sz="2400" b="1">
                <a:solidFill>
                  <a:srgbClr val="000000"/>
                </a:solidFill>
                <a:cs typeface="Times New Roman" pitchFamily="18" charset="0"/>
              </a:rPr>
              <a:t>:</a:t>
            </a:r>
            <a:r>
              <a:rPr lang="fr-FR" sz="2400">
                <a:solidFill>
                  <a:srgbClr val="000000"/>
                </a:solidFill>
                <a:cs typeface="Times New Roman" pitchFamily="18" charset="0"/>
              </a:rPr>
              <a:t> </a:t>
            </a:r>
          </a:p>
        </p:txBody>
      </p:sp>
      <p:sp>
        <p:nvSpPr>
          <p:cNvPr id="76808" name="Object 8"/>
          <p:cNvSpPr>
            <a:spLocks noChangeAspect="1" noChangeArrowheads="1"/>
          </p:cNvSpPr>
          <p:nvPr/>
        </p:nvSpPr>
        <p:spPr bwMode="auto">
          <a:xfrm>
            <a:off x="4572000" y="200025"/>
            <a:ext cx="2219325"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6809" name="Text Box 9"/>
          <p:cNvSpPr txBox="1">
            <a:spLocks noChangeArrowheads="1"/>
          </p:cNvSpPr>
          <p:nvPr/>
        </p:nvSpPr>
        <p:spPr bwMode="auto">
          <a:xfrm>
            <a:off x="4724400" y="381000"/>
            <a:ext cx="17526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143000" y="1295400"/>
            <a:ext cx="6988175"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p:txBody>
      </p:sp>
      <p:sp>
        <p:nvSpPr>
          <p:cNvPr id="77827" name="Text Box 3"/>
          <p:cNvSpPr txBox="1">
            <a:spLocks noChangeArrowheads="1"/>
          </p:cNvSpPr>
          <p:nvPr/>
        </p:nvSpPr>
        <p:spPr bwMode="auto">
          <a:xfrm>
            <a:off x="1295400" y="1447800"/>
            <a:ext cx="6858000" cy="408146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p:txBody>
      </p:sp>
      <p:sp>
        <p:nvSpPr>
          <p:cNvPr id="77828" name="Rectangle 4"/>
          <p:cNvSpPr>
            <a:spLocks noChangeArrowheads="1"/>
          </p:cNvSpPr>
          <p:nvPr/>
        </p:nvSpPr>
        <p:spPr bwMode="auto">
          <a:xfrm>
            <a:off x="468313" y="549275"/>
            <a:ext cx="448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400" b="1">
                <a:solidFill>
                  <a:srgbClr val="000000"/>
                </a:solidFill>
                <a:cs typeface="Times New Roman" pitchFamily="18" charset="0"/>
              </a:rPr>
              <a:t>Ferraillage du linteau (zone A) :</a:t>
            </a:r>
            <a:r>
              <a:rPr lang="fr-FR" sz="2400">
                <a:cs typeface="Times New Roman" pitchFamily="18" charset="0"/>
              </a:rPr>
              <a:t> </a:t>
            </a:r>
          </a:p>
        </p:txBody>
      </p:sp>
      <p:sp>
        <p:nvSpPr>
          <p:cNvPr id="77829" name="Object 5"/>
          <p:cNvSpPr>
            <a:spLocks noChangeAspect="1" noChangeArrowheads="1"/>
          </p:cNvSpPr>
          <p:nvPr/>
        </p:nvSpPr>
        <p:spPr bwMode="auto">
          <a:xfrm>
            <a:off x="1143000" y="1676400"/>
            <a:ext cx="300037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7830" name="Object 6"/>
          <p:cNvSpPr>
            <a:spLocks noChangeAspect="1" noChangeArrowheads="1"/>
          </p:cNvSpPr>
          <p:nvPr/>
        </p:nvSpPr>
        <p:spPr bwMode="auto">
          <a:xfrm>
            <a:off x="5486400" y="1752600"/>
            <a:ext cx="234315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7831" name="Text Box 7"/>
          <p:cNvSpPr txBox="1">
            <a:spLocks noChangeArrowheads="1"/>
          </p:cNvSpPr>
          <p:nvPr/>
        </p:nvSpPr>
        <p:spPr bwMode="auto">
          <a:xfrm>
            <a:off x="7658100" y="186690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1400">
                <a:solidFill>
                  <a:srgbClr val="000000"/>
                </a:solidFill>
              </a:rPr>
              <a:t>2T16</a:t>
            </a:r>
          </a:p>
        </p:txBody>
      </p:sp>
      <p:sp>
        <p:nvSpPr>
          <p:cNvPr id="77832" name="Text Box 8"/>
          <p:cNvSpPr txBox="1">
            <a:spLocks noChangeArrowheads="1"/>
          </p:cNvSpPr>
          <p:nvPr/>
        </p:nvSpPr>
        <p:spPr bwMode="auto">
          <a:xfrm>
            <a:off x="7315200" y="323850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1400">
                <a:solidFill>
                  <a:srgbClr val="000000"/>
                </a:solidFill>
              </a:rPr>
              <a:t>8T10</a:t>
            </a:r>
          </a:p>
        </p:txBody>
      </p:sp>
      <p:sp>
        <p:nvSpPr>
          <p:cNvPr id="77833" name="Text Box 9"/>
          <p:cNvSpPr txBox="1">
            <a:spLocks noChangeArrowheads="1"/>
          </p:cNvSpPr>
          <p:nvPr/>
        </p:nvSpPr>
        <p:spPr bwMode="auto">
          <a:xfrm>
            <a:off x="4876800" y="3238500"/>
            <a:ext cx="1066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1400">
                <a:solidFill>
                  <a:srgbClr val="000000"/>
                </a:solidFill>
              </a:rPr>
              <a:t>Cadres </a:t>
            </a:r>
            <a:r>
              <a:rPr lang="fr-FR" sz="1400">
                <a:solidFill>
                  <a:srgbClr val="000000"/>
                </a:solidFill>
                <a:sym typeface="UniversalMath1 BT" pitchFamily="18" charset="2"/>
              </a:rPr>
              <a:t></a:t>
            </a:r>
            <a:r>
              <a:rPr lang="fr-FR" sz="1400">
                <a:solidFill>
                  <a:srgbClr val="000000"/>
                </a:solidFill>
              </a:rPr>
              <a:t>8</a:t>
            </a:r>
          </a:p>
        </p:txBody>
      </p:sp>
      <p:sp>
        <p:nvSpPr>
          <p:cNvPr id="77834" name="Text Box 10"/>
          <p:cNvSpPr txBox="1">
            <a:spLocks noChangeArrowheads="1"/>
          </p:cNvSpPr>
          <p:nvPr/>
        </p:nvSpPr>
        <p:spPr bwMode="auto">
          <a:xfrm>
            <a:off x="5486400" y="426720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1200"/>
              <a:t>4T16</a:t>
            </a:r>
          </a:p>
        </p:txBody>
      </p:sp>
      <p:sp>
        <p:nvSpPr>
          <p:cNvPr id="77835" name="Text Box 11"/>
          <p:cNvSpPr txBox="1">
            <a:spLocks noChangeArrowheads="1"/>
          </p:cNvSpPr>
          <p:nvPr/>
        </p:nvSpPr>
        <p:spPr bwMode="auto">
          <a:xfrm>
            <a:off x="6172200" y="4953000"/>
            <a:ext cx="91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fr-FR" sz="1200"/>
              <a:t>Coupe A-A</a:t>
            </a:r>
          </a:p>
        </p:txBody>
      </p:sp>
      <p:sp>
        <p:nvSpPr>
          <p:cNvPr id="77836" name="Text Box 12"/>
          <p:cNvSpPr txBox="1">
            <a:spLocks noChangeArrowheads="1"/>
          </p:cNvSpPr>
          <p:nvPr/>
        </p:nvSpPr>
        <p:spPr bwMode="auto">
          <a:xfrm>
            <a:off x="1143000" y="1219200"/>
            <a:ext cx="6988175"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p:txBody>
      </p:sp>
      <p:sp>
        <p:nvSpPr>
          <p:cNvPr id="77837" name="Text Box 13"/>
          <p:cNvSpPr txBox="1">
            <a:spLocks noChangeArrowheads="1"/>
          </p:cNvSpPr>
          <p:nvPr/>
        </p:nvSpPr>
        <p:spPr bwMode="auto">
          <a:xfrm>
            <a:off x="1066800" y="990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79388" y="2708275"/>
            <a:ext cx="8964612"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sz="2400">
                <a:cs typeface="Arial" charset="0"/>
              </a:rPr>
              <a:t>     </a:t>
            </a:r>
            <a:r>
              <a:rPr lang="fr-FR" sz="2400">
                <a:cs typeface="Times New Roman" pitchFamily="18" charset="0"/>
              </a:rPr>
              <a:t>Les fondations d'une construction sont constituées par les parties de l'ouvrage qui sont en contact avec le sol auquel elles transmettent les charges de la superstructure; elles constituent donc la partie essentielle de l'ouvrage puisque de leurs bonnes conception et réalisation découle la bonne tenue de l'ensemble.   </a:t>
            </a: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a:p>
            <a:pPr eaLnBrk="1" hangingPunct="1"/>
            <a:endParaRPr lang="fr-FR" sz="2400">
              <a:cs typeface="Times New Roman" pitchFamily="18" charset="0"/>
            </a:endParaRPr>
          </a:p>
        </p:txBody>
      </p:sp>
      <p:sp>
        <p:nvSpPr>
          <p:cNvPr id="78851" name="Rectangle 4"/>
          <p:cNvSpPr>
            <a:spLocks noChangeArrowheads="1"/>
          </p:cNvSpPr>
          <p:nvPr/>
        </p:nvSpPr>
        <p:spPr bwMode="auto">
          <a:xfrm>
            <a:off x="2484438" y="620713"/>
            <a:ext cx="4391025" cy="528637"/>
          </a:xfrm>
          <a:prstGeom prst="rect">
            <a:avLst/>
          </a:prstGeom>
          <a:noFill/>
          <a:ln w="9525">
            <a:solidFill>
              <a:schemeClr val="tx1"/>
            </a:solidFill>
            <a:miter lim="800000"/>
            <a:headEnd/>
            <a:tailEnd/>
          </a:ln>
          <a:effectLst>
            <a:prstShdw prst="shdw13" dist="53882" dir="13500000">
              <a:schemeClr val="bg2"/>
            </a:prstShdw>
          </a:effectLst>
          <a:extLst>
            <a:ext uri="{909E8E84-426E-40DD-AFC4-6F175D3DCCD1}">
              <a14:hiddenFill xmlns:a14="http://schemas.microsoft.com/office/drawing/2010/main">
                <a:solidFill>
                  <a:schemeClr val="accent1"/>
                </a:solidFill>
              </a14:hiddenFill>
            </a:ext>
          </a:extLst>
        </p:spPr>
        <p:txBody>
          <a:bodyPr anchor="b">
            <a:spAutoFit/>
          </a:bodyPr>
          <a:lstStyle/>
          <a:p>
            <a:pPr algn="ctr"/>
            <a:r>
              <a:rPr lang="fr-FR" sz="2800" b="1">
                <a:solidFill>
                  <a:srgbClr val="000000"/>
                </a:solidFill>
              </a:rPr>
              <a:t>Étude de l’infrastructure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971550" y="1125538"/>
            <a:ext cx="8458200" cy="336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hlink"/>
              </a:buClr>
              <a:buSzPct val="120000"/>
              <a:buFontTx/>
              <a:buChar char="•"/>
            </a:pPr>
            <a:r>
              <a:rPr lang="fr-FR" sz="2400" b="1">
                <a:cs typeface="Times New Roman" pitchFamily="18" charset="0"/>
              </a:rPr>
              <a:t>Fondation :</a:t>
            </a:r>
          </a:p>
          <a:p>
            <a:pPr marL="342900" indent="-342900">
              <a:lnSpc>
                <a:spcPct val="90000"/>
              </a:lnSpc>
              <a:spcBef>
                <a:spcPct val="20000"/>
              </a:spcBef>
              <a:buClr>
                <a:schemeClr val="hlink"/>
              </a:buClr>
              <a:buSzPct val="120000"/>
              <a:buFontTx/>
              <a:buChar char="•"/>
            </a:pPr>
            <a:endParaRPr lang="fr-FR" sz="2400">
              <a:cs typeface="Times New Roman" pitchFamily="18" charset="0"/>
            </a:endParaRPr>
          </a:p>
          <a:p>
            <a:pPr marL="342900" indent="-342900">
              <a:lnSpc>
                <a:spcPct val="90000"/>
              </a:lnSpc>
              <a:spcBef>
                <a:spcPct val="20000"/>
              </a:spcBef>
              <a:buClr>
                <a:schemeClr val="hlink"/>
              </a:buClr>
              <a:buSzPct val="120000"/>
              <a:buFontTx/>
              <a:buChar char="•"/>
            </a:pPr>
            <a:r>
              <a:rPr lang="fr-FR" sz="2400">
                <a:cs typeface="Times New Roman" pitchFamily="18" charset="0"/>
              </a:rPr>
              <a:t>Pour ce qui est de la fondation nous avons opter pour un radier nervuré:</a:t>
            </a:r>
          </a:p>
          <a:p>
            <a:pPr marL="342900" indent="-342900">
              <a:lnSpc>
                <a:spcPct val="90000"/>
              </a:lnSpc>
              <a:spcBef>
                <a:spcPct val="20000"/>
              </a:spcBef>
              <a:buClr>
                <a:schemeClr val="hlink"/>
              </a:buClr>
              <a:buSzPct val="120000"/>
            </a:pPr>
            <a:r>
              <a:rPr lang="fr-FR" sz="2400">
                <a:cs typeface="Times New Roman" pitchFamily="18" charset="0"/>
              </a:rPr>
              <a:t>  Leur dimensions sont:</a:t>
            </a:r>
          </a:p>
          <a:p>
            <a:pPr marL="342900" indent="-342900">
              <a:lnSpc>
                <a:spcPct val="90000"/>
              </a:lnSpc>
              <a:spcBef>
                <a:spcPct val="20000"/>
              </a:spcBef>
              <a:buClr>
                <a:schemeClr val="hlink"/>
              </a:buClr>
              <a:buSzPct val="120000"/>
              <a:buFontTx/>
              <a:buChar char="•"/>
            </a:pPr>
            <a:endParaRPr lang="fr-FR" sz="2400">
              <a:cs typeface="Times New Roman" pitchFamily="18" charset="0"/>
            </a:endParaRPr>
          </a:p>
          <a:p>
            <a:pPr marL="342900" indent="-342900">
              <a:lnSpc>
                <a:spcPct val="90000"/>
              </a:lnSpc>
              <a:spcBef>
                <a:spcPct val="20000"/>
              </a:spcBef>
              <a:buClr>
                <a:schemeClr val="hlink"/>
              </a:buClr>
              <a:buSzPct val="120000"/>
              <a:buFontTx/>
              <a:buChar char="•"/>
            </a:pPr>
            <a:r>
              <a:rPr lang="fr-FR" sz="2400">
                <a:cs typeface="Times New Roman" pitchFamily="18" charset="0"/>
              </a:rPr>
              <a:t>Hauteur H = 90 cm.</a:t>
            </a:r>
          </a:p>
          <a:p>
            <a:pPr marL="342900" indent="-342900">
              <a:lnSpc>
                <a:spcPct val="90000"/>
              </a:lnSpc>
              <a:spcBef>
                <a:spcPct val="20000"/>
              </a:spcBef>
              <a:buClr>
                <a:schemeClr val="hlink"/>
              </a:buClr>
              <a:buSzPct val="120000"/>
              <a:buFontTx/>
              <a:buChar char="•"/>
            </a:pPr>
            <a:r>
              <a:rPr lang="fr-FR" sz="2400">
                <a:cs typeface="Times New Roman" pitchFamily="18" charset="0"/>
              </a:rPr>
              <a:t>Débord  D = 45 cm.</a:t>
            </a:r>
          </a:p>
          <a:p>
            <a:pPr marL="342900" indent="-342900">
              <a:lnSpc>
                <a:spcPct val="90000"/>
              </a:lnSpc>
              <a:spcBef>
                <a:spcPct val="20000"/>
              </a:spcBef>
              <a:buClr>
                <a:schemeClr val="hlink"/>
              </a:buClr>
              <a:buSzPct val="120000"/>
              <a:buFontTx/>
              <a:buChar char="•"/>
            </a:pPr>
            <a:r>
              <a:rPr lang="en-GB" sz="2400">
                <a:cs typeface="Times New Roman" pitchFamily="18" charset="0"/>
              </a:rPr>
              <a:t>Surface  S = 599.67m².</a:t>
            </a:r>
            <a:endParaRPr lang="fr-FR" sz="240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500"/>
                                  </p:stCondLst>
                                  <p:childTnLst>
                                    <p:set>
                                      <p:cBhvr>
                                        <p:cTn id="6" dur="1" fill="hold">
                                          <p:stCondLst>
                                            <p:cond delay="0"/>
                                          </p:stCondLst>
                                        </p:cTn>
                                        <p:tgtEl>
                                          <p:spTgt spid="152578">
                                            <p:txEl>
                                              <p:pRg st="0" end="0"/>
                                            </p:txEl>
                                          </p:spTgt>
                                        </p:tgtEl>
                                        <p:attrNameLst>
                                          <p:attrName>style.visibility</p:attrName>
                                        </p:attrNameLst>
                                      </p:cBhvr>
                                      <p:to>
                                        <p:strVal val="visible"/>
                                      </p:to>
                                    </p:set>
                                    <p:animEffect transition="in" filter="randombar(horizontal)">
                                      <p:cBhvr>
                                        <p:cTn id="7" dur="500"/>
                                        <p:tgtEl>
                                          <p:spTgt spid="152578">
                                            <p:txEl>
                                              <p:pRg st="0" end="0"/>
                                            </p:txEl>
                                          </p:spTgt>
                                        </p:tgtEl>
                                      </p:cBhvr>
                                    </p:animEffect>
                                  </p:childTnLst>
                                </p:cTn>
                              </p:par>
                            </p:childTnLst>
                          </p:cTn>
                        </p:par>
                        <p:par>
                          <p:cTn id="8" fill="hold" nodeType="afterGroup">
                            <p:stCondLst>
                              <p:cond delay="1000"/>
                            </p:stCondLst>
                            <p:childTnLst>
                              <p:par>
                                <p:cTn id="9" presetID="14" presetClass="entr" presetSubtype="10" fill="hold" nodeType="afterEffect">
                                  <p:stCondLst>
                                    <p:cond delay="0"/>
                                  </p:stCondLst>
                                  <p:childTnLst>
                                    <p:set>
                                      <p:cBhvr>
                                        <p:cTn id="10" dur="1" fill="hold">
                                          <p:stCondLst>
                                            <p:cond delay="0"/>
                                          </p:stCondLst>
                                        </p:cTn>
                                        <p:tgtEl>
                                          <p:spTgt spid="152578">
                                            <p:txEl>
                                              <p:pRg st="2" end="2"/>
                                            </p:txEl>
                                          </p:spTgt>
                                        </p:tgtEl>
                                        <p:attrNameLst>
                                          <p:attrName>style.visibility</p:attrName>
                                        </p:attrNameLst>
                                      </p:cBhvr>
                                      <p:to>
                                        <p:strVal val="visible"/>
                                      </p:to>
                                    </p:set>
                                    <p:animEffect transition="in" filter="randombar(horizontal)">
                                      <p:cBhvr>
                                        <p:cTn id="11" dur="500"/>
                                        <p:tgtEl>
                                          <p:spTgt spid="152578">
                                            <p:txEl>
                                              <p:pRg st="2" end="2"/>
                                            </p:txEl>
                                          </p:spTgt>
                                        </p:tgtEl>
                                      </p:cBhvr>
                                    </p:animEffect>
                                  </p:childTnLst>
                                </p:cTn>
                              </p:par>
                            </p:childTnLst>
                          </p:cTn>
                        </p:par>
                        <p:par>
                          <p:cTn id="12" fill="hold" nodeType="afterGroup">
                            <p:stCondLst>
                              <p:cond delay="1500"/>
                            </p:stCondLst>
                            <p:childTnLst>
                              <p:par>
                                <p:cTn id="13" presetID="14" presetClass="entr" presetSubtype="10" fill="hold" nodeType="afterEffect">
                                  <p:stCondLst>
                                    <p:cond delay="0"/>
                                  </p:stCondLst>
                                  <p:childTnLst>
                                    <p:set>
                                      <p:cBhvr>
                                        <p:cTn id="14" dur="1" fill="hold">
                                          <p:stCondLst>
                                            <p:cond delay="0"/>
                                          </p:stCondLst>
                                        </p:cTn>
                                        <p:tgtEl>
                                          <p:spTgt spid="152578">
                                            <p:txEl>
                                              <p:pRg st="3" end="3"/>
                                            </p:txEl>
                                          </p:spTgt>
                                        </p:tgtEl>
                                        <p:attrNameLst>
                                          <p:attrName>style.visibility</p:attrName>
                                        </p:attrNameLst>
                                      </p:cBhvr>
                                      <p:to>
                                        <p:strVal val="visible"/>
                                      </p:to>
                                    </p:set>
                                    <p:animEffect transition="in" filter="randombar(horizontal)">
                                      <p:cBhvr>
                                        <p:cTn id="15" dur="500"/>
                                        <p:tgtEl>
                                          <p:spTgt spid="152578">
                                            <p:txEl>
                                              <p:pRg st="3" end="3"/>
                                            </p:txEl>
                                          </p:spTgt>
                                        </p:tgtEl>
                                      </p:cBhvr>
                                    </p:animEffect>
                                  </p:childTnLst>
                                </p:cTn>
                              </p:par>
                            </p:childTnLst>
                          </p:cTn>
                        </p:par>
                        <p:par>
                          <p:cTn id="16" fill="hold" nodeType="afterGroup">
                            <p:stCondLst>
                              <p:cond delay="2000"/>
                            </p:stCondLst>
                            <p:childTnLst>
                              <p:par>
                                <p:cTn id="17" presetID="3" presetClass="entr" presetSubtype="10" fill="hold" nodeType="afterEffect">
                                  <p:stCondLst>
                                    <p:cond delay="0"/>
                                  </p:stCondLst>
                                  <p:childTnLst>
                                    <p:set>
                                      <p:cBhvr>
                                        <p:cTn id="18" dur="1" fill="hold">
                                          <p:stCondLst>
                                            <p:cond delay="0"/>
                                          </p:stCondLst>
                                        </p:cTn>
                                        <p:tgtEl>
                                          <p:spTgt spid="152578">
                                            <p:txEl>
                                              <p:pRg st="5" end="5"/>
                                            </p:txEl>
                                          </p:spTgt>
                                        </p:tgtEl>
                                        <p:attrNameLst>
                                          <p:attrName>style.visibility</p:attrName>
                                        </p:attrNameLst>
                                      </p:cBhvr>
                                      <p:to>
                                        <p:strVal val="visible"/>
                                      </p:to>
                                    </p:set>
                                    <p:animEffect transition="in" filter="blinds(horizontal)">
                                      <p:cBhvr>
                                        <p:cTn id="19" dur="1000"/>
                                        <p:tgtEl>
                                          <p:spTgt spid="152578">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52578">
                                            <p:txEl>
                                              <p:pRg st="6" end="6"/>
                                            </p:txEl>
                                          </p:spTgt>
                                        </p:tgtEl>
                                        <p:attrNameLst>
                                          <p:attrName>style.visibility</p:attrName>
                                        </p:attrNameLst>
                                      </p:cBhvr>
                                      <p:to>
                                        <p:strVal val="visible"/>
                                      </p:to>
                                    </p:set>
                                    <p:animEffect transition="in" filter="blinds(horizontal)">
                                      <p:cBhvr>
                                        <p:cTn id="22" dur="1000"/>
                                        <p:tgtEl>
                                          <p:spTgt spid="152578">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52578">
                                            <p:txEl>
                                              <p:pRg st="7" end="7"/>
                                            </p:txEl>
                                          </p:spTgt>
                                        </p:tgtEl>
                                        <p:attrNameLst>
                                          <p:attrName>style.visibility</p:attrName>
                                        </p:attrNameLst>
                                      </p:cBhvr>
                                      <p:to>
                                        <p:strVal val="visible"/>
                                      </p:to>
                                    </p:set>
                                    <p:animEffect transition="in" filter="blinds(horizontal)">
                                      <p:cBhvr>
                                        <p:cTn id="25" dur="1000"/>
                                        <p:tgtEl>
                                          <p:spTgt spid="1525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755650" y="1268413"/>
            <a:ext cx="79200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fr-FR" sz="2400">
                <a:cs typeface="Times New Roman" pitchFamily="18" charset="0"/>
              </a:rPr>
              <a:t>Les caractéristiques géométriques du radier</a:t>
            </a:r>
          </a:p>
          <a:p>
            <a:pPr>
              <a:defRPr/>
            </a:pPr>
            <a:endParaRPr lang="fr-FR" sz="2400" i="1">
              <a:effectLst>
                <a:outerShdw blurRad="38100" dist="38100" dir="2700000" algn="tl">
                  <a:srgbClr val="000000"/>
                </a:outerShdw>
              </a:effectLst>
              <a:cs typeface="Times New Roman" pitchFamily="18" charset="0"/>
            </a:endParaRPr>
          </a:p>
          <a:p>
            <a:pPr>
              <a:defRPr/>
            </a:pPr>
            <a:r>
              <a:rPr lang="fr-FR" sz="2400" i="1">
                <a:cs typeface="Times New Roman" pitchFamily="18" charset="0"/>
              </a:rPr>
              <a:t>X</a:t>
            </a:r>
            <a:r>
              <a:rPr lang="fr-FR" sz="2400" i="1" baseline="-25000">
                <a:cs typeface="Times New Roman" pitchFamily="18" charset="0"/>
              </a:rPr>
              <a:t>r </a:t>
            </a:r>
            <a:r>
              <a:rPr lang="fr-FR" sz="2400" i="1">
                <a:cs typeface="Times New Roman" pitchFamily="18" charset="0"/>
              </a:rPr>
              <a:t>= 17.25m</a:t>
            </a:r>
          </a:p>
        </p:txBody>
      </p:sp>
      <p:sp>
        <p:nvSpPr>
          <p:cNvPr id="151555" name="Rectangle 3"/>
          <p:cNvSpPr>
            <a:spLocks noChangeArrowheads="1"/>
          </p:cNvSpPr>
          <p:nvPr/>
        </p:nvSpPr>
        <p:spPr bwMode="auto">
          <a:xfrm>
            <a:off x="712788" y="2466975"/>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sz="2400" i="1">
                <a:cs typeface="Times New Roman" pitchFamily="18" charset="0"/>
              </a:rPr>
              <a:t>Y</a:t>
            </a:r>
            <a:r>
              <a:rPr lang="fr-FR" sz="2400" i="1" baseline="-30000">
                <a:cs typeface="Times New Roman" pitchFamily="18" charset="0"/>
              </a:rPr>
              <a:t>r</a:t>
            </a:r>
            <a:r>
              <a:rPr lang="fr-FR" sz="2400" i="1">
                <a:cs typeface="Times New Roman" pitchFamily="18" charset="0"/>
              </a:rPr>
              <a:t> =10.86m </a:t>
            </a:r>
            <a:endParaRPr lang="fr-FR" sz="2400">
              <a:cs typeface="Times New Roman" pitchFamily="18" charset="0"/>
            </a:endParaRPr>
          </a:p>
        </p:txBody>
      </p:sp>
      <p:sp>
        <p:nvSpPr>
          <p:cNvPr id="151556" name="Rectangle 4"/>
          <p:cNvSpPr>
            <a:spLocks noChangeArrowheads="1"/>
          </p:cNvSpPr>
          <p:nvPr/>
        </p:nvSpPr>
        <p:spPr bwMode="auto">
          <a:xfrm>
            <a:off x="827088" y="3284538"/>
            <a:ext cx="48926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52500" algn="l"/>
              </a:tabLst>
            </a:pPr>
            <a:r>
              <a:rPr lang="en-GB" sz="2400" i="1">
                <a:cs typeface="Times New Roman" pitchFamily="18" charset="0"/>
              </a:rPr>
              <a:t>L’inertie du radier</a:t>
            </a:r>
          </a:p>
          <a:p>
            <a:pPr>
              <a:tabLst>
                <a:tab pos="952500" algn="l"/>
              </a:tabLst>
            </a:pPr>
            <a:endParaRPr lang="en-GB" sz="2400" i="1">
              <a:cs typeface="Times New Roman" pitchFamily="18" charset="0"/>
            </a:endParaRPr>
          </a:p>
          <a:p>
            <a:pPr>
              <a:tabLst>
                <a:tab pos="952500" algn="l"/>
              </a:tabLst>
            </a:pPr>
            <a:r>
              <a:rPr lang="en-GB" sz="2400" i="1">
                <a:cs typeface="Times New Roman" pitchFamily="18" charset="0"/>
              </a:rPr>
              <a:t>I</a:t>
            </a:r>
            <a:r>
              <a:rPr lang="en-GB" sz="2400" i="1" baseline="-25000">
                <a:cs typeface="Times New Roman" pitchFamily="18" charset="0"/>
              </a:rPr>
              <a:t>xx</a:t>
            </a:r>
            <a:r>
              <a:rPr lang="en-GB" sz="2400" i="1">
                <a:cs typeface="Times New Roman" pitchFamily="18" charset="0"/>
              </a:rPr>
              <a:t> = 19295.03m</a:t>
            </a:r>
            <a:r>
              <a:rPr lang="en-GB" sz="2400" i="1" baseline="30000">
                <a:cs typeface="Times New Roman" pitchFamily="18" charset="0"/>
              </a:rPr>
              <a:t>4</a:t>
            </a:r>
            <a:r>
              <a:rPr lang="en-GB" sz="2400" i="1">
                <a:cs typeface="Times New Roman" pitchFamily="18" charset="0"/>
              </a:rPr>
              <a:t>                                 </a:t>
            </a:r>
          </a:p>
          <a:p>
            <a:pPr>
              <a:tabLst>
                <a:tab pos="952500" algn="l"/>
              </a:tabLst>
            </a:pPr>
            <a:r>
              <a:rPr lang="en-GB" sz="2400" i="1">
                <a:cs typeface="Times New Roman" pitchFamily="18" charset="0"/>
              </a:rPr>
              <a:t>I</a:t>
            </a:r>
            <a:r>
              <a:rPr lang="en-GB" sz="2400" i="1" baseline="-25000">
                <a:cs typeface="Times New Roman" pitchFamily="18" charset="0"/>
              </a:rPr>
              <a:t>yy</a:t>
            </a:r>
            <a:r>
              <a:rPr lang="en-GB" sz="2400" i="1">
                <a:cs typeface="Times New Roman" pitchFamily="18" charset="0"/>
              </a:rPr>
              <a:t> = 59020.20 m</a:t>
            </a:r>
            <a:r>
              <a:rPr lang="en-GB" sz="2400" i="1" baseline="30000">
                <a:cs typeface="Times New Roman"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1555"/>
                                        </p:tgtEl>
                                        <p:attrNameLst>
                                          <p:attrName>style.visibility</p:attrName>
                                        </p:attrNameLst>
                                      </p:cBhvr>
                                      <p:to>
                                        <p:strVal val="visible"/>
                                      </p:to>
                                    </p:set>
                                    <p:animEffect transition="in" filter="fade">
                                      <p:cBhvr>
                                        <p:cTn id="7" dur="500"/>
                                        <p:tgtEl>
                                          <p:spTgt spid="151555"/>
                                        </p:tgtEl>
                                      </p:cBhvr>
                                    </p:animEffect>
                                  </p:childTnLst>
                                </p:cTn>
                              </p:par>
                            </p:childTnLst>
                          </p:cTn>
                        </p:par>
                        <p:par>
                          <p:cTn id="8" fill="hold" nodeType="afterGroup">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151556">
                                            <p:txEl>
                                              <p:pRg st="0" end="0"/>
                                            </p:txEl>
                                          </p:spTgt>
                                        </p:tgtEl>
                                        <p:attrNameLst>
                                          <p:attrName>style.visibility</p:attrName>
                                        </p:attrNameLst>
                                      </p:cBhvr>
                                      <p:to>
                                        <p:strVal val="visible"/>
                                      </p:to>
                                    </p:set>
                                    <p:anim calcmode="lin" valueType="num">
                                      <p:cBhvr>
                                        <p:cTn id="11" dur="1000" fill="hold"/>
                                        <p:tgtEl>
                                          <p:spTgt spid="151556">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151556">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151556">
                                            <p:txEl>
                                              <p:pRg st="0" end="0"/>
                                            </p:txEl>
                                          </p:spTgt>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151556">
                                            <p:txEl>
                                              <p:pRg st="2" end="2"/>
                                            </p:txEl>
                                          </p:spTgt>
                                        </p:tgtEl>
                                        <p:attrNameLst>
                                          <p:attrName>style.visibility</p:attrName>
                                        </p:attrNameLst>
                                      </p:cBhvr>
                                      <p:to>
                                        <p:strVal val="visible"/>
                                      </p:to>
                                    </p:set>
                                    <p:animEffect transition="in" filter="fade">
                                      <p:cBhvr>
                                        <p:cTn id="17" dur="500"/>
                                        <p:tgtEl>
                                          <p:spTgt spid="151556">
                                            <p:txEl>
                                              <p:pRg st="2" end="2"/>
                                            </p:txEl>
                                          </p:spTgt>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151556">
                                            <p:txEl>
                                              <p:pRg st="3" end="3"/>
                                            </p:txEl>
                                          </p:spTgt>
                                        </p:tgtEl>
                                        <p:attrNameLst>
                                          <p:attrName>style.visibility</p:attrName>
                                        </p:attrNameLst>
                                      </p:cBhvr>
                                      <p:to>
                                        <p:strVal val="visible"/>
                                      </p:to>
                                    </p:set>
                                    <p:animEffect transition="in" filter="fade">
                                      <p:cBhvr>
                                        <p:cTn id="21" dur="500"/>
                                        <p:tgtEl>
                                          <p:spTgt spid="1515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508000" y="836613"/>
            <a:ext cx="85693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b="1">
                <a:solidFill>
                  <a:srgbClr val="000066"/>
                </a:solidFill>
                <a:cs typeface="Arial" charset="0"/>
              </a:rPr>
              <a:t>Vérification des contraintes</a:t>
            </a:r>
          </a:p>
          <a:p>
            <a:pPr eaLnBrk="1" hangingPunct="1">
              <a:spcBef>
                <a:spcPct val="50000"/>
              </a:spcBef>
            </a:pPr>
            <a:r>
              <a:rPr lang="fr-FR" sz="2400">
                <a:cs typeface="Arial" charset="0"/>
              </a:rPr>
              <a:t>La vérification de stabilité consiste à vérifier les contraintes du sol sous le radier qui sont calculées ci-dessous:</a:t>
            </a:r>
          </a:p>
          <a:p>
            <a:pPr eaLnBrk="1" hangingPunct="1">
              <a:spcBef>
                <a:spcPct val="50000"/>
              </a:spcBef>
            </a:pPr>
            <a:r>
              <a:rPr lang="fr-FR" sz="2400">
                <a:cs typeface="Arial" charset="0"/>
              </a:rPr>
              <a:t>Pour une contrainte admissible de 2 bar</a:t>
            </a:r>
          </a:p>
        </p:txBody>
      </p:sp>
      <p:sp>
        <p:nvSpPr>
          <p:cNvPr id="150531" name="Rectangle 3"/>
          <p:cNvSpPr>
            <a:spLocks noChangeArrowheads="1"/>
          </p:cNvSpPr>
          <p:nvPr/>
        </p:nvSpPr>
        <p:spPr bwMode="auto">
          <a:xfrm>
            <a:off x="312738" y="2586038"/>
            <a:ext cx="307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sz="2400" b="1" i="1">
                <a:cs typeface="Arial" charset="0"/>
              </a:rPr>
              <a:t>SA </a:t>
            </a:r>
            <a:r>
              <a:rPr lang="fr-FR" sz="2400">
                <a:cs typeface="Arial" charset="0"/>
              </a:rPr>
              <a:t>:                               </a:t>
            </a:r>
          </a:p>
        </p:txBody>
      </p:sp>
      <p:sp>
        <p:nvSpPr>
          <p:cNvPr id="150532" name="Object 4"/>
          <p:cNvSpPr>
            <a:spLocks noChangeAspect="1" noChangeArrowheads="1"/>
          </p:cNvSpPr>
          <p:nvPr/>
        </p:nvSpPr>
        <p:spPr bwMode="auto">
          <a:xfrm>
            <a:off x="611188" y="2873375"/>
            <a:ext cx="853281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0533" name="Rectangle 5"/>
          <p:cNvSpPr>
            <a:spLocks noChangeArrowheads="1"/>
          </p:cNvSpPr>
          <p:nvPr/>
        </p:nvSpPr>
        <p:spPr bwMode="auto">
          <a:xfrm>
            <a:off x="303213" y="3449638"/>
            <a:ext cx="3224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sz="2400" b="1" i="1">
                <a:cs typeface="Arial" charset="0"/>
              </a:rPr>
              <a:t>SDT :</a:t>
            </a:r>
            <a:r>
              <a:rPr lang="fr-FR" sz="2400">
                <a:cs typeface="Arial" charset="0"/>
              </a:rPr>
              <a:t>                              </a:t>
            </a:r>
          </a:p>
        </p:txBody>
      </p:sp>
      <p:sp>
        <p:nvSpPr>
          <p:cNvPr id="150534" name="Object 6"/>
          <p:cNvSpPr>
            <a:spLocks noChangeAspect="1" noChangeArrowheads="1"/>
          </p:cNvSpPr>
          <p:nvPr/>
        </p:nvSpPr>
        <p:spPr bwMode="auto">
          <a:xfrm>
            <a:off x="612775" y="3881438"/>
            <a:ext cx="8496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0535" name="Object 7"/>
          <p:cNvSpPr>
            <a:spLocks noChangeAspect="1" noChangeArrowheads="1"/>
          </p:cNvSpPr>
          <p:nvPr/>
        </p:nvSpPr>
        <p:spPr bwMode="auto">
          <a:xfrm>
            <a:off x="1182688" y="4962525"/>
            <a:ext cx="74898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50536" name="Rectangle 8"/>
          <p:cNvSpPr>
            <a:spLocks noChangeArrowheads="1"/>
          </p:cNvSpPr>
          <p:nvPr/>
        </p:nvSpPr>
        <p:spPr bwMode="auto">
          <a:xfrm>
            <a:off x="257175" y="4602163"/>
            <a:ext cx="1042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sz="2400" b="1" i="1">
                <a:cs typeface="Arial" charset="0"/>
              </a:rPr>
              <a:t>ELS :</a:t>
            </a:r>
            <a:r>
              <a:rPr lang="fr-FR" sz="2400">
                <a:cs typeface="Arial" charset="0"/>
              </a:rPr>
              <a:t> </a:t>
            </a:r>
          </a:p>
        </p:txBody>
      </p:sp>
      <p:sp>
        <p:nvSpPr>
          <p:cNvPr id="150537" name="Text Box 9"/>
          <p:cNvSpPr txBox="1">
            <a:spLocks noChangeArrowheads="1"/>
          </p:cNvSpPr>
          <p:nvPr/>
        </p:nvSpPr>
        <p:spPr bwMode="auto">
          <a:xfrm>
            <a:off x="868363" y="5805488"/>
            <a:ext cx="7920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cs typeface="Arial" charset="0"/>
              </a:rPr>
              <a:t>Toutes les contraintes du sol sont vérifiées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50530"/>
                                        </p:tgtEl>
                                        <p:attrNameLst>
                                          <p:attrName>style.visibility</p:attrName>
                                        </p:attrNameLst>
                                      </p:cBhvr>
                                      <p:to>
                                        <p:strVal val="visible"/>
                                      </p:to>
                                    </p:set>
                                    <p:anim calcmode="lin" valueType="num">
                                      <p:cBhvr>
                                        <p:cTn id="7" dur="500" fill="hold"/>
                                        <p:tgtEl>
                                          <p:spTgt spid="150530"/>
                                        </p:tgtEl>
                                        <p:attrNameLst>
                                          <p:attrName>ppt_w</p:attrName>
                                        </p:attrNameLst>
                                      </p:cBhvr>
                                      <p:tavLst>
                                        <p:tav tm="0">
                                          <p:val>
                                            <p:strVal val="#ppt_w*0.05"/>
                                          </p:val>
                                        </p:tav>
                                        <p:tav tm="100000">
                                          <p:val>
                                            <p:strVal val="#ppt_w"/>
                                          </p:val>
                                        </p:tav>
                                      </p:tavLst>
                                    </p:anim>
                                    <p:anim calcmode="lin" valueType="num">
                                      <p:cBhvr>
                                        <p:cTn id="8" dur="500" fill="hold"/>
                                        <p:tgtEl>
                                          <p:spTgt spid="150530"/>
                                        </p:tgtEl>
                                        <p:attrNameLst>
                                          <p:attrName>ppt_h</p:attrName>
                                        </p:attrNameLst>
                                      </p:cBhvr>
                                      <p:tavLst>
                                        <p:tav tm="0">
                                          <p:val>
                                            <p:strVal val="#ppt_h"/>
                                          </p:val>
                                        </p:tav>
                                        <p:tav tm="100000">
                                          <p:val>
                                            <p:strVal val="#ppt_h"/>
                                          </p:val>
                                        </p:tav>
                                      </p:tavLst>
                                    </p:anim>
                                    <p:anim calcmode="lin" valueType="num">
                                      <p:cBhvr>
                                        <p:cTn id="9" dur="500" fill="hold"/>
                                        <p:tgtEl>
                                          <p:spTgt spid="150530"/>
                                        </p:tgtEl>
                                        <p:attrNameLst>
                                          <p:attrName>ppt_x</p:attrName>
                                        </p:attrNameLst>
                                      </p:cBhvr>
                                      <p:tavLst>
                                        <p:tav tm="0">
                                          <p:val>
                                            <p:strVal val="#ppt_x-.2"/>
                                          </p:val>
                                        </p:tav>
                                        <p:tav tm="100000">
                                          <p:val>
                                            <p:strVal val="#ppt_x"/>
                                          </p:val>
                                        </p:tav>
                                      </p:tavLst>
                                    </p:anim>
                                    <p:anim calcmode="lin" valueType="num">
                                      <p:cBhvr>
                                        <p:cTn id="10" dur="500" fill="hold"/>
                                        <p:tgtEl>
                                          <p:spTgt spid="150530"/>
                                        </p:tgtEl>
                                        <p:attrNameLst>
                                          <p:attrName>ppt_y</p:attrName>
                                        </p:attrNameLst>
                                      </p:cBhvr>
                                      <p:tavLst>
                                        <p:tav tm="0">
                                          <p:val>
                                            <p:strVal val="#ppt_y"/>
                                          </p:val>
                                        </p:tav>
                                        <p:tav tm="100000">
                                          <p:val>
                                            <p:strVal val="#ppt_y"/>
                                          </p:val>
                                        </p:tav>
                                      </p:tavLst>
                                    </p:anim>
                                    <p:animEffect transition="in" filter="fade">
                                      <p:cBhvr>
                                        <p:cTn id="11" dur="500"/>
                                        <p:tgtEl>
                                          <p:spTgt spid="150530"/>
                                        </p:tgtEl>
                                      </p:cBhvr>
                                    </p:animEffect>
                                  </p:childTnLst>
                                </p:cTn>
                              </p:par>
                            </p:childTnLst>
                          </p:cTn>
                        </p:par>
                        <p:par>
                          <p:cTn id="12" fill="hold" nodeType="afterGroup">
                            <p:stCondLst>
                              <p:cond delay="500"/>
                            </p:stCondLst>
                            <p:childTnLst>
                              <p:par>
                                <p:cTn id="13" presetID="50" presetClass="entr" presetSubtype="0" decel="100000" fill="hold" nodeType="afterEffect">
                                  <p:stCondLst>
                                    <p:cond delay="0"/>
                                  </p:stCondLst>
                                  <p:childTnLst>
                                    <p:set>
                                      <p:cBhvr>
                                        <p:cTn id="14" dur="1" fill="hold">
                                          <p:stCondLst>
                                            <p:cond delay="0"/>
                                          </p:stCondLst>
                                        </p:cTn>
                                        <p:tgtEl>
                                          <p:spTgt spid="150531">
                                            <p:txEl>
                                              <p:pRg st="0" end="0"/>
                                            </p:txEl>
                                          </p:spTgt>
                                        </p:tgtEl>
                                        <p:attrNameLst>
                                          <p:attrName>style.visibility</p:attrName>
                                        </p:attrNameLst>
                                      </p:cBhvr>
                                      <p:to>
                                        <p:strVal val="visible"/>
                                      </p:to>
                                    </p:set>
                                    <p:anim calcmode="lin" valueType="num">
                                      <p:cBhvr>
                                        <p:cTn id="15" dur="1000" fill="hold"/>
                                        <p:tgtEl>
                                          <p:spTgt spid="150531">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150531">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50531">
                                            <p:txEl>
                                              <p:pRg st="0" end="0"/>
                                            </p:txEl>
                                          </p:spTgt>
                                        </p:tgtEl>
                                      </p:cBhvr>
                                    </p:animEffect>
                                  </p:childTnLst>
                                </p:cTn>
                              </p:par>
                            </p:childTnLst>
                          </p:cTn>
                        </p:par>
                        <p:par>
                          <p:cTn id="18" fill="hold" nodeType="afterGroup">
                            <p:stCondLst>
                              <p:cond delay="1500"/>
                            </p:stCondLst>
                            <p:childTnLst>
                              <p:par>
                                <p:cTn id="19" presetID="10"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50532"/>
                                        </p:tgtEl>
                                        <p:attrNameLst>
                                          <p:attrName>style.visibility</p:attrName>
                                        </p:attrNameLst>
                                      </p:cBhvr>
                                      <p:to>
                                        <p:strVal val="visible"/>
                                      </p:to>
                                    </p:set>
                                    <p:animEffect transition="in" filter="fade">
                                      <p:cBhvr>
                                        <p:cTn id="21" dur="500"/>
                                        <p:tgtEl>
                                          <p:spTgt spid="150532"/>
                                        </p:tgtEl>
                                      </p:cBhvr>
                                    </p:animEffect>
                                  </p:childTnLst>
                                </p:cTn>
                              </p:par>
                            </p:childTnLst>
                          </p:cTn>
                        </p:par>
                        <p:par>
                          <p:cTn id="22" fill="hold" nodeType="afterGroup">
                            <p:stCondLst>
                              <p:cond delay="2000"/>
                            </p:stCondLst>
                            <p:childTnLst>
                              <p:par>
                                <p:cTn id="23" presetID="50" presetClass="entr" presetSubtype="0" decel="100000" fill="hold" nodeType="afterEffect">
                                  <p:stCondLst>
                                    <p:cond delay="0"/>
                                  </p:stCondLst>
                                  <p:childTnLst>
                                    <p:set>
                                      <p:cBhvr>
                                        <p:cTn id="24" dur="1" fill="hold">
                                          <p:stCondLst>
                                            <p:cond delay="0"/>
                                          </p:stCondLst>
                                        </p:cTn>
                                        <p:tgtEl>
                                          <p:spTgt spid="150533">
                                            <p:txEl>
                                              <p:pRg st="0" end="0"/>
                                            </p:txEl>
                                          </p:spTgt>
                                        </p:tgtEl>
                                        <p:attrNameLst>
                                          <p:attrName>style.visibility</p:attrName>
                                        </p:attrNameLst>
                                      </p:cBhvr>
                                      <p:to>
                                        <p:strVal val="visible"/>
                                      </p:to>
                                    </p:set>
                                    <p:anim calcmode="lin" valueType="num">
                                      <p:cBhvr>
                                        <p:cTn id="25" dur="1000" fill="hold"/>
                                        <p:tgtEl>
                                          <p:spTgt spid="150533">
                                            <p:txEl>
                                              <p:pRg st="0" end="0"/>
                                            </p:txEl>
                                          </p:spTgt>
                                        </p:tgtEl>
                                        <p:attrNameLst>
                                          <p:attrName>ppt_w</p:attrName>
                                        </p:attrNameLst>
                                      </p:cBhvr>
                                      <p:tavLst>
                                        <p:tav tm="0">
                                          <p:val>
                                            <p:strVal val="#ppt_w+.3"/>
                                          </p:val>
                                        </p:tav>
                                        <p:tav tm="100000">
                                          <p:val>
                                            <p:strVal val="#ppt_w"/>
                                          </p:val>
                                        </p:tav>
                                      </p:tavLst>
                                    </p:anim>
                                    <p:anim calcmode="lin" valueType="num">
                                      <p:cBhvr>
                                        <p:cTn id="26" dur="1000" fill="hold"/>
                                        <p:tgtEl>
                                          <p:spTgt spid="150533">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150533">
                                            <p:txEl>
                                              <p:pRg st="0" end="0"/>
                                            </p:txEl>
                                          </p:spTgt>
                                        </p:tgtEl>
                                      </p:cBhvr>
                                    </p:animEffect>
                                  </p:childTnLst>
                                </p:cTn>
                              </p:par>
                            </p:childTnLst>
                          </p:cTn>
                        </p:par>
                        <p:par>
                          <p:cTn id="28" fill="hold" nodeType="afterGroup">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150534"/>
                                        </p:tgtEl>
                                        <p:attrNameLst>
                                          <p:attrName>style.visibility</p:attrName>
                                        </p:attrNameLst>
                                      </p:cBhvr>
                                      <p:to>
                                        <p:strVal val="visible"/>
                                      </p:to>
                                    </p:set>
                                    <p:animEffect transition="in" filter="fade">
                                      <p:cBhvr>
                                        <p:cTn id="31" dur="500"/>
                                        <p:tgtEl>
                                          <p:spTgt spid="150534"/>
                                        </p:tgtEl>
                                      </p:cBhvr>
                                    </p:animEffect>
                                  </p:childTnLst>
                                </p:cTn>
                              </p:par>
                            </p:childTnLst>
                          </p:cTn>
                        </p:par>
                        <p:par>
                          <p:cTn id="32" fill="hold" nodeType="afterGroup">
                            <p:stCondLst>
                              <p:cond delay="35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150535"/>
                                        </p:tgtEl>
                                        <p:attrNameLst>
                                          <p:attrName>style.visibility</p:attrName>
                                        </p:attrNameLst>
                                      </p:cBhvr>
                                      <p:to>
                                        <p:strVal val="visible"/>
                                      </p:to>
                                    </p:set>
                                    <p:animEffect transition="in" filter="fade">
                                      <p:cBhvr>
                                        <p:cTn id="35" dur="500"/>
                                        <p:tgtEl>
                                          <p:spTgt spid="150535"/>
                                        </p:tgtEl>
                                      </p:cBhvr>
                                    </p:animEffect>
                                  </p:childTnLst>
                                </p:cTn>
                              </p:par>
                            </p:childTnLst>
                          </p:cTn>
                        </p:par>
                        <p:par>
                          <p:cTn id="36" fill="hold" nodeType="afterGroup">
                            <p:stCondLst>
                              <p:cond delay="4000"/>
                            </p:stCondLst>
                            <p:childTnLst>
                              <p:par>
                                <p:cTn id="37" presetID="50" presetClass="entr" presetSubtype="0" decel="100000" fill="hold" nodeType="afterEffect">
                                  <p:stCondLst>
                                    <p:cond delay="0"/>
                                  </p:stCondLst>
                                  <p:childTnLst>
                                    <p:set>
                                      <p:cBhvr>
                                        <p:cTn id="38" dur="1" fill="hold">
                                          <p:stCondLst>
                                            <p:cond delay="0"/>
                                          </p:stCondLst>
                                        </p:cTn>
                                        <p:tgtEl>
                                          <p:spTgt spid="150536">
                                            <p:txEl>
                                              <p:pRg st="0" end="0"/>
                                            </p:txEl>
                                          </p:spTgt>
                                        </p:tgtEl>
                                        <p:attrNameLst>
                                          <p:attrName>style.visibility</p:attrName>
                                        </p:attrNameLst>
                                      </p:cBhvr>
                                      <p:to>
                                        <p:strVal val="visible"/>
                                      </p:to>
                                    </p:set>
                                    <p:anim calcmode="lin" valueType="num">
                                      <p:cBhvr>
                                        <p:cTn id="39" dur="1000" fill="hold"/>
                                        <p:tgtEl>
                                          <p:spTgt spid="150536">
                                            <p:txEl>
                                              <p:pRg st="0" end="0"/>
                                            </p:txEl>
                                          </p:spTgt>
                                        </p:tgtEl>
                                        <p:attrNameLst>
                                          <p:attrName>ppt_w</p:attrName>
                                        </p:attrNameLst>
                                      </p:cBhvr>
                                      <p:tavLst>
                                        <p:tav tm="0">
                                          <p:val>
                                            <p:strVal val="#ppt_w+.3"/>
                                          </p:val>
                                        </p:tav>
                                        <p:tav tm="100000">
                                          <p:val>
                                            <p:strVal val="#ppt_w"/>
                                          </p:val>
                                        </p:tav>
                                      </p:tavLst>
                                    </p:anim>
                                    <p:anim calcmode="lin" valueType="num">
                                      <p:cBhvr>
                                        <p:cTn id="40" dur="1000" fill="hold"/>
                                        <p:tgtEl>
                                          <p:spTgt spid="150536">
                                            <p:txEl>
                                              <p:pRg st="0" end="0"/>
                                            </p:txEl>
                                          </p:spTgt>
                                        </p:tgtEl>
                                        <p:attrNameLst>
                                          <p:attrName>ppt_h</p:attrName>
                                        </p:attrNameLst>
                                      </p:cBhvr>
                                      <p:tavLst>
                                        <p:tav tm="0">
                                          <p:val>
                                            <p:strVal val="#ppt_h"/>
                                          </p:val>
                                        </p:tav>
                                        <p:tav tm="100000">
                                          <p:val>
                                            <p:strVal val="#ppt_h"/>
                                          </p:val>
                                        </p:tav>
                                      </p:tavLst>
                                    </p:anim>
                                    <p:animEffect transition="in" filter="fade">
                                      <p:cBhvr>
                                        <p:cTn id="41" dur="1000"/>
                                        <p:tgtEl>
                                          <p:spTgt spid="150536">
                                            <p:txEl>
                                              <p:pRg st="0" end="0"/>
                                            </p:txEl>
                                          </p:spTgt>
                                        </p:tgtEl>
                                      </p:cBhvr>
                                    </p:animEffect>
                                  </p:childTnLst>
                                </p:cTn>
                              </p:par>
                            </p:childTnLst>
                          </p:cTn>
                        </p:par>
                        <p:par>
                          <p:cTn id="42" fill="hold" nodeType="afterGroup">
                            <p:stCondLst>
                              <p:cond delay="5000"/>
                            </p:stCondLst>
                            <p:childTnLst>
                              <p:par>
                                <p:cTn id="43" presetID="50" presetClass="entr" presetSubtype="0" decel="100000" fill="hold" grpId="0" nodeType="afterEffect">
                                  <p:stCondLst>
                                    <p:cond delay="0"/>
                                  </p:stCondLst>
                                  <p:childTnLst>
                                    <p:set>
                                      <p:cBhvr>
                                        <p:cTn id="44" dur="1" fill="hold">
                                          <p:stCondLst>
                                            <p:cond delay="0"/>
                                          </p:stCondLst>
                                        </p:cTn>
                                        <p:tgtEl>
                                          <p:spTgt spid="150537"/>
                                        </p:tgtEl>
                                        <p:attrNameLst>
                                          <p:attrName>style.visibility</p:attrName>
                                        </p:attrNameLst>
                                      </p:cBhvr>
                                      <p:to>
                                        <p:strVal val="visible"/>
                                      </p:to>
                                    </p:set>
                                    <p:anim calcmode="lin" valueType="num">
                                      <p:cBhvr>
                                        <p:cTn id="45" dur="1000" fill="hold"/>
                                        <p:tgtEl>
                                          <p:spTgt spid="150537"/>
                                        </p:tgtEl>
                                        <p:attrNameLst>
                                          <p:attrName>ppt_w</p:attrName>
                                        </p:attrNameLst>
                                      </p:cBhvr>
                                      <p:tavLst>
                                        <p:tav tm="0">
                                          <p:val>
                                            <p:strVal val="#ppt_w+.3"/>
                                          </p:val>
                                        </p:tav>
                                        <p:tav tm="100000">
                                          <p:val>
                                            <p:strVal val="#ppt_w"/>
                                          </p:val>
                                        </p:tav>
                                      </p:tavLst>
                                    </p:anim>
                                    <p:anim calcmode="lin" valueType="num">
                                      <p:cBhvr>
                                        <p:cTn id="46" dur="1000" fill="hold"/>
                                        <p:tgtEl>
                                          <p:spTgt spid="150537"/>
                                        </p:tgtEl>
                                        <p:attrNameLst>
                                          <p:attrName>ppt_h</p:attrName>
                                        </p:attrNameLst>
                                      </p:cBhvr>
                                      <p:tavLst>
                                        <p:tav tm="0">
                                          <p:val>
                                            <p:strVal val="#ppt_h"/>
                                          </p:val>
                                        </p:tav>
                                        <p:tav tm="100000">
                                          <p:val>
                                            <p:strVal val="#ppt_h"/>
                                          </p:val>
                                        </p:tav>
                                      </p:tavLst>
                                    </p:anim>
                                    <p:animEffect transition="in" filter="fade">
                                      <p:cBhvr>
                                        <p:cTn id="47" dur="1000"/>
                                        <p:tgtEl>
                                          <p:spTgt spid="150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2" grpId="0" animBg="1"/>
      <p:bldP spid="150534" grpId="0" animBg="1"/>
      <p:bldP spid="150535" grpId="0" animBg="1"/>
      <p:bldP spid="15053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539750" y="765175"/>
            <a:ext cx="8604250" cy="438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cs typeface="Arial" charset="0"/>
              </a:rPr>
              <a:t>Le dimensionnement  des  nervures  se  fait comme  pour les sections en T, pour la hauteur on doit tenir compte des conditions de cisaillement et de rigidité.</a:t>
            </a:r>
          </a:p>
          <a:p>
            <a:pPr eaLnBrk="1" hangingPunct="1">
              <a:spcBef>
                <a:spcPct val="50000"/>
              </a:spcBef>
            </a:pPr>
            <a:r>
              <a:rPr lang="fr-FR" sz="2400">
                <a:solidFill>
                  <a:srgbClr val="000000"/>
                </a:solidFill>
                <a:cs typeface="Arial" charset="0"/>
              </a:rPr>
              <a:t>b</a:t>
            </a:r>
            <a:r>
              <a:rPr lang="fr-FR" sz="2400" baseline="-25000">
                <a:solidFill>
                  <a:srgbClr val="000000"/>
                </a:solidFill>
                <a:cs typeface="Arial" charset="0"/>
              </a:rPr>
              <a:t>o</a:t>
            </a:r>
            <a:r>
              <a:rPr lang="fr-FR" sz="2400">
                <a:solidFill>
                  <a:srgbClr val="000000"/>
                </a:solidFill>
                <a:cs typeface="Arial" charset="0"/>
              </a:rPr>
              <a:t>=0,50m</a:t>
            </a:r>
          </a:p>
          <a:p>
            <a:pPr eaLnBrk="1" hangingPunct="1">
              <a:spcBef>
                <a:spcPct val="50000"/>
              </a:spcBef>
            </a:pPr>
            <a:r>
              <a:rPr lang="fr-FR" sz="2400">
                <a:solidFill>
                  <a:srgbClr val="000000"/>
                </a:solidFill>
                <a:cs typeface="Arial" charset="0"/>
              </a:rPr>
              <a:t>b=1,30m</a:t>
            </a:r>
            <a:r>
              <a:rPr lang="fr-FR" sz="2400">
                <a:cs typeface="Arial" charset="0"/>
              </a:rPr>
              <a:t> </a:t>
            </a:r>
          </a:p>
          <a:p>
            <a:pPr eaLnBrk="1" hangingPunct="1">
              <a:spcBef>
                <a:spcPct val="50000"/>
              </a:spcBef>
            </a:pPr>
            <a:endParaRPr lang="fr-FR" sz="2400">
              <a:cs typeface="Arial" charset="0"/>
            </a:endParaRPr>
          </a:p>
          <a:p>
            <a:pPr eaLnBrk="1" hangingPunct="1">
              <a:spcBef>
                <a:spcPct val="50000"/>
              </a:spcBef>
            </a:pPr>
            <a:endParaRPr lang="fr-FR" sz="2400">
              <a:cs typeface="Arial" charset="0"/>
            </a:endParaRPr>
          </a:p>
          <a:p>
            <a:pPr eaLnBrk="1" hangingPunct="1">
              <a:spcBef>
                <a:spcPct val="50000"/>
              </a:spcBef>
            </a:pPr>
            <a:endParaRPr lang="fr-FR" sz="2400">
              <a:cs typeface="Arial" charset="0"/>
            </a:endParaRPr>
          </a:p>
          <a:p>
            <a:pPr eaLnBrk="1" hangingPunct="1">
              <a:spcBef>
                <a:spcPct val="50000"/>
              </a:spcBef>
            </a:pPr>
            <a:r>
              <a:rPr lang="fr-FR" sz="2000">
                <a:cs typeface="Arial" charset="0"/>
              </a:rPr>
              <a:t>.</a:t>
            </a:r>
          </a:p>
        </p:txBody>
      </p:sp>
      <p:grpSp>
        <p:nvGrpSpPr>
          <p:cNvPr id="149507" name="Group 3"/>
          <p:cNvGrpSpPr>
            <a:grpSpLocks/>
          </p:cNvGrpSpPr>
          <p:nvPr/>
        </p:nvGrpSpPr>
        <p:grpSpPr bwMode="auto">
          <a:xfrm>
            <a:off x="5364163" y="1916113"/>
            <a:ext cx="3097212" cy="2559050"/>
            <a:chOff x="3469" y="1661"/>
            <a:chExt cx="1996" cy="1801"/>
          </a:xfrm>
        </p:grpSpPr>
        <p:grpSp>
          <p:nvGrpSpPr>
            <p:cNvPr id="82950" name="Group 4"/>
            <p:cNvGrpSpPr>
              <a:grpSpLocks/>
            </p:cNvGrpSpPr>
            <p:nvPr/>
          </p:nvGrpSpPr>
          <p:grpSpPr bwMode="auto">
            <a:xfrm>
              <a:off x="3912" y="1888"/>
              <a:ext cx="1224" cy="1368"/>
              <a:chOff x="7538" y="10958"/>
              <a:chExt cx="3060" cy="3420"/>
            </a:xfrm>
          </p:grpSpPr>
          <p:sp>
            <p:nvSpPr>
              <p:cNvPr id="82958" name="Line 5"/>
              <p:cNvSpPr>
                <a:spLocks noChangeShapeType="1"/>
              </p:cNvSpPr>
              <p:nvPr/>
            </p:nvSpPr>
            <p:spPr bwMode="auto">
              <a:xfrm>
                <a:off x="7538" y="11138"/>
                <a:ext cx="30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959" name="Line 6"/>
              <p:cNvSpPr>
                <a:spLocks noChangeShapeType="1"/>
              </p:cNvSpPr>
              <p:nvPr/>
            </p:nvSpPr>
            <p:spPr bwMode="auto">
              <a:xfrm>
                <a:off x="7538" y="11138"/>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960" name="Line 7"/>
              <p:cNvSpPr>
                <a:spLocks noChangeShapeType="1"/>
              </p:cNvSpPr>
              <p:nvPr/>
            </p:nvSpPr>
            <p:spPr bwMode="auto">
              <a:xfrm>
                <a:off x="7538" y="11858"/>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961" name="Line 8"/>
              <p:cNvSpPr>
                <a:spLocks noChangeShapeType="1"/>
              </p:cNvSpPr>
              <p:nvPr/>
            </p:nvSpPr>
            <p:spPr bwMode="auto">
              <a:xfrm>
                <a:off x="8618" y="11858"/>
                <a:ext cx="0" cy="25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962" name="Line 9"/>
              <p:cNvSpPr>
                <a:spLocks noChangeShapeType="1"/>
              </p:cNvSpPr>
              <p:nvPr/>
            </p:nvSpPr>
            <p:spPr bwMode="auto">
              <a:xfrm>
                <a:off x="10598" y="11138"/>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963" name="Line 10"/>
              <p:cNvSpPr>
                <a:spLocks noChangeShapeType="1"/>
              </p:cNvSpPr>
              <p:nvPr/>
            </p:nvSpPr>
            <p:spPr bwMode="auto">
              <a:xfrm>
                <a:off x="9518" y="11858"/>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964" name="Line 11"/>
              <p:cNvSpPr>
                <a:spLocks noChangeShapeType="1"/>
              </p:cNvSpPr>
              <p:nvPr/>
            </p:nvSpPr>
            <p:spPr bwMode="auto">
              <a:xfrm>
                <a:off x="9518" y="11858"/>
                <a:ext cx="0" cy="25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965" name="Line 12"/>
              <p:cNvSpPr>
                <a:spLocks noChangeShapeType="1"/>
              </p:cNvSpPr>
              <p:nvPr/>
            </p:nvSpPr>
            <p:spPr bwMode="auto">
              <a:xfrm>
                <a:off x="8618" y="14378"/>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966" name="Line 13"/>
              <p:cNvSpPr>
                <a:spLocks noChangeShapeType="1"/>
              </p:cNvSpPr>
              <p:nvPr/>
            </p:nvSpPr>
            <p:spPr bwMode="auto">
              <a:xfrm>
                <a:off x="7538" y="10958"/>
                <a:ext cx="30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82951" name="Line 14"/>
            <p:cNvSpPr>
              <a:spLocks noChangeShapeType="1"/>
            </p:cNvSpPr>
            <p:nvPr/>
          </p:nvSpPr>
          <p:spPr bwMode="auto">
            <a:xfrm>
              <a:off x="3696" y="1960"/>
              <a:ext cx="0" cy="28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952" name="Line 15"/>
            <p:cNvSpPr>
              <a:spLocks noChangeShapeType="1"/>
            </p:cNvSpPr>
            <p:nvPr/>
          </p:nvSpPr>
          <p:spPr bwMode="auto">
            <a:xfrm>
              <a:off x="4344" y="3403"/>
              <a:ext cx="3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953" name="Line 16"/>
            <p:cNvSpPr>
              <a:spLocks noChangeShapeType="1"/>
            </p:cNvSpPr>
            <p:nvPr/>
          </p:nvSpPr>
          <p:spPr bwMode="auto">
            <a:xfrm>
              <a:off x="5208" y="1960"/>
              <a:ext cx="0" cy="129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954" name="Text Box 17"/>
            <p:cNvSpPr txBox="1">
              <a:spLocks noChangeArrowheads="1"/>
            </p:cNvSpPr>
            <p:nvPr/>
          </p:nvSpPr>
          <p:spPr bwMode="auto">
            <a:xfrm>
              <a:off x="4150" y="1661"/>
              <a:ext cx="72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b="1">
                  <a:latin typeface="Arial" charset="0"/>
                  <a:cs typeface="Arial" charset="0"/>
                </a:rPr>
                <a:t>b</a:t>
              </a:r>
            </a:p>
          </p:txBody>
        </p:sp>
        <p:sp>
          <p:nvSpPr>
            <p:cNvPr id="82955" name="Text Box 18"/>
            <p:cNvSpPr txBox="1">
              <a:spLocks noChangeArrowheads="1"/>
            </p:cNvSpPr>
            <p:nvPr/>
          </p:nvSpPr>
          <p:spPr bwMode="auto">
            <a:xfrm>
              <a:off x="5057" y="2478"/>
              <a:ext cx="40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b="1">
                  <a:latin typeface="Arial" charset="0"/>
                  <a:cs typeface="Arial" charset="0"/>
                </a:rPr>
                <a:t>    h</a:t>
              </a:r>
            </a:p>
          </p:txBody>
        </p:sp>
        <p:sp>
          <p:nvSpPr>
            <p:cNvPr id="82956" name="Text Box 19"/>
            <p:cNvSpPr txBox="1">
              <a:spLocks noChangeArrowheads="1"/>
            </p:cNvSpPr>
            <p:nvPr/>
          </p:nvSpPr>
          <p:spPr bwMode="auto">
            <a:xfrm>
              <a:off x="3469" y="1932"/>
              <a:ext cx="318"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b="1">
                  <a:latin typeface="Arial" charset="0"/>
                  <a:cs typeface="Arial" charset="0"/>
                </a:rPr>
                <a:t>h</a:t>
              </a:r>
              <a:r>
                <a:rPr lang="fr-FR" b="1" baseline="-25000">
                  <a:latin typeface="Arial" charset="0"/>
                  <a:cs typeface="Arial" charset="0"/>
                </a:rPr>
                <a:t>0</a:t>
              </a:r>
            </a:p>
          </p:txBody>
        </p:sp>
        <p:sp>
          <p:nvSpPr>
            <p:cNvPr id="82957" name="Text Box 20"/>
            <p:cNvSpPr txBox="1">
              <a:spLocks noChangeArrowheads="1"/>
            </p:cNvSpPr>
            <p:nvPr/>
          </p:nvSpPr>
          <p:spPr bwMode="auto">
            <a:xfrm>
              <a:off x="4195" y="3204"/>
              <a:ext cx="681"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fr-FR" b="1">
                  <a:latin typeface="Arial" charset="0"/>
                  <a:cs typeface="Arial" charset="0"/>
                </a:rPr>
                <a:t>b</a:t>
              </a:r>
              <a:r>
                <a:rPr lang="fr-FR" b="1" baseline="-25000">
                  <a:latin typeface="Arial" charset="0"/>
                  <a:cs typeface="Arial" charset="0"/>
                </a:rPr>
                <a:t>0</a:t>
              </a:r>
              <a:endParaRPr lang="fr-FR" b="1">
                <a:latin typeface="Arial" charset="0"/>
                <a:cs typeface="Arial" charset="0"/>
              </a:endParaRPr>
            </a:p>
          </p:txBody>
        </p:sp>
      </p:grpSp>
      <p:sp>
        <p:nvSpPr>
          <p:cNvPr id="82948" name="Rectangle 21"/>
          <p:cNvSpPr>
            <a:spLocks noChangeArrowheads="1"/>
          </p:cNvSpPr>
          <p:nvPr/>
        </p:nvSpPr>
        <p:spPr bwMode="auto">
          <a:xfrm>
            <a:off x="539750" y="4365625"/>
            <a:ext cx="6877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sz="2400"/>
              <a:t>On suppose :     h=1.6 m</a:t>
            </a:r>
          </a:p>
          <a:p>
            <a:r>
              <a:rPr lang="fr-FR" sz="2400"/>
              <a:t>On utilise </a:t>
            </a:r>
            <a:r>
              <a:rPr lang="fr-FR" sz="2400" b="1"/>
              <a:t>SAP 2000</a:t>
            </a:r>
            <a:r>
              <a:rPr lang="fr-FR" sz="2400"/>
              <a:t> pour déterminer les efforts tranchants et les moments fléchissant</a:t>
            </a:r>
          </a:p>
          <a:p>
            <a:r>
              <a:rPr lang="fr-FR" sz="2400"/>
              <a:t>dans les nervures.</a:t>
            </a:r>
          </a:p>
        </p:txBody>
      </p:sp>
      <p:sp>
        <p:nvSpPr>
          <p:cNvPr id="82949" name="Rectangle 22"/>
          <p:cNvSpPr>
            <a:spLocks noChangeArrowheads="1"/>
          </p:cNvSpPr>
          <p:nvPr/>
        </p:nvSpPr>
        <p:spPr bwMode="auto">
          <a:xfrm>
            <a:off x="539750" y="260350"/>
            <a:ext cx="283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b="1">
                <a:solidFill>
                  <a:srgbClr val="000066"/>
                </a:solidFill>
              </a:rPr>
              <a:t>Calcul des nervures</a:t>
            </a:r>
            <a:r>
              <a:rPr lang="fr-FR" sz="2400" b="1">
                <a:solidFill>
                  <a:srgbClr val="99CC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49506">
                                            <p:txEl>
                                              <p:pRg st="0" end="0"/>
                                            </p:txEl>
                                          </p:spTgt>
                                        </p:tgtEl>
                                        <p:attrNameLst>
                                          <p:attrName>style.visibility</p:attrName>
                                        </p:attrNameLst>
                                      </p:cBhvr>
                                      <p:to>
                                        <p:strVal val="visible"/>
                                      </p:to>
                                    </p:set>
                                    <p:anim calcmode="lin" valueType="num">
                                      <p:cBhvr>
                                        <p:cTn id="7" dur="1000" fill="hold"/>
                                        <p:tgtEl>
                                          <p:spTgt spid="1495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495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9506">
                                            <p:txEl>
                                              <p:pRg st="0" end="0"/>
                                            </p:txEl>
                                          </p:spTgt>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9506">
                                            <p:txEl>
                                              <p:pRg st="1" end="1"/>
                                            </p:txEl>
                                          </p:spTgt>
                                        </p:tgtEl>
                                        <p:attrNameLst>
                                          <p:attrName>style.visibility</p:attrName>
                                        </p:attrNameLst>
                                      </p:cBhvr>
                                      <p:to>
                                        <p:strVal val="visible"/>
                                      </p:to>
                                    </p:set>
                                    <p:animEffect transition="in" filter="fade">
                                      <p:cBhvr>
                                        <p:cTn id="13" dur="500"/>
                                        <p:tgtEl>
                                          <p:spTgt spid="149506">
                                            <p:txEl>
                                              <p:pRg st="1" end="1"/>
                                            </p:txEl>
                                          </p:spTgt>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149506">
                                            <p:txEl>
                                              <p:pRg st="2" end="2"/>
                                            </p:txEl>
                                          </p:spTgt>
                                        </p:tgtEl>
                                        <p:attrNameLst>
                                          <p:attrName>style.visibility</p:attrName>
                                        </p:attrNameLst>
                                      </p:cBhvr>
                                      <p:to>
                                        <p:strVal val="visible"/>
                                      </p:to>
                                    </p:set>
                                    <p:animEffect transition="in" filter="fade">
                                      <p:cBhvr>
                                        <p:cTn id="17" dur="500"/>
                                        <p:tgtEl>
                                          <p:spTgt spid="149506">
                                            <p:txEl>
                                              <p:pRg st="2" end="2"/>
                                            </p:txEl>
                                          </p:spTgt>
                                        </p:tgtEl>
                                      </p:cBhvr>
                                    </p:animEffect>
                                  </p:childTnLst>
                                </p:cTn>
                              </p:par>
                            </p:childTnLst>
                          </p:cTn>
                        </p:par>
                        <p:par>
                          <p:cTn id="18" fill="hold" nodeType="afterGroup">
                            <p:stCondLst>
                              <p:cond delay="2000"/>
                            </p:stCondLst>
                            <p:childTnLst>
                              <p:par>
                                <p:cTn id="19" presetID="50" presetClass="entr" presetSubtype="0" decel="100000" fill="hold" nodeType="afterEffect">
                                  <p:stCondLst>
                                    <p:cond delay="0"/>
                                  </p:stCondLst>
                                  <p:childTnLst>
                                    <p:set>
                                      <p:cBhvr>
                                        <p:cTn id="20" dur="1" fill="hold">
                                          <p:stCondLst>
                                            <p:cond delay="0"/>
                                          </p:stCondLst>
                                        </p:cTn>
                                        <p:tgtEl>
                                          <p:spTgt spid="149506">
                                            <p:txEl>
                                              <p:pRg st="6" end="6"/>
                                            </p:txEl>
                                          </p:spTgt>
                                        </p:tgtEl>
                                        <p:attrNameLst>
                                          <p:attrName>style.visibility</p:attrName>
                                        </p:attrNameLst>
                                      </p:cBhvr>
                                      <p:to>
                                        <p:strVal val="visible"/>
                                      </p:to>
                                    </p:set>
                                    <p:anim calcmode="lin" valueType="num">
                                      <p:cBhvr>
                                        <p:cTn id="21" dur="1000" fill="hold"/>
                                        <p:tgtEl>
                                          <p:spTgt spid="149506">
                                            <p:txEl>
                                              <p:pRg st="6" end="6"/>
                                            </p:txEl>
                                          </p:spTgt>
                                        </p:tgtEl>
                                        <p:attrNameLst>
                                          <p:attrName>ppt_w</p:attrName>
                                        </p:attrNameLst>
                                      </p:cBhvr>
                                      <p:tavLst>
                                        <p:tav tm="0">
                                          <p:val>
                                            <p:strVal val="#ppt_w+.3"/>
                                          </p:val>
                                        </p:tav>
                                        <p:tav tm="100000">
                                          <p:val>
                                            <p:strVal val="#ppt_w"/>
                                          </p:val>
                                        </p:tav>
                                      </p:tavLst>
                                    </p:anim>
                                    <p:anim calcmode="lin" valueType="num">
                                      <p:cBhvr>
                                        <p:cTn id="22" dur="1000" fill="hold"/>
                                        <p:tgtEl>
                                          <p:spTgt spid="149506">
                                            <p:txEl>
                                              <p:pRg st="6" end="6"/>
                                            </p:txEl>
                                          </p:spTgt>
                                        </p:tgtEl>
                                        <p:attrNameLst>
                                          <p:attrName>ppt_h</p:attrName>
                                        </p:attrNameLst>
                                      </p:cBhvr>
                                      <p:tavLst>
                                        <p:tav tm="0">
                                          <p:val>
                                            <p:strVal val="#ppt_h"/>
                                          </p:val>
                                        </p:tav>
                                        <p:tav tm="100000">
                                          <p:val>
                                            <p:strVal val="#ppt_h"/>
                                          </p:val>
                                        </p:tav>
                                      </p:tavLst>
                                    </p:anim>
                                    <p:animEffect transition="in" filter="fade">
                                      <p:cBhvr>
                                        <p:cTn id="23" dur="1000"/>
                                        <p:tgtEl>
                                          <p:spTgt spid="149506">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49507"/>
                                        </p:tgtEl>
                                        <p:attrNameLst>
                                          <p:attrName>style.visibility</p:attrName>
                                        </p:attrNameLst>
                                      </p:cBhvr>
                                      <p:to>
                                        <p:strVal val="visible"/>
                                      </p:to>
                                    </p:set>
                                    <p:animEffect transition="in" filter="blinds(horizontal)">
                                      <p:cBhvr>
                                        <p:cTn id="26" dur="500"/>
                                        <p:tgtEl>
                                          <p:spTgt spid="149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6"/>
          <p:cNvSpPr>
            <a:spLocks noChangeArrowheads="1"/>
          </p:cNvSpPr>
          <p:nvPr/>
        </p:nvSpPr>
        <p:spPr bwMode="auto">
          <a:xfrm>
            <a:off x="611188" y="836613"/>
            <a:ext cx="8102600"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sz="2600"/>
              <a:t>Pour le dimensionnement des poteaux, il sont calculés </a:t>
            </a:r>
          </a:p>
          <a:p>
            <a:r>
              <a:rPr lang="fr-FR" sz="2600"/>
              <a:t>en tenant compte de la dégression des charges</a:t>
            </a:r>
          </a:p>
        </p:txBody>
      </p:sp>
      <p:sp>
        <p:nvSpPr>
          <p:cNvPr id="10243" name="Object 117"/>
          <p:cNvSpPr>
            <a:spLocks noChangeAspect="1" noChangeArrowheads="1"/>
          </p:cNvSpPr>
          <p:nvPr/>
        </p:nvSpPr>
        <p:spPr bwMode="auto">
          <a:xfrm>
            <a:off x="2628900" y="2774950"/>
            <a:ext cx="1143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244" name="Object 118"/>
          <p:cNvSpPr>
            <a:spLocks noChangeAspect="1" noChangeArrowheads="1"/>
          </p:cNvSpPr>
          <p:nvPr/>
        </p:nvSpPr>
        <p:spPr bwMode="auto">
          <a:xfrm>
            <a:off x="2628900" y="2774950"/>
            <a:ext cx="1143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245" name="Object 119"/>
          <p:cNvSpPr>
            <a:spLocks noChangeAspect="1" noChangeArrowheads="1"/>
          </p:cNvSpPr>
          <p:nvPr/>
        </p:nvSpPr>
        <p:spPr bwMode="auto">
          <a:xfrm>
            <a:off x="2628900" y="2774950"/>
            <a:ext cx="1143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246" name="Rectangle 120"/>
          <p:cNvSpPr>
            <a:spLocks noChangeArrowheads="1"/>
          </p:cNvSpPr>
          <p:nvPr/>
        </p:nvSpPr>
        <p:spPr bwMode="auto">
          <a:xfrm>
            <a:off x="2628900" y="2774950"/>
            <a:ext cx="1600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sz="1200" b="1">
                <a:cs typeface="Times New Roman" pitchFamily="18" charset="0"/>
              </a:rPr>
              <a:t>70</a:t>
            </a:r>
            <a:r>
              <a:rPr lang="en-GB" sz="1400" b="1">
                <a:cs typeface="Times New Roman" pitchFamily="18" charset="0"/>
              </a:rPr>
              <a:t> </a:t>
            </a:r>
            <a:endParaRPr lang="en-GB">
              <a:latin typeface="Arial" charset="0"/>
            </a:endParaRPr>
          </a:p>
        </p:txBody>
      </p:sp>
      <p:sp>
        <p:nvSpPr>
          <p:cNvPr id="10247" name="Rectangle 121"/>
          <p:cNvSpPr>
            <a:spLocks noChangeArrowheads="1"/>
          </p:cNvSpPr>
          <p:nvPr/>
        </p:nvSpPr>
        <p:spPr bwMode="auto">
          <a:xfrm>
            <a:off x="2628900" y="2774950"/>
            <a:ext cx="1600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fr-FR" sz="1200" b="1">
                <a:cs typeface="Times New Roman" pitchFamily="18" charset="0"/>
              </a:rPr>
              <a:t>60</a:t>
            </a:r>
            <a:r>
              <a:rPr lang="de-DE" sz="1400" b="1">
                <a:cs typeface="Times New Roman" pitchFamily="18" charset="0"/>
              </a:rPr>
              <a:t> </a:t>
            </a:r>
            <a:endParaRPr lang="de-DE">
              <a:latin typeface="Arial" charset="0"/>
            </a:endParaRPr>
          </a:p>
        </p:txBody>
      </p:sp>
      <p:sp>
        <p:nvSpPr>
          <p:cNvPr id="10248" name="Rectangle 122"/>
          <p:cNvSpPr>
            <a:spLocks noChangeArrowheads="1"/>
          </p:cNvSpPr>
          <p:nvPr/>
        </p:nvSpPr>
        <p:spPr bwMode="auto">
          <a:xfrm>
            <a:off x="2628900" y="2774950"/>
            <a:ext cx="1600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fr-FR" sz="1200" b="1">
                <a:cs typeface="Times New Roman" pitchFamily="18" charset="0"/>
              </a:rPr>
              <a:t>50</a:t>
            </a:r>
            <a:r>
              <a:rPr lang="de-DE" sz="1400" b="1">
                <a:cs typeface="Times New Roman" pitchFamily="18" charset="0"/>
              </a:rPr>
              <a:t> </a:t>
            </a:r>
            <a:endParaRPr lang="de-DE">
              <a:latin typeface="Arial" charset="0"/>
            </a:endParaRPr>
          </a:p>
        </p:txBody>
      </p:sp>
      <p:graphicFrame>
        <p:nvGraphicFramePr>
          <p:cNvPr id="16507" name="Group 123"/>
          <p:cNvGraphicFramePr>
            <a:graphicFrameLocks noGrp="1"/>
          </p:cNvGraphicFramePr>
          <p:nvPr/>
        </p:nvGraphicFramePr>
        <p:xfrm>
          <a:off x="1116013" y="2420938"/>
          <a:ext cx="6480175" cy="2598737"/>
        </p:xfrm>
        <a:graphic>
          <a:graphicData uri="http://schemas.openxmlformats.org/drawingml/2006/table">
            <a:tbl>
              <a:tblPr/>
              <a:tblGrid>
                <a:gridCol w="4752975"/>
                <a:gridCol w="1727200"/>
              </a:tblGrid>
              <a:tr h="6524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Niveaux</a:t>
                      </a:r>
                      <a:endParaRPr kumimoji="0" lang="fr-FR" sz="2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poteaux</a:t>
                      </a:r>
                      <a:endParaRPr kumimoji="0" lang="fr-FR" sz="2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60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800" b="0" i="0" u="none" strike="noStrike" cap="none" normalizeH="0" baseline="0" smtClean="0">
                          <a:ln>
                            <a:noFill/>
                          </a:ln>
                          <a:solidFill>
                            <a:schemeClr val="tx1"/>
                          </a:solidFill>
                          <a:effectLst/>
                          <a:latin typeface="Times New Roman" pitchFamily="18" charset="0"/>
                          <a:cs typeface="Times New Roman" pitchFamily="18" charset="0"/>
                        </a:rPr>
                        <a:t>S/S, RDC, 1</a:t>
                      </a:r>
                      <a:r>
                        <a:rPr kumimoji="0" lang="de-DE" sz="2800" b="0" i="0" u="none" strike="noStrike" cap="none" normalizeH="0" baseline="30000" smtClean="0">
                          <a:ln>
                            <a:noFill/>
                          </a:ln>
                          <a:solidFill>
                            <a:schemeClr val="tx1"/>
                          </a:solidFill>
                          <a:effectLst/>
                          <a:latin typeface="Times New Roman" pitchFamily="18" charset="0"/>
                          <a:cs typeface="Times New Roman" pitchFamily="18" charset="0"/>
                        </a:rPr>
                        <a:t>er</a:t>
                      </a:r>
                      <a:r>
                        <a:rPr kumimoji="0" lang="de-DE" sz="2800" b="0" i="0" u="none" strike="noStrike" cap="none" normalizeH="0" baseline="0" smtClean="0">
                          <a:ln>
                            <a:noFill/>
                          </a:ln>
                          <a:solidFill>
                            <a:schemeClr val="tx1"/>
                          </a:solidFill>
                          <a:effectLst/>
                          <a:latin typeface="Times New Roman" pitchFamily="18" charset="0"/>
                          <a:cs typeface="Times New Roman" pitchFamily="18" charset="0"/>
                        </a:rPr>
                        <a:t> et 2</a:t>
                      </a:r>
                      <a:r>
                        <a:rPr kumimoji="0" lang="de-DE" sz="2800" b="0" i="0" u="none" strike="noStrike" cap="none" normalizeH="0" baseline="30000" smtClean="0">
                          <a:ln>
                            <a:noFill/>
                          </a:ln>
                          <a:solidFill>
                            <a:schemeClr val="tx1"/>
                          </a:solidFill>
                          <a:effectLst/>
                          <a:latin typeface="Times New Roman" pitchFamily="18" charset="0"/>
                          <a:cs typeface="Times New Roman" pitchFamily="18" charset="0"/>
                        </a:rPr>
                        <a:t>eme</a:t>
                      </a:r>
                      <a:r>
                        <a:rPr kumimoji="0" lang="de-DE" sz="2800" b="0" i="0" u="none" strike="noStrike" cap="none" normalizeH="0" baseline="0" smtClean="0">
                          <a:ln>
                            <a:noFill/>
                          </a:ln>
                          <a:solidFill>
                            <a:schemeClr val="tx1"/>
                          </a:solidFill>
                          <a:effectLst/>
                          <a:latin typeface="Times New Roman" pitchFamily="18" charset="0"/>
                          <a:cs typeface="Times New Roman" pitchFamily="18" charset="0"/>
                        </a:rPr>
                        <a:t> étage</a:t>
                      </a:r>
                      <a:endParaRPr kumimoji="0" lang="de-DE" sz="2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09600" algn="l"/>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70x70</a:t>
                      </a:r>
                      <a:endParaRPr kumimoji="0" lang="fr-FR" sz="2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04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3</a:t>
                      </a:r>
                      <a:r>
                        <a:rPr kumimoji="0" lang="fr-FR" sz="2800" b="0" i="0" u="none" strike="noStrike" cap="none" normalizeH="0" baseline="30000" smtClean="0">
                          <a:ln>
                            <a:noFill/>
                          </a:ln>
                          <a:solidFill>
                            <a:schemeClr val="tx1"/>
                          </a:solidFill>
                          <a:effectLst/>
                          <a:latin typeface="Times New Roman" pitchFamily="18" charset="0"/>
                          <a:cs typeface="Times New Roman" pitchFamily="18" charset="0"/>
                        </a:rPr>
                        <a:t>ème</a:t>
                      </a: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4 </a:t>
                      </a:r>
                      <a:r>
                        <a:rPr kumimoji="0" lang="fr-FR" sz="2800" b="0" i="0" u="none" strike="noStrike" cap="none" normalizeH="0" baseline="30000" smtClean="0">
                          <a:ln>
                            <a:noFill/>
                          </a:ln>
                          <a:solidFill>
                            <a:schemeClr val="tx1"/>
                          </a:solidFill>
                          <a:effectLst/>
                          <a:latin typeface="Times New Roman" pitchFamily="18" charset="0"/>
                          <a:cs typeface="Times New Roman" pitchFamily="18" charset="0"/>
                        </a:rPr>
                        <a:t>ème</a:t>
                      </a: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5 </a:t>
                      </a:r>
                      <a:r>
                        <a:rPr kumimoji="0" lang="fr-FR" sz="2800" b="0" i="0" u="none" strike="noStrike" cap="none" normalizeH="0" baseline="30000" smtClean="0">
                          <a:ln>
                            <a:noFill/>
                          </a:ln>
                          <a:solidFill>
                            <a:schemeClr val="tx1"/>
                          </a:solidFill>
                          <a:effectLst/>
                          <a:latin typeface="Times New Roman" pitchFamily="18" charset="0"/>
                          <a:cs typeface="Times New Roman" pitchFamily="18" charset="0"/>
                        </a:rPr>
                        <a:t>ème</a:t>
                      </a: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et 6 </a:t>
                      </a:r>
                      <a:r>
                        <a:rPr kumimoji="0" lang="fr-FR" sz="2800" b="0" i="0" u="none" strike="noStrike" cap="none" normalizeH="0" baseline="30000" smtClean="0">
                          <a:ln>
                            <a:noFill/>
                          </a:ln>
                          <a:solidFill>
                            <a:schemeClr val="tx1"/>
                          </a:solidFill>
                          <a:effectLst/>
                          <a:latin typeface="Times New Roman" pitchFamily="18" charset="0"/>
                          <a:cs typeface="Times New Roman" pitchFamily="18" charset="0"/>
                        </a:rPr>
                        <a:t>ème</a:t>
                      </a: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étage</a:t>
                      </a:r>
                      <a:endParaRPr kumimoji="0" lang="fr-FR" sz="2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81025" algn="l"/>
                          <a:tab pos="676275" algn="l"/>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60x60</a:t>
                      </a:r>
                      <a:endParaRPr kumimoji="0" lang="fr-FR" sz="2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810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7</a:t>
                      </a:r>
                      <a:r>
                        <a:rPr kumimoji="0" lang="fr-FR" sz="2800" b="0" i="0" u="none" strike="noStrike" cap="none" normalizeH="0" baseline="30000" smtClean="0">
                          <a:ln>
                            <a:noFill/>
                          </a:ln>
                          <a:solidFill>
                            <a:schemeClr val="tx1"/>
                          </a:solidFill>
                          <a:effectLst/>
                          <a:latin typeface="Times New Roman" pitchFamily="18" charset="0"/>
                          <a:cs typeface="Times New Roman" pitchFamily="18" charset="0"/>
                        </a:rPr>
                        <a:t>ème</a:t>
                      </a: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8 </a:t>
                      </a:r>
                      <a:r>
                        <a:rPr kumimoji="0" lang="fr-FR" sz="2800" b="0" i="0" u="none" strike="noStrike" cap="none" normalizeH="0" baseline="30000" smtClean="0">
                          <a:ln>
                            <a:noFill/>
                          </a:ln>
                          <a:solidFill>
                            <a:schemeClr val="tx1"/>
                          </a:solidFill>
                          <a:effectLst/>
                          <a:latin typeface="Times New Roman" pitchFamily="18" charset="0"/>
                          <a:cs typeface="Times New Roman" pitchFamily="18" charset="0"/>
                        </a:rPr>
                        <a:t>ème</a:t>
                      </a: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9 </a:t>
                      </a:r>
                      <a:r>
                        <a:rPr kumimoji="0" lang="fr-FR" sz="2800" b="0" i="0" u="none" strike="noStrike" cap="none" normalizeH="0" baseline="30000" smtClean="0">
                          <a:ln>
                            <a:noFill/>
                          </a:ln>
                          <a:solidFill>
                            <a:schemeClr val="tx1"/>
                          </a:solidFill>
                          <a:effectLst/>
                          <a:latin typeface="Times New Roman" pitchFamily="18" charset="0"/>
                          <a:cs typeface="Times New Roman" pitchFamily="18" charset="0"/>
                        </a:rPr>
                        <a:t>ème</a:t>
                      </a: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et 10 </a:t>
                      </a:r>
                      <a:r>
                        <a:rPr kumimoji="0" lang="fr-FR" sz="2800" b="0" i="0" u="none" strike="noStrike" cap="none" normalizeH="0" baseline="30000" smtClean="0">
                          <a:ln>
                            <a:noFill/>
                          </a:ln>
                          <a:solidFill>
                            <a:schemeClr val="tx1"/>
                          </a:solidFill>
                          <a:effectLst/>
                          <a:latin typeface="Times New Roman" pitchFamily="18" charset="0"/>
                          <a:cs typeface="Times New Roman" pitchFamily="18" charset="0"/>
                        </a:rPr>
                        <a:t>ème</a:t>
                      </a:r>
                      <a:r>
                        <a:rPr kumimoji="0" lang="fr-FR" sz="2800" b="0" i="0" u="none" strike="noStrike" cap="none" normalizeH="0" baseline="0" smtClean="0">
                          <a:ln>
                            <a:noFill/>
                          </a:ln>
                          <a:solidFill>
                            <a:schemeClr val="tx1"/>
                          </a:solidFill>
                          <a:effectLst/>
                          <a:latin typeface="Times New Roman" pitchFamily="18" charset="0"/>
                          <a:cs typeface="Times New Roman" pitchFamily="18" charset="0"/>
                        </a:rPr>
                        <a:t> étage</a:t>
                      </a:r>
                      <a:endParaRPr kumimoji="0" lang="fr-FR" sz="2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00075" algn="l"/>
                        </a:tabLst>
                      </a:pPr>
                      <a:r>
                        <a:rPr kumimoji="0" lang="fr-FR" sz="2800" b="1" i="0" u="none" strike="noStrike" cap="none" normalizeH="0" baseline="0" smtClean="0">
                          <a:ln>
                            <a:noFill/>
                          </a:ln>
                          <a:solidFill>
                            <a:schemeClr val="tx1"/>
                          </a:solidFill>
                          <a:effectLst/>
                          <a:latin typeface="Times New Roman" pitchFamily="18" charset="0"/>
                          <a:cs typeface="Times New Roman" pitchFamily="18" charset="0"/>
                        </a:rPr>
                        <a:t>50x50</a:t>
                      </a:r>
                      <a:endParaRPr kumimoji="0" lang="fr-FR" sz="2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04813"/>
            <a:ext cx="74453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ChangeArrowheads="1"/>
          </p:cNvSpPr>
          <p:nvPr/>
        </p:nvSpPr>
        <p:spPr bwMode="auto">
          <a:xfrm>
            <a:off x="1692275" y="5876925"/>
            <a:ext cx="5691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fr-FR" sz="2400" b="1"/>
              <a:t>Modélisation de radier nervuré (sap 2000</a:t>
            </a:r>
            <a:r>
              <a:rPr lang="fr-FR" b="1"/>
              <a:t>)</a:t>
            </a:r>
            <a:r>
              <a:rPr lang="fr-FR"/>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Object 4"/>
          <p:cNvSpPr>
            <a:spLocks noChangeAspect="1" noChangeArrowheads="1"/>
          </p:cNvSpPr>
          <p:nvPr/>
        </p:nvSpPr>
        <p:spPr bwMode="auto">
          <a:xfrm>
            <a:off x="684213" y="1628775"/>
            <a:ext cx="5178425" cy="6905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4995" name="Object 3"/>
          <p:cNvSpPr>
            <a:spLocks noChangeAspect="1" noChangeArrowheads="1"/>
          </p:cNvSpPr>
          <p:nvPr/>
        </p:nvSpPr>
        <p:spPr bwMode="auto">
          <a:xfrm>
            <a:off x="1835150" y="2795588"/>
            <a:ext cx="2336800" cy="571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4996" name="Object 2"/>
          <p:cNvSpPr>
            <a:spLocks noChangeAspect="1" noChangeArrowheads="1"/>
          </p:cNvSpPr>
          <p:nvPr/>
        </p:nvSpPr>
        <p:spPr bwMode="auto">
          <a:xfrm>
            <a:off x="1162050" y="3719513"/>
            <a:ext cx="4560888" cy="7604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4997" name="Rectangle 5"/>
          <p:cNvSpPr>
            <a:spLocks noChangeArrowheads="1"/>
          </p:cNvSpPr>
          <p:nvPr/>
        </p:nvSpPr>
        <p:spPr bwMode="auto">
          <a:xfrm>
            <a:off x="611188" y="465138"/>
            <a:ext cx="39338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57200" algn="l"/>
              </a:tabLst>
            </a:pPr>
            <a:r>
              <a:rPr lang="fr-FR" sz="2400" b="1">
                <a:cs typeface="Times New Roman" pitchFamily="18" charset="0"/>
              </a:rPr>
              <a:t>Vérification</a:t>
            </a:r>
            <a:endParaRPr lang="fr-FR" sz="2400">
              <a:cs typeface="Times New Roman" pitchFamily="18" charset="0"/>
            </a:endParaRPr>
          </a:p>
          <a:p>
            <a:pPr eaLnBrk="0" hangingPunct="0">
              <a:buFont typeface="Wingdings" pitchFamily="2" charset="2"/>
              <a:buChar char=""/>
              <a:tabLst>
                <a:tab pos="457200" algn="l"/>
              </a:tabLst>
            </a:pPr>
            <a:r>
              <a:rPr lang="fr-FR" sz="2400" b="1">
                <a:cs typeface="Times New Roman" pitchFamily="18" charset="0"/>
              </a:rPr>
              <a:t>Condition de cisaillement :</a:t>
            </a:r>
            <a:endParaRPr lang="fr-FR" sz="2400">
              <a:cs typeface="Times New Roman" pitchFamily="18" charset="0"/>
            </a:endParaRPr>
          </a:p>
          <a:p>
            <a:pPr eaLnBrk="0" hangingPunct="0">
              <a:tabLst>
                <a:tab pos="457200" algn="l"/>
              </a:tabLst>
            </a:pPr>
            <a:endParaRPr lang="fr-FR" sz="2400">
              <a:cs typeface="Times New Roman" pitchFamily="18" charset="0"/>
            </a:endParaRPr>
          </a:p>
        </p:txBody>
      </p:sp>
      <p:sp>
        <p:nvSpPr>
          <p:cNvPr id="84998" name="Rectangle 8"/>
          <p:cNvSpPr>
            <a:spLocks noChangeArrowheads="1"/>
          </p:cNvSpPr>
          <p:nvPr/>
        </p:nvSpPr>
        <p:spPr bwMode="auto">
          <a:xfrm>
            <a:off x="5940425" y="3933825"/>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sz="2400">
                <a:cs typeface="Times New Roman" pitchFamily="18" charset="0"/>
              </a:rPr>
              <a:t>         Vérifiée </a:t>
            </a:r>
          </a:p>
        </p:txBody>
      </p:sp>
      <p:sp>
        <p:nvSpPr>
          <p:cNvPr id="84999" name="Rectangle 9"/>
          <p:cNvSpPr>
            <a:spLocks noChangeArrowheads="1"/>
          </p:cNvSpPr>
          <p:nvPr/>
        </p:nvSpPr>
        <p:spPr bwMode="auto">
          <a:xfrm>
            <a:off x="684213" y="4868863"/>
            <a:ext cx="3417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buFont typeface="Wingdings" pitchFamily="2" charset="2"/>
              <a:buChar char=""/>
              <a:tabLst>
                <a:tab pos="457200" algn="l"/>
              </a:tabLst>
            </a:pPr>
            <a:r>
              <a:rPr lang="fr-FR" sz="2400" b="1"/>
              <a:t>Condition de rigidité :</a:t>
            </a:r>
            <a:r>
              <a:rPr lang="fr-FR" sz="2400"/>
              <a:t> </a:t>
            </a:r>
          </a:p>
        </p:txBody>
      </p:sp>
      <p:sp>
        <p:nvSpPr>
          <p:cNvPr id="85000" name="Object 10"/>
          <p:cNvSpPr>
            <a:spLocks noChangeAspect="1" noChangeArrowheads="1"/>
          </p:cNvSpPr>
          <p:nvPr/>
        </p:nvSpPr>
        <p:spPr bwMode="auto">
          <a:xfrm>
            <a:off x="1692275" y="5603875"/>
            <a:ext cx="1454150" cy="2984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5001" name="Rectangle 12"/>
          <p:cNvSpPr>
            <a:spLocks noChangeArrowheads="1"/>
          </p:cNvSpPr>
          <p:nvPr/>
        </p:nvSpPr>
        <p:spPr bwMode="auto">
          <a:xfrm>
            <a:off x="3449638" y="5499100"/>
            <a:ext cx="2247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fr-FR" sz="2400">
                <a:cs typeface="Times New Roman" pitchFamily="18" charset="0"/>
              </a:rPr>
              <a:t>             Vérifiée </a:t>
            </a:r>
          </a:p>
        </p:txBody>
      </p:sp>
      <p:sp>
        <p:nvSpPr>
          <p:cNvPr id="85002" name="Rectangle 13"/>
          <p:cNvSpPr>
            <a:spLocks noChangeArrowheads="1"/>
          </p:cNvSpPr>
          <p:nvPr/>
        </p:nvSpPr>
        <p:spPr bwMode="auto">
          <a:xfrm>
            <a:off x="611188" y="6192838"/>
            <a:ext cx="3209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sz="2400"/>
              <a:t>On opte:          </a:t>
            </a:r>
            <a:r>
              <a:rPr lang="fr-FR" sz="2400" b="1"/>
              <a:t>h = 1.6 m</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62"/>
          <p:cNvSpPr txBox="1">
            <a:spLocks noChangeArrowheads="1"/>
          </p:cNvSpPr>
          <p:nvPr/>
        </p:nvSpPr>
        <p:spPr bwMode="auto">
          <a:xfrm>
            <a:off x="2339975" y="1628775"/>
            <a:ext cx="4751388" cy="44862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a:p>
            <a:pPr eaLnBrk="1" hangingPunct="1"/>
            <a:endParaRPr lang="fr-FR"/>
          </a:p>
        </p:txBody>
      </p:sp>
      <p:grpSp>
        <p:nvGrpSpPr>
          <p:cNvPr id="86019" name="Group 63"/>
          <p:cNvGrpSpPr>
            <a:grpSpLocks/>
          </p:cNvGrpSpPr>
          <p:nvPr/>
        </p:nvGrpSpPr>
        <p:grpSpPr bwMode="auto">
          <a:xfrm>
            <a:off x="2771775" y="1989138"/>
            <a:ext cx="4229100" cy="3530600"/>
            <a:chOff x="2648" y="4031"/>
            <a:chExt cx="6660" cy="5560"/>
          </a:xfrm>
        </p:grpSpPr>
        <p:sp>
          <p:nvSpPr>
            <p:cNvPr id="86021" name="Line 64"/>
            <p:cNvSpPr>
              <a:spLocks noChangeShapeType="1"/>
            </p:cNvSpPr>
            <p:nvPr/>
          </p:nvSpPr>
          <p:spPr bwMode="auto">
            <a:xfrm>
              <a:off x="3368" y="5027"/>
              <a:ext cx="414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22" name="Line 65"/>
            <p:cNvSpPr>
              <a:spLocks noChangeShapeType="1"/>
            </p:cNvSpPr>
            <p:nvPr/>
          </p:nvSpPr>
          <p:spPr bwMode="auto">
            <a:xfrm flipH="1">
              <a:off x="7508" y="5027"/>
              <a:ext cx="1" cy="13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23" name="Line 66"/>
            <p:cNvSpPr>
              <a:spLocks noChangeShapeType="1"/>
            </p:cNvSpPr>
            <p:nvPr/>
          </p:nvSpPr>
          <p:spPr bwMode="auto">
            <a:xfrm flipH="1">
              <a:off x="6428" y="6425"/>
              <a:ext cx="108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24" name="Line 67"/>
            <p:cNvSpPr>
              <a:spLocks noChangeShapeType="1"/>
            </p:cNvSpPr>
            <p:nvPr/>
          </p:nvSpPr>
          <p:spPr bwMode="auto">
            <a:xfrm>
              <a:off x="6428" y="6425"/>
              <a:ext cx="1" cy="27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25" name="Line 68"/>
            <p:cNvSpPr>
              <a:spLocks noChangeShapeType="1"/>
            </p:cNvSpPr>
            <p:nvPr/>
          </p:nvSpPr>
          <p:spPr bwMode="auto">
            <a:xfrm>
              <a:off x="3382" y="5027"/>
              <a:ext cx="1" cy="13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26" name="Line 69"/>
            <p:cNvSpPr>
              <a:spLocks noChangeShapeType="1"/>
            </p:cNvSpPr>
            <p:nvPr/>
          </p:nvSpPr>
          <p:spPr bwMode="auto">
            <a:xfrm>
              <a:off x="3411" y="6425"/>
              <a:ext cx="103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27" name="Line 70"/>
            <p:cNvSpPr>
              <a:spLocks noChangeShapeType="1"/>
            </p:cNvSpPr>
            <p:nvPr/>
          </p:nvSpPr>
          <p:spPr bwMode="auto">
            <a:xfrm flipH="1">
              <a:off x="4448" y="9125"/>
              <a:ext cx="198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28" name="Line 71"/>
            <p:cNvSpPr>
              <a:spLocks noChangeShapeType="1"/>
            </p:cNvSpPr>
            <p:nvPr/>
          </p:nvSpPr>
          <p:spPr bwMode="auto">
            <a:xfrm flipV="1">
              <a:off x="4448" y="6425"/>
              <a:ext cx="1" cy="27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29" name="Line 72"/>
            <p:cNvSpPr>
              <a:spLocks noChangeShapeType="1"/>
            </p:cNvSpPr>
            <p:nvPr/>
          </p:nvSpPr>
          <p:spPr bwMode="auto">
            <a:xfrm>
              <a:off x="7868" y="5027"/>
              <a:ext cx="0" cy="12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6030" name="Line 73"/>
            <p:cNvSpPr>
              <a:spLocks noChangeShapeType="1"/>
            </p:cNvSpPr>
            <p:nvPr/>
          </p:nvSpPr>
          <p:spPr bwMode="auto">
            <a:xfrm>
              <a:off x="3368" y="4574"/>
              <a:ext cx="414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6031" name="Line 74"/>
            <p:cNvSpPr>
              <a:spLocks noChangeShapeType="1"/>
            </p:cNvSpPr>
            <p:nvPr/>
          </p:nvSpPr>
          <p:spPr bwMode="auto">
            <a:xfrm>
              <a:off x="3008" y="5027"/>
              <a:ext cx="0" cy="41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6032" name="Line 75"/>
            <p:cNvSpPr>
              <a:spLocks noChangeShapeType="1"/>
            </p:cNvSpPr>
            <p:nvPr/>
          </p:nvSpPr>
          <p:spPr bwMode="auto">
            <a:xfrm>
              <a:off x="4433" y="9590"/>
              <a:ext cx="198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6033" name="AutoShape 76"/>
            <p:cNvSpPr>
              <a:spLocks noChangeArrowheads="1"/>
            </p:cNvSpPr>
            <p:nvPr/>
          </p:nvSpPr>
          <p:spPr bwMode="auto">
            <a:xfrm>
              <a:off x="6068" y="5345"/>
              <a:ext cx="180" cy="180"/>
            </a:xfrm>
            <a:prstGeom prst="flowChartConnector">
              <a:avLst/>
            </a:prstGeom>
            <a:solidFill>
              <a:srgbClr val="000000"/>
            </a:solidFill>
            <a:ln w="9525">
              <a:solidFill>
                <a:srgbClr val="000000"/>
              </a:solidFill>
              <a:round/>
              <a:headEnd/>
              <a:tailEnd/>
            </a:ln>
          </p:spPr>
          <p:txBody>
            <a:bodyPr/>
            <a:lstStyle/>
            <a:p>
              <a:endParaRPr lang="fr-FR"/>
            </a:p>
          </p:txBody>
        </p:sp>
        <p:sp>
          <p:nvSpPr>
            <p:cNvPr id="86034" name="AutoShape 77"/>
            <p:cNvSpPr>
              <a:spLocks noChangeArrowheads="1"/>
            </p:cNvSpPr>
            <p:nvPr/>
          </p:nvSpPr>
          <p:spPr bwMode="auto">
            <a:xfrm>
              <a:off x="5708" y="5345"/>
              <a:ext cx="180" cy="180"/>
            </a:xfrm>
            <a:prstGeom prst="flowChartConnector">
              <a:avLst/>
            </a:prstGeom>
            <a:solidFill>
              <a:srgbClr val="000000"/>
            </a:solidFill>
            <a:ln w="9525">
              <a:solidFill>
                <a:srgbClr val="000000"/>
              </a:solidFill>
              <a:round/>
              <a:headEnd/>
              <a:tailEnd/>
            </a:ln>
          </p:spPr>
          <p:txBody>
            <a:bodyPr/>
            <a:lstStyle/>
            <a:p>
              <a:endParaRPr lang="fr-FR"/>
            </a:p>
          </p:txBody>
        </p:sp>
        <p:sp>
          <p:nvSpPr>
            <p:cNvPr id="86035" name="AutoShape 78"/>
            <p:cNvSpPr>
              <a:spLocks noChangeArrowheads="1"/>
            </p:cNvSpPr>
            <p:nvPr/>
          </p:nvSpPr>
          <p:spPr bwMode="auto">
            <a:xfrm flipH="1">
              <a:off x="6068" y="5525"/>
              <a:ext cx="180" cy="180"/>
            </a:xfrm>
            <a:prstGeom prst="flowChartConnector">
              <a:avLst/>
            </a:prstGeom>
            <a:solidFill>
              <a:srgbClr val="000000"/>
            </a:solidFill>
            <a:ln w="6350">
              <a:solidFill>
                <a:srgbClr val="000000"/>
              </a:solidFill>
              <a:round/>
              <a:headEnd/>
              <a:tailEnd/>
            </a:ln>
          </p:spPr>
          <p:txBody>
            <a:bodyPr/>
            <a:lstStyle/>
            <a:p>
              <a:endParaRPr lang="fr-FR"/>
            </a:p>
          </p:txBody>
        </p:sp>
        <p:sp>
          <p:nvSpPr>
            <p:cNvPr id="86036" name="AutoShape 79"/>
            <p:cNvSpPr>
              <a:spLocks noChangeArrowheads="1"/>
            </p:cNvSpPr>
            <p:nvPr/>
          </p:nvSpPr>
          <p:spPr bwMode="auto">
            <a:xfrm>
              <a:off x="4628" y="5345"/>
              <a:ext cx="180" cy="180"/>
            </a:xfrm>
            <a:prstGeom prst="flowChartConnector">
              <a:avLst/>
            </a:prstGeom>
            <a:solidFill>
              <a:srgbClr val="000000"/>
            </a:solidFill>
            <a:ln w="9525">
              <a:solidFill>
                <a:srgbClr val="000000"/>
              </a:solidFill>
              <a:round/>
              <a:headEnd/>
              <a:tailEnd/>
            </a:ln>
          </p:spPr>
          <p:txBody>
            <a:bodyPr/>
            <a:lstStyle/>
            <a:p>
              <a:endParaRPr lang="fr-FR"/>
            </a:p>
          </p:txBody>
        </p:sp>
        <p:sp>
          <p:nvSpPr>
            <p:cNvPr id="86037" name="AutoShape 80"/>
            <p:cNvSpPr>
              <a:spLocks noChangeArrowheads="1"/>
            </p:cNvSpPr>
            <p:nvPr/>
          </p:nvSpPr>
          <p:spPr bwMode="auto">
            <a:xfrm>
              <a:off x="4628" y="5540"/>
              <a:ext cx="180" cy="180"/>
            </a:xfrm>
            <a:prstGeom prst="flowChartConnector">
              <a:avLst/>
            </a:prstGeom>
            <a:solidFill>
              <a:srgbClr val="000000"/>
            </a:solidFill>
            <a:ln w="9525">
              <a:solidFill>
                <a:srgbClr val="000000"/>
              </a:solidFill>
              <a:round/>
              <a:headEnd/>
              <a:tailEnd/>
            </a:ln>
          </p:spPr>
          <p:txBody>
            <a:bodyPr/>
            <a:lstStyle/>
            <a:p>
              <a:endParaRPr lang="fr-FR"/>
            </a:p>
          </p:txBody>
        </p:sp>
        <p:sp>
          <p:nvSpPr>
            <p:cNvPr id="86038" name="AutoShape 81"/>
            <p:cNvSpPr>
              <a:spLocks noChangeArrowheads="1"/>
            </p:cNvSpPr>
            <p:nvPr/>
          </p:nvSpPr>
          <p:spPr bwMode="auto">
            <a:xfrm>
              <a:off x="4988" y="5345"/>
              <a:ext cx="180" cy="180"/>
            </a:xfrm>
            <a:prstGeom prst="flowChartConnector">
              <a:avLst/>
            </a:prstGeom>
            <a:solidFill>
              <a:srgbClr val="000000"/>
            </a:solidFill>
            <a:ln w="9525">
              <a:solidFill>
                <a:srgbClr val="000000"/>
              </a:solidFill>
              <a:round/>
              <a:headEnd/>
              <a:tailEnd/>
            </a:ln>
          </p:spPr>
          <p:txBody>
            <a:bodyPr/>
            <a:lstStyle/>
            <a:p>
              <a:endParaRPr lang="fr-FR"/>
            </a:p>
          </p:txBody>
        </p:sp>
        <p:sp>
          <p:nvSpPr>
            <p:cNvPr id="86039" name="AutoShape 82"/>
            <p:cNvSpPr>
              <a:spLocks noChangeArrowheads="1"/>
            </p:cNvSpPr>
            <p:nvPr/>
          </p:nvSpPr>
          <p:spPr bwMode="auto">
            <a:xfrm>
              <a:off x="4988" y="5540"/>
              <a:ext cx="180" cy="180"/>
            </a:xfrm>
            <a:prstGeom prst="flowChartConnector">
              <a:avLst/>
            </a:prstGeom>
            <a:solidFill>
              <a:srgbClr val="000000"/>
            </a:solidFill>
            <a:ln w="9525">
              <a:solidFill>
                <a:srgbClr val="000000"/>
              </a:solidFill>
              <a:round/>
              <a:headEnd/>
              <a:tailEnd/>
            </a:ln>
          </p:spPr>
          <p:txBody>
            <a:bodyPr/>
            <a:lstStyle/>
            <a:p>
              <a:endParaRPr lang="fr-FR"/>
            </a:p>
          </p:txBody>
        </p:sp>
        <p:sp>
          <p:nvSpPr>
            <p:cNvPr id="86040" name="AutoShape 83"/>
            <p:cNvSpPr>
              <a:spLocks noChangeArrowheads="1"/>
            </p:cNvSpPr>
            <p:nvPr/>
          </p:nvSpPr>
          <p:spPr bwMode="auto">
            <a:xfrm>
              <a:off x="5708" y="5525"/>
              <a:ext cx="180" cy="170"/>
            </a:xfrm>
            <a:prstGeom prst="flowChartConnector">
              <a:avLst/>
            </a:prstGeom>
            <a:solidFill>
              <a:srgbClr val="000000"/>
            </a:solidFill>
            <a:ln w="9525">
              <a:solidFill>
                <a:srgbClr val="000000"/>
              </a:solidFill>
              <a:round/>
              <a:headEnd/>
              <a:tailEnd/>
            </a:ln>
          </p:spPr>
          <p:txBody>
            <a:bodyPr/>
            <a:lstStyle/>
            <a:p>
              <a:endParaRPr lang="fr-FR"/>
            </a:p>
          </p:txBody>
        </p:sp>
        <p:sp>
          <p:nvSpPr>
            <p:cNvPr id="86041" name="AutoShape 84"/>
            <p:cNvSpPr>
              <a:spLocks noChangeArrowheads="1"/>
            </p:cNvSpPr>
            <p:nvPr/>
          </p:nvSpPr>
          <p:spPr bwMode="auto">
            <a:xfrm>
              <a:off x="5367" y="5345"/>
              <a:ext cx="142" cy="142"/>
            </a:xfrm>
            <a:prstGeom prst="flowChartConnector">
              <a:avLst/>
            </a:prstGeom>
            <a:solidFill>
              <a:srgbClr val="000000"/>
            </a:solidFill>
            <a:ln w="9525">
              <a:solidFill>
                <a:srgbClr val="000000"/>
              </a:solidFill>
              <a:round/>
              <a:headEnd/>
              <a:tailEnd/>
            </a:ln>
          </p:spPr>
          <p:txBody>
            <a:bodyPr/>
            <a:lstStyle/>
            <a:p>
              <a:endParaRPr lang="fr-FR"/>
            </a:p>
          </p:txBody>
        </p:sp>
        <p:sp>
          <p:nvSpPr>
            <p:cNvPr id="86042" name="AutoShape 85"/>
            <p:cNvSpPr>
              <a:spLocks noChangeArrowheads="1"/>
            </p:cNvSpPr>
            <p:nvPr/>
          </p:nvSpPr>
          <p:spPr bwMode="auto">
            <a:xfrm>
              <a:off x="5367" y="8623"/>
              <a:ext cx="142" cy="142"/>
            </a:xfrm>
            <a:prstGeom prst="flowChartConnector">
              <a:avLst/>
            </a:prstGeom>
            <a:solidFill>
              <a:srgbClr val="000000"/>
            </a:solidFill>
            <a:ln w="9525">
              <a:solidFill>
                <a:srgbClr val="000000"/>
              </a:solidFill>
              <a:round/>
              <a:headEnd/>
              <a:tailEnd/>
            </a:ln>
          </p:spPr>
          <p:txBody>
            <a:bodyPr/>
            <a:lstStyle/>
            <a:p>
              <a:endParaRPr lang="fr-FR"/>
            </a:p>
          </p:txBody>
        </p:sp>
        <p:sp>
          <p:nvSpPr>
            <p:cNvPr id="86043" name="Oval 86"/>
            <p:cNvSpPr>
              <a:spLocks noChangeArrowheads="1"/>
            </p:cNvSpPr>
            <p:nvPr/>
          </p:nvSpPr>
          <p:spPr bwMode="auto">
            <a:xfrm>
              <a:off x="4628" y="8765"/>
              <a:ext cx="180" cy="180"/>
            </a:xfrm>
            <a:prstGeom prst="ellipse">
              <a:avLst/>
            </a:prstGeom>
            <a:solidFill>
              <a:srgbClr val="000000"/>
            </a:solidFill>
            <a:ln w="9525">
              <a:solidFill>
                <a:srgbClr val="000000"/>
              </a:solidFill>
              <a:round/>
              <a:headEnd/>
              <a:tailEnd/>
            </a:ln>
          </p:spPr>
          <p:txBody>
            <a:bodyPr/>
            <a:lstStyle/>
            <a:p>
              <a:endParaRPr lang="fr-FR"/>
            </a:p>
          </p:txBody>
        </p:sp>
        <p:sp>
          <p:nvSpPr>
            <p:cNvPr id="86044" name="Oval 87"/>
            <p:cNvSpPr>
              <a:spLocks noChangeArrowheads="1"/>
            </p:cNvSpPr>
            <p:nvPr/>
          </p:nvSpPr>
          <p:spPr bwMode="auto">
            <a:xfrm>
              <a:off x="5367" y="8784"/>
              <a:ext cx="142" cy="142"/>
            </a:xfrm>
            <a:prstGeom prst="ellipse">
              <a:avLst/>
            </a:prstGeom>
            <a:solidFill>
              <a:srgbClr val="000000"/>
            </a:solidFill>
            <a:ln w="9525">
              <a:solidFill>
                <a:srgbClr val="000000"/>
              </a:solidFill>
              <a:round/>
              <a:headEnd/>
              <a:tailEnd/>
            </a:ln>
          </p:spPr>
          <p:txBody>
            <a:bodyPr/>
            <a:lstStyle/>
            <a:p>
              <a:endParaRPr lang="fr-FR"/>
            </a:p>
          </p:txBody>
        </p:sp>
        <p:sp>
          <p:nvSpPr>
            <p:cNvPr id="86045" name="Oval 88"/>
            <p:cNvSpPr>
              <a:spLocks noChangeArrowheads="1"/>
            </p:cNvSpPr>
            <p:nvPr/>
          </p:nvSpPr>
          <p:spPr bwMode="auto">
            <a:xfrm>
              <a:off x="6068" y="8585"/>
              <a:ext cx="180" cy="180"/>
            </a:xfrm>
            <a:prstGeom prst="ellipse">
              <a:avLst/>
            </a:prstGeom>
            <a:solidFill>
              <a:srgbClr val="000000"/>
            </a:solidFill>
            <a:ln w="9525">
              <a:solidFill>
                <a:srgbClr val="000000"/>
              </a:solidFill>
              <a:round/>
              <a:headEnd/>
              <a:tailEnd/>
            </a:ln>
          </p:spPr>
          <p:txBody>
            <a:bodyPr/>
            <a:lstStyle/>
            <a:p>
              <a:endParaRPr lang="fr-FR"/>
            </a:p>
          </p:txBody>
        </p:sp>
        <p:sp>
          <p:nvSpPr>
            <p:cNvPr id="86046" name="Oval 89"/>
            <p:cNvSpPr>
              <a:spLocks noChangeArrowheads="1"/>
            </p:cNvSpPr>
            <p:nvPr/>
          </p:nvSpPr>
          <p:spPr bwMode="auto">
            <a:xfrm>
              <a:off x="6068" y="8765"/>
              <a:ext cx="180" cy="180"/>
            </a:xfrm>
            <a:prstGeom prst="ellipse">
              <a:avLst/>
            </a:prstGeom>
            <a:solidFill>
              <a:srgbClr val="000000"/>
            </a:solidFill>
            <a:ln w="9525">
              <a:solidFill>
                <a:srgbClr val="000000"/>
              </a:solidFill>
              <a:round/>
              <a:headEnd/>
              <a:tailEnd/>
            </a:ln>
          </p:spPr>
          <p:txBody>
            <a:bodyPr/>
            <a:lstStyle/>
            <a:p>
              <a:endParaRPr lang="fr-FR"/>
            </a:p>
          </p:txBody>
        </p:sp>
        <p:sp>
          <p:nvSpPr>
            <p:cNvPr id="86047" name="Oval 90"/>
            <p:cNvSpPr>
              <a:spLocks noChangeArrowheads="1"/>
            </p:cNvSpPr>
            <p:nvPr/>
          </p:nvSpPr>
          <p:spPr bwMode="auto">
            <a:xfrm>
              <a:off x="4988" y="8765"/>
              <a:ext cx="180" cy="180"/>
            </a:xfrm>
            <a:prstGeom prst="ellipse">
              <a:avLst/>
            </a:prstGeom>
            <a:solidFill>
              <a:srgbClr val="000000"/>
            </a:solidFill>
            <a:ln w="9525">
              <a:solidFill>
                <a:srgbClr val="000000"/>
              </a:solidFill>
              <a:round/>
              <a:headEnd/>
              <a:tailEnd/>
            </a:ln>
          </p:spPr>
          <p:txBody>
            <a:bodyPr/>
            <a:lstStyle/>
            <a:p>
              <a:endParaRPr lang="fr-FR"/>
            </a:p>
          </p:txBody>
        </p:sp>
        <p:sp>
          <p:nvSpPr>
            <p:cNvPr id="86048" name="Oval 91"/>
            <p:cNvSpPr>
              <a:spLocks noChangeArrowheads="1"/>
            </p:cNvSpPr>
            <p:nvPr/>
          </p:nvSpPr>
          <p:spPr bwMode="auto">
            <a:xfrm>
              <a:off x="4628" y="8585"/>
              <a:ext cx="180" cy="180"/>
            </a:xfrm>
            <a:prstGeom prst="ellipse">
              <a:avLst/>
            </a:prstGeom>
            <a:solidFill>
              <a:srgbClr val="000000"/>
            </a:solidFill>
            <a:ln w="9525">
              <a:solidFill>
                <a:srgbClr val="000000"/>
              </a:solidFill>
              <a:round/>
              <a:headEnd/>
              <a:tailEnd/>
            </a:ln>
          </p:spPr>
          <p:txBody>
            <a:bodyPr/>
            <a:lstStyle/>
            <a:p>
              <a:endParaRPr lang="fr-FR"/>
            </a:p>
          </p:txBody>
        </p:sp>
        <p:sp>
          <p:nvSpPr>
            <p:cNvPr id="86049" name="Oval 92"/>
            <p:cNvSpPr>
              <a:spLocks noChangeArrowheads="1"/>
            </p:cNvSpPr>
            <p:nvPr/>
          </p:nvSpPr>
          <p:spPr bwMode="auto">
            <a:xfrm>
              <a:off x="5708" y="8765"/>
              <a:ext cx="180" cy="180"/>
            </a:xfrm>
            <a:prstGeom prst="ellipse">
              <a:avLst/>
            </a:prstGeom>
            <a:solidFill>
              <a:srgbClr val="000000"/>
            </a:solidFill>
            <a:ln w="9525">
              <a:solidFill>
                <a:srgbClr val="000000"/>
              </a:solidFill>
              <a:round/>
              <a:headEnd/>
              <a:tailEnd/>
            </a:ln>
          </p:spPr>
          <p:txBody>
            <a:bodyPr/>
            <a:lstStyle/>
            <a:p>
              <a:endParaRPr lang="fr-FR"/>
            </a:p>
          </p:txBody>
        </p:sp>
        <p:sp>
          <p:nvSpPr>
            <p:cNvPr id="86050" name="Oval 93"/>
            <p:cNvSpPr>
              <a:spLocks noChangeArrowheads="1"/>
            </p:cNvSpPr>
            <p:nvPr/>
          </p:nvSpPr>
          <p:spPr bwMode="auto">
            <a:xfrm>
              <a:off x="4988" y="8585"/>
              <a:ext cx="180" cy="180"/>
            </a:xfrm>
            <a:prstGeom prst="ellipse">
              <a:avLst/>
            </a:prstGeom>
            <a:solidFill>
              <a:srgbClr val="000000"/>
            </a:solidFill>
            <a:ln w="9525">
              <a:solidFill>
                <a:srgbClr val="000000"/>
              </a:solidFill>
              <a:round/>
              <a:headEnd/>
              <a:tailEnd/>
            </a:ln>
          </p:spPr>
          <p:txBody>
            <a:bodyPr/>
            <a:lstStyle/>
            <a:p>
              <a:endParaRPr lang="fr-FR"/>
            </a:p>
          </p:txBody>
        </p:sp>
        <p:sp>
          <p:nvSpPr>
            <p:cNvPr id="86051" name="Oval 94"/>
            <p:cNvSpPr>
              <a:spLocks noChangeArrowheads="1"/>
            </p:cNvSpPr>
            <p:nvPr/>
          </p:nvSpPr>
          <p:spPr bwMode="auto">
            <a:xfrm>
              <a:off x="5708" y="8585"/>
              <a:ext cx="180" cy="180"/>
            </a:xfrm>
            <a:prstGeom prst="ellipse">
              <a:avLst/>
            </a:prstGeom>
            <a:solidFill>
              <a:srgbClr val="000000"/>
            </a:solidFill>
            <a:ln w="9525">
              <a:solidFill>
                <a:srgbClr val="000000"/>
              </a:solidFill>
              <a:round/>
              <a:headEnd/>
              <a:tailEnd/>
            </a:ln>
          </p:spPr>
          <p:txBody>
            <a:bodyPr/>
            <a:lstStyle/>
            <a:p>
              <a:endParaRPr lang="fr-FR"/>
            </a:p>
          </p:txBody>
        </p:sp>
        <p:sp>
          <p:nvSpPr>
            <p:cNvPr id="86052" name="Line 95"/>
            <p:cNvSpPr>
              <a:spLocks noChangeShapeType="1"/>
            </p:cNvSpPr>
            <p:nvPr/>
          </p:nvSpPr>
          <p:spPr bwMode="auto">
            <a:xfrm flipV="1">
              <a:off x="4628" y="5345"/>
              <a:ext cx="0"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53" name="Line 96"/>
            <p:cNvSpPr>
              <a:spLocks noChangeShapeType="1"/>
            </p:cNvSpPr>
            <p:nvPr/>
          </p:nvSpPr>
          <p:spPr bwMode="auto">
            <a:xfrm flipV="1">
              <a:off x="6248" y="5345"/>
              <a:ext cx="1"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54" name="Line 97"/>
            <p:cNvSpPr>
              <a:spLocks noChangeShapeType="1"/>
            </p:cNvSpPr>
            <p:nvPr/>
          </p:nvSpPr>
          <p:spPr bwMode="auto">
            <a:xfrm flipH="1">
              <a:off x="4628" y="5345"/>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55" name="Line 98"/>
            <p:cNvSpPr>
              <a:spLocks noChangeShapeType="1"/>
            </p:cNvSpPr>
            <p:nvPr/>
          </p:nvSpPr>
          <p:spPr bwMode="auto">
            <a:xfrm flipH="1">
              <a:off x="4628" y="8945"/>
              <a:ext cx="16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56" name="Oval 99"/>
            <p:cNvSpPr>
              <a:spLocks noChangeArrowheads="1"/>
            </p:cNvSpPr>
            <p:nvPr/>
          </p:nvSpPr>
          <p:spPr bwMode="auto">
            <a:xfrm>
              <a:off x="6087" y="7164"/>
              <a:ext cx="130" cy="130"/>
            </a:xfrm>
            <a:prstGeom prst="ellipse">
              <a:avLst/>
            </a:prstGeom>
            <a:solidFill>
              <a:srgbClr val="000000"/>
            </a:solidFill>
            <a:ln w="9525">
              <a:solidFill>
                <a:srgbClr val="000000"/>
              </a:solidFill>
              <a:round/>
              <a:headEnd/>
              <a:tailEnd/>
            </a:ln>
          </p:spPr>
          <p:txBody>
            <a:bodyPr/>
            <a:lstStyle/>
            <a:p>
              <a:endParaRPr lang="fr-FR"/>
            </a:p>
          </p:txBody>
        </p:sp>
        <p:sp>
          <p:nvSpPr>
            <p:cNvPr id="86057" name="Oval 100"/>
            <p:cNvSpPr>
              <a:spLocks noChangeArrowheads="1"/>
            </p:cNvSpPr>
            <p:nvPr/>
          </p:nvSpPr>
          <p:spPr bwMode="auto">
            <a:xfrm>
              <a:off x="4647" y="7164"/>
              <a:ext cx="130" cy="130"/>
            </a:xfrm>
            <a:prstGeom prst="ellipse">
              <a:avLst/>
            </a:prstGeom>
            <a:solidFill>
              <a:srgbClr val="000000"/>
            </a:solidFill>
            <a:ln w="9525">
              <a:solidFill>
                <a:srgbClr val="000000"/>
              </a:solidFill>
              <a:round/>
              <a:headEnd/>
              <a:tailEnd/>
            </a:ln>
          </p:spPr>
          <p:txBody>
            <a:bodyPr/>
            <a:lstStyle/>
            <a:p>
              <a:endParaRPr lang="fr-FR"/>
            </a:p>
          </p:txBody>
        </p:sp>
        <p:sp>
          <p:nvSpPr>
            <p:cNvPr id="86058" name="Line 101"/>
            <p:cNvSpPr>
              <a:spLocks noChangeShapeType="1"/>
            </p:cNvSpPr>
            <p:nvPr/>
          </p:nvSpPr>
          <p:spPr bwMode="auto">
            <a:xfrm flipH="1">
              <a:off x="4628" y="7310"/>
              <a:ext cx="16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59" name="Line 102"/>
            <p:cNvSpPr>
              <a:spLocks noChangeShapeType="1"/>
            </p:cNvSpPr>
            <p:nvPr/>
          </p:nvSpPr>
          <p:spPr bwMode="auto">
            <a:xfrm flipV="1">
              <a:off x="5348" y="5345"/>
              <a:ext cx="0"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60" name="Line 103"/>
            <p:cNvSpPr>
              <a:spLocks noChangeShapeType="1"/>
            </p:cNvSpPr>
            <p:nvPr/>
          </p:nvSpPr>
          <p:spPr bwMode="auto">
            <a:xfrm flipV="1">
              <a:off x="5528" y="5345"/>
              <a:ext cx="1"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61" name="Line 104"/>
            <p:cNvSpPr>
              <a:spLocks noChangeShapeType="1"/>
            </p:cNvSpPr>
            <p:nvPr/>
          </p:nvSpPr>
          <p:spPr bwMode="auto">
            <a:xfrm flipV="1">
              <a:off x="4988" y="5345"/>
              <a:ext cx="0"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62" name="Line 105"/>
            <p:cNvSpPr>
              <a:spLocks noChangeShapeType="1"/>
            </p:cNvSpPr>
            <p:nvPr/>
          </p:nvSpPr>
          <p:spPr bwMode="auto">
            <a:xfrm flipV="1">
              <a:off x="5888" y="5345"/>
              <a:ext cx="1"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63" name="WordArt 106"/>
            <p:cNvSpPr>
              <a:spLocks noChangeArrowheads="1" noChangeShapeType="1" noTextEdit="1"/>
            </p:cNvSpPr>
            <p:nvPr/>
          </p:nvSpPr>
          <p:spPr bwMode="auto">
            <a:xfrm rot="-5400000">
              <a:off x="2580" y="6853"/>
              <a:ext cx="360" cy="223"/>
            </a:xfrm>
            <a:prstGeom prst="rect">
              <a:avLst/>
            </a:prstGeom>
          </p:spPr>
          <p:txBody>
            <a:bodyPr wrap="none" fromWordArt="1">
              <a:prstTxWarp prst="textPlain">
                <a:avLst>
                  <a:gd name="adj" fmla="val 50000"/>
                </a:avLst>
              </a:prstTxWarp>
            </a:bodyPr>
            <a:lstStyle/>
            <a:p>
              <a:pPr algn="ctr"/>
              <a:r>
                <a:rPr lang="fr-FR" sz="900" kern="10">
                  <a:ln w="9525">
                    <a:solidFill>
                      <a:srgbClr val="000000"/>
                    </a:solidFill>
                    <a:round/>
                    <a:headEnd/>
                    <a:tailEnd/>
                  </a:ln>
                  <a:solidFill>
                    <a:srgbClr val="000000"/>
                  </a:solidFill>
                  <a:latin typeface="Arial"/>
                  <a:cs typeface="Arial"/>
                </a:rPr>
                <a:t>1.6</a:t>
              </a:r>
            </a:p>
          </p:txBody>
        </p:sp>
        <p:sp>
          <p:nvSpPr>
            <p:cNvPr id="86064" name="WordArt 107"/>
            <p:cNvSpPr>
              <a:spLocks noChangeArrowheads="1" noChangeShapeType="1" noTextEdit="1"/>
            </p:cNvSpPr>
            <p:nvPr/>
          </p:nvSpPr>
          <p:spPr bwMode="auto">
            <a:xfrm rot="-5400000">
              <a:off x="7497" y="5593"/>
              <a:ext cx="360" cy="223"/>
            </a:xfrm>
            <a:prstGeom prst="rect">
              <a:avLst/>
            </a:prstGeom>
          </p:spPr>
          <p:txBody>
            <a:bodyPr wrap="none" fromWordArt="1">
              <a:prstTxWarp prst="textPlain">
                <a:avLst>
                  <a:gd name="adj" fmla="val 50000"/>
                </a:avLst>
              </a:prstTxWarp>
            </a:bodyPr>
            <a:lstStyle/>
            <a:p>
              <a:pPr algn="ctr"/>
              <a:r>
                <a:rPr lang="fr-FR" sz="900" kern="10">
                  <a:ln w="9525">
                    <a:solidFill>
                      <a:srgbClr val="000000"/>
                    </a:solidFill>
                    <a:round/>
                    <a:headEnd/>
                    <a:tailEnd/>
                  </a:ln>
                  <a:solidFill>
                    <a:srgbClr val="000000"/>
                  </a:solidFill>
                  <a:latin typeface="Arial"/>
                  <a:cs typeface="Arial"/>
                </a:rPr>
                <a:t>0.9</a:t>
              </a:r>
            </a:p>
          </p:txBody>
        </p:sp>
        <p:sp>
          <p:nvSpPr>
            <p:cNvPr id="86065" name="WordArt 108"/>
            <p:cNvSpPr>
              <a:spLocks noChangeArrowheads="1" noChangeShapeType="1" noTextEdit="1"/>
            </p:cNvSpPr>
            <p:nvPr/>
          </p:nvSpPr>
          <p:spPr bwMode="auto">
            <a:xfrm>
              <a:off x="5168" y="4211"/>
              <a:ext cx="540" cy="180"/>
            </a:xfrm>
            <a:prstGeom prst="rect">
              <a:avLst/>
            </a:prstGeom>
          </p:spPr>
          <p:txBody>
            <a:bodyPr wrap="none" fromWordArt="1">
              <a:prstTxWarp prst="textPlain">
                <a:avLst>
                  <a:gd name="adj" fmla="val 50000"/>
                </a:avLst>
              </a:prstTxWarp>
            </a:bodyPr>
            <a:lstStyle/>
            <a:p>
              <a:pPr algn="ctr"/>
              <a:r>
                <a:rPr lang="fr-FR" sz="900" kern="10">
                  <a:ln w="9525">
                    <a:solidFill>
                      <a:srgbClr val="000000"/>
                    </a:solidFill>
                    <a:round/>
                    <a:headEnd/>
                    <a:tailEnd/>
                  </a:ln>
                  <a:solidFill>
                    <a:srgbClr val="000000"/>
                  </a:solidFill>
                  <a:latin typeface="Arial"/>
                  <a:cs typeface="Arial"/>
                </a:rPr>
                <a:t>1.3</a:t>
              </a:r>
            </a:p>
          </p:txBody>
        </p:sp>
        <p:sp>
          <p:nvSpPr>
            <p:cNvPr id="86066" name="WordArt 109"/>
            <p:cNvSpPr>
              <a:spLocks noChangeArrowheads="1" noChangeShapeType="1" noTextEdit="1"/>
            </p:cNvSpPr>
            <p:nvPr/>
          </p:nvSpPr>
          <p:spPr bwMode="auto">
            <a:xfrm>
              <a:off x="5168" y="9305"/>
              <a:ext cx="540" cy="180"/>
            </a:xfrm>
            <a:prstGeom prst="rect">
              <a:avLst/>
            </a:prstGeom>
          </p:spPr>
          <p:txBody>
            <a:bodyPr wrap="none" fromWordArt="1">
              <a:prstTxWarp prst="textPlain">
                <a:avLst>
                  <a:gd name="adj" fmla="val 50000"/>
                </a:avLst>
              </a:prstTxWarp>
            </a:bodyPr>
            <a:lstStyle/>
            <a:p>
              <a:pPr algn="ctr"/>
              <a:r>
                <a:rPr lang="fr-FR" sz="900" kern="10">
                  <a:ln w="9525">
                    <a:solidFill>
                      <a:srgbClr val="000000"/>
                    </a:solidFill>
                    <a:round/>
                    <a:headEnd/>
                    <a:tailEnd/>
                  </a:ln>
                  <a:solidFill>
                    <a:srgbClr val="000000"/>
                  </a:solidFill>
                  <a:latin typeface="Arial"/>
                  <a:cs typeface="Arial"/>
                </a:rPr>
                <a:t>0.50</a:t>
              </a:r>
            </a:p>
          </p:txBody>
        </p:sp>
        <p:sp>
          <p:nvSpPr>
            <p:cNvPr id="86067" name="Line 110"/>
            <p:cNvSpPr>
              <a:spLocks noChangeShapeType="1"/>
            </p:cNvSpPr>
            <p:nvPr/>
          </p:nvSpPr>
          <p:spPr bwMode="auto">
            <a:xfrm>
              <a:off x="5500" y="5639"/>
              <a:ext cx="2160" cy="1440"/>
            </a:xfrm>
            <a:prstGeom prst="line">
              <a:avLst/>
            </a:prstGeom>
            <a:noFill/>
            <a:ln w="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86068" name="WordArt 111"/>
            <p:cNvSpPr>
              <a:spLocks noChangeArrowheads="1" noChangeShapeType="1" noTextEdit="1"/>
            </p:cNvSpPr>
            <p:nvPr/>
          </p:nvSpPr>
          <p:spPr bwMode="auto">
            <a:xfrm>
              <a:off x="7764" y="6840"/>
              <a:ext cx="540" cy="343"/>
            </a:xfrm>
            <a:prstGeom prst="rect">
              <a:avLst/>
            </a:prstGeom>
          </p:spPr>
          <p:txBody>
            <a:bodyPr wrap="none" fromWordArt="1">
              <a:prstTxWarp prst="textPlain">
                <a:avLst>
                  <a:gd name="adj" fmla="val 50000"/>
                </a:avLst>
              </a:prstTxWarp>
            </a:bodyPr>
            <a:lstStyle/>
            <a:p>
              <a:pPr algn="ctr"/>
              <a:r>
                <a:rPr lang="fr-FR" sz="900" kern="10">
                  <a:ln w="9525">
                    <a:solidFill>
                      <a:srgbClr val="000000"/>
                    </a:solidFill>
                    <a:round/>
                    <a:headEnd/>
                    <a:tailEnd/>
                  </a:ln>
                  <a:solidFill>
                    <a:srgbClr val="000000"/>
                  </a:solidFill>
                  <a:latin typeface="Arial"/>
                  <a:cs typeface="Arial"/>
                </a:rPr>
                <a:t>2T16</a:t>
              </a:r>
            </a:p>
            <a:p>
              <a:pPr algn="ctr"/>
              <a:endParaRPr lang="fr-FR" sz="900" kern="10">
                <a:ln w="9525">
                  <a:solidFill>
                    <a:srgbClr val="000000"/>
                  </a:solidFill>
                  <a:round/>
                  <a:headEnd/>
                  <a:tailEnd/>
                </a:ln>
                <a:solidFill>
                  <a:srgbClr val="000000"/>
                </a:solidFill>
                <a:latin typeface="Arial"/>
                <a:cs typeface="Arial"/>
              </a:endParaRPr>
            </a:p>
          </p:txBody>
        </p:sp>
        <p:sp>
          <p:nvSpPr>
            <p:cNvPr id="86069" name="Line 112"/>
            <p:cNvSpPr>
              <a:spLocks noChangeShapeType="1"/>
            </p:cNvSpPr>
            <p:nvPr/>
          </p:nvSpPr>
          <p:spPr bwMode="auto">
            <a:xfrm flipH="1">
              <a:off x="6248" y="4211"/>
              <a:ext cx="72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6070" name="Line 113"/>
            <p:cNvSpPr>
              <a:spLocks noChangeShapeType="1"/>
            </p:cNvSpPr>
            <p:nvPr/>
          </p:nvSpPr>
          <p:spPr bwMode="auto">
            <a:xfrm>
              <a:off x="6968" y="4211"/>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71" name="Line 114"/>
            <p:cNvSpPr>
              <a:spLocks noChangeShapeType="1"/>
            </p:cNvSpPr>
            <p:nvPr/>
          </p:nvSpPr>
          <p:spPr bwMode="auto">
            <a:xfrm>
              <a:off x="6248" y="8622"/>
              <a:ext cx="1620" cy="1"/>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86072" name="Line 115"/>
            <p:cNvSpPr>
              <a:spLocks noChangeShapeType="1"/>
            </p:cNvSpPr>
            <p:nvPr/>
          </p:nvSpPr>
          <p:spPr bwMode="auto">
            <a:xfrm flipH="1">
              <a:off x="5528" y="8045"/>
              <a:ext cx="72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6073" name="Line 116"/>
            <p:cNvSpPr>
              <a:spLocks noChangeShapeType="1"/>
            </p:cNvSpPr>
            <p:nvPr/>
          </p:nvSpPr>
          <p:spPr bwMode="auto">
            <a:xfrm>
              <a:off x="6248" y="8045"/>
              <a:ext cx="16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74" name="WordArt 117"/>
            <p:cNvSpPr>
              <a:spLocks noChangeArrowheads="1" noChangeShapeType="1" noTextEdit="1"/>
            </p:cNvSpPr>
            <p:nvPr/>
          </p:nvSpPr>
          <p:spPr bwMode="auto">
            <a:xfrm>
              <a:off x="8004" y="7865"/>
              <a:ext cx="540" cy="180"/>
            </a:xfrm>
            <a:prstGeom prst="rect">
              <a:avLst/>
            </a:prstGeom>
          </p:spPr>
          <p:txBody>
            <a:bodyPr wrap="none" fromWordArt="1">
              <a:prstTxWarp prst="textPlain">
                <a:avLst>
                  <a:gd name="adj" fmla="val 50000"/>
                </a:avLst>
              </a:prstTxWarp>
            </a:bodyPr>
            <a:lstStyle/>
            <a:p>
              <a:pPr algn="ctr"/>
              <a:r>
                <a:rPr lang="fr-FR" sz="900" kern="10">
                  <a:ln w="9525">
                    <a:solidFill>
                      <a:srgbClr val="000000"/>
                    </a:solidFill>
                    <a:round/>
                    <a:headEnd/>
                    <a:tailEnd/>
                  </a:ln>
                  <a:solidFill>
                    <a:srgbClr val="000000"/>
                  </a:solidFill>
                  <a:latin typeface="Arial"/>
                  <a:cs typeface="Arial"/>
                </a:rPr>
                <a:t>2T16</a:t>
              </a:r>
            </a:p>
          </p:txBody>
        </p:sp>
        <p:sp>
          <p:nvSpPr>
            <p:cNvPr id="86075" name="WordArt 118"/>
            <p:cNvSpPr>
              <a:spLocks noChangeArrowheads="1" noChangeShapeType="1" noTextEdit="1"/>
            </p:cNvSpPr>
            <p:nvPr/>
          </p:nvSpPr>
          <p:spPr bwMode="auto">
            <a:xfrm>
              <a:off x="8004" y="8500"/>
              <a:ext cx="540" cy="180"/>
            </a:xfrm>
            <a:prstGeom prst="rect">
              <a:avLst/>
            </a:prstGeom>
          </p:spPr>
          <p:txBody>
            <a:bodyPr wrap="none" fromWordArt="1">
              <a:prstTxWarp prst="textPlain">
                <a:avLst>
                  <a:gd name="adj" fmla="val 50000"/>
                </a:avLst>
              </a:prstTxWarp>
            </a:bodyPr>
            <a:lstStyle/>
            <a:p>
              <a:pPr algn="ctr"/>
              <a:r>
                <a:rPr lang="fr-FR" sz="900" kern="10">
                  <a:ln w="9525">
                    <a:solidFill>
                      <a:srgbClr val="000000"/>
                    </a:solidFill>
                    <a:round/>
                    <a:headEnd/>
                    <a:tailEnd/>
                  </a:ln>
                  <a:solidFill>
                    <a:srgbClr val="000000"/>
                  </a:solidFill>
                  <a:latin typeface="Arial"/>
                  <a:cs typeface="Arial"/>
                </a:rPr>
                <a:t>T20</a:t>
              </a:r>
            </a:p>
          </p:txBody>
        </p:sp>
        <p:sp>
          <p:nvSpPr>
            <p:cNvPr id="86076" name="WordArt 119"/>
            <p:cNvSpPr>
              <a:spLocks noChangeArrowheads="1" noChangeShapeType="1" noTextEdit="1"/>
            </p:cNvSpPr>
            <p:nvPr/>
          </p:nvSpPr>
          <p:spPr bwMode="auto">
            <a:xfrm>
              <a:off x="8768" y="4031"/>
              <a:ext cx="540" cy="180"/>
            </a:xfrm>
            <a:prstGeom prst="rect">
              <a:avLst/>
            </a:prstGeom>
          </p:spPr>
          <p:txBody>
            <a:bodyPr wrap="none" fromWordArt="1">
              <a:prstTxWarp prst="textPlain">
                <a:avLst>
                  <a:gd name="adj" fmla="val 50000"/>
                </a:avLst>
              </a:prstTxWarp>
            </a:bodyPr>
            <a:lstStyle/>
            <a:p>
              <a:pPr algn="ctr"/>
              <a:r>
                <a:rPr lang="fr-FR" sz="900" kern="10">
                  <a:ln w="9525">
                    <a:solidFill>
                      <a:srgbClr val="000000"/>
                    </a:solidFill>
                    <a:round/>
                    <a:headEnd/>
                    <a:tailEnd/>
                  </a:ln>
                  <a:solidFill>
                    <a:srgbClr val="000000"/>
                  </a:solidFill>
                  <a:latin typeface="Arial"/>
                  <a:cs typeface="Arial"/>
                </a:rPr>
                <a:t>T20</a:t>
              </a:r>
            </a:p>
          </p:txBody>
        </p:sp>
        <p:sp>
          <p:nvSpPr>
            <p:cNvPr id="86077" name="Line 120"/>
            <p:cNvSpPr>
              <a:spLocks noChangeShapeType="1"/>
            </p:cNvSpPr>
            <p:nvPr/>
          </p:nvSpPr>
          <p:spPr bwMode="auto">
            <a:xfrm>
              <a:off x="4628" y="7160"/>
              <a:ext cx="24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78" name="Line 121"/>
            <p:cNvSpPr>
              <a:spLocks noChangeShapeType="1"/>
            </p:cNvSpPr>
            <p:nvPr/>
          </p:nvSpPr>
          <p:spPr bwMode="auto">
            <a:xfrm>
              <a:off x="5964" y="7160"/>
              <a:ext cx="24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6079" name="AutoShape 122"/>
            <p:cNvSpPr>
              <a:spLocks noChangeArrowheads="1"/>
            </p:cNvSpPr>
            <p:nvPr/>
          </p:nvSpPr>
          <p:spPr bwMode="auto">
            <a:xfrm>
              <a:off x="5348" y="5495"/>
              <a:ext cx="142" cy="142"/>
            </a:xfrm>
            <a:prstGeom prst="flowChartConnector">
              <a:avLst/>
            </a:prstGeom>
            <a:solidFill>
              <a:srgbClr val="000000"/>
            </a:solidFill>
            <a:ln w="9525">
              <a:solidFill>
                <a:srgbClr val="000000"/>
              </a:solidFill>
              <a:round/>
              <a:headEnd/>
              <a:tailEnd/>
            </a:ln>
          </p:spPr>
          <p:txBody>
            <a:bodyPr/>
            <a:lstStyle/>
            <a:p>
              <a:endParaRPr lang="fr-FR"/>
            </a:p>
          </p:txBody>
        </p:sp>
      </p:grpSp>
      <p:sp>
        <p:nvSpPr>
          <p:cNvPr id="86020" name="Rectangle 123"/>
          <p:cNvSpPr>
            <a:spLocks noChangeArrowheads="1"/>
          </p:cNvSpPr>
          <p:nvPr/>
        </p:nvSpPr>
        <p:spPr bwMode="auto">
          <a:xfrm>
            <a:off x="323850" y="504825"/>
            <a:ext cx="342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sz="2400" b="1"/>
              <a:t>Ferraillage des nervures</a:t>
            </a:r>
            <a:r>
              <a:rPr lang="fr-FR" sz="2400"/>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2286000" y="1828800"/>
            <a:ext cx="6477000"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900">
                <a:latin typeface="Arial" charset="0"/>
                <a:cs typeface="Times New Roman" pitchFamily="18" charset="0"/>
              </a:rPr>
              <a:t>Le projet de fin d’étude a permit à l’étudiant de mettre en valeur toutes ses connaissances acquis au long de son cursus.</a:t>
            </a:r>
          </a:p>
          <a:p>
            <a:pPr eaLnBrk="0" hangingPunct="0"/>
            <a:endParaRPr lang="fr-FR" sz="1900">
              <a:latin typeface="Arial" charset="0"/>
              <a:cs typeface="Times New Roman" pitchFamily="18" charset="0"/>
            </a:endParaRPr>
          </a:p>
          <a:p>
            <a:pPr eaLnBrk="0" hangingPunct="0"/>
            <a:r>
              <a:rPr lang="fr-FR" sz="1900">
                <a:latin typeface="Arial" charset="0"/>
                <a:cs typeface="Times New Roman" pitchFamily="18" charset="0"/>
              </a:rPr>
              <a:t>Il est maintenant clair que l’étudiant connaît bien les déférents règlements en vigueur et leurs nécessités ainsi que leur emplacement dans les déférents calculs. Cette expérience est un pas dans le monde de travail.</a:t>
            </a:r>
          </a:p>
          <a:p>
            <a:pPr eaLnBrk="0" hangingPunct="0"/>
            <a:endParaRPr lang="fr-FR" sz="1900">
              <a:latin typeface="Arial" charset="0"/>
              <a:cs typeface="Times New Roman" pitchFamily="18" charset="0"/>
            </a:endParaRPr>
          </a:p>
          <a:p>
            <a:pPr eaLnBrk="0" hangingPunct="0"/>
            <a:r>
              <a:rPr lang="fr-FR" sz="1900">
                <a:latin typeface="Arial" charset="0"/>
                <a:cs typeface="Times New Roman" pitchFamily="18" charset="0"/>
              </a:rPr>
              <a:t>Comme on a vu au cours de cette thèse que tous les calculs sont basés sur trois critères essentiels :</a:t>
            </a:r>
          </a:p>
          <a:p>
            <a:pPr eaLnBrk="0" hangingPunct="0"/>
            <a:endParaRPr lang="fr-FR" sz="1900">
              <a:latin typeface="Arial" charset="0"/>
            </a:endParaRPr>
          </a:p>
        </p:txBody>
      </p:sp>
      <p:sp>
        <p:nvSpPr>
          <p:cNvPr id="87043" name="Rectangle 3"/>
          <p:cNvSpPr>
            <a:spLocks noChangeArrowheads="1"/>
          </p:cNvSpPr>
          <p:nvPr/>
        </p:nvSpPr>
        <p:spPr bwMode="auto">
          <a:xfrm>
            <a:off x="3581400" y="620713"/>
            <a:ext cx="2133600" cy="528637"/>
          </a:xfrm>
          <a:prstGeom prst="rect">
            <a:avLst/>
          </a:prstGeom>
          <a:noFill/>
          <a:ln w="9525">
            <a:solidFill>
              <a:schemeClr val="tx1"/>
            </a:solidFill>
            <a:miter lim="800000"/>
            <a:headEnd/>
            <a:tailEnd/>
          </a:ln>
          <a:effectLst>
            <a:prstShdw prst="shdw13" dist="53882" dir="13500000">
              <a:schemeClr val="bg2"/>
            </a:prstShdw>
          </a:effectLst>
          <a:extLst>
            <a:ext uri="{909E8E84-426E-40DD-AFC4-6F175D3DCCD1}">
              <a14:hiddenFill xmlns:a14="http://schemas.microsoft.com/office/drawing/2010/main">
                <a:solidFill>
                  <a:schemeClr val="accent1"/>
                </a:solidFill>
              </a14:hiddenFill>
            </a:ext>
          </a:extLst>
        </p:spPr>
        <p:txBody>
          <a:bodyPr anchor="b">
            <a:spAutoFit/>
          </a:bodyPr>
          <a:lstStyle/>
          <a:p>
            <a:pPr algn="ctr"/>
            <a:r>
              <a:rPr lang="fr-FR" sz="2800" b="1">
                <a:solidFill>
                  <a:srgbClr val="000000"/>
                </a:solidFill>
              </a:rPr>
              <a:t>Conclusion</a:t>
            </a:r>
          </a:p>
        </p:txBody>
      </p:sp>
      <p:sp>
        <p:nvSpPr>
          <p:cNvPr id="87044" name="Rectangle 4"/>
          <p:cNvSpPr>
            <a:spLocks noChangeArrowheads="1"/>
          </p:cNvSpPr>
          <p:nvPr/>
        </p:nvSpPr>
        <p:spPr bwMode="auto">
          <a:xfrm>
            <a:off x="2286000" y="51816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fr-FR" sz="1900">
                <a:latin typeface="Arial" charset="0"/>
                <a:cs typeface="Times New Roman" pitchFamily="18" charset="0"/>
              </a:rPr>
              <a:t> La sécurité.</a:t>
            </a:r>
            <a:r>
              <a:rPr lang="fr-FR" sz="2000">
                <a:latin typeface="Arial" charset="0"/>
              </a:rPr>
              <a:t> </a:t>
            </a:r>
          </a:p>
        </p:txBody>
      </p:sp>
      <p:sp>
        <p:nvSpPr>
          <p:cNvPr id="87045" name="Rectangle 5"/>
          <p:cNvSpPr>
            <a:spLocks noChangeArrowheads="1"/>
          </p:cNvSpPr>
          <p:nvPr/>
        </p:nvSpPr>
        <p:spPr bwMode="auto">
          <a:xfrm>
            <a:off x="2286000" y="5638800"/>
            <a:ext cx="480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fr-FR" sz="1900">
                <a:latin typeface="Arial" charset="0"/>
                <a:cs typeface="Times New Roman" pitchFamily="18" charset="0"/>
              </a:rPr>
              <a:t> Solution économique et facile à réaliser</a:t>
            </a:r>
            <a:r>
              <a:rPr lang="fr-FR" sz="1400">
                <a:latin typeface="Arial" charset="0"/>
                <a:cs typeface="Times New Roman" pitchFamily="18" charset="0"/>
              </a:rPr>
              <a:t>.</a:t>
            </a:r>
            <a:r>
              <a:rPr lang="fr-FR" sz="1400">
                <a:latin typeface="Arial" charset="0"/>
              </a:rPr>
              <a:t> </a:t>
            </a:r>
            <a:endParaRPr lang="fr-FR">
              <a:latin typeface="Arial" charset="0"/>
            </a:endParaRPr>
          </a:p>
        </p:txBody>
      </p:sp>
      <p:sp>
        <p:nvSpPr>
          <p:cNvPr id="87046" name="Rectangle 6"/>
          <p:cNvSpPr>
            <a:spLocks noChangeArrowheads="1"/>
          </p:cNvSpPr>
          <p:nvPr/>
        </p:nvSpPr>
        <p:spPr bwMode="auto">
          <a:xfrm>
            <a:off x="2286000" y="6096000"/>
            <a:ext cx="152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fr-FR" sz="1900">
                <a:latin typeface="Arial" charset="0"/>
                <a:cs typeface="Times New Roman" pitchFamily="18" charset="0"/>
              </a:rPr>
              <a:t> Stabilités.</a:t>
            </a:r>
            <a:r>
              <a:rPr lang="fr-FR" sz="1400">
                <a:latin typeface="Arial" charset="0"/>
                <a:cs typeface="Times New Roman" pitchFamily="18" charset="0"/>
              </a:rPr>
              <a:t> </a:t>
            </a:r>
            <a:endParaRPr lang="fr-FR">
              <a:latin typeface="Arial"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WordArt 2" descr="Marbre blanc"/>
          <p:cNvSpPr>
            <a:spLocks noChangeArrowheads="1" noChangeShapeType="1" noTextEdit="1"/>
          </p:cNvSpPr>
          <p:nvPr/>
        </p:nvSpPr>
        <p:spPr bwMode="auto">
          <a:xfrm>
            <a:off x="1763713" y="2781300"/>
            <a:ext cx="5981700" cy="12763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fr-FR" sz="4400" b="1" kern="10">
                <a:ln w="9525">
                  <a:round/>
                  <a:headEnd/>
                  <a:tailEnd/>
                </a:ln>
                <a:blipFill dpi="0" rotWithShape="0">
                  <a:blip r:embed="rId2"/>
                  <a:srcRect/>
                  <a:tile tx="0" ty="0" sx="100000" sy="100000" flip="none" algn="tl"/>
                </a:blipFill>
                <a:latin typeface="Times New Roman"/>
                <a:cs typeface="Times New Roman"/>
              </a:rPr>
              <a:t>MERCI    POUR VOTRE </a:t>
            </a:r>
          </a:p>
          <a:p>
            <a:pPr algn="ctr"/>
            <a:r>
              <a:rPr lang="fr-FR" sz="4400" b="1" kern="10">
                <a:ln w="9525">
                  <a:round/>
                  <a:headEnd/>
                  <a:tailEnd/>
                </a:ln>
                <a:blipFill dpi="0" rotWithShape="0">
                  <a:blip r:embed="rId2"/>
                  <a:srcRect/>
                  <a:tile tx="0" ty="0" sx="100000" sy="100000" flip="none" algn="tl"/>
                </a:blipFill>
                <a:latin typeface="Times New Roman"/>
                <a:cs typeface="Times New Roman"/>
              </a:rPr>
              <a:t>ATTENTION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46"/>
          <p:cNvSpPr txBox="1">
            <a:spLocks noChangeArrowheads="1"/>
          </p:cNvSpPr>
          <p:nvPr/>
        </p:nvSpPr>
        <p:spPr bwMode="auto">
          <a:xfrm>
            <a:off x="1258888" y="5949950"/>
            <a:ext cx="2520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Modèle continu</a:t>
            </a:r>
          </a:p>
        </p:txBody>
      </p:sp>
      <p:sp>
        <p:nvSpPr>
          <p:cNvPr id="11267" name="Text Box 747"/>
          <p:cNvSpPr txBox="1">
            <a:spLocks noChangeArrowheads="1"/>
          </p:cNvSpPr>
          <p:nvPr/>
        </p:nvSpPr>
        <p:spPr bwMode="auto">
          <a:xfrm>
            <a:off x="3708400" y="6092825"/>
            <a:ext cx="1728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 Modèle E-F</a:t>
            </a:r>
          </a:p>
        </p:txBody>
      </p:sp>
      <p:sp>
        <p:nvSpPr>
          <p:cNvPr id="11268" name="Text Box 748"/>
          <p:cNvSpPr txBox="1">
            <a:spLocks noChangeArrowheads="1"/>
          </p:cNvSpPr>
          <p:nvPr/>
        </p:nvSpPr>
        <p:spPr bwMode="auto">
          <a:xfrm>
            <a:off x="5292725" y="6021388"/>
            <a:ext cx="4067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fr-FR" sz="2400"/>
              <a:t>  Modèle discret </a:t>
            </a:r>
            <a:r>
              <a:rPr lang="fr-FR" sz="2400">
                <a:solidFill>
                  <a:srgbClr val="CCFF33"/>
                </a:solidFill>
              </a:rPr>
              <a:t>«wide-frame » </a:t>
            </a:r>
            <a:endParaRPr lang="fr-FR" sz="2800">
              <a:solidFill>
                <a:srgbClr val="66FFFF"/>
              </a:solidFill>
            </a:endParaRPr>
          </a:p>
        </p:txBody>
      </p:sp>
      <p:grpSp>
        <p:nvGrpSpPr>
          <p:cNvPr id="11269" name="Group 977"/>
          <p:cNvGrpSpPr>
            <a:grpSpLocks noChangeAspect="1"/>
          </p:cNvGrpSpPr>
          <p:nvPr/>
        </p:nvGrpSpPr>
        <p:grpSpPr bwMode="auto">
          <a:xfrm>
            <a:off x="1619250" y="549275"/>
            <a:ext cx="5829300" cy="5486400"/>
            <a:chOff x="2203" y="1347"/>
            <a:chExt cx="7345" cy="6912"/>
          </a:xfrm>
        </p:grpSpPr>
        <p:sp>
          <p:nvSpPr>
            <p:cNvPr id="11271" name="AutoShape 978"/>
            <p:cNvSpPr>
              <a:spLocks noChangeAspect="1" noChangeArrowheads="1"/>
            </p:cNvSpPr>
            <p:nvPr/>
          </p:nvSpPr>
          <p:spPr bwMode="auto">
            <a:xfrm>
              <a:off x="2203" y="1347"/>
              <a:ext cx="7345" cy="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cxnSp>
          <p:nvCxnSpPr>
            <p:cNvPr id="11272" name="AutoShape 979"/>
            <p:cNvCxnSpPr>
              <a:cxnSpLocks noChangeShapeType="1"/>
            </p:cNvCxnSpPr>
            <p:nvPr/>
          </p:nvCxnSpPr>
          <p:spPr bwMode="auto">
            <a:xfrm flipH="1">
              <a:off x="3643" y="4515"/>
              <a:ext cx="1584" cy="576"/>
            </a:xfrm>
            <a:prstGeom prst="straightConnector1">
              <a:avLst/>
            </a:prstGeom>
            <a:noFill/>
            <a:ln w="31750">
              <a:solidFill>
                <a:srgbClr val="FF9900"/>
              </a:solidFill>
              <a:round/>
              <a:headEnd/>
              <a:tailEnd type="triangle" w="med" len="med"/>
            </a:ln>
            <a:extLst>
              <a:ext uri="{909E8E84-426E-40DD-AFC4-6F175D3DCCD1}">
                <a14:hiddenFill xmlns:a14="http://schemas.microsoft.com/office/drawing/2010/main">
                  <a:noFill/>
                </a14:hiddenFill>
              </a:ext>
            </a:extLst>
          </p:spPr>
        </p:cxnSp>
        <p:cxnSp>
          <p:nvCxnSpPr>
            <p:cNvPr id="11273" name="AutoShape 980"/>
            <p:cNvCxnSpPr>
              <a:cxnSpLocks noChangeShapeType="1"/>
            </p:cNvCxnSpPr>
            <p:nvPr/>
          </p:nvCxnSpPr>
          <p:spPr bwMode="auto">
            <a:xfrm>
              <a:off x="5803" y="4515"/>
              <a:ext cx="1" cy="576"/>
            </a:xfrm>
            <a:prstGeom prst="straightConnector1">
              <a:avLst/>
            </a:prstGeom>
            <a:noFill/>
            <a:ln w="31750">
              <a:solidFill>
                <a:srgbClr val="FF9900"/>
              </a:solidFill>
              <a:round/>
              <a:headEnd/>
              <a:tailEnd type="triangle" w="med" len="med"/>
            </a:ln>
            <a:extLst>
              <a:ext uri="{909E8E84-426E-40DD-AFC4-6F175D3DCCD1}">
                <a14:hiddenFill xmlns:a14="http://schemas.microsoft.com/office/drawing/2010/main">
                  <a:noFill/>
                </a14:hiddenFill>
              </a:ext>
            </a:extLst>
          </p:spPr>
        </p:cxnSp>
        <p:sp>
          <p:nvSpPr>
            <p:cNvPr id="11274" name="Rectangle 981"/>
            <p:cNvSpPr>
              <a:spLocks noChangeArrowheads="1"/>
            </p:cNvSpPr>
            <p:nvPr/>
          </p:nvSpPr>
          <p:spPr bwMode="auto">
            <a:xfrm>
              <a:off x="2491" y="5235"/>
              <a:ext cx="1872" cy="2592"/>
            </a:xfrm>
            <a:prstGeom prst="rect">
              <a:avLst/>
            </a:prstGeom>
            <a:solidFill>
              <a:srgbClr val="C0C0C0"/>
            </a:solidFill>
            <a:ln w="9525">
              <a:solidFill>
                <a:srgbClr val="000000"/>
              </a:solidFill>
              <a:miter lim="800000"/>
              <a:headEnd/>
              <a:tailEnd/>
            </a:ln>
          </p:spPr>
          <p:txBody>
            <a:bodyPr/>
            <a:lstStyle/>
            <a:p>
              <a:endParaRPr lang="fr-FR"/>
            </a:p>
          </p:txBody>
        </p:sp>
        <p:sp>
          <p:nvSpPr>
            <p:cNvPr id="11275" name="Rectangle 982"/>
            <p:cNvSpPr>
              <a:spLocks noChangeArrowheads="1"/>
            </p:cNvSpPr>
            <p:nvPr/>
          </p:nvSpPr>
          <p:spPr bwMode="auto">
            <a:xfrm>
              <a:off x="3210" y="5234"/>
              <a:ext cx="432" cy="2593"/>
            </a:xfrm>
            <a:prstGeom prst="rect">
              <a:avLst/>
            </a:prstGeom>
            <a:solidFill>
              <a:srgbClr val="FFFFFF"/>
            </a:solidFill>
            <a:ln w="9525">
              <a:solidFill>
                <a:srgbClr val="000000"/>
              </a:solidFill>
              <a:miter lim="800000"/>
              <a:headEnd/>
              <a:tailEnd/>
            </a:ln>
          </p:spPr>
          <p:txBody>
            <a:bodyPr/>
            <a:lstStyle/>
            <a:p>
              <a:endParaRPr lang="fr-FR"/>
            </a:p>
          </p:txBody>
        </p:sp>
        <p:sp>
          <p:nvSpPr>
            <p:cNvPr id="11276" name="Line 983"/>
            <p:cNvSpPr>
              <a:spLocks noChangeShapeType="1"/>
            </p:cNvSpPr>
            <p:nvPr/>
          </p:nvSpPr>
          <p:spPr bwMode="auto">
            <a:xfrm>
              <a:off x="3211" y="6099"/>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77" name="Line 984"/>
            <p:cNvSpPr>
              <a:spLocks noChangeShapeType="1"/>
            </p:cNvSpPr>
            <p:nvPr/>
          </p:nvSpPr>
          <p:spPr bwMode="auto">
            <a:xfrm>
              <a:off x="3211" y="5955"/>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78" name="Line 985"/>
            <p:cNvSpPr>
              <a:spLocks noChangeShapeType="1"/>
            </p:cNvSpPr>
            <p:nvPr/>
          </p:nvSpPr>
          <p:spPr bwMode="auto">
            <a:xfrm>
              <a:off x="3211" y="5811"/>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79" name="Line 986"/>
            <p:cNvSpPr>
              <a:spLocks noChangeShapeType="1"/>
            </p:cNvSpPr>
            <p:nvPr/>
          </p:nvSpPr>
          <p:spPr bwMode="auto">
            <a:xfrm>
              <a:off x="3211" y="5667"/>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80" name="Line 987"/>
            <p:cNvSpPr>
              <a:spLocks noChangeShapeType="1"/>
            </p:cNvSpPr>
            <p:nvPr/>
          </p:nvSpPr>
          <p:spPr bwMode="auto">
            <a:xfrm>
              <a:off x="3211" y="5523"/>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81" name="Line 988"/>
            <p:cNvSpPr>
              <a:spLocks noChangeShapeType="1"/>
            </p:cNvSpPr>
            <p:nvPr/>
          </p:nvSpPr>
          <p:spPr bwMode="auto">
            <a:xfrm>
              <a:off x="3211" y="7251"/>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82" name="Line 989"/>
            <p:cNvSpPr>
              <a:spLocks noChangeShapeType="1"/>
            </p:cNvSpPr>
            <p:nvPr/>
          </p:nvSpPr>
          <p:spPr bwMode="auto">
            <a:xfrm>
              <a:off x="3211" y="7107"/>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83" name="Line 990"/>
            <p:cNvSpPr>
              <a:spLocks noChangeShapeType="1"/>
            </p:cNvSpPr>
            <p:nvPr/>
          </p:nvSpPr>
          <p:spPr bwMode="auto">
            <a:xfrm>
              <a:off x="3211" y="6963"/>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84" name="Line 991"/>
            <p:cNvSpPr>
              <a:spLocks noChangeShapeType="1"/>
            </p:cNvSpPr>
            <p:nvPr/>
          </p:nvSpPr>
          <p:spPr bwMode="auto">
            <a:xfrm>
              <a:off x="3211" y="6819"/>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85" name="Line 992"/>
            <p:cNvSpPr>
              <a:spLocks noChangeShapeType="1"/>
            </p:cNvSpPr>
            <p:nvPr/>
          </p:nvSpPr>
          <p:spPr bwMode="auto">
            <a:xfrm>
              <a:off x="3211" y="6675"/>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86" name="Line 993"/>
            <p:cNvSpPr>
              <a:spLocks noChangeShapeType="1"/>
            </p:cNvSpPr>
            <p:nvPr/>
          </p:nvSpPr>
          <p:spPr bwMode="auto">
            <a:xfrm>
              <a:off x="3211" y="6531"/>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87" name="Line 994"/>
            <p:cNvSpPr>
              <a:spLocks noChangeShapeType="1"/>
            </p:cNvSpPr>
            <p:nvPr/>
          </p:nvSpPr>
          <p:spPr bwMode="auto">
            <a:xfrm>
              <a:off x="3211" y="6387"/>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88" name="Line 995"/>
            <p:cNvSpPr>
              <a:spLocks noChangeShapeType="1"/>
            </p:cNvSpPr>
            <p:nvPr/>
          </p:nvSpPr>
          <p:spPr bwMode="auto">
            <a:xfrm>
              <a:off x="3211" y="6243"/>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89" name="Line 996"/>
            <p:cNvSpPr>
              <a:spLocks noChangeShapeType="1"/>
            </p:cNvSpPr>
            <p:nvPr/>
          </p:nvSpPr>
          <p:spPr bwMode="auto">
            <a:xfrm>
              <a:off x="3211" y="7827"/>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90" name="Line 997"/>
            <p:cNvSpPr>
              <a:spLocks noChangeShapeType="1"/>
            </p:cNvSpPr>
            <p:nvPr/>
          </p:nvSpPr>
          <p:spPr bwMode="auto">
            <a:xfrm>
              <a:off x="3211" y="7683"/>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91" name="Line 998"/>
            <p:cNvSpPr>
              <a:spLocks noChangeShapeType="1"/>
            </p:cNvSpPr>
            <p:nvPr/>
          </p:nvSpPr>
          <p:spPr bwMode="auto">
            <a:xfrm>
              <a:off x="3211" y="7539"/>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92" name="Line 999"/>
            <p:cNvSpPr>
              <a:spLocks noChangeShapeType="1"/>
            </p:cNvSpPr>
            <p:nvPr/>
          </p:nvSpPr>
          <p:spPr bwMode="auto">
            <a:xfrm>
              <a:off x="3211" y="7395"/>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93" name="Line 1000"/>
            <p:cNvSpPr>
              <a:spLocks noChangeShapeType="1"/>
            </p:cNvSpPr>
            <p:nvPr/>
          </p:nvSpPr>
          <p:spPr bwMode="auto">
            <a:xfrm>
              <a:off x="3211" y="5379"/>
              <a:ext cx="4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94" name="Rectangle 1001"/>
            <p:cNvSpPr>
              <a:spLocks noChangeArrowheads="1"/>
            </p:cNvSpPr>
            <p:nvPr/>
          </p:nvSpPr>
          <p:spPr bwMode="auto">
            <a:xfrm>
              <a:off x="5083" y="5235"/>
              <a:ext cx="1728" cy="2592"/>
            </a:xfrm>
            <a:prstGeom prst="rect">
              <a:avLst/>
            </a:prstGeom>
            <a:solidFill>
              <a:srgbClr val="C0C0C0"/>
            </a:solidFill>
            <a:ln w="9525">
              <a:solidFill>
                <a:srgbClr val="000000"/>
              </a:solidFill>
              <a:miter lim="800000"/>
              <a:headEnd/>
              <a:tailEnd/>
            </a:ln>
          </p:spPr>
          <p:txBody>
            <a:bodyPr/>
            <a:lstStyle/>
            <a:p>
              <a:endParaRPr lang="fr-FR"/>
            </a:p>
          </p:txBody>
        </p:sp>
        <p:sp>
          <p:nvSpPr>
            <p:cNvPr id="11295" name="Rectangle 1002"/>
            <p:cNvSpPr>
              <a:spLocks noChangeArrowheads="1"/>
            </p:cNvSpPr>
            <p:nvPr/>
          </p:nvSpPr>
          <p:spPr bwMode="auto">
            <a:xfrm>
              <a:off x="5659" y="5523"/>
              <a:ext cx="576" cy="576"/>
            </a:xfrm>
            <a:prstGeom prst="rect">
              <a:avLst/>
            </a:prstGeom>
            <a:solidFill>
              <a:srgbClr val="FFFFFF"/>
            </a:solidFill>
            <a:ln w="9525">
              <a:solidFill>
                <a:srgbClr val="000000"/>
              </a:solidFill>
              <a:miter lim="800000"/>
              <a:headEnd/>
              <a:tailEnd/>
            </a:ln>
          </p:spPr>
          <p:txBody>
            <a:bodyPr/>
            <a:lstStyle/>
            <a:p>
              <a:endParaRPr lang="fr-FR"/>
            </a:p>
          </p:txBody>
        </p:sp>
        <p:sp>
          <p:nvSpPr>
            <p:cNvPr id="11296" name="Rectangle 1003"/>
            <p:cNvSpPr>
              <a:spLocks noChangeArrowheads="1"/>
            </p:cNvSpPr>
            <p:nvPr/>
          </p:nvSpPr>
          <p:spPr bwMode="auto">
            <a:xfrm>
              <a:off x="5659" y="7251"/>
              <a:ext cx="576" cy="576"/>
            </a:xfrm>
            <a:prstGeom prst="rect">
              <a:avLst/>
            </a:prstGeom>
            <a:solidFill>
              <a:srgbClr val="FFFFFF"/>
            </a:solidFill>
            <a:ln w="9525">
              <a:solidFill>
                <a:srgbClr val="000000"/>
              </a:solidFill>
              <a:miter lim="800000"/>
              <a:headEnd/>
              <a:tailEnd/>
            </a:ln>
          </p:spPr>
          <p:txBody>
            <a:bodyPr/>
            <a:lstStyle/>
            <a:p>
              <a:endParaRPr lang="fr-FR"/>
            </a:p>
          </p:txBody>
        </p:sp>
        <p:sp>
          <p:nvSpPr>
            <p:cNvPr id="11297" name="Rectangle 1004"/>
            <p:cNvSpPr>
              <a:spLocks noChangeArrowheads="1"/>
            </p:cNvSpPr>
            <p:nvPr/>
          </p:nvSpPr>
          <p:spPr bwMode="auto">
            <a:xfrm>
              <a:off x="5659" y="6387"/>
              <a:ext cx="576" cy="576"/>
            </a:xfrm>
            <a:prstGeom prst="rect">
              <a:avLst/>
            </a:prstGeom>
            <a:solidFill>
              <a:srgbClr val="FFFFFF"/>
            </a:solidFill>
            <a:ln w="9525">
              <a:solidFill>
                <a:srgbClr val="000000"/>
              </a:solidFill>
              <a:miter lim="800000"/>
              <a:headEnd/>
              <a:tailEnd/>
            </a:ln>
          </p:spPr>
          <p:txBody>
            <a:bodyPr/>
            <a:lstStyle/>
            <a:p>
              <a:endParaRPr lang="fr-FR"/>
            </a:p>
          </p:txBody>
        </p:sp>
        <p:sp>
          <p:nvSpPr>
            <p:cNvPr id="11298" name="Line 1005"/>
            <p:cNvSpPr>
              <a:spLocks noChangeShapeType="1"/>
            </p:cNvSpPr>
            <p:nvPr/>
          </p:nvSpPr>
          <p:spPr bwMode="auto">
            <a:xfrm flipV="1">
              <a:off x="5659" y="5235"/>
              <a:ext cx="1"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299" name="Line 1006"/>
            <p:cNvSpPr>
              <a:spLocks noChangeShapeType="1"/>
            </p:cNvSpPr>
            <p:nvPr/>
          </p:nvSpPr>
          <p:spPr bwMode="auto">
            <a:xfrm>
              <a:off x="5659" y="5811"/>
              <a:ext cx="1" cy="20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00" name="Line 1007"/>
            <p:cNvSpPr>
              <a:spLocks noChangeShapeType="1"/>
            </p:cNvSpPr>
            <p:nvPr/>
          </p:nvSpPr>
          <p:spPr bwMode="auto">
            <a:xfrm>
              <a:off x="6235" y="5235"/>
              <a:ext cx="1" cy="25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01" name="Line 1008"/>
            <p:cNvSpPr>
              <a:spLocks noChangeShapeType="1"/>
            </p:cNvSpPr>
            <p:nvPr/>
          </p:nvSpPr>
          <p:spPr bwMode="auto">
            <a:xfrm flipH="1">
              <a:off x="5083" y="5523"/>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02" name="Line 1009"/>
            <p:cNvSpPr>
              <a:spLocks noChangeShapeType="1"/>
            </p:cNvSpPr>
            <p:nvPr/>
          </p:nvSpPr>
          <p:spPr bwMode="auto">
            <a:xfrm flipH="1">
              <a:off x="6235" y="5523"/>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03" name="Line 1010"/>
            <p:cNvSpPr>
              <a:spLocks noChangeShapeType="1"/>
            </p:cNvSpPr>
            <p:nvPr/>
          </p:nvSpPr>
          <p:spPr bwMode="auto">
            <a:xfrm flipH="1">
              <a:off x="5083" y="7539"/>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04" name="Line 1011"/>
            <p:cNvSpPr>
              <a:spLocks noChangeShapeType="1"/>
            </p:cNvSpPr>
            <p:nvPr/>
          </p:nvSpPr>
          <p:spPr bwMode="auto">
            <a:xfrm flipH="1">
              <a:off x="5083" y="7251"/>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05" name="Line 1012"/>
            <p:cNvSpPr>
              <a:spLocks noChangeShapeType="1"/>
            </p:cNvSpPr>
            <p:nvPr/>
          </p:nvSpPr>
          <p:spPr bwMode="auto">
            <a:xfrm flipH="1">
              <a:off x="5083" y="6963"/>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06" name="Line 1013"/>
            <p:cNvSpPr>
              <a:spLocks noChangeShapeType="1"/>
            </p:cNvSpPr>
            <p:nvPr/>
          </p:nvSpPr>
          <p:spPr bwMode="auto">
            <a:xfrm flipH="1">
              <a:off x="5083" y="6675"/>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07" name="Line 1014"/>
            <p:cNvSpPr>
              <a:spLocks noChangeShapeType="1"/>
            </p:cNvSpPr>
            <p:nvPr/>
          </p:nvSpPr>
          <p:spPr bwMode="auto">
            <a:xfrm flipH="1">
              <a:off x="5083" y="6387"/>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08" name="Line 1015"/>
            <p:cNvSpPr>
              <a:spLocks noChangeShapeType="1"/>
            </p:cNvSpPr>
            <p:nvPr/>
          </p:nvSpPr>
          <p:spPr bwMode="auto">
            <a:xfrm flipH="1">
              <a:off x="5083" y="6099"/>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09" name="Line 1016"/>
            <p:cNvSpPr>
              <a:spLocks noChangeShapeType="1"/>
            </p:cNvSpPr>
            <p:nvPr/>
          </p:nvSpPr>
          <p:spPr bwMode="auto">
            <a:xfrm flipH="1">
              <a:off x="5083" y="5811"/>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10" name="Line 1017"/>
            <p:cNvSpPr>
              <a:spLocks noChangeShapeType="1"/>
            </p:cNvSpPr>
            <p:nvPr/>
          </p:nvSpPr>
          <p:spPr bwMode="auto">
            <a:xfrm flipH="1">
              <a:off x="6217" y="6657"/>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11" name="Line 1018"/>
            <p:cNvSpPr>
              <a:spLocks noChangeShapeType="1"/>
            </p:cNvSpPr>
            <p:nvPr/>
          </p:nvSpPr>
          <p:spPr bwMode="auto">
            <a:xfrm flipH="1">
              <a:off x="6235" y="6387"/>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12" name="Line 1019"/>
            <p:cNvSpPr>
              <a:spLocks noChangeShapeType="1"/>
            </p:cNvSpPr>
            <p:nvPr/>
          </p:nvSpPr>
          <p:spPr bwMode="auto">
            <a:xfrm flipH="1">
              <a:off x="6235" y="6099"/>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13" name="Line 1020"/>
            <p:cNvSpPr>
              <a:spLocks noChangeShapeType="1"/>
            </p:cNvSpPr>
            <p:nvPr/>
          </p:nvSpPr>
          <p:spPr bwMode="auto">
            <a:xfrm flipH="1">
              <a:off x="6235" y="5811"/>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14" name="Line 1021"/>
            <p:cNvSpPr>
              <a:spLocks noChangeShapeType="1"/>
            </p:cNvSpPr>
            <p:nvPr/>
          </p:nvSpPr>
          <p:spPr bwMode="auto">
            <a:xfrm flipH="1">
              <a:off x="6235" y="6963"/>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15" name="Line 1022"/>
            <p:cNvSpPr>
              <a:spLocks noChangeShapeType="1"/>
            </p:cNvSpPr>
            <p:nvPr/>
          </p:nvSpPr>
          <p:spPr bwMode="auto">
            <a:xfrm flipH="1">
              <a:off x="6235" y="7251"/>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16" name="Line 1023"/>
            <p:cNvSpPr>
              <a:spLocks noChangeShapeType="1"/>
            </p:cNvSpPr>
            <p:nvPr/>
          </p:nvSpPr>
          <p:spPr bwMode="auto">
            <a:xfrm flipH="1">
              <a:off x="6235" y="7539"/>
              <a:ext cx="57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17" name="Line 1024"/>
            <p:cNvSpPr>
              <a:spLocks noChangeShapeType="1"/>
            </p:cNvSpPr>
            <p:nvPr/>
          </p:nvSpPr>
          <p:spPr bwMode="auto">
            <a:xfrm>
              <a:off x="5371" y="5235"/>
              <a:ext cx="1" cy="25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18" name="Line 1025"/>
            <p:cNvSpPr>
              <a:spLocks noChangeShapeType="1"/>
            </p:cNvSpPr>
            <p:nvPr/>
          </p:nvSpPr>
          <p:spPr bwMode="auto">
            <a:xfrm>
              <a:off x="6523" y="5235"/>
              <a:ext cx="1" cy="25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19" name="Line 1026"/>
            <p:cNvSpPr>
              <a:spLocks noChangeShapeType="1"/>
            </p:cNvSpPr>
            <p:nvPr/>
          </p:nvSpPr>
          <p:spPr bwMode="auto">
            <a:xfrm>
              <a:off x="5947" y="5235"/>
              <a:ext cx="1"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20" name="Line 1027"/>
            <p:cNvSpPr>
              <a:spLocks noChangeShapeType="1"/>
            </p:cNvSpPr>
            <p:nvPr/>
          </p:nvSpPr>
          <p:spPr bwMode="auto">
            <a:xfrm>
              <a:off x="5947" y="6963"/>
              <a:ext cx="1"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21" name="Rectangle 1028"/>
            <p:cNvSpPr>
              <a:spLocks noChangeArrowheads="1"/>
            </p:cNvSpPr>
            <p:nvPr/>
          </p:nvSpPr>
          <p:spPr bwMode="auto">
            <a:xfrm>
              <a:off x="7531" y="6963"/>
              <a:ext cx="576" cy="288"/>
            </a:xfrm>
            <a:prstGeom prst="rect">
              <a:avLst/>
            </a:prstGeom>
            <a:solidFill>
              <a:srgbClr val="C0C0C0"/>
            </a:solidFill>
            <a:ln w="9525">
              <a:solidFill>
                <a:srgbClr val="000000"/>
              </a:solidFill>
              <a:miter lim="800000"/>
              <a:headEnd/>
              <a:tailEnd/>
            </a:ln>
          </p:spPr>
          <p:txBody>
            <a:bodyPr/>
            <a:lstStyle/>
            <a:p>
              <a:endParaRPr lang="fr-FR"/>
            </a:p>
          </p:txBody>
        </p:sp>
        <p:sp>
          <p:nvSpPr>
            <p:cNvPr id="11322" name="Line 1029"/>
            <p:cNvSpPr>
              <a:spLocks noChangeShapeType="1"/>
            </p:cNvSpPr>
            <p:nvPr/>
          </p:nvSpPr>
          <p:spPr bwMode="auto">
            <a:xfrm>
              <a:off x="8106" y="7106"/>
              <a:ext cx="576" cy="1"/>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23" name="Rectangle 1030"/>
            <p:cNvSpPr>
              <a:spLocks noChangeArrowheads="1"/>
            </p:cNvSpPr>
            <p:nvPr/>
          </p:nvSpPr>
          <p:spPr bwMode="auto">
            <a:xfrm>
              <a:off x="8683" y="6963"/>
              <a:ext cx="576" cy="288"/>
            </a:xfrm>
            <a:prstGeom prst="rect">
              <a:avLst/>
            </a:prstGeom>
            <a:solidFill>
              <a:srgbClr val="C0C0C0"/>
            </a:solidFill>
            <a:ln w="9525">
              <a:solidFill>
                <a:srgbClr val="000000"/>
              </a:solidFill>
              <a:miter lim="800000"/>
              <a:headEnd/>
              <a:tailEnd/>
            </a:ln>
          </p:spPr>
          <p:txBody>
            <a:bodyPr/>
            <a:lstStyle/>
            <a:p>
              <a:endParaRPr lang="fr-FR"/>
            </a:p>
          </p:txBody>
        </p:sp>
        <p:sp>
          <p:nvSpPr>
            <p:cNvPr id="11324" name="Line 1031"/>
            <p:cNvSpPr>
              <a:spLocks noChangeShapeType="1"/>
            </p:cNvSpPr>
            <p:nvPr/>
          </p:nvSpPr>
          <p:spPr bwMode="auto">
            <a:xfrm>
              <a:off x="9259" y="5235"/>
              <a:ext cx="2" cy="2593"/>
            </a:xfrm>
            <a:prstGeom prst="line">
              <a:avLst/>
            </a:prstGeom>
            <a:noFill/>
            <a:ln w="31750">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25" name="Line 1032"/>
            <p:cNvSpPr>
              <a:spLocks noChangeShapeType="1"/>
            </p:cNvSpPr>
            <p:nvPr/>
          </p:nvSpPr>
          <p:spPr bwMode="auto">
            <a:xfrm>
              <a:off x="7531" y="5235"/>
              <a:ext cx="1" cy="2592"/>
            </a:xfrm>
            <a:prstGeom prst="line">
              <a:avLst/>
            </a:prstGeom>
            <a:noFill/>
            <a:ln w="31750">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26" name="Line 1033"/>
            <p:cNvSpPr>
              <a:spLocks noChangeShapeType="1"/>
            </p:cNvSpPr>
            <p:nvPr/>
          </p:nvSpPr>
          <p:spPr bwMode="auto">
            <a:xfrm>
              <a:off x="8972" y="7828"/>
              <a:ext cx="576" cy="1"/>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27" name="Line 1034"/>
            <p:cNvSpPr>
              <a:spLocks noChangeShapeType="1"/>
            </p:cNvSpPr>
            <p:nvPr/>
          </p:nvSpPr>
          <p:spPr bwMode="auto">
            <a:xfrm>
              <a:off x="7243" y="7827"/>
              <a:ext cx="576" cy="1"/>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28" name="Line 1035"/>
            <p:cNvSpPr>
              <a:spLocks noChangeShapeType="1"/>
            </p:cNvSpPr>
            <p:nvPr/>
          </p:nvSpPr>
          <p:spPr bwMode="auto">
            <a:xfrm flipH="1">
              <a:off x="9402" y="7826"/>
              <a:ext cx="144" cy="144"/>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29" name="Line 1036"/>
            <p:cNvSpPr>
              <a:spLocks noChangeShapeType="1"/>
            </p:cNvSpPr>
            <p:nvPr/>
          </p:nvSpPr>
          <p:spPr bwMode="auto">
            <a:xfrm flipH="1">
              <a:off x="9114" y="7826"/>
              <a:ext cx="144" cy="144"/>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30" name="Line 1037"/>
            <p:cNvSpPr>
              <a:spLocks noChangeShapeType="1"/>
            </p:cNvSpPr>
            <p:nvPr/>
          </p:nvSpPr>
          <p:spPr bwMode="auto">
            <a:xfrm flipH="1">
              <a:off x="8826" y="7826"/>
              <a:ext cx="144" cy="144"/>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31" name="Line 1038"/>
            <p:cNvSpPr>
              <a:spLocks noChangeShapeType="1"/>
            </p:cNvSpPr>
            <p:nvPr/>
          </p:nvSpPr>
          <p:spPr bwMode="auto">
            <a:xfrm flipH="1">
              <a:off x="7674" y="7826"/>
              <a:ext cx="144" cy="144"/>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32" name="Line 1039"/>
            <p:cNvSpPr>
              <a:spLocks noChangeShapeType="1"/>
            </p:cNvSpPr>
            <p:nvPr/>
          </p:nvSpPr>
          <p:spPr bwMode="auto">
            <a:xfrm flipH="1">
              <a:off x="7387" y="7827"/>
              <a:ext cx="144" cy="144"/>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33" name="Line 1040"/>
            <p:cNvSpPr>
              <a:spLocks noChangeShapeType="1"/>
            </p:cNvSpPr>
            <p:nvPr/>
          </p:nvSpPr>
          <p:spPr bwMode="auto">
            <a:xfrm flipH="1">
              <a:off x="7099" y="7827"/>
              <a:ext cx="144" cy="144"/>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34" name="Line 1041"/>
            <p:cNvSpPr>
              <a:spLocks noChangeShapeType="1"/>
            </p:cNvSpPr>
            <p:nvPr/>
          </p:nvSpPr>
          <p:spPr bwMode="auto">
            <a:xfrm>
              <a:off x="6235" y="4515"/>
              <a:ext cx="2160" cy="720"/>
            </a:xfrm>
            <a:prstGeom prst="line">
              <a:avLst/>
            </a:prstGeom>
            <a:noFill/>
            <a:ln w="317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335" name="Line 1042"/>
            <p:cNvSpPr>
              <a:spLocks noChangeShapeType="1"/>
            </p:cNvSpPr>
            <p:nvPr/>
          </p:nvSpPr>
          <p:spPr bwMode="auto">
            <a:xfrm>
              <a:off x="5947" y="6099"/>
              <a:ext cx="1"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36" name="Rectangle 1043"/>
            <p:cNvSpPr>
              <a:spLocks noChangeArrowheads="1"/>
            </p:cNvSpPr>
            <p:nvPr/>
          </p:nvSpPr>
          <p:spPr bwMode="auto">
            <a:xfrm>
              <a:off x="7531" y="6099"/>
              <a:ext cx="576" cy="288"/>
            </a:xfrm>
            <a:prstGeom prst="rect">
              <a:avLst/>
            </a:prstGeom>
            <a:solidFill>
              <a:srgbClr val="C0C0C0"/>
            </a:solidFill>
            <a:ln w="9525">
              <a:solidFill>
                <a:srgbClr val="000000"/>
              </a:solidFill>
              <a:miter lim="800000"/>
              <a:headEnd/>
              <a:tailEnd/>
            </a:ln>
          </p:spPr>
          <p:txBody>
            <a:bodyPr/>
            <a:lstStyle/>
            <a:p>
              <a:endParaRPr lang="fr-FR"/>
            </a:p>
          </p:txBody>
        </p:sp>
        <p:sp>
          <p:nvSpPr>
            <p:cNvPr id="11337" name="Line 1044"/>
            <p:cNvSpPr>
              <a:spLocks noChangeShapeType="1"/>
            </p:cNvSpPr>
            <p:nvPr/>
          </p:nvSpPr>
          <p:spPr bwMode="auto">
            <a:xfrm>
              <a:off x="8106" y="6242"/>
              <a:ext cx="576" cy="1"/>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38" name="Rectangle 1045"/>
            <p:cNvSpPr>
              <a:spLocks noChangeArrowheads="1"/>
            </p:cNvSpPr>
            <p:nvPr/>
          </p:nvSpPr>
          <p:spPr bwMode="auto">
            <a:xfrm>
              <a:off x="8683" y="6099"/>
              <a:ext cx="576" cy="288"/>
            </a:xfrm>
            <a:prstGeom prst="rect">
              <a:avLst/>
            </a:prstGeom>
            <a:solidFill>
              <a:srgbClr val="C0C0C0"/>
            </a:solidFill>
            <a:ln w="9525">
              <a:solidFill>
                <a:srgbClr val="000000"/>
              </a:solidFill>
              <a:miter lim="800000"/>
              <a:headEnd/>
              <a:tailEnd/>
            </a:ln>
          </p:spPr>
          <p:txBody>
            <a:bodyPr/>
            <a:lstStyle/>
            <a:p>
              <a:endParaRPr lang="fr-FR"/>
            </a:p>
          </p:txBody>
        </p:sp>
        <p:sp>
          <p:nvSpPr>
            <p:cNvPr id="11339" name="Rectangle 1046"/>
            <p:cNvSpPr>
              <a:spLocks noChangeArrowheads="1"/>
            </p:cNvSpPr>
            <p:nvPr/>
          </p:nvSpPr>
          <p:spPr bwMode="auto">
            <a:xfrm>
              <a:off x="7531" y="5235"/>
              <a:ext cx="576" cy="288"/>
            </a:xfrm>
            <a:prstGeom prst="rect">
              <a:avLst/>
            </a:prstGeom>
            <a:solidFill>
              <a:srgbClr val="C0C0C0"/>
            </a:solidFill>
            <a:ln w="9525">
              <a:solidFill>
                <a:srgbClr val="000000"/>
              </a:solidFill>
              <a:miter lim="800000"/>
              <a:headEnd/>
              <a:tailEnd/>
            </a:ln>
          </p:spPr>
          <p:txBody>
            <a:bodyPr/>
            <a:lstStyle/>
            <a:p>
              <a:endParaRPr lang="fr-FR"/>
            </a:p>
          </p:txBody>
        </p:sp>
        <p:sp>
          <p:nvSpPr>
            <p:cNvPr id="11340" name="Line 1047"/>
            <p:cNvSpPr>
              <a:spLocks noChangeShapeType="1"/>
            </p:cNvSpPr>
            <p:nvPr/>
          </p:nvSpPr>
          <p:spPr bwMode="auto">
            <a:xfrm>
              <a:off x="8106" y="5378"/>
              <a:ext cx="576" cy="1"/>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341" name="Rectangle 1048"/>
            <p:cNvSpPr>
              <a:spLocks noChangeArrowheads="1"/>
            </p:cNvSpPr>
            <p:nvPr/>
          </p:nvSpPr>
          <p:spPr bwMode="auto">
            <a:xfrm>
              <a:off x="8683" y="5235"/>
              <a:ext cx="576" cy="288"/>
            </a:xfrm>
            <a:prstGeom prst="rect">
              <a:avLst/>
            </a:prstGeom>
            <a:solidFill>
              <a:srgbClr val="C0C0C0"/>
            </a:solidFill>
            <a:ln w="9525">
              <a:solidFill>
                <a:srgbClr val="000000"/>
              </a:solidFill>
              <a:miter lim="800000"/>
              <a:headEnd/>
              <a:tailEnd/>
            </a:ln>
          </p:spPr>
          <p:txBody>
            <a:bodyPr/>
            <a:lstStyle/>
            <a:p>
              <a:endParaRPr lang="fr-FR"/>
            </a:p>
          </p:txBody>
        </p:sp>
        <p:sp>
          <p:nvSpPr>
            <p:cNvPr id="11342" name="Rectangle 1049"/>
            <p:cNvSpPr>
              <a:spLocks noChangeArrowheads="1"/>
            </p:cNvSpPr>
            <p:nvPr/>
          </p:nvSpPr>
          <p:spPr bwMode="auto">
            <a:xfrm>
              <a:off x="5083" y="1779"/>
              <a:ext cx="1728" cy="2592"/>
            </a:xfrm>
            <a:prstGeom prst="rect">
              <a:avLst/>
            </a:prstGeom>
            <a:solidFill>
              <a:srgbClr val="C0C0C0"/>
            </a:solidFill>
            <a:ln w="9525">
              <a:solidFill>
                <a:srgbClr val="000000"/>
              </a:solidFill>
              <a:miter lim="800000"/>
              <a:headEnd/>
              <a:tailEnd/>
            </a:ln>
          </p:spPr>
          <p:txBody>
            <a:bodyPr/>
            <a:lstStyle/>
            <a:p>
              <a:endParaRPr lang="fr-FR"/>
            </a:p>
          </p:txBody>
        </p:sp>
        <p:sp>
          <p:nvSpPr>
            <p:cNvPr id="11343" name="Rectangle 1050"/>
            <p:cNvSpPr>
              <a:spLocks noChangeArrowheads="1"/>
            </p:cNvSpPr>
            <p:nvPr/>
          </p:nvSpPr>
          <p:spPr bwMode="auto">
            <a:xfrm>
              <a:off x="5659" y="3795"/>
              <a:ext cx="576" cy="576"/>
            </a:xfrm>
            <a:prstGeom prst="rect">
              <a:avLst/>
            </a:prstGeom>
            <a:solidFill>
              <a:srgbClr val="FFFFFF"/>
            </a:solidFill>
            <a:ln w="9525">
              <a:solidFill>
                <a:srgbClr val="000000"/>
              </a:solidFill>
              <a:miter lim="800000"/>
              <a:headEnd/>
              <a:tailEnd/>
            </a:ln>
          </p:spPr>
          <p:txBody>
            <a:bodyPr/>
            <a:lstStyle/>
            <a:p>
              <a:endParaRPr lang="fr-FR"/>
            </a:p>
          </p:txBody>
        </p:sp>
        <p:sp>
          <p:nvSpPr>
            <p:cNvPr id="11344" name="Rectangle 1051"/>
            <p:cNvSpPr>
              <a:spLocks noChangeArrowheads="1"/>
            </p:cNvSpPr>
            <p:nvPr/>
          </p:nvSpPr>
          <p:spPr bwMode="auto">
            <a:xfrm>
              <a:off x="5659" y="2931"/>
              <a:ext cx="576" cy="576"/>
            </a:xfrm>
            <a:prstGeom prst="rect">
              <a:avLst/>
            </a:prstGeom>
            <a:solidFill>
              <a:srgbClr val="FFFFFF"/>
            </a:solidFill>
            <a:ln w="9525">
              <a:solidFill>
                <a:srgbClr val="000000"/>
              </a:solidFill>
              <a:miter lim="800000"/>
              <a:headEnd/>
              <a:tailEnd/>
            </a:ln>
          </p:spPr>
          <p:txBody>
            <a:bodyPr/>
            <a:lstStyle/>
            <a:p>
              <a:endParaRPr lang="fr-FR"/>
            </a:p>
          </p:txBody>
        </p:sp>
        <p:sp>
          <p:nvSpPr>
            <p:cNvPr id="11345" name="Rectangle 1052"/>
            <p:cNvSpPr>
              <a:spLocks noChangeArrowheads="1"/>
            </p:cNvSpPr>
            <p:nvPr/>
          </p:nvSpPr>
          <p:spPr bwMode="auto">
            <a:xfrm>
              <a:off x="5659" y="2067"/>
              <a:ext cx="576" cy="576"/>
            </a:xfrm>
            <a:prstGeom prst="rect">
              <a:avLst/>
            </a:prstGeom>
            <a:solidFill>
              <a:srgbClr val="FFFFFF"/>
            </a:solidFill>
            <a:ln w="9525">
              <a:solidFill>
                <a:srgbClr val="000000"/>
              </a:solidFill>
              <a:miter lim="800000"/>
              <a:headEnd/>
              <a:tailEnd/>
            </a:ln>
          </p:spPr>
          <p:txBody>
            <a:bodyPr/>
            <a:lstStyle/>
            <a:p>
              <a:endParaRPr lang="fr-FR"/>
            </a:p>
          </p:txBody>
        </p:sp>
      </p:grpSp>
      <p:sp>
        <p:nvSpPr>
          <p:cNvPr id="11270" name="Rectangle 1054"/>
          <p:cNvSpPr>
            <a:spLocks noChangeArrowheads="1"/>
          </p:cNvSpPr>
          <p:nvPr/>
        </p:nvSpPr>
        <p:spPr bwMode="auto">
          <a:xfrm>
            <a:off x="1331913" y="260350"/>
            <a:ext cx="6408737" cy="528638"/>
          </a:xfrm>
          <a:prstGeom prst="rect">
            <a:avLst/>
          </a:prstGeom>
          <a:noFill/>
          <a:ln w="9525">
            <a:solidFill>
              <a:schemeClr val="tx1"/>
            </a:solidFill>
            <a:miter lim="800000"/>
            <a:headEnd/>
            <a:tailEnd/>
          </a:ln>
          <a:effectLst>
            <a:prstShdw prst="shdw13" dist="53882" dir="13500000">
              <a:schemeClr val="bg2"/>
            </a:prstShdw>
          </a:effectLst>
          <a:extLst>
            <a:ext uri="{909E8E84-426E-40DD-AFC4-6F175D3DCCD1}">
              <a14:hiddenFill xmlns:a14="http://schemas.microsoft.com/office/drawing/2010/main">
                <a:solidFill>
                  <a:schemeClr val="accent1"/>
                </a:solidFill>
              </a14:hiddenFill>
            </a:ext>
          </a:extLst>
        </p:spPr>
        <p:txBody>
          <a:bodyPr anchor="ctr">
            <a:spAutoFit/>
          </a:bodyPr>
          <a:lstStyle/>
          <a:p>
            <a:pPr algn="ctr"/>
            <a:r>
              <a:rPr lang="fr-FR" sz="2400" b="1">
                <a:solidFill>
                  <a:srgbClr val="000000"/>
                </a:solidFill>
                <a:cs typeface="Times New Roman" pitchFamily="18" charset="0"/>
              </a:rPr>
              <a:t> </a:t>
            </a:r>
            <a:r>
              <a:rPr lang="fr-FR" sz="2800" b="1">
                <a:solidFill>
                  <a:srgbClr val="000000"/>
                </a:solidFill>
              </a:rPr>
              <a:t>Modélisation des voiles avec ouvertures</a:t>
            </a:r>
            <a:endParaRPr lang="fr-FR" sz="2800" b="1">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éan">
  <a:themeElements>
    <a:clrScheme name="Océ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é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é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é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é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é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é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é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é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é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4575</TotalTime>
  <Words>2628</Words>
  <Application>Microsoft Office PowerPoint</Application>
  <PresentationFormat>On-screen Show (4:3)</PresentationFormat>
  <Paragraphs>883</Paragraphs>
  <Slides>84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84</vt:i4>
      </vt:variant>
    </vt:vector>
  </HeadingPairs>
  <TitlesOfParts>
    <vt:vector size="94" baseType="lpstr">
      <vt:lpstr>Arial</vt:lpstr>
      <vt:lpstr>Arial Narrow</vt:lpstr>
      <vt:lpstr>Bookman Old Style</vt:lpstr>
      <vt:lpstr>Garamond</vt:lpstr>
      <vt:lpstr>Symbol</vt:lpstr>
      <vt:lpstr>Tahoma</vt:lpstr>
      <vt:lpstr>Times New Roman</vt:lpstr>
      <vt:lpstr>UniversalMath1 BT</vt:lpstr>
      <vt:lpstr>Wingdings</vt:lpstr>
      <vt:lpstr>Océan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ENTP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hicham</dc:creator>
  <cp:lastModifiedBy>PC</cp:lastModifiedBy>
  <cp:revision>660</cp:revision>
  <dcterms:created xsi:type="dcterms:W3CDTF">2005-06-24T19:20:10Z</dcterms:created>
  <dcterms:modified xsi:type="dcterms:W3CDTF">2019-10-25T16:40:02Z</dcterms:modified>
</cp:coreProperties>
</file>