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56" r:id="rId3"/>
    <p:sldId id="304" r:id="rId4"/>
    <p:sldId id="305" r:id="rId5"/>
    <p:sldId id="257" r:id="rId6"/>
    <p:sldId id="258" r:id="rId7"/>
    <p:sldId id="259" r:id="rId8"/>
    <p:sldId id="260" r:id="rId9"/>
    <p:sldId id="261" r:id="rId10"/>
    <p:sldId id="262" r:id="rId11"/>
    <p:sldId id="264" r:id="rId12"/>
    <p:sldId id="263" r:id="rId13"/>
    <p:sldId id="289" r:id="rId14"/>
    <p:sldId id="265" r:id="rId15"/>
    <p:sldId id="266" r:id="rId16"/>
    <p:sldId id="267" r:id="rId17"/>
    <p:sldId id="268" r:id="rId18"/>
    <p:sldId id="269" r:id="rId19"/>
    <p:sldId id="270" r:id="rId20"/>
    <p:sldId id="291" r:id="rId21"/>
    <p:sldId id="271" r:id="rId22"/>
    <p:sldId id="272" r:id="rId23"/>
    <p:sldId id="273" r:id="rId24"/>
    <p:sldId id="274" r:id="rId25"/>
    <p:sldId id="275" r:id="rId26"/>
    <p:sldId id="290" r:id="rId27"/>
    <p:sldId id="276" r:id="rId28"/>
    <p:sldId id="277" r:id="rId29"/>
    <p:sldId id="278" r:id="rId30"/>
    <p:sldId id="279" r:id="rId31"/>
    <p:sldId id="280" r:id="rId32"/>
    <p:sldId id="281" r:id="rId33"/>
    <p:sldId id="282" r:id="rId34"/>
    <p:sldId id="283" r:id="rId35"/>
    <p:sldId id="292" r:id="rId36"/>
    <p:sldId id="284" r:id="rId37"/>
    <p:sldId id="285" r:id="rId38"/>
    <p:sldId id="286" r:id="rId39"/>
    <p:sldId id="287" r:id="rId40"/>
    <p:sldId id="294" r:id="rId41"/>
    <p:sldId id="288" r:id="rId42"/>
    <p:sldId id="295" r:id="rId43"/>
    <p:sldId id="293" r:id="rId44"/>
    <p:sldId id="296" r:id="rId45"/>
    <p:sldId id="303" r:id="rId46"/>
    <p:sldId id="302" r:id="rId47"/>
    <p:sldId id="301" r:id="rId48"/>
    <p:sldId id="300" r:id="rId49"/>
    <p:sldId id="299" r:id="rId50"/>
    <p:sldId id="297" r:id="rId51"/>
    <p:sldId id="298" r:id="rId5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0"/>
  </p:normalViewPr>
  <p:slideViewPr>
    <p:cSldViewPr>
      <p:cViewPr varScale="1">
        <p:scale>
          <a:sx n="84" d="100"/>
          <a:sy n="84" d="100"/>
        </p:scale>
        <p:origin x="141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8915EC0-2264-4978-B27B-35495195B977}" type="slidenum">
              <a:rPr lang="fr-FR"/>
              <a:pPr>
                <a:defRPr/>
              </a:pPr>
              <a:t>‹#›</a:t>
            </a:fld>
            <a:endParaRPr lang="fr-FR"/>
          </a:p>
        </p:txBody>
      </p:sp>
    </p:spTree>
    <p:extLst>
      <p:ext uri="{BB962C8B-B14F-4D97-AF65-F5344CB8AC3E}">
        <p14:creationId xmlns:p14="http://schemas.microsoft.com/office/powerpoint/2010/main" val="388317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83E4360-1755-4E41-A5EA-F3F64C5307F2}" type="slidenum">
              <a:rPr lang="fr-FR"/>
              <a:pPr>
                <a:defRPr/>
              </a:pPr>
              <a:t>‹#›</a:t>
            </a:fld>
            <a:endParaRPr lang="fr-FR"/>
          </a:p>
        </p:txBody>
      </p:sp>
    </p:spTree>
    <p:extLst>
      <p:ext uri="{BB962C8B-B14F-4D97-AF65-F5344CB8AC3E}">
        <p14:creationId xmlns:p14="http://schemas.microsoft.com/office/powerpoint/2010/main" val="318960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E1B6760-89C9-438D-A9C5-83B65019C7A3}" type="slidenum">
              <a:rPr lang="fr-FR"/>
              <a:pPr>
                <a:defRPr/>
              </a:pPr>
              <a:t>‹#›</a:t>
            </a:fld>
            <a:endParaRPr lang="fr-FR"/>
          </a:p>
        </p:txBody>
      </p:sp>
    </p:spTree>
    <p:extLst>
      <p:ext uri="{BB962C8B-B14F-4D97-AF65-F5344CB8AC3E}">
        <p14:creationId xmlns:p14="http://schemas.microsoft.com/office/powerpoint/2010/main" val="208760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BA613F4-44A7-4B1F-A7E3-3DD1E953191C}" type="slidenum">
              <a:rPr lang="fr-FR"/>
              <a:pPr>
                <a:defRPr/>
              </a:pPr>
              <a:t>‹#›</a:t>
            </a:fld>
            <a:endParaRPr lang="fr-FR"/>
          </a:p>
        </p:txBody>
      </p:sp>
    </p:spTree>
    <p:extLst>
      <p:ext uri="{BB962C8B-B14F-4D97-AF65-F5344CB8AC3E}">
        <p14:creationId xmlns:p14="http://schemas.microsoft.com/office/powerpoint/2010/main" val="337583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8FEDFC6-854C-45F8-B07D-2B48F49E8236}" type="slidenum">
              <a:rPr lang="fr-FR"/>
              <a:pPr>
                <a:defRPr/>
              </a:pPr>
              <a:t>‹#›</a:t>
            </a:fld>
            <a:endParaRPr lang="fr-FR"/>
          </a:p>
        </p:txBody>
      </p:sp>
    </p:spTree>
    <p:extLst>
      <p:ext uri="{BB962C8B-B14F-4D97-AF65-F5344CB8AC3E}">
        <p14:creationId xmlns:p14="http://schemas.microsoft.com/office/powerpoint/2010/main" val="404245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90DB70A-3E87-4113-9240-0FB33165D3D3}" type="slidenum">
              <a:rPr lang="fr-FR"/>
              <a:pPr>
                <a:defRPr/>
              </a:pPr>
              <a:t>‹#›</a:t>
            </a:fld>
            <a:endParaRPr lang="fr-FR"/>
          </a:p>
        </p:txBody>
      </p:sp>
    </p:spTree>
    <p:extLst>
      <p:ext uri="{BB962C8B-B14F-4D97-AF65-F5344CB8AC3E}">
        <p14:creationId xmlns:p14="http://schemas.microsoft.com/office/powerpoint/2010/main" val="380597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DAFA45F-C5E3-4F8C-9710-180625618CD0}" type="slidenum">
              <a:rPr lang="fr-FR"/>
              <a:pPr>
                <a:defRPr/>
              </a:pPr>
              <a:t>‹#›</a:t>
            </a:fld>
            <a:endParaRPr lang="fr-FR"/>
          </a:p>
        </p:txBody>
      </p:sp>
    </p:spTree>
    <p:extLst>
      <p:ext uri="{BB962C8B-B14F-4D97-AF65-F5344CB8AC3E}">
        <p14:creationId xmlns:p14="http://schemas.microsoft.com/office/powerpoint/2010/main" val="274285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76D80F6-4850-47C1-A634-01110D6EBA4A}" type="slidenum">
              <a:rPr lang="fr-FR"/>
              <a:pPr>
                <a:defRPr/>
              </a:pPr>
              <a:t>‹#›</a:t>
            </a:fld>
            <a:endParaRPr lang="fr-FR"/>
          </a:p>
        </p:txBody>
      </p:sp>
    </p:spTree>
    <p:extLst>
      <p:ext uri="{BB962C8B-B14F-4D97-AF65-F5344CB8AC3E}">
        <p14:creationId xmlns:p14="http://schemas.microsoft.com/office/powerpoint/2010/main" val="3649081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3C2A0E8E-FBD6-4955-8EF5-45870AD54785}" type="slidenum">
              <a:rPr lang="fr-FR"/>
              <a:pPr>
                <a:defRPr/>
              </a:pPr>
              <a:t>‹#›</a:t>
            </a:fld>
            <a:endParaRPr lang="fr-FR"/>
          </a:p>
        </p:txBody>
      </p:sp>
    </p:spTree>
    <p:extLst>
      <p:ext uri="{BB962C8B-B14F-4D97-AF65-F5344CB8AC3E}">
        <p14:creationId xmlns:p14="http://schemas.microsoft.com/office/powerpoint/2010/main" val="267648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86328AC-6128-477F-B6FB-D7C4132245B6}" type="slidenum">
              <a:rPr lang="fr-FR"/>
              <a:pPr>
                <a:defRPr/>
              </a:pPr>
              <a:t>‹#›</a:t>
            </a:fld>
            <a:endParaRPr lang="fr-FR"/>
          </a:p>
        </p:txBody>
      </p:sp>
    </p:spTree>
    <p:extLst>
      <p:ext uri="{BB962C8B-B14F-4D97-AF65-F5344CB8AC3E}">
        <p14:creationId xmlns:p14="http://schemas.microsoft.com/office/powerpoint/2010/main" val="331997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2F702F2-749F-45CE-9A75-F3CA7A18BE05}" type="slidenum">
              <a:rPr lang="fr-FR"/>
              <a:pPr>
                <a:defRPr/>
              </a:pPr>
              <a:t>‹#›</a:t>
            </a:fld>
            <a:endParaRPr lang="fr-FR"/>
          </a:p>
        </p:txBody>
      </p:sp>
    </p:spTree>
    <p:extLst>
      <p:ext uri="{BB962C8B-B14F-4D97-AF65-F5344CB8AC3E}">
        <p14:creationId xmlns:p14="http://schemas.microsoft.com/office/powerpoint/2010/main" val="1966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A7BA904-41F6-4345-BFEC-555FA076887B}"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rvices-techniques.met.wallonie.be/fr/pont_ouvrage_d_art/realisations_projets/20_14664546.jpg"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ervices-techniques.met.wallonie.be/fr/pont_ouvrage_d_art/realisations_projets/26_14328000.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etra.equipement.gouv.fr/RA/IMG/cache-194x300/4-risque-choc_s-194x300.jpg"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E:\1mon site\img\logo_lien_tarekd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199" y="2348880"/>
            <a:ext cx="158432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3"/>
          <p:cNvSpPr txBox="1">
            <a:spLocks noChangeArrowheads="1"/>
          </p:cNvSpPr>
          <p:nvPr/>
        </p:nvSpPr>
        <p:spPr bwMode="auto">
          <a:xfrm>
            <a:off x="1871662" y="3337173"/>
            <a:ext cx="54006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lgn="ctr" eaLnBrk="1" hangingPunct="1"/>
            <a:r>
              <a:rPr lang="fr-FR" sz="2800" b="1" dirty="0">
                <a:solidFill>
                  <a:srgbClr val="0070C0"/>
                </a:solidFill>
                <a:latin typeface="Garamond" pitchFamily="18" charset="0"/>
              </a:rPr>
              <a:t>www.tarekdata.rf.gd</a:t>
            </a:r>
          </a:p>
          <a:p>
            <a:pPr algn="ctr" eaLnBrk="1" hangingPunct="1"/>
            <a:endParaRPr lang="fr-FR" sz="2800" b="1" dirty="0">
              <a:solidFill>
                <a:srgbClr val="0070C0"/>
              </a:solidFill>
              <a:latin typeface="Garamond" pitchFamily="18" charset="0"/>
            </a:endParaRPr>
          </a:p>
        </p:txBody>
      </p:sp>
    </p:spTree>
    <p:extLst>
      <p:ext uri="{BB962C8B-B14F-4D97-AF65-F5344CB8AC3E}">
        <p14:creationId xmlns:p14="http://schemas.microsoft.com/office/powerpoint/2010/main" val="2092133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0" y="0"/>
            <a:ext cx="9144000" cy="6858000"/>
          </a:xfrm>
        </p:spPr>
        <p:txBody>
          <a:bodyPr/>
          <a:lstStyle/>
          <a:p>
            <a:pPr eaLnBrk="1" hangingPunct="1">
              <a:lnSpc>
                <a:spcPct val="80000"/>
              </a:lnSpc>
            </a:pPr>
            <a:r>
              <a:rPr lang="fr-FR" sz="3600" b="1" i="1" u="sng" smtClean="0"/>
              <a:t>Dispositifs de retenue</a:t>
            </a:r>
            <a:r>
              <a:rPr lang="fr-FR" sz="2800" i="1" u="sng" smtClean="0"/>
              <a:t>  </a:t>
            </a:r>
            <a:endParaRPr lang="fr-FR" sz="2800" smtClean="0"/>
          </a:p>
          <a:p>
            <a:pPr eaLnBrk="1" hangingPunct="1">
              <a:lnSpc>
                <a:spcPct val="80000"/>
              </a:lnSpc>
            </a:pPr>
            <a:r>
              <a:rPr lang="fr-FR" sz="2800" smtClean="0"/>
              <a:t>Ce sont des équipements, placés sur les bords latéraux des ponts, destinés à retenir les piétons ou les véhicules en perdition. On distingue, selon la fonction, les garde-corps, les glissières et les barrières.</a:t>
            </a:r>
            <a:endParaRPr lang="fr-FR" sz="2800" b="1" smtClean="0"/>
          </a:p>
          <a:p>
            <a:pPr eaLnBrk="1" hangingPunct="1">
              <a:lnSpc>
                <a:spcPct val="80000"/>
              </a:lnSpc>
            </a:pPr>
            <a:r>
              <a:rPr lang="fr-FR" sz="2800" b="1" smtClean="0"/>
              <a:t>Les garde-corps</a:t>
            </a:r>
            <a:r>
              <a:rPr lang="fr-FR" sz="2800" smtClean="0"/>
              <a:t> en plus de leur fonction de retenue des piétons, ils ont une fonction esthétique.</a:t>
            </a:r>
            <a:endParaRPr lang="fr-FR" sz="2800" b="1" smtClean="0"/>
          </a:p>
          <a:p>
            <a:pPr eaLnBrk="1" hangingPunct="1">
              <a:lnSpc>
                <a:spcPct val="80000"/>
              </a:lnSpc>
            </a:pPr>
            <a:r>
              <a:rPr lang="fr-FR" sz="2800" b="1" smtClean="0"/>
              <a:t>Les glissières</a:t>
            </a:r>
            <a:r>
              <a:rPr lang="fr-FR" sz="2800" smtClean="0"/>
              <a:t>, il existe principalement 2 types : </a:t>
            </a:r>
          </a:p>
          <a:p>
            <a:pPr eaLnBrk="1" hangingPunct="1">
              <a:lnSpc>
                <a:spcPct val="80000"/>
              </a:lnSpc>
            </a:pPr>
            <a:r>
              <a:rPr lang="fr-FR" sz="2800" smtClean="0"/>
              <a:t>* les glissières rigides : forme profilée et hauteur limitée, elles agissent au niveau des roues, elles sont esthétiques et résistantes. Leur efficacité est limitée aux niveaux des véhicules légers et sont utilisées en milieu urbain (vitesse limitée à 60km/h).</a:t>
            </a:r>
          </a:p>
          <a:p>
            <a:pPr eaLnBrk="1" hangingPunct="1">
              <a:lnSpc>
                <a:spcPct val="80000"/>
              </a:lnSpc>
            </a:pPr>
            <a:r>
              <a:rPr lang="fr-FR" sz="2800" smtClean="0"/>
              <a:t> * Les glissières souples, modèle le plus courant, elles sont liées au tablier et leur principe est de reprendre un véhicule en perdition au niveau de la carrosserie.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0" y="0"/>
            <a:ext cx="9144000" cy="6858000"/>
          </a:xfrm>
        </p:spPr>
        <p:txBody>
          <a:bodyPr/>
          <a:lstStyle/>
          <a:p>
            <a:pPr eaLnBrk="1" hangingPunct="1"/>
            <a:r>
              <a:rPr lang="fr-FR" smtClean="0"/>
              <a:t>Glissière de sécurité semi-rigide profilée sur poteaux de bois ou acier </a:t>
            </a:r>
          </a:p>
        </p:txBody>
      </p:sp>
      <p:pic>
        <p:nvPicPr>
          <p:cNvPr id="11267" name="Picture 5" descr="gli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4608513"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glissi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698625"/>
            <a:ext cx="4033837"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0" y="0"/>
            <a:ext cx="9144000" cy="4714875"/>
          </a:xfrm>
        </p:spPr>
        <p:txBody>
          <a:bodyPr/>
          <a:lstStyle/>
          <a:p>
            <a:pPr eaLnBrk="1" hangingPunct="1"/>
            <a:r>
              <a:rPr lang="fr-FR" b="1" smtClean="0"/>
              <a:t>Les barrières, </a:t>
            </a:r>
            <a:r>
              <a:rPr lang="fr-FR" smtClean="0"/>
              <a:t>elles sont classées en trois catégories :</a:t>
            </a:r>
            <a:r>
              <a:rPr lang="fr-FR" b="1" smtClean="0"/>
              <a:t> </a:t>
            </a:r>
            <a:r>
              <a:rPr lang="fr-FR" smtClean="0"/>
              <a:t>les barrières légères, barrières normales et barrières lourdes, elles servent à reprendre les véhicules de grand tonnage en perdition.</a:t>
            </a:r>
          </a:p>
          <a:p>
            <a:pPr eaLnBrk="1" hangingPunct="1"/>
            <a:r>
              <a:rPr lang="fr-FR" smtClean="0"/>
              <a:t>En dehors des ouvrages d’art, on utilise des séparateurs en béton comme dispositifs de retenue, soit sur les terre-pleins centraux des autoroutes, soit sur les accotements.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pPr eaLnBrk="1" hangingPunct="1"/>
            <a:endParaRPr lang="fr-FR" smtClean="0"/>
          </a:p>
        </p:txBody>
      </p:sp>
      <p:pic>
        <p:nvPicPr>
          <p:cNvPr id="13315" name="Picture 5" descr="forme%20et%20barri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0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pon_jn_1009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0" y="0"/>
            <a:ext cx="9144000" cy="6858000"/>
          </a:xfrm>
        </p:spPr>
        <p:txBody>
          <a:bodyPr/>
          <a:lstStyle/>
          <a:p>
            <a:pPr eaLnBrk="1" hangingPunct="1"/>
            <a:r>
              <a:rPr lang="fr-FR" i="1" u="sng" smtClean="0"/>
              <a:t>Les canalisations et les évacuations d’eau</a:t>
            </a:r>
            <a:endParaRPr lang="fr-FR" b="1" smtClean="0"/>
          </a:p>
          <a:p>
            <a:pPr eaLnBrk="1" hangingPunct="1"/>
            <a:r>
              <a:rPr lang="fr-FR" b="1" smtClean="0"/>
              <a:t>Les canalisations</a:t>
            </a:r>
            <a:r>
              <a:rPr lang="fr-FR" smtClean="0"/>
              <a:t> sont parfois prévues à la demande des organismes utilisateurs (PTT, Sonelgaz, EPEAL…). Elles sont souvent réalisée sous les trottoirs. </a:t>
            </a:r>
            <a:endParaRPr lang="fr-FR" b="1" smtClean="0"/>
          </a:p>
          <a:p>
            <a:pPr eaLnBrk="1" hangingPunct="1"/>
            <a:r>
              <a:rPr lang="fr-FR" b="1" smtClean="0"/>
              <a:t>Les évacuations des eaux </a:t>
            </a:r>
            <a:r>
              <a:rPr lang="fr-FR" smtClean="0"/>
              <a:t>sur le tablier de pont sont nécessaire non seulement du point de vue de la durabilité de la structure mais aussi pour la sécurité des usagers. De manière générale, les eaux sont d’abord recueillies sur un ou deux bords de la chaussée grâce aux pentes réalisées sur la chaussée et les trottoirs puis évacuées par des gargouilles.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0" y="0"/>
            <a:ext cx="9144000" cy="6858000"/>
          </a:xfrm>
        </p:spPr>
        <p:txBody>
          <a:bodyPr/>
          <a:lstStyle/>
          <a:p>
            <a:pPr eaLnBrk="1" hangingPunct="1"/>
            <a:r>
              <a:rPr lang="fr-FR" i="1" u="sng" smtClean="0"/>
              <a:t>Les corniches</a:t>
            </a:r>
            <a:endParaRPr lang="fr-FR" smtClean="0"/>
          </a:p>
          <a:p>
            <a:pPr eaLnBrk="1" hangingPunct="1"/>
            <a:r>
              <a:rPr lang="fr-FR" smtClean="0"/>
              <a:t>Elles ont un rôle esthétique mais également elles doivent servir à empêcher le ruissellement de l’eau de pluie sur les parements de la structure porteuse.</a:t>
            </a:r>
          </a:p>
        </p:txBody>
      </p:sp>
      <p:pic>
        <p:nvPicPr>
          <p:cNvPr id="15363" name="Picture 5" descr="20_1466454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3019425"/>
            <a:ext cx="4238626"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descr="26_1432800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388" y="3208338"/>
            <a:ext cx="4392612"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pPr eaLnBrk="1" hangingPunct="1"/>
            <a:r>
              <a:rPr lang="fr-FR" i="1" u="sng" smtClean="0"/>
              <a:t>Les joints de chaussée</a:t>
            </a:r>
            <a:endParaRPr lang="fr-FR" smtClean="0"/>
          </a:p>
          <a:p>
            <a:pPr eaLnBrk="1" hangingPunct="1"/>
            <a:r>
              <a:rPr lang="fr-FR" smtClean="0"/>
              <a:t>Pour rendre le tablier librement dilatable, en plus du fait que la jonction entre deux parties doit se faire de sorte à créer un confort de passage aux usagers, on prévoit des joints de chaussée disposés transversalement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4638"/>
            <a:ext cx="8686800" cy="633412"/>
          </a:xfrm>
        </p:spPr>
        <p:txBody>
          <a:bodyPr/>
          <a:lstStyle/>
          <a:p>
            <a:pPr eaLnBrk="1" hangingPunct="1"/>
            <a:r>
              <a:rPr lang="fr-FR" sz="4000" b="1" i="1" smtClean="0"/>
              <a:t>7 LES APPUIS</a:t>
            </a:r>
            <a:br>
              <a:rPr lang="fr-FR" sz="4000" b="1" i="1" smtClean="0"/>
            </a:br>
            <a:endParaRPr lang="fr-FR" sz="4000" b="1" i="1" smtClean="0"/>
          </a:p>
        </p:txBody>
      </p:sp>
      <p:sp>
        <p:nvSpPr>
          <p:cNvPr id="17411" name="Rectangle 3"/>
          <p:cNvSpPr>
            <a:spLocks noGrp="1" noChangeArrowheads="1"/>
          </p:cNvSpPr>
          <p:nvPr>
            <p:ph type="body" idx="1"/>
          </p:nvPr>
        </p:nvSpPr>
        <p:spPr>
          <a:xfrm>
            <a:off x="0" y="692150"/>
            <a:ext cx="9144000" cy="6165850"/>
          </a:xfrm>
        </p:spPr>
        <p:txBody>
          <a:bodyPr/>
          <a:lstStyle/>
          <a:p>
            <a:pPr eaLnBrk="1" hangingPunct="1">
              <a:buFontTx/>
              <a:buNone/>
            </a:pPr>
            <a:r>
              <a:rPr lang="fr-FR" smtClean="0"/>
              <a:t>La définition des appuis d’un ouvrage est une option fondamentale du projet. Le choix résulte d’une vaste synthèse englobant : </a:t>
            </a:r>
          </a:p>
          <a:p>
            <a:pPr eaLnBrk="1" hangingPunct="1">
              <a:buFontTx/>
              <a:buNone/>
            </a:pPr>
            <a:r>
              <a:rPr lang="fr-FR" smtClean="0"/>
              <a:t>* la nature et le mode de construction du tablier ;</a:t>
            </a:r>
          </a:p>
          <a:p>
            <a:pPr eaLnBrk="1" hangingPunct="1"/>
            <a:r>
              <a:rPr lang="fr-FR" smtClean="0"/>
              <a:t>les contraintes naturelles du site ;</a:t>
            </a:r>
          </a:p>
          <a:p>
            <a:pPr eaLnBrk="1" hangingPunct="1"/>
            <a:r>
              <a:rPr lang="fr-FR" smtClean="0"/>
              <a:t>les contraintes fonctionnelles du projet.</a:t>
            </a:r>
          </a:p>
          <a:p>
            <a:pPr eaLnBrk="1" hangingPunct="1"/>
            <a:r>
              <a:rPr lang="fr-FR" smtClean="0"/>
              <a:t>Le projet d’un pont ne début pas par l’étude de détail du tablier, dans la plupart des cas on commence par implanter les appuis extrêmes c’est à dire les culées.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88913"/>
            <a:ext cx="8229600" cy="576262"/>
          </a:xfrm>
        </p:spPr>
        <p:txBody>
          <a:bodyPr/>
          <a:lstStyle/>
          <a:p>
            <a:pPr algn="l" eaLnBrk="1" hangingPunct="1"/>
            <a:r>
              <a:rPr lang="fr-FR" sz="4000" b="1" smtClean="0"/>
              <a:t>1 La pile</a:t>
            </a:r>
            <a:r>
              <a:rPr lang="fr-FR" sz="4000" smtClean="0"/>
              <a:t> </a:t>
            </a:r>
          </a:p>
        </p:txBody>
      </p:sp>
      <p:sp>
        <p:nvSpPr>
          <p:cNvPr id="18435" name="Rectangle 3"/>
          <p:cNvSpPr>
            <a:spLocks noGrp="1" noChangeArrowheads="1"/>
          </p:cNvSpPr>
          <p:nvPr>
            <p:ph type="body" idx="1"/>
          </p:nvPr>
        </p:nvSpPr>
        <p:spPr>
          <a:xfrm>
            <a:off x="0" y="981075"/>
            <a:ext cx="9144000" cy="5876925"/>
          </a:xfrm>
        </p:spPr>
        <p:txBody>
          <a:bodyPr/>
          <a:lstStyle/>
          <a:p>
            <a:pPr eaLnBrk="1" hangingPunct="1"/>
            <a:r>
              <a:rPr lang="fr-FR" smtClean="0"/>
              <a:t>On désigne par pile, un appui intermédiaire d’un pont composé de plusieurs travées. Une pile courante est composée d’un corps ou fût et d’une fondation. Le fût est en béton armé, en béton précontraint ou autres matériaux. Un sommier ou chevêtre généralement en béton armé est réalisé sur la partie supérieure du fût. C’est sur celui-ci que le tablier repose par l’intermédiaire d’appareil d’appui. Le sommier ou chevêtre peut être distinct ou non du fût.</a:t>
            </a:r>
          </a:p>
          <a:p>
            <a:pPr eaLnBrk="1" hangingPunct="1">
              <a:buFontTx/>
              <a:buNone/>
            </a:pPr>
            <a:endParaRPr lang="fr-FR"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0" y="0"/>
            <a:ext cx="9144000" cy="6858000"/>
          </a:xfrm>
        </p:spPr>
        <p:txBody>
          <a:bodyPr/>
          <a:lstStyle/>
          <a:p>
            <a:pPr eaLnBrk="1" hangingPunct="1"/>
            <a:endParaRPr lang="fr-FR" smtClean="0"/>
          </a:p>
        </p:txBody>
      </p:sp>
      <p:grpSp>
        <p:nvGrpSpPr>
          <p:cNvPr id="19459" name="Group 4"/>
          <p:cNvGrpSpPr>
            <a:grpSpLocks/>
          </p:cNvGrpSpPr>
          <p:nvPr/>
        </p:nvGrpSpPr>
        <p:grpSpPr bwMode="auto">
          <a:xfrm>
            <a:off x="468313" y="404813"/>
            <a:ext cx="3167062" cy="2709862"/>
            <a:chOff x="3757" y="9738"/>
            <a:chExt cx="3060" cy="2520"/>
          </a:xfrm>
        </p:grpSpPr>
        <p:sp>
          <p:nvSpPr>
            <p:cNvPr id="19461" name="Line 5"/>
            <p:cNvSpPr>
              <a:spLocks noChangeShapeType="1"/>
            </p:cNvSpPr>
            <p:nvPr/>
          </p:nvSpPr>
          <p:spPr bwMode="auto">
            <a:xfrm flipV="1">
              <a:off x="3937" y="9738"/>
              <a:ext cx="540" cy="19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462" name="Line 6"/>
            <p:cNvSpPr>
              <a:spLocks noChangeShapeType="1"/>
            </p:cNvSpPr>
            <p:nvPr/>
          </p:nvSpPr>
          <p:spPr bwMode="auto">
            <a:xfrm>
              <a:off x="4477" y="9738"/>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463" name="Line 7"/>
            <p:cNvSpPr>
              <a:spLocks noChangeShapeType="1"/>
            </p:cNvSpPr>
            <p:nvPr/>
          </p:nvSpPr>
          <p:spPr bwMode="auto">
            <a:xfrm>
              <a:off x="4837" y="9738"/>
              <a:ext cx="180" cy="19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464" name="Rectangle 8"/>
            <p:cNvSpPr>
              <a:spLocks noChangeArrowheads="1"/>
            </p:cNvSpPr>
            <p:nvPr/>
          </p:nvSpPr>
          <p:spPr bwMode="auto">
            <a:xfrm>
              <a:off x="3757" y="11718"/>
              <a:ext cx="1440" cy="540"/>
            </a:xfrm>
            <a:prstGeom prst="rect">
              <a:avLst/>
            </a:prstGeom>
            <a:solidFill>
              <a:srgbClr val="FFFFFF"/>
            </a:solidFill>
            <a:ln w="9525">
              <a:solidFill>
                <a:srgbClr val="000000"/>
              </a:solidFill>
              <a:miter lim="800000"/>
              <a:headEnd/>
              <a:tailEnd/>
            </a:ln>
          </p:spPr>
          <p:txBody>
            <a:bodyPr/>
            <a:lstStyle/>
            <a:p>
              <a:endParaRPr lang="fr-FR"/>
            </a:p>
          </p:txBody>
        </p:sp>
        <p:sp>
          <p:nvSpPr>
            <p:cNvPr id="19465" name="Text Box 9"/>
            <p:cNvSpPr txBox="1">
              <a:spLocks noChangeArrowheads="1"/>
            </p:cNvSpPr>
            <p:nvPr/>
          </p:nvSpPr>
          <p:spPr bwMode="auto">
            <a:xfrm>
              <a:off x="5557" y="11898"/>
              <a:ext cx="126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Fondation</a:t>
              </a:r>
              <a:endParaRPr lang="fr-FR"/>
            </a:p>
          </p:txBody>
        </p:sp>
        <p:sp>
          <p:nvSpPr>
            <p:cNvPr id="19466" name="Line 10"/>
            <p:cNvSpPr>
              <a:spLocks noChangeShapeType="1"/>
            </p:cNvSpPr>
            <p:nvPr/>
          </p:nvSpPr>
          <p:spPr bwMode="auto">
            <a:xfrm flipH="1">
              <a:off x="5197" y="12078"/>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9467" name="Text Box 11"/>
            <p:cNvSpPr txBox="1">
              <a:spLocks noChangeArrowheads="1"/>
            </p:cNvSpPr>
            <p:nvPr/>
          </p:nvSpPr>
          <p:spPr bwMode="auto">
            <a:xfrm>
              <a:off x="5377" y="10638"/>
              <a:ext cx="72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Fût</a:t>
              </a:r>
              <a:endParaRPr lang="fr-FR"/>
            </a:p>
          </p:txBody>
        </p:sp>
        <p:sp>
          <p:nvSpPr>
            <p:cNvPr id="19468" name="Line 12"/>
            <p:cNvSpPr>
              <a:spLocks noChangeShapeType="1"/>
            </p:cNvSpPr>
            <p:nvPr/>
          </p:nvSpPr>
          <p:spPr bwMode="auto">
            <a:xfrm flipH="1">
              <a:off x="4942" y="10848"/>
              <a:ext cx="54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pic>
        <p:nvPicPr>
          <p:cNvPr id="19460" name="Picture 14" descr="veniz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781300"/>
            <a:ext cx="5580062"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60350"/>
            <a:ext cx="8964613" cy="1470025"/>
          </a:xfrm>
        </p:spPr>
        <p:txBody>
          <a:bodyPr/>
          <a:lstStyle/>
          <a:p>
            <a:pPr eaLnBrk="1" hangingPunct="1"/>
            <a:r>
              <a:rPr lang="fr-FR" b="1" i="1" smtClean="0"/>
              <a:t>5- ELEMENTS CONSTITUTIFS DES PONTS</a:t>
            </a:r>
            <a:br>
              <a:rPr lang="fr-FR" b="1" i="1" smtClean="0"/>
            </a:br>
            <a:endParaRPr lang="fr-FR" b="1" i="1" smtClean="0"/>
          </a:p>
        </p:txBody>
      </p:sp>
      <p:sp>
        <p:nvSpPr>
          <p:cNvPr id="2051" name="Rectangle 3"/>
          <p:cNvSpPr>
            <a:spLocks noGrp="1" noChangeArrowheads="1"/>
          </p:cNvSpPr>
          <p:nvPr>
            <p:ph type="subTitle" idx="1"/>
          </p:nvPr>
        </p:nvSpPr>
        <p:spPr>
          <a:xfrm>
            <a:off x="0" y="1484313"/>
            <a:ext cx="9144000" cy="5373687"/>
          </a:xfrm>
        </p:spPr>
        <p:txBody>
          <a:bodyPr/>
          <a:lstStyle/>
          <a:p>
            <a:pPr eaLnBrk="1" hangingPunct="1"/>
            <a:r>
              <a:rPr lang="fr-FR" smtClean="0"/>
              <a:t>Les ponts comprennent essentiellement des éléments porteurs et des appuis. Les éléments porteurs transmettent aux appuis les effets provenant des différentes charges qu’ils ont à supporter par l’intermédiaire des appareils d’appuis.</a:t>
            </a:r>
          </a:p>
          <a:p>
            <a:pPr eaLnBrk="1" hangingPunct="1"/>
            <a:r>
              <a:rPr lang="fr-FR" smtClean="0"/>
              <a:t> On distingue les éléments porteurs principaux (poutres principales, dalle…) et les autres éléments (entretoises, longerons…) qui servent à répartir les charges entre les éléments porteurs principaux. L’ensemble des éléments porteurs s’appelle l’ossature.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404813"/>
            <a:ext cx="8229600" cy="576262"/>
          </a:xfrm>
        </p:spPr>
        <p:txBody>
          <a:bodyPr/>
          <a:lstStyle/>
          <a:p>
            <a:pPr eaLnBrk="1" hangingPunct="1"/>
            <a:r>
              <a:rPr lang="fr-FR" sz="4000" smtClean="0"/>
              <a:t>Piles à colonne unique</a:t>
            </a:r>
            <a:br>
              <a:rPr lang="fr-FR" sz="4000" smtClean="0"/>
            </a:br>
            <a:endParaRPr lang="fr-FR" sz="4000" smtClean="0"/>
          </a:p>
        </p:txBody>
      </p:sp>
      <p:pic>
        <p:nvPicPr>
          <p:cNvPr id="20483" name="Picture 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989138"/>
            <a:ext cx="8229600" cy="3746500"/>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9850" y="0"/>
            <a:ext cx="9074150" cy="1143000"/>
          </a:xfrm>
        </p:spPr>
        <p:txBody>
          <a:bodyPr/>
          <a:lstStyle/>
          <a:p>
            <a:pPr algn="l" eaLnBrk="1" hangingPunct="1"/>
            <a:r>
              <a:rPr lang="fr-FR" sz="4000" b="1" i="1" smtClean="0"/>
              <a:t>Les sollicitations agissant sur les piles</a:t>
            </a:r>
            <a:r>
              <a:rPr lang="fr-FR" sz="4000" b="1" i="1" u="sng" smtClean="0"/>
              <a:t> </a:t>
            </a:r>
            <a:r>
              <a:rPr lang="fr-FR" sz="4000" smtClean="0"/>
              <a:t> </a:t>
            </a:r>
          </a:p>
        </p:txBody>
      </p:sp>
      <p:sp>
        <p:nvSpPr>
          <p:cNvPr id="21507" name="Rectangle 3"/>
          <p:cNvSpPr>
            <a:spLocks noGrp="1" noChangeArrowheads="1"/>
          </p:cNvSpPr>
          <p:nvPr>
            <p:ph type="body" idx="1"/>
          </p:nvPr>
        </p:nvSpPr>
        <p:spPr>
          <a:xfrm>
            <a:off x="0" y="1341438"/>
            <a:ext cx="9144000" cy="6048375"/>
          </a:xfrm>
        </p:spPr>
        <p:txBody>
          <a:bodyPr/>
          <a:lstStyle/>
          <a:p>
            <a:pPr eaLnBrk="1" hangingPunct="1">
              <a:lnSpc>
                <a:spcPct val="90000"/>
              </a:lnSpc>
              <a:buFontTx/>
              <a:buNone/>
            </a:pPr>
            <a:r>
              <a:rPr lang="fr-FR" smtClean="0"/>
              <a:t>On distingue diverses sollicitations d’origine mécanique, physique et chimique.</a:t>
            </a:r>
          </a:p>
          <a:p>
            <a:pPr eaLnBrk="1" hangingPunct="1">
              <a:lnSpc>
                <a:spcPct val="90000"/>
              </a:lnSpc>
            </a:pPr>
            <a:r>
              <a:rPr lang="fr-FR" smtClean="0"/>
              <a:t>Réaction des travées : ces sollicitations d’ordre mécanique proviennent :</a:t>
            </a:r>
          </a:p>
          <a:p>
            <a:pPr lvl="1" eaLnBrk="1" hangingPunct="1">
              <a:lnSpc>
                <a:spcPct val="90000"/>
              </a:lnSpc>
            </a:pPr>
            <a:r>
              <a:rPr lang="fr-FR" smtClean="0"/>
              <a:t>Des réactions développées par les charges permanentes et les surcharges considérées statiquement  ainsi que les variations linéaires telles que température, fluage, retrait…</a:t>
            </a:r>
          </a:p>
          <a:p>
            <a:pPr lvl="1" eaLnBrk="1" hangingPunct="1">
              <a:lnSpc>
                <a:spcPct val="90000"/>
              </a:lnSpc>
            </a:pPr>
            <a:r>
              <a:rPr lang="fr-FR" smtClean="0"/>
              <a:t>Des réactions développées par le mouvement des surcharges telles que forces de freinage, forces centrifuges…</a:t>
            </a:r>
          </a:p>
          <a:p>
            <a:pPr lvl="1" eaLnBrk="1" hangingPunct="1">
              <a:lnSpc>
                <a:spcPct val="90000"/>
              </a:lnSpc>
            </a:pPr>
            <a:r>
              <a:rPr lang="fr-FR" smtClean="0"/>
              <a:t>Des réactions dues aux imperfections des appareils d’appuis.</a:t>
            </a:r>
          </a:p>
          <a:p>
            <a:pPr eaLnBrk="1" hangingPunct="1">
              <a:lnSpc>
                <a:spcPct val="90000"/>
              </a:lnSpc>
            </a:pPr>
            <a:endParaRPr lang="fr-FR"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0" y="0"/>
            <a:ext cx="9144000" cy="6858000"/>
          </a:xfrm>
        </p:spPr>
        <p:txBody>
          <a:bodyPr/>
          <a:lstStyle/>
          <a:p>
            <a:pPr marL="609600" indent="-609600" eaLnBrk="1" hangingPunct="1"/>
            <a:r>
              <a:rPr lang="fr-FR" smtClean="0"/>
              <a:t>Action de l’eau : il agit sur les piles de  diverses manières :</a:t>
            </a:r>
          </a:p>
          <a:p>
            <a:pPr marL="609600" indent="-609600" eaLnBrk="1" hangingPunct="1"/>
            <a:r>
              <a:rPr lang="fr-FR" smtClean="0"/>
              <a:t>Le courant exerce   une action hydrodynamique sur les parties immergées.</a:t>
            </a:r>
          </a:p>
          <a:p>
            <a:pPr marL="609600" indent="-609600" eaLnBrk="1" hangingPunct="1"/>
            <a:r>
              <a:rPr lang="fr-FR" smtClean="0"/>
              <a:t>Les particules solides entraînées par le courant usent par abrasion les maçonneries des piles.</a:t>
            </a:r>
          </a:p>
          <a:p>
            <a:pPr marL="609600" indent="-609600" eaLnBrk="1" hangingPunct="1"/>
            <a:r>
              <a:rPr lang="fr-FR" smtClean="0"/>
              <a:t>Les piles fondées en rivières doivent résister aux chocs éventuels des corps flottants (bateaux, arbres…).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0" y="0"/>
            <a:ext cx="9144000" cy="6858000"/>
          </a:xfrm>
        </p:spPr>
        <p:txBody>
          <a:bodyPr/>
          <a:lstStyle/>
          <a:p>
            <a:pPr marL="609600" indent="-609600" algn="justLow" eaLnBrk="1" hangingPunct="1">
              <a:buFontTx/>
              <a:buAutoNum type="arabicPeriod"/>
            </a:pPr>
            <a:r>
              <a:rPr lang="fr-FR" smtClean="0"/>
              <a:t>Action du vent : l’importance de l’influence du vent croit avec leurs hauteurs. Il conditionne le dimensionnement des piles hautes.</a:t>
            </a:r>
          </a:p>
          <a:p>
            <a:pPr marL="609600" indent="-609600" eaLnBrk="1" hangingPunct="1"/>
            <a:endParaRPr lang="fr-FR"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981075"/>
          </a:xfrm>
        </p:spPr>
        <p:txBody>
          <a:bodyPr/>
          <a:lstStyle/>
          <a:p>
            <a:pPr algn="l" eaLnBrk="1" hangingPunct="1"/>
            <a:r>
              <a:rPr lang="fr-FR" b="1" smtClean="0"/>
              <a:t>Les différents types de piles :</a:t>
            </a:r>
          </a:p>
        </p:txBody>
      </p:sp>
      <p:sp>
        <p:nvSpPr>
          <p:cNvPr id="24579" name="Rectangle 3"/>
          <p:cNvSpPr>
            <a:spLocks noGrp="1" noChangeArrowheads="1"/>
          </p:cNvSpPr>
          <p:nvPr>
            <p:ph type="body" idx="1"/>
          </p:nvPr>
        </p:nvSpPr>
        <p:spPr>
          <a:xfrm>
            <a:off x="0" y="1052513"/>
            <a:ext cx="9144000" cy="5805487"/>
          </a:xfrm>
        </p:spPr>
        <p:txBody>
          <a:bodyPr/>
          <a:lstStyle/>
          <a:p>
            <a:pPr eaLnBrk="1" hangingPunct="1"/>
            <a:r>
              <a:rPr lang="fr-FR" smtClean="0"/>
              <a:t>On distingue plusieurs types de piles en fonction du site, de l’ouvrage, de l’esthétique.. Les piles courantes sont : </a:t>
            </a:r>
          </a:p>
          <a:p>
            <a:pPr eaLnBrk="1" hangingPunct="1"/>
            <a:r>
              <a:rPr lang="fr-FR" smtClean="0"/>
              <a:t>Les piles pleines ou piles voiles :</a:t>
            </a:r>
          </a:p>
          <a:p>
            <a:pPr eaLnBrk="1" hangingPunct="1"/>
            <a:r>
              <a:rPr lang="fr-FR" smtClean="0"/>
              <a:t>Elles s’adaptent   facilement aux diverses dispositions des appuis. Elles présentent une excellente résistance aux chocs ( des corps flottants en milieu aquatique et des véhicules en milieu terrestre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4"/>
          <p:cNvGrpSpPr>
            <a:grpSpLocks/>
          </p:cNvGrpSpPr>
          <p:nvPr/>
        </p:nvGrpSpPr>
        <p:grpSpPr bwMode="auto">
          <a:xfrm>
            <a:off x="-541338" y="620713"/>
            <a:ext cx="4014788" cy="3657600"/>
            <a:chOff x="3514" y="7949"/>
            <a:chExt cx="5220" cy="2610"/>
          </a:xfrm>
        </p:grpSpPr>
        <p:sp>
          <p:nvSpPr>
            <p:cNvPr id="25604" name="Rectangle 5"/>
            <p:cNvSpPr>
              <a:spLocks noChangeArrowheads="1"/>
            </p:cNvSpPr>
            <p:nvPr/>
          </p:nvSpPr>
          <p:spPr bwMode="auto">
            <a:xfrm>
              <a:off x="4504" y="10199"/>
              <a:ext cx="1620" cy="360"/>
            </a:xfrm>
            <a:prstGeom prst="rect">
              <a:avLst/>
            </a:prstGeom>
            <a:solidFill>
              <a:srgbClr val="FFFFFF"/>
            </a:solidFill>
            <a:ln w="9525">
              <a:solidFill>
                <a:srgbClr val="000000"/>
              </a:solidFill>
              <a:miter lim="800000"/>
              <a:headEnd/>
              <a:tailEnd/>
            </a:ln>
          </p:spPr>
          <p:txBody>
            <a:bodyPr/>
            <a:lstStyle/>
            <a:p>
              <a:endParaRPr lang="fr-FR"/>
            </a:p>
          </p:txBody>
        </p:sp>
        <p:sp>
          <p:nvSpPr>
            <p:cNvPr id="25605" name="Rectangle 6"/>
            <p:cNvSpPr>
              <a:spLocks noChangeArrowheads="1"/>
            </p:cNvSpPr>
            <p:nvPr/>
          </p:nvSpPr>
          <p:spPr bwMode="auto">
            <a:xfrm>
              <a:off x="4864" y="8759"/>
              <a:ext cx="720" cy="1440"/>
            </a:xfrm>
            <a:prstGeom prst="rect">
              <a:avLst/>
            </a:prstGeom>
            <a:solidFill>
              <a:srgbClr val="FFFFFF"/>
            </a:solidFill>
            <a:ln w="9525">
              <a:solidFill>
                <a:srgbClr val="000000"/>
              </a:solidFill>
              <a:miter lim="800000"/>
              <a:headEnd/>
              <a:tailEnd/>
            </a:ln>
          </p:spPr>
          <p:txBody>
            <a:bodyPr/>
            <a:lstStyle/>
            <a:p>
              <a:endParaRPr lang="fr-FR"/>
            </a:p>
          </p:txBody>
        </p:sp>
        <p:sp>
          <p:nvSpPr>
            <p:cNvPr id="25606" name="Rectangle 7"/>
            <p:cNvSpPr>
              <a:spLocks noChangeArrowheads="1"/>
            </p:cNvSpPr>
            <p:nvPr/>
          </p:nvSpPr>
          <p:spPr bwMode="auto">
            <a:xfrm>
              <a:off x="5074" y="8594"/>
              <a:ext cx="360" cy="180"/>
            </a:xfrm>
            <a:prstGeom prst="rect">
              <a:avLst/>
            </a:prstGeom>
            <a:solidFill>
              <a:srgbClr val="FFFFFF"/>
            </a:solidFill>
            <a:ln w="9525">
              <a:solidFill>
                <a:srgbClr val="000000"/>
              </a:solidFill>
              <a:miter lim="800000"/>
              <a:headEnd/>
              <a:tailEnd/>
            </a:ln>
          </p:spPr>
          <p:txBody>
            <a:bodyPr/>
            <a:lstStyle/>
            <a:p>
              <a:endParaRPr lang="fr-FR"/>
            </a:p>
          </p:txBody>
        </p:sp>
        <p:sp>
          <p:nvSpPr>
            <p:cNvPr id="25607" name="Line 8"/>
            <p:cNvSpPr>
              <a:spLocks noChangeShapeType="1"/>
            </p:cNvSpPr>
            <p:nvPr/>
          </p:nvSpPr>
          <p:spPr bwMode="auto">
            <a:xfrm>
              <a:off x="3604" y="8039"/>
              <a:ext cx="28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08" name="Arc 9"/>
            <p:cNvSpPr>
              <a:spLocks/>
            </p:cNvSpPr>
            <p:nvPr/>
          </p:nvSpPr>
          <p:spPr bwMode="auto">
            <a:xfrm>
              <a:off x="3514" y="8219"/>
              <a:ext cx="1620" cy="360"/>
            </a:xfrm>
            <a:custGeom>
              <a:avLst/>
              <a:gdLst>
                <a:gd name="T0" fmla="*/ 0 w 21600"/>
                <a:gd name="T1" fmla="*/ 0 h 21600"/>
                <a:gd name="T2" fmla="*/ 1620 w 21600"/>
                <a:gd name="T3" fmla="*/ 360 h 21600"/>
                <a:gd name="T4" fmla="*/ 0 w 21600"/>
                <a:gd name="T5" fmla="*/ 36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609" name="Arc 10"/>
            <p:cNvSpPr>
              <a:spLocks/>
            </p:cNvSpPr>
            <p:nvPr/>
          </p:nvSpPr>
          <p:spPr bwMode="auto">
            <a:xfrm flipH="1">
              <a:off x="5344" y="8219"/>
              <a:ext cx="1260" cy="360"/>
            </a:xfrm>
            <a:custGeom>
              <a:avLst/>
              <a:gdLst>
                <a:gd name="T0" fmla="*/ 0 w 21600"/>
                <a:gd name="T1" fmla="*/ 0 h 21600"/>
                <a:gd name="T2" fmla="*/ 1260 w 21600"/>
                <a:gd name="T3" fmla="*/ 360 h 21600"/>
                <a:gd name="T4" fmla="*/ 0 w 21600"/>
                <a:gd name="T5" fmla="*/ 36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610" name="Text Box 11"/>
            <p:cNvSpPr txBox="1">
              <a:spLocks noChangeArrowheads="1"/>
            </p:cNvSpPr>
            <p:nvPr/>
          </p:nvSpPr>
          <p:spPr bwMode="auto">
            <a:xfrm>
              <a:off x="6739" y="10184"/>
              <a:ext cx="126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Fondation</a:t>
              </a:r>
              <a:endParaRPr lang="fr-FR"/>
            </a:p>
          </p:txBody>
        </p:sp>
        <p:sp>
          <p:nvSpPr>
            <p:cNvPr id="25611" name="Line 12"/>
            <p:cNvSpPr>
              <a:spLocks noChangeShapeType="1"/>
            </p:cNvSpPr>
            <p:nvPr/>
          </p:nvSpPr>
          <p:spPr bwMode="auto">
            <a:xfrm flipH="1">
              <a:off x="6124" y="10379"/>
              <a:ext cx="7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612" name="Text Box 13"/>
            <p:cNvSpPr txBox="1">
              <a:spLocks noChangeArrowheads="1"/>
            </p:cNvSpPr>
            <p:nvPr/>
          </p:nvSpPr>
          <p:spPr bwMode="auto">
            <a:xfrm>
              <a:off x="6019" y="9299"/>
              <a:ext cx="72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Pile</a:t>
              </a:r>
              <a:endParaRPr lang="fr-FR"/>
            </a:p>
          </p:txBody>
        </p:sp>
        <p:sp>
          <p:nvSpPr>
            <p:cNvPr id="25613" name="Line 14"/>
            <p:cNvSpPr>
              <a:spLocks noChangeShapeType="1"/>
            </p:cNvSpPr>
            <p:nvPr/>
          </p:nvSpPr>
          <p:spPr bwMode="auto">
            <a:xfrm flipH="1">
              <a:off x="5584" y="9479"/>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614" name="Text Box 15"/>
            <p:cNvSpPr txBox="1">
              <a:spLocks noChangeArrowheads="1"/>
            </p:cNvSpPr>
            <p:nvPr/>
          </p:nvSpPr>
          <p:spPr bwMode="auto">
            <a:xfrm>
              <a:off x="6154" y="8609"/>
              <a:ext cx="180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Appareil d‘appui</a:t>
              </a:r>
              <a:endParaRPr lang="fr-FR"/>
            </a:p>
          </p:txBody>
        </p:sp>
        <p:sp>
          <p:nvSpPr>
            <p:cNvPr id="25615" name="Line 16"/>
            <p:cNvSpPr>
              <a:spLocks noChangeShapeType="1"/>
            </p:cNvSpPr>
            <p:nvPr/>
          </p:nvSpPr>
          <p:spPr bwMode="auto">
            <a:xfrm flipH="1" flipV="1">
              <a:off x="5404" y="8654"/>
              <a:ext cx="90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616" name="Text Box 17"/>
            <p:cNvSpPr txBox="1">
              <a:spLocks noChangeArrowheads="1"/>
            </p:cNvSpPr>
            <p:nvPr/>
          </p:nvSpPr>
          <p:spPr bwMode="auto">
            <a:xfrm>
              <a:off x="6754" y="7949"/>
              <a:ext cx="198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Poutre principale</a:t>
              </a:r>
              <a:endParaRPr lang="fr-FR"/>
            </a:p>
          </p:txBody>
        </p:sp>
        <p:sp>
          <p:nvSpPr>
            <p:cNvPr id="25617" name="Line 18"/>
            <p:cNvSpPr>
              <a:spLocks noChangeShapeType="1"/>
            </p:cNvSpPr>
            <p:nvPr/>
          </p:nvSpPr>
          <p:spPr bwMode="auto">
            <a:xfrm flipH="1">
              <a:off x="6109" y="8159"/>
              <a:ext cx="72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pic>
        <p:nvPicPr>
          <p:cNvPr id="25603" name="Picture 19" descr="pilepleine"/>
          <p:cNvPicPr>
            <a:picLocks noGrp="1" noChangeAspect="1" noChangeArrowheads="1"/>
          </p:cNvPicPr>
          <p:nvPr>
            <p:ph type="body" idx="1"/>
          </p:nvPr>
        </p:nvPicPr>
        <p:blipFill>
          <a:blip r:embed="rId2">
            <a:lum contrast="20000"/>
            <a:extLst>
              <a:ext uri="{28A0092B-C50C-407E-A947-70E740481C1C}">
                <a14:useLocalDpi xmlns:a14="http://schemas.microsoft.com/office/drawing/2010/main" val="0"/>
              </a:ext>
            </a:extLst>
          </a:blip>
          <a:srcRect/>
          <a:stretch>
            <a:fillRect/>
          </a:stretch>
        </p:blipFill>
        <p:spPr>
          <a:xfrm>
            <a:off x="3059113" y="1268413"/>
            <a:ext cx="6084887" cy="5113337"/>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p:txBody>
          <a:bodyPr/>
          <a:lstStyle/>
          <a:p>
            <a:pPr eaLnBrk="1" hangingPunct="1"/>
            <a:endParaRPr lang="fr-FR" smtClean="0"/>
          </a:p>
        </p:txBody>
      </p:sp>
      <p:pic>
        <p:nvPicPr>
          <p:cNvPr id="26627" name="Picture 6" descr="port_de_pile_20060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0" y="0"/>
            <a:ext cx="9144000" cy="6858000"/>
          </a:xfrm>
        </p:spPr>
        <p:txBody>
          <a:bodyPr/>
          <a:lstStyle/>
          <a:p>
            <a:pPr eaLnBrk="1" hangingPunct="1"/>
            <a:r>
              <a:rPr lang="fr-FR" smtClean="0"/>
              <a:t>Les piles à fûts jumeaux</a:t>
            </a:r>
          </a:p>
          <a:p>
            <a:pPr eaLnBrk="1" hangingPunct="1"/>
            <a:r>
              <a:rPr lang="fr-FR" smtClean="0"/>
              <a:t>En présence d’ouvrages à poutres latérales on allège le fût de la pile pour constituer deux fûts jumeaux centrés sous les appareils d’appuis. Les deux fûts sont contreventés entre eux.</a:t>
            </a:r>
          </a:p>
        </p:txBody>
      </p:sp>
      <p:grpSp>
        <p:nvGrpSpPr>
          <p:cNvPr id="27651" name="Group 4"/>
          <p:cNvGrpSpPr>
            <a:grpSpLocks/>
          </p:cNvGrpSpPr>
          <p:nvPr/>
        </p:nvGrpSpPr>
        <p:grpSpPr bwMode="auto">
          <a:xfrm>
            <a:off x="2051050" y="2708275"/>
            <a:ext cx="5329238" cy="3960813"/>
            <a:chOff x="2524" y="3082"/>
            <a:chExt cx="3870" cy="3195"/>
          </a:xfrm>
        </p:grpSpPr>
        <p:sp>
          <p:nvSpPr>
            <p:cNvPr id="27652" name="Rectangle 5"/>
            <p:cNvSpPr>
              <a:spLocks noChangeArrowheads="1"/>
            </p:cNvSpPr>
            <p:nvPr/>
          </p:nvSpPr>
          <p:spPr bwMode="auto">
            <a:xfrm>
              <a:off x="4954" y="5347"/>
              <a:ext cx="1440" cy="360"/>
            </a:xfrm>
            <a:prstGeom prst="rect">
              <a:avLst/>
            </a:prstGeom>
            <a:solidFill>
              <a:srgbClr val="FFFFFF"/>
            </a:solidFill>
            <a:ln w="9525">
              <a:solidFill>
                <a:srgbClr val="000000"/>
              </a:solidFill>
              <a:miter lim="800000"/>
              <a:headEnd/>
              <a:tailEnd/>
            </a:ln>
          </p:spPr>
          <p:txBody>
            <a:bodyPr/>
            <a:lstStyle/>
            <a:p>
              <a:endParaRPr lang="fr-FR"/>
            </a:p>
          </p:txBody>
        </p:sp>
        <p:sp>
          <p:nvSpPr>
            <p:cNvPr id="27653" name="Rectangle 6"/>
            <p:cNvSpPr>
              <a:spLocks noChangeArrowheads="1"/>
            </p:cNvSpPr>
            <p:nvPr/>
          </p:nvSpPr>
          <p:spPr bwMode="auto">
            <a:xfrm>
              <a:off x="5674" y="3547"/>
              <a:ext cx="360" cy="1800"/>
            </a:xfrm>
            <a:prstGeom prst="rect">
              <a:avLst/>
            </a:prstGeom>
            <a:solidFill>
              <a:srgbClr val="FFFFFF"/>
            </a:solidFill>
            <a:ln w="9525">
              <a:solidFill>
                <a:srgbClr val="000000"/>
              </a:solidFill>
              <a:miter lim="800000"/>
              <a:headEnd/>
              <a:tailEnd/>
            </a:ln>
          </p:spPr>
          <p:txBody>
            <a:bodyPr/>
            <a:lstStyle/>
            <a:p>
              <a:endParaRPr lang="fr-FR"/>
            </a:p>
          </p:txBody>
        </p:sp>
        <p:sp>
          <p:nvSpPr>
            <p:cNvPr id="27654" name="Line 7"/>
            <p:cNvSpPr>
              <a:spLocks noChangeShapeType="1"/>
            </p:cNvSpPr>
            <p:nvPr/>
          </p:nvSpPr>
          <p:spPr bwMode="auto">
            <a:xfrm flipH="1">
              <a:off x="5314" y="3547"/>
              <a:ext cx="360" cy="1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7655" name="Group 8"/>
            <p:cNvGrpSpPr>
              <a:grpSpLocks/>
            </p:cNvGrpSpPr>
            <p:nvPr/>
          </p:nvGrpSpPr>
          <p:grpSpPr bwMode="auto">
            <a:xfrm flipH="1">
              <a:off x="2524" y="3547"/>
              <a:ext cx="1440" cy="2160"/>
              <a:chOff x="2524" y="3757"/>
              <a:chExt cx="1440" cy="2160"/>
            </a:xfrm>
          </p:grpSpPr>
          <p:sp>
            <p:nvSpPr>
              <p:cNvPr id="27665" name="Rectangle 9"/>
              <p:cNvSpPr>
                <a:spLocks noChangeArrowheads="1"/>
              </p:cNvSpPr>
              <p:nvPr/>
            </p:nvSpPr>
            <p:spPr bwMode="auto">
              <a:xfrm flipH="1" flipV="1">
                <a:off x="2524" y="5557"/>
                <a:ext cx="1440" cy="360"/>
              </a:xfrm>
              <a:prstGeom prst="rect">
                <a:avLst/>
              </a:prstGeom>
              <a:solidFill>
                <a:srgbClr val="FFFFFF"/>
              </a:solidFill>
              <a:ln w="9525">
                <a:solidFill>
                  <a:srgbClr val="000000"/>
                </a:solidFill>
                <a:miter lim="800000"/>
                <a:headEnd/>
                <a:tailEnd/>
              </a:ln>
            </p:spPr>
            <p:txBody>
              <a:bodyPr/>
              <a:lstStyle/>
              <a:p>
                <a:endParaRPr lang="fr-FR"/>
              </a:p>
            </p:txBody>
          </p:sp>
          <p:sp>
            <p:nvSpPr>
              <p:cNvPr id="27666" name="Rectangle 10"/>
              <p:cNvSpPr>
                <a:spLocks noChangeArrowheads="1"/>
              </p:cNvSpPr>
              <p:nvPr/>
            </p:nvSpPr>
            <p:spPr bwMode="auto">
              <a:xfrm flipH="1" flipV="1">
                <a:off x="3244" y="3757"/>
                <a:ext cx="360" cy="1800"/>
              </a:xfrm>
              <a:prstGeom prst="rect">
                <a:avLst/>
              </a:prstGeom>
              <a:solidFill>
                <a:srgbClr val="FFFFFF"/>
              </a:solidFill>
              <a:ln w="9525">
                <a:solidFill>
                  <a:srgbClr val="000000"/>
                </a:solidFill>
                <a:miter lim="800000"/>
                <a:headEnd/>
                <a:tailEnd/>
              </a:ln>
            </p:spPr>
            <p:txBody>
              <a:bodyPr/>
              <a:lstStyle/>
              <a:p>
                <a:endParaRPr lang="fr-FR"/>
              </a:p>
            </p:txBody>
          </p:sp>
          <p:sp>
            <p:nvSpPr>
              <p:cNvPr id="27667" name="Line 11"/>
              <p:cNvSpPr>
                <a:spLocks noChangeShapeType="1"/>
              </p:cNvSpPr>
              <p:nvPr/>
            </p:nvSpPr>
            <p:spPr bwMode="auto">
              <a:xfrm flipV="1">
                <a:off x="2884" y="3757"/>
                <a:ext cx="360" cy="1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7656" name="Rectangle 12"/>
            <p:cNvSpPr>
              <a:spLocks noChangeArrowheads="1"/>
            </p:cNvSpPr>
            <p:nvPr/>
          </p:nvSpPr>
          <p:spPr bwMode="auto">
            <a:xfrm>
              <a:off x="3394" y="3997"/>
              <a:ext cx="2130" cy="240"/>
            </a:xfrm>
            <a:prstGeom prst="rect">
              <a:avLst/>
            </a:prstGeom>
            <a:solidFill>
              <a:srgbClr val="FFFFFF"/>
            </a:solidFill>
            <a:ln w="9525">
              <a:solidFill>
                <a:srgbClr val="000000"/>
              </a:solidFill>
              <a:miter lim="800000"/>
              <a:headEnd/>
              <a:tailEnd/>
            </a:ln>
          </p:spPr>
          <p:txBody>
            <a:bodyPr/>
            <a:lstStyle/>
            <a:p>
              <a:endParaRPr lang="fr-FR"/>
            </a:p>
          </p:txBody>
        </p:sp>
        <p:sp>
          <p:nvSpPr>
            <p:cNvPr id="27657" name="Text Box 13"/>
            <p:cNvSpPr txBox="1">
              <a:spLocks noChangeArrowheads="1"/>
            </p:cNvSpPr>
            <p:nvPr/>
          </p:nvSpPr>
          <p:spPr bwMode="auto">
            <a:xfrm>
              <a:off x="3304" y="3082"/>
              <a:ext cx="252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Poutre de contreventement</a:t>
              </a:r>
              <a:endParaRPr lang="fr-FR"/>
            </a:p>
          </p:txBody>
        </p:sp>
        <p:sp>
          <p:nvSpPr>
            <p:cNvPr id="27658" name="Line 14"/>
            <p:cNvSpPr>
              <a:spLocks noChangeShapeType="1"/>
            </p:cNvSpPr>
            <p:nvPr/>
          </p:nvSpPr>
          <p:spPr bwMode="auto">
            <a:xfrm>
              <a:off x="4504" y="3397"/>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59" name="Text Box 15"/>
            <p:cNvSpPr txBox="1">
              <a:spLocks noChangeArrowheads="1"/>
            </p:cNvSpPr>
            <p:nvPr/>
          </p:nvSpPr>
          <p:spPr bwMode="auto">
            <a:xfrm>
              <a:off x="3964" y="4657"/>
              <a:ext cx="90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Fûts</a:t>
              </a:r>
              <a:endParaRPr lang="fr-FR"/>
            </a:p>
          </p:txBody>
        </p:sp>
        <p:sp>
          <p:nvSpPr>
            <p:cNvPr id="27660" name="Line 16"/>
            <p:cNvSpPr>
              <a:spLocks noChangeShapeType="1"/>
            </p:cNvSpPr>
            <p:nvPr/>
          </p:nvSpPr>
          <p:spPr bwMode="auto">
            <a:xfrm flipH="1">
              <a:off x="3424" y="4837"/>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61" name="Line 17"/>
            <p:cNvSpPr>
              <a:spLocks noChangeShapeType="1"/>
            </p:cNvSpPr>
            <p:nvPr/>
          </p:nvSpPr>
          <p:spPr bwMode="auto">
            <a:xfrm>
              <a:off x="4504" y="4837"/>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62" name="Text Box 18"/>
            <p:cNvSpPr txBox="1">
              <a:spLocks noChangeArrowheads="1"/>
            </p:cNvSpPr>
            <p:nvPr/>
          </p:nvSpPr>
          <p:spPr bwMode="auto">
            <a:xfrm>
              <a:off x="3784" y="5917"/>
              <a:ext cx="1155"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Fondation</a:t>
              </a:r>
              <a:endParaRPr lang="fr-FR"/>
            </a:p>
          </p:txBody>
        </p:sp>
        <p:sp>
          <p:nvSpPr>
            <p:cNvPr id="27663" name="Line 19"/>
            <p:cNvSpPr>
              <a:spLocks noChangeShapeType="1"/>
            </p:cNvSpPr>
            <p:nvPr/>
          </p:nvSpPr>
          <p:spPr bwMode="auto">
            <a:xfrm flipH="1" flipV="1">
              <a:off x="3604" y="5557"/>
              <a:ext cx="36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64" name="Line 20"/>
            <p:cNvSpPr>
              <a:spLocks noChangeShapeType="1"/>
            </p:cNvSpPr>
            <p:nvPr/>
          </p:nvSpPr>
          <p:spPr bwMode="auto">
            <a:xfrm flipV="1">
              <a:off x="4864" y="5557"/>
              <a:ext cx="36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pile%20jumeaux"/>
          <p:cNvPicPr>
            <a:picLocks noGrp="1" noChangeAspect="1" noChangeArrowheads="1"/>
          </p:cNvPicPr>
          <p:nvPr>
            <p:ph type="body" idx="1"/>
          </p:nvPr>
        </p:nvPicPr>
        <p:blipFill>
          <a:blip r:embed="rId2">
            <a:lum contrast="20000"/>
            <a:extLst>
              <a:ext uri="{28A0092B-C50C-407E-A947-70E740481C1C}">
                <a14:useLocalDpi xmlns:a14="http://schemas.microsoft.com/office/drawing/2010/main" val="0"/>
              </a:ext>
            </a:extLst>
          </a:blip>
          <a:srcRect/>
          <a:stretch>
            <a:fillRect/>
          </a:stretch>
        </p:blipFill>
        <p:spPr>
          <a:xfrm>
            <a:off x="4572000" y="2906713"/>
            <a:ext cx="4572000" cy="3951287"/>
          </a:xfrm>
          <a:noFill/>
        </p:spPr>
      </p:pic>
      <p:pic>
        <p:nvPicPr>
          <p:cNvPr id="28675" name="Picture 6" descr="4-risque-choc_s-194x3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76250"/>
            <a:ext cx="38163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0" y="0"/>
            <a:ext cx="9144000" cy="7766050"/>
          </a:xfrm>
        </p:spPr>
        <p:txBody>
          <a:bodyPr/>
          <a:lstStyle/>
          <a:p>
            <a:pPr eaLnBrk="1" hangingPunct="1"/>
            <a:r>
              <a:rPr lang="fr-FR" smtClean="0"/>
              <a:t>Les piles  à colonnes et chevêtre</a:t>
            </a:r>
          </a:p>
          <a:p>
            <a:pPr eaLnBrk="1" hangingPunct="1"/>
            <a:r>
              <a:rPr lang="fr-FR" smtClean="0"/>
              <a:t>Ce type de piles est surtout utilisé lorsqu’on est en présence de pont à poutres sous chaussées très larges. On allège le fût de la pile pour en constituer des colonnes réunies en tête par un chevêtre ou poutre chevêtre en béton armé ou en métal sur lequel s’appuient les poutres. Souvent, à la base des colonnes on prévoit une nervure qui permet un bon encastrement  de chaque colonne dans la semelle de fondation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0" y="0"/>
            <a:ext cx="9144000" cy="6858000"/>
          </a:xfrm>
        </p:spPr>
        <p:txBody>
          <a:bodyPr/>
          <a:lstStyle/>
          <a:p>
            <a:pPr eaLnBrk="1" hangingPunct="1"/>
            <a:r>
              <a:rPr lang="fr-FR" b="1" i="1" smtClean="0"/>
              <a:t>Gorges de Kerrata ,Algérie </a:t>
            </a:r>
            <a:br>
              <a:rPr lang="fr-FR" b="1" i="1" smtClean="0"/>
            </a:br>
            <a:r>
              <a:rPr lang="fr-FR" b="1" i="1" smtClean="0"/>
              <a:t> France yt1237 de1960 et Algérie Yt364 de1962 </a:t>
            </a:r>
            <a:br>
              <a:rPr lang="fr-FR" b="1" i="1" smtClean="0"/>
            </a:br>
            <a:r>
              <a:rPr lang="fr-FR" b="1" i="1" smtClean="0"/>
              <a:t>  </a:t>
            </a:r>
          </a:p>
          <a:p>
            <a:pPr eaLnBrk="1" hangingPunct="1"/>
            <a:endParaRPr lang="fr-FR" b="1" i="1" smtClean="0"/>
          </a:p>
          <a:p>
            <a:pPr eaLnBrk="1" hangingPunct="1"/>
            <a:endParaRPr lang="fr-FR" b="1" i="1" smtClean="0"/>
          </a:p>
          <a:p>
            <a:pPr eaLnBrk="1" hangingPunct="1"/>
            <a:endParaRPr lang="fr-FR" b="1" i="1" smtClean="0"/>
          </a:p>
          <a:p>
            <a:pPr eaLnBrk="1" hangingPunct="1"/>
            <a:endParaRPr lang="fr-FR" b="1" i="1" smtClean="0"/>
          </a:p>
          <a:p>
            <a:pPr eaLnBrk="1" hangingPunct="1"/>
            <a:endParaRPr lang="fr-FR" b="1" i="1" smtClean="0"/>
          </a:p>
          <a:p>
            <a:pPr eaLnBrk="1" hangingPunct="1"/>
            <a:r>
              <a:rPr lang="fr-FR" smtClean="0"/>
              <a:t> </a:t>
            </a:r>
          </a:p>
        </p:txBody>
      </p:sp>
      <p:pic>
        <p:nvPicPr>
          <p:cNvPr id="3075" name="Picture 4" descr="algeri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4110038"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algerie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746250"/>
            <a:ext cx="41402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pile%20colonnes"/>
          <p:cNvPicPr>
            <a:picLocks noGrp="1" noChangeAspect="1" noChangeArrowheads="1"/>
          </p:cNvPicPr>
          <p:nvPr>
            <p:ph type="body" idx="1"/>
          </p:nvPr>
        </p:nvPicPr>
        <p:blipFill>
          <a:blip r:embed="rId2">
            <a:lum contrast="30000"/>
            <a:extLst>
              <a:ext uri="{28A0092B-C50C-407E-A947-70E740481C1C}">
                <a14:useLocalDpi xmlns:a14="http://schemas.microsoft.com/office/drawing/2010/main" val="0"/>
              </a:ext>
            </a:extLst>
          </a:blip>
          <a:srcRect/>
          <a:stretch>
            <a:fillRect/>
          </a:stretch>
        </p:blipFill>
        <p:spPr>
          <a:xfrm>
            <a:off x="0" y="2205038"/>
            <a:ext cx="5364163" cy="4826000"/>
          </a:xfrm>
          <a:noFill/>
        </p:spPr>
      </p:pic>
      <p:grpSp>
        <p:nvGrpSpPr>
          <p:cNvPr id="30723" name="Group 5"/>
          <p:cNvGrpSpPr>
            <a:grpSpLocks/>
          </p:cNvGrpSpPr>
          <p:nvPr/>
        </p:nvGrpSpPr>
        <p:grpSpPr bwMode="auto">
          <a:xfrm>
            <a:off x="5867400" y="1628775"/>
            <a:ext cx="3276600" cy="3355975"/>
            <a:chOff x="6459" y="5554"/>
            <a:chExt cx="4661" cy="3810"/>
          </a:xfrm>
        </p:grpSpPr>
        <p:sp>
          <p:nvSpPr>
            <p:cNvPr id="30724" name="Rectangle 6"/>
            <p:cNvSpPr>
              <a:spLocks noChangeArrowheads="1"/>
            </p:cNvSpPr>
            <p:nvPr/>
          </p:nvSpPr>
          <p:spPr bwMode="auto">
            <a:xfrm>
              <a:off x="6459" y="9004"/>
              <a:ext cx="3240" cy="360"/>
            </a:xfrm>
            <a:prstGeom prst="rect">
              <a:avLst/>
            </a:prstGeom>
            <a:solidFill>
              <a:srgbClr val="FFFFFF"/>
            </a:solidFill>
            <a:ln w="9525">
              <a:solidFill>
                <a:srgbClr val="000000"/>
              </a:solidFill>
              <a:miter lim="800000"/>
              <a:headEnd/>
              <a:tailEnd/>
            </a:ln>
          </p:spPr>
          <p:txBody>
            <a:bodyPr/>
            <a:lstStyle/>
            <a:p>
              <a:endParaRPr lang="fr-FR"/>
            </a:p>
          </p:txBody>
        </p:sp>
        <p:sp>
          <p:nvSpPr>
            <p:cNvPr id="30725" name="Rectangle 7"/>
            <p:cNvSpPr>
              <a:spLocks noChangeArrowheads="1"/>
            </p:cNvSpPr>
            <p:nvPr/>
          </p:nvSpPr>
          <p:spPr bwMode="auto">
            <a:xfrm>
              <a:off x="6729" y="8824"/>
              <a:ext cx="2700" cy="180"/>
            </a:xfrm>
            <a:prstGeom prst="rect">
              <a:avLst/>
            </a:prstGeom>
            <a:solidFill>
              <a:srgbClr val="FFFFFF"/>
            </a:solidFill>
            <a:ln w="9525">
              <a:solidFill>
                <a:srgbClr val="000000"/>
              </a:solidFill>
              <a:miter lim="800000"/>
              <a:headEnd/>
              <a:tailEnd/>
            </a:ln>
          </p:spPr>
          <p:txBody>
            <a:bodyPr/>
            <a:lstStyle/>
            <a:p>
              <a:endParaRPr lang="fr-FR"/>
            </a:p>
          </p:txBody>
        </p:sp>
        <p:sp>
          <p:nvSpPr>
            <p:cNvPr id="30726" name="Rectangle 8"/>
            <p:cNvSpPr>
              <a:spLocks noChangeArrowheads="1"/>
            </p:cNvSpPr>
            <p:nvPr/>
          </p:nvSpPr>
          <p:spPr bwMode="auto">
            <a:xfrm flipH="1">
              <a:off x="6924" y="6484"/>
              <a:ext cx="179" cy="2314"/>
            </a:xfrm>
            <a:prstGeom prst="rect">
              <a:avLst/>
            </a:prstGeom>
            <a:solidFill>
              <a:srgbClr val="FFFFFF"/>
            </a:solidFill>
            <a:ln w="9525">
              <a:solidFill>
                <a:srgbClr val="000000"/>
              </a:solidFill>
              <a:miter lim="800000"/>
              <a:headEnd/>
              <a:tailEnd/>
            </a:ln>
          </p:spPr>
          <p:txBody>
            <a:bodyPr/>
            <a:lstStyle/>
            <a:p>
              <a:endParaRPr lang="fr-FR"/>
            </a:p>
          </p:txBody>
        </p:sp>
        <p:sp>
          <p:nvSpPr>
            <p:cNvPr id="30727" name="Rectangle 9"/>
            <p:cNvSpPr>
              <a:spLocks noChangeArrowheads="1"/>
            </p:cNvSpPr>
            <p:nvPr/>
          </p:nvSpPr>
          <p:spPr bwMode="auto">
            <a:xfrm>
              <a:off x="7539" y="6503"/>
              <a:ext cx="180" cy="2340"/>
            </a:xfrm>
            <a:prstGeom prst="rect">
              <a:avLst/>
            </a:prstGeom>
            <a:solidFill>
              <a:srgbClr val="FFFFFF"/>
            </a:solidFill>
            <a:ln w="9525">
              <a:solidFill>
                <a:srgbClr val="000000"/>
              </a:solidFill>
              <a:miter lim="800000"/>
              <a:headEnd/>
              <a:tailEnd/>
            </a:ln>
          </p:spPr>
          <p:txBody>
            <a:bodyPr/>
            <a:lstStyle/>
            <a:p>
              <a:endParaRPr lang="fr-FR"/>
            </a:p>
          </p:txBody>
        </p:sp>
        <p:sp>
          <p:nvSpPr>
            <p:cNvPr id="30728" name="Rectangle 10"/>
            <p:cNvSpPr>
              <a:spLocks noChangeArrowheads="1"/>
            </p:cNvSpPr>
            <p:nvPr/>
          </p:nvSpPr>
          <p:spPr bwMode="auto">
            <a:xfrm>
              <a:off x="8259" y="6484"/>
              <a:ext cx="180" cy="2340"/>
            </a:xfrm>
            <a:prstGeom prst="rect">
              <a:avLst/>
            </a:prstGeom>
            <a:solidFill>
              <a:srgbClr val="FFFFFF"/>
            </a:solidFill>
            <a:ln w="9525">
              <a:solidFill>
                <a:srgbClr val="000000"/>
              </a:solidFill>
              <a:miter lim="800000"/>
              <a:headEnd/>
              <a:tailEnd/>
            </a:ln>
          </p:spPr>
          <p:txBody>
            <a:bodyPr/>
            <a:lstStyle/>
            <a:p>
              <a:endParaRPr lang="fr-FR"/>
            </a:p>
          </p:txBody>
        </p:sp>
        <p:sp>
          <p:nvSpPr>
            <p:cNvPr id="30729" name="Rectangle 11"/>
            <p:cNvSpPr>
              <a:spLocks noChangeArrowheads="1"/>
            </p:cNvSpPr>
            <p:nvPr/>
          </p:nvSpPr>
          <p:spPr bwMode="auto">
            <a:xfrm>
              <a:off x="8979" y="6484"/>
              <a:ext cx="180" cy="2340"/>
            </a:xfrm>
            <a:prstGeom prst="rect">
              <a:avLst/>
            </a:prstGeom>
            <a:solidFill>
              <a:srgbClr val="FFFFFF"/>
            </a:solidFill>
            <a:ln w="9525">
              <a:solidFill>
                <a:srgbClr val="000000"/>
              </a:solidFill>
              <a:miter lim="800000"/>
              <a:headEnd/>
              <a:tailEnd/>
            </a:ln>
          </p:spPr>
          <p:txBody>
            <a:bodyPr/>
            <a:lstStyle/>
            <a:p>
              <a:endParaRPr lang="fr-FR"/>
            </a:p>
          </p:txBody>
        </p:sp>
        <p:sp>
          <p:nvSpPr>
            <p:cNvPr id="30730" name="Rectangle 12"/>
            <p:cNvSpPr>
              <a:spLocks noChangeArrowheads="1"/>
            </p:cNvSpPr>
            <p:nvPr/>
          </p:nvSpPr>
          <p:spPr bwMode="auto">
            <a:xfrm>
              <a:off x="6534" y="6199"/>
              <a:ext cx="2880" cy="300"/>
            </a:xfrm>
            <a:prstGeom prst="rect">
              <a:avLst/>
            </a:prstGeom>
            <a:solidFill>
              <a:srgbClr val="FFFFFF"/>
            </a:solidFill>
            <a:ln w="9525">
              <a:solidFill>
                <a:srgbClr val="000000"/>
              </a:solidFill>
              <a:miter lim="800000"/>
              <a:headEnd/>
              <a:tailEnd/>
            </a:ln>
          </p:spPr>
          <p:txBody>
            <a:bodyPr/>
            <a:lstStyle/>
            <a:p>
              <a:endParaRPr lang="fr-FR"/>
            </a:p>
          </p:txBody>
        </p:sp>
        <p:grpSp>
          <p:nvGrpSpPr>
            <p:cNvPr id="30731" name="Group 13"/>
            <p:cNvGrpSpPr>
              <a:grpSpLocks/>
            </p:cNvGrpSpPr>
            <p:nvPr/>
          </p:nvGrpSpPr>
          <p:grpSpPr bwMode="auto">
            <a:xfrm>
              <a:off x="6680" y="5584"/>
              <a:ext cx="661" cy="572"/>
              <a:chOff x="2467" y="7770"/>
              <a:chExt cx="661" cy="572"/>
            </a:xfrm>
          </p:grpSpPr>
          <p:sp>
            <p:nvSpPr>
              <p:cNvPr id="30780" name="Line 14"/>
              <p:cNvSpPr>
                <a:spLocks noChangeShapeType="1"/>
              </p:cNvSpPr>
              <p:nvPr/>
            </p:nvSpPr>
            <p:spPr bwMode="auto">
              <a:xfrm>
                <a:off x="2497" y="7770"/>
                <a:ext cx="5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81" name="Line 15"/>
              <p:cNvSpPr>
                <a:spLocks noChangeShapeType="1"/>
              </p:cNvSpPr>
              <p:nvPr/>
            </p:nvSpPr>
            <p:spPr bwMode="auto">
              <a:xfrm>
                <a:off x="2497" y="777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82" name="Line 16"/>
              <p:cNvSpPr>
                <a:spLocks noChangeShapeType="1"/>
              </p:cNvSpPr>
              <p:nvPr/>
            </p:nvSpPr>
            <p:spPr bwMode="auto">
              <a:xfrm>
                <a:off x="2467" y="7950"/>
                <a:ext cx="1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83" name="Line 17"/>
              <p:cNvSpPr>
                <a:spLocks noChangeShapeType="1"/>
              </p:cNvSpPr>
              <p:nvPr/>
            </p:nvSpPr>
            <p:spPr bwMode="auto">
              <a:xfrm>
                <a:off x="2677" y="7965"/>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84" name="Line 18"/>
              <p:cNvSpPr>
                <a:spLocks noChangeShapeType="1"/>
              </p:cNvSpPr>
              <p:nvPr/>
            </p:nvSpPr>
            <p:spPr bwMode="auto">
              <a:xfrm>
                <a:off x="2498" y="8145"/>
                <a:ext cx="17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85" name="Line 19"/>
              <p:cNvSpPr>
                <a:spLocks noChangeShapeType="1"/>
              </p:cNvSpPr>
              <p:nvPr/>
            </p:nvSpPr>
            <p:spPr bwMode="auto">
              <a:xfrm>
                <a:off x="2497" y="8130"/>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86" name="Line 20"/>
              <p:cNvSpPr>
                <a:spLocks noChangeShapeType="1"/>
              </p:cNvSpPr>
              <p:nvPr/>
            </p:nvSpPr>
            <p:spPr bwMode="auto">
              <a:xfrm flipV="1">
                <a:off x="2511" y="8310"/>
                <a:ext cx="526"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87" name="Line 21"/>
              <p:cNvSpPr>
                <a:spLocks noChangeShapeType="1"/>
              </p:cNvSpPr>
              <p:nvPr/>
            </p:nvSpPr>
            <p:spPr bwMode="auto">
              <a:xfrm flipV="1">
                <a:off x="3112" y="813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88" name="Line 22"/>
              <p:cNvSpPr>
                <a:spLocks noChangeShapeType="1"/>
              </p:cNvSpPr>
              <p:nvPr/>
            </p:nvSpPr>
            <p:spPr bwMode="auto">
              <a:xfrm flipH="1">
                <a:off x="2917" y="8130"/>
                <a:ext cx="1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89" name="Line 23"/>
              <p:cNvSpPr>
                <a:spLocks noChangeShapeType="1"/>
              </p:cNvSpPr>
              <p:nvPr/>
            </p:nvSpPr>
            <p:spPr bwMode="auto">
              <a:xfrm flipV="1">
                <a:off x="2960" y="798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90" name="Line 24"/>
              <p:cNvSpPr>
                <a:spLocks noChangeShapeType="1"/>
              </p:cNvSpPr>
              <p:nvPr/>
            </p:nvSpPr>
            <p:spPr bwMode="auto">
              <a:xfrm>
                <a:off x="2932" y="7950"/>
                <a:ext cx="1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91" name="Line 25"/>
              <p:cNvSpPr>
                <a:spLocks noChangeShapeType="1"/>
              </p:cNvSpPr>
              <p:nvPr/>
            </p:nvSpPr>
            <p:spPr bwMode="auto">
              <a:xfrm flipV="1">
                <a:off x="3127" y="777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30732" name="Group 26"/>
            <p:cNvGrpSpPr>
              <a:grpSpLocks/>
            </p:cNvGrpSpPr>
            <p:nvPr/>
          </p:nvGrpSpPr>
          <p:grpSpPr bwMode="auto">
            <a:xfrm>
              <a:off x="7296" y="5584"/>
              <a:ext cx="661" cy="572"/>
              <a:chOff x="2467" y="7770"/>
              <a:chExt cx="661" cy="572"/>
            </a:xfrm>
          </p:grpSpPr>
          <p:sp>
            <p:nvSpPr>
              <p:cNvPr id="30768" name="Line 27"/>
              <p:cNvSpPr>
                <a:spLocks noChangeShapeType="1"/>
              </p:cNvSpPr>
              <p:nvPr/>
            </p:nvSpPr>
            <p:spPr bwMode="auto">
              <a:xfrm>
                <a:off x="2497" y="7770"/>
                <a:ext cx="5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69" name="Line 28"/>
              <p:cNvSpPr>
                <a:spLocks noChangeShapeType="1"/>
              </p:cNvSpPr>
              <p:nvPr/>
            </p:nvSpPr>
            <p:spPr bwMode="auto">
              <a:xfrm>
                <a:off x="2497" y="777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70" name="Line 29"/>
              <p:cNvSpPr>
                <a:spLocks noChangeShapeType="1"/>
              </p:cNvSpPr>
              <p:nvPr/>
            </p:nvSpPr>
            <p:spPr bwMode="auto">
              <a:xfrm>
                <a:off x="2467" y="7950"/>
                <a:ext cx="1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71" name="Line 30"/>
              <p:cNvSpPr>
                <a:spLocks noChangeShapeType="1"/>
              </p:cNvSpPr>
              <p:nvPr/>
            </p:nvSpPr>
            <p:spPr bwMode="auto">
              <a:xfrm>
                <a:off x="2677" y="7965"/>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72" name="Line 31"/>
              <p:cNvSpPr>
                <a:spLocks noChangeShapeType="1"/>
              </p:cNvSpPr>
              <p:nvPr/>
            </p:nvSpPr>
            <p:spPr bwMode="auto">
              <a:xfrm>
                <a:off x="2498" y="8145"/>
                <a:ext cx="17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73" name="Line 32"/>
              <p:cNvSpPr>
                <a:spLocks noChangeShapeType="1"/>
              </p:cNvSpPr>
              <p:nvPr/>
            </p:nvSpPr>
            <p:spPr bwMode="auto">
              <a:xfrm>
                <a:off x="2497" y="8130"/>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74" name="Line 33"/>
              <p:cNvSpPr>
                <a:spLocks noChangeShapeType="1"/>
              </p:cNvSpPr>
              <p:nvPr/>
            </p:nvSpPr>
            <p:spPr bwMode="auto">
              <a:xfrm flipV="1">
                <a:off x="2511" y="8310"/>
                <a:ext cx="526"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75" name="Line 34"/>
              <p:cNvSpPr>
                <a:spLocks noChangeShapeType="1"/>
              </p:cNvSpPr>
              <p:nvPr/>
            </p:nvSpPr>
            <p:spPr bwMode="auto">
              <a:xfrm flipV="1">
                <a:off x="3112" y="813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76" name="Line 35"/>
              <p:cNvSpPr>
                <a:spLocks noChangeShapeType="1"/>
              </p:cNvSpPr>
              <p:nvPr/>
            </p:nvSpPr>
            <p:spPr bwMode="auto">
              <a:xfrm flipH="1">
                <a:off x="2917" y="8130"/>
                <a:ext cx="1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77" name="Line 36"/>
              <p:cNvSpPr>
                <a:spLocks noChangeShapeType="1"/>
              </p:cNvSpPr>
              <p:nvPr/>
            </p:nvSpPr>
            <p:spPr bwMode="auto">
              <a:xfrm flipV="1">
                <a:off x="2960" y="798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78" name="Line 37"/>
              <p:cNvSpPr>
                <a:spLocks noChangeShapeType="1"/>
              </p:cNvSpPr>
              <p:nvPr/>
            </p:nvSpPr>
            <p:spPr bwMode="auto">
              <a:xfrm>
                <a:off x="2932" y="7950"/>
                <a:ext cx="1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79" name="Line 38"/>
              <p:cNvSpPr>
                <a:spLocks noChangeShapeType="1"/>
              </p:cNvSpPr>
              <p:nvPr/>
            </p:nvSpPr>
            <p:spPr bwMode="auto">
              <a:xfrm flipV="1">
                <a:off x="3127" y="777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30733" name="Group 39"/>
            <p:cNvGrpSpPr>
              <a:grpSpLocks/>
            </p:cNvGrpSpPr>
            <p:nvPr/>
          </p:nvGrpSpPr>
          <p:grpSpPr bwMode="auto">
            <a:xfrm>
              <a:off x="8723" y="5599"/>
              <a:ext cx="661" cy="572"/>
              <a:chOff x="2467" y="7770"/>
              <a:chExt cx="661" cy="572"/>
            </a:xfrm>
          </p:grpSpPr>
          <p:sp>
            <p:nvSpPr>
              <p:cNvPr id="30756" name="Line 40"/>
              <p:cNvSpPr>
                <a:spLocks noChangeShapeType="1"/>
              </p:cNvSpPr>
              <p:nvPr/>
            </p:nvSpPr>
            <p:spPr bwMode="auto">
              <a:xfrm>
                <a:off x="2497" y="7770"/>
                <a:ext cx="5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57" name="Line 41"/>
              <p:cNvSpPr>
                <a:spLocks noChangeShapeType="1"/>
              </p:cNvSpPr>
              <p:nvPr/>
            </p:nvSpPr>
            <p:spPr bwMode="auto">
              <a:xfrm>
                <a:off x="2497" y="777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58" name="Line 42"/>
              <p:cNvSpPr>
                <a:spLocks noChangeShapeType="1"/>
              </p:cNvSpPr>
              <p:nvPr/>
            </p:nvSpPr>
            <p:spPr bwMode="auto">
              <a:xfrm>
                <a:off x="2467" y="7950"/>
                <a:ext cx="1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59" name="Line 43"/>
              <p:cNvSpPr>
                <a:spLocks noChangeShapeType="1"/>
              </p:cNvSpPr>
              <p:nvPr/>
            </p:nvSpPr>
            <p:spPr bwMode="auto">
              <a:xfrm>
                <a:off x="2677" y="7965"/>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60" name="Line 44"/>
              <p:cNvSpPr>
                <a:spLocks noChangeShapeType="1"/>
              </p:cNvSpPr>
              <p:nvPr/>
            </p:nvSpPr>
            <p:spPr bwMode="auto">
              <a:xfrm>
                <a:off x="2498" y="8145"/>
                <a:ext cx="17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61" name="Line 45"/>
              <p:cNvSpPr>
                <a:spLocks noChangeShapeType="1"/>
              </p:cNvSpPr>
              <p:nvPr/>
            </p:nvSpPr>
            <p:spPr bwMode="auto">
              <a:xfrm>
                <a:off x="2497" y="8130"/>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62" name="Line 46"/>
              <p:cNvSpPr>
                <a:spLocks noChangeShapeType="1"/>
              </p:cNvSpPr>
              <p:nvPr/>
            </p:nvSpPr>
            <p:spPr bwMode="auto">
              <a:xfrm flipV="1">
                <a:off x="2511" y="8310"/>
                <a:ext cx="526"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63" name="Line 47"/>
              <p:cNvSpPr>
                <a:spLocks noChangeShapeType="1"/>
              </p:cNvSpPr>
              <p:nvPr/>
            </p:nvSpPr>
            <p:spPr bwMode="auto">
              <a:xfrm flipV="1">
                <a:off x="3112" y="813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64" name="Line 48"/>
              <p:cNvSpPr>
                <a:spLocks noChangeShapeType="1"/>
              </p:cNvSpPr>
              <p:nvPr/>
            </p:nvSpPr>
            <p:spPr bwMode="auto">
              <a:xfrm flipH="1">
                <a:off x="2917" y="8130"/>
                <a:ext cx="1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65" name="Line 49"/>
              <p:cNvSpPr>
                <a:spLocks noChangeShapeType="1"/>
              </p:cNvSpPr>
              <p:nvPr/>
            </p:nvSpPr>
            <p:spPr bwMode="auto">
              <a:xfrm flipV="1">
                <a:off x="2960" y="798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66" name="Line 50"/>
              <p:cNvSpPr>
                <a:spLocks noChangeShapeType="1"/>
              </p:cNvSpPr>
              <p:nvPr/>
            </p:nvSpPr>
            <p:spPr bwMode="auto">
              <a:xfrm>
                <a:off x="2932" y="7950"/>
                <a:ext cx="1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67" name="Line 51"/>
              <p:cNvSpPr>
                <a:spLocks noChangeShapeType="1"/>
              </p:cNvSpPr>
              <p:nvPr/>
            </p:nvSpPr>
            <p:spPr bwMode="auto">
              <a:xfrm flipV="1">
                <a:off x="3127" y="777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30734" name="Line 52"/>
            <p:cNvSpPr>
              <a:spLocks noChangeShapeType="1"/>
            </p:cNvSpPr>
            <p:nvPr/>
          </p:nvSpPr>
          <p:spPr bwMode="auto">
            <a:xfrm flipH="1">
              <a:off x="9233" y="5616"/>
              <a:ext cx="36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0735" name="Line 53"/>
            <p:cNvSpPr>
              <a:spLocks noChangeShapeType="1"/>
            </p:cNvSpPr>
            <p:nvPr/>
          </p:nvSpPr>
          <p:spPr bwMode="auto">
            <a:xfrm flipH="1">
              <a:off x="9353" y="6324"/>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0736" name="Line 54"/>
            <p:cNvSpPr>
              <a:spLocks noChangeShapeType="1"/>
            </p:cNvSpPr>
            <p:nvPr/>
          </p:nvSpPr>
          <p:spPr bwMode="auto">
            <a:xfrm flipH="1">
              <a:off x="9066" y="7414"/>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30737" name="Group 55"/>
            <p:cNvGrpSpPr>
              <a:grpSpLocks/>
            </p:cNvGrpSpPr>
            <p:nvPr/>
          </p:nvGrpSpPr>
          <p:grpSpPr bwMode="auto">
            <a:xfrm>
              <a:off x="9606" y="6124"/>
              <a:ext cx="1514" cy="3062"/>
              <a:chOff x="5047" y="11344"/>
              <a:chExt cx="1514" cy="3062"/>
            </a:xfrm>
          </p:grpSpPr>
          <p:sp>
            <p:nvSpPr>
              <p:cNvPr id="30751" name="Text Box 56"/>
              <p:cNvSpPr txBox="1">
                <a:spLocks noChangeArrowheads="1"/>
              </p:cNvSpPr>
              <p:nvPr/>
            </p:nvSpPr>
            <p:spPr bwMode="auto">
              <a:xfrm>
                <a:off x="5301" y="11344"/>
                <a:ext cx="1260" cy="384"/>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Chevêtre</a:t>
                </a:r>
                <a:endParaRPr lang="fr-FR"/>
              </a:p>
            </p:txBody>
          </p:sp>
          <p:sp>
            <p:nvSpPr>
              <p:cNvPr id="30752" name="Text Box 57"/>
              <p:cNvSpPr txBox="1">
                <a:spLocks noChangeArrowheads="1"/>
              </p:cNvSpPr>
              <p:nvPr/>
            </p:nvSpPr>
            <p:spPr bwMode="auto">
              <a:xfrm>
                <a:off x="5078" y="12394"/>
                <a:ext cx="1168" cy="39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Colonne</a:t>
                </a:r>
                <a:endParaRPr lang="fr-FR"/>
              </a:p>
            </p:txBody>
          </p:sp>
          <p:sp>
            <p:nvSpPr>
              <p:cNvPr id="30753" name="Text Box 58"/>
              <p:cNvSpPr txBox="1">
                <a:spLocks noChangeArrowheads="1"/>
              </p:cNvSpPr>
              <p:nvPr/>
            </p:nvSpPr>
            <p:spPr bwMode="auto">
              <a:xfrm>
                <a:off x="5514" y="13864"/>
                <a:ext cx="987"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Nervure</a:t>
                </a:r>
                <a:endParaRPr lang="fr-FR"/>
              </a:p>
            </p:txBody>
          </p:sp>
          <p:sp>
            <p:nvSpPr>
              <p:cNvPr id="30754" name="Line 59"/>
              <p:cNvSpPr>
                <a:spLocks noChangeShapeType="1"/>
              </p:cNvSpPr>
              <p:nvPr/>
            </p:nvSpPr>
            <p:spPr bwMode="auto">
              <a:xfrm flipH="1">
                <a:off x="5047" y="14046"/>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0755" name="Line 60"/>
              <p:cNvSpPr>
                <a:spLocks noChangeShapeType="1"/>
              </p:cNvSpPr>
              <p:nvPr/>
            </p:nvSpPr>
            <p:spPr bwMode="auto">
              <a:xfrm flipH="1">
                <a:off x="5407" y="14406"/>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30738" name="Group 61"/>
            <p:cNvGrpSpPr>
              <a:grpSpLocks/>
            </p:cNvGrpSpPr>
            <p:nvPr/>
          </p:nvGrpSpPr>
          <p:grpSpPr bwMode="auto">
            <a:xfrm>
              <a:off x="8016" y="5554"/>
              <a:ext cx="661" cy="572"/>
              <a:chOff x="2467" y="7770"/>
              <a:chExt cx="661" cy="572"/>
            </a:xfrm>
          </p:grpSpPr>
          <p:sp>
            <p:nvSpPr>
              <p:cNvPr id="30739" name="Line 62"/>
              <p:cNvSpPr>
                <a:spLocks noChangeShapeType="1"/>
              </p:cNvSpPr>
              <p:nvPr/>
            </p:nvSpPr>
            <p:spPr bwMode="auto">
              <a:xfrm>
                <a:off x="2497" y="7770"/>
                <a:ext cx="5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0" name="Line 63"/>
              <p:cNvSpPr>
                <a:spLocks noChangeShapeType="1"/>
              </p:cNvSpPr>
              <p:nvPr/>
            </p:nvSpPr>
            <p:spPr bwMode="auto">
              <a:xfrm>
                <a:off x="2497" y="777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1" name="Line 64"/>
              <p:cNvSpPr>
                <a:spLocks noChangeShapeType="1"/>
              </p:cNvSpPr>
              <p:nvPr/>
            </p:nvSpPr>
            <p:spPr bwMode="auto">
              <a:xfrm>
                <a:off x="2467" y="7950"/>
                <a:ext cx="1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2" name="Line 65"/>
              <p:cNvSpPr>
                <a:spLocks noChangeShapeType="1"/>
              </p:cNvSpPr>
              <p:nvPr/>
            </p:nvSpPr>
            <p:spPr bwMode="auto">
              <a:xfrm>
                <a:off x="2677" y="7965"/>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3" name="Line 66"/>
              <p:cNvSpPr>
                <a:spLocks noChangeShapeType="1"/>
              </p:cNvSpPr>
              <p:nvPr/>
            </p:nvSpPr>
            <p:spPr bwMode="auto">
              <a:xfrm>
                <a:off x="2498" y="8145"/>
                <a:ext cx="17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4" name="Line 67"/>
              <p:cNvSpPr>
                <a:spLocks noChangeShapeType="1"/>
              </p:cNvSpPr>
              <p:nvPr/>
            </p:nvSpPr>
            <p:spPr bwMode="auto">
              <a:xfrm>
                <a:off x="2497" y="8130"/>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5" name="Line 68"/>
              <p:cNvSpPr>
                <a:spLocks noChangeShapeType="1"/>
              </p:cNvSpPr>
              <p:nvPr/>
            </p:nvSpPr>
            <p:spPr bwMode="auto">
              <a:xfrm flipV="1">
                <a:off x="2511" y="8310"/>
                <a:ext cx="526"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6" name="Line 69"/>
              <p:cNvSpPr>
                <a:spLocks noChangeShapeType="1"/>
              </p:cNvSpPr>
              <p:nvPr/>
            </p:nvSpPr>
            <p:spPr bwMode="auto">
              <a:xfrm flipV="1">
                <a:off x="3112" y="813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7" name="Line 70"/>
              <p:cNvSpPr>
                <a:spLocks noChangeShapeType="1"/>
              </p:cNvSpPr>
              <p:nvPr/>
            </p:nvSpPr>
            <p:spPr bwMode="auto">
              <a:xfrm flipH="1">
                <a:off x="2917" y="8130"/>
                <a:ext cx="1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8" name="Line 71"/>
              <p:cNvSpPr>
                <a:spLocks noChangeShapeType="1"/>
              </p:cNvSpPr>
              <p:nvPr/>
            </p:nvSpPr>
            <p:spPr bwMode="auto">
              <a:xfrm flipV="1">
                <a:off x="2960" y="798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9" name="Line 72"/>
              <p:cNvSpPr>
                <a:spLocks noChangeShapeType="1"/>
              </p:cNvSpPr>
              <p:nvPr/>
            </p:nvSpPr>
            <p:spPr bwMode="auto">
              <a:xfrm>
                <a:off x="2932" y="7950"/>
                <a:ext cx="1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50" name="Line 73"/>
              <p:cNvSpPr>
                <a:spLocks noChangeShapeType="1"/>
              </p:cNvSpPr>
              <p:nvPr/>
            </p:nvSpPr>
            <p:spPr bwMode="auto">
              <a:xfrm flipV="1">
                <a:off x="3127" y="777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0" y="0"/>
            <a:ext cx="9144000" cy="6858000"/>
          </a:xfrm>
        </p:spPr>
        <p:txBody>
          <a:bodyPr/>
          <a:lstStyle/>
          <a:p>
            <a:pPr eaLnBrk="1" hangingPunct="1"/>
            <a:r>
              <a:rPr lang="fr-FR" smtClean="0"/>
              <a:t>Les piles en I</a:t>
            </a:r>
          </a:p>
          <a:p>
            <a:pPr eaLnBrk="1" hangingPunct="1"/>
            <a:r>
              <a:rPr lang="fr-FR" smtClean="0"/>
              <a:t>La section des piles de grandes hauteurs  est déterminée par l’action du vent. Les piles doivent présenter une certaine souplesse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4638"/>
            <a:ext cx="8686800" cy="777875"/>
          </a:xfrm>
        </p:spPr>
        <p:txBody>
          <a:bodyPr/>
          <a:lstStyle/>
          <a:p>
            <a:pPr algn="l" eaLnBrk="1" hangingPunct="1"/>
            <a:r>
              <a:rPr lang="fr-FR" smtClean="0"/>
              <a:t>La  culée </a:t>
            </a:r>
          </a:p>
        </p:txBody>
      </p:sp>
      <p:pic>
        <p:nvPicPr>
          <p:cNvPr id="32771" name="Picture 4" descr="culée1"/>
          <p:cNvPicPr>
            <a:picLocks noGrp="1" noChangeAspect="1" noChangeArrowheads="1"/>
          </p:cNvPicPr>
          <p:nvPr>
            <p:ph type="body" idx="1"/>
          </p:nvPr>
        </p:nvPicPr>
        <p:blipFill>
          <a:blip r:embed="rId2">
            <a:lum contrast="20000"/>
            <a:extLst>
              <a:ext uri="{28A0092B-C50C-407E-A947-70E740481C1C}">
                <a14:useLocalDpi xmlns:a14="http://schemas.microsoft.com/office/drawing/2010/main" val="0"/>
              </a:ext>
            </a:extLst>
          </a:blip>
          <a:srcRect/>
          <a:stretch>
            <a:fillRect/>
          </a:stretch>
        </p:blipFill>
        <p:spPr>
          <a:xfrm>
            <a:off x="0" y="2781300"/>
            <a:ext cx="3708400" cy="3887788"/>
          </a:xfrm>
          <a:noFill/>
        </p:spPr>
      </p:pic>
      <p:pic>
        <p:nvPicPr>
          <p:cNvPr id="32772" name="Picture 5" descr="culée"/>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3995738" y="2852738"/>
            <a:ext cx="439261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7"/>
          <p:cNvSpPr>
            <a:spLocks noChangeArrowheads="1"/>
          </p:cNvSpPr>
          <p:nvPr/>
        </p:nvSpPr>
        <p:spPr bwMode="auto">
          <a:xfrm>
            <a:off x="179388" y="1196975"/>
            <a:ext cx="89646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fr-FR" sz="2400"/>
              <a:t>On appelle Culée un appui d’extrémité d’un ouvrage. La culée joue un double rôle : assurer l’appui du tablier d’une part et le soutènement des terres d’autre part. Une culée courante est composée d’un groupe de murs</a:t>
            </a:r>
            <a:r>
              <a:rPr lang="fr-F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0" y="0"/>
            <a:ext cx="9144000" cy="6858000"/>
          </a:xfrm>
        </p:spPr>
        <p:txBody>
          <a:bodyPr/>
          <a:lstStyle/>
          <a:p>
            <a:pPr eaLnBrk="1" hangingPunct="1">
              <a:buFontTx/>
              <a:buNone/>
            </a:pPr>
            <a:endParaRPr lang="fr-FR" smtClean="0"/>
          </a:p>
        </p:txBody>
      </p:sp>
      <p:grpSp>
        <p:nvGrpSpPr>
          <p:cNvPr id="33795" name="Group 4"/>
          <p:cNvGrpSpPr>
            <a:grpSpLocks/>
          </p:cNvGrpSpPr>
          <p:nvPr/>
        </p:nvGrpSpPr>
        <p:grpSpPr bwMode="auto">
          <a:xfrm>
            <a:off x="611188" y="1063625"/>
            <a:ext cx="7561262" cy="4597400"/>
            <a:chOff x="2257" y="7628"/>
            <a:chExt cx="7260" cy="3315"/>
          </a:xfrm>
        </p:grpSpPr>
        <p:sp>
          <p:nvSpPr>
            <p:cNvPr id="33796" name="Rectangle 5"/>
            <p:cNvSpPr>
              <a:spLocks noChangeArrowheads="1"/>
            </p:cNvSpPr>
            <p:nvPr/>
          </p:nvSpPr>
          <p:spPr bwMode="auto">
            <a:xfrm>
              <a:off x="5557" y="8738"/>
              <a:ext cx="3600" cy="180"/>
            </a:xfrm>
            <a:prstGeom prst="rect">
              <a:avLst/>
            </a:prstGeom>
            <a:solidFill>
              <a:srgbClr val="FFFFFF"/>
            </a:solidFill>
            <a:ln w="9525">
              <a:solidFill>
                <a:srgbClr val="000000"/>
              </a:solidFill>
              <a:miter lim="800000"/>
              <a:headEnd/>
              <a:tailEnd/>
            </a:ln>
          </p:spPr>
          <p:txBody>
            <a:bodyPr/>
            <a:lstStyle/>
            <a:p>
              <a:endParaRPr lang="fr-FR"/>
            </a:p>
          </p:txBody>
        </p:sp>
        <p:sp>
          <p:nvSpPr>
            <p:cNvPr id="33797" name="Line 6"/>
            <p:cNvSpPr>
              <a:spLocks noChangeShapeType="1"/>
            </p:cNvSpPr>
            <p:nvPr/>
          </p:nvSpPr>
          <p:spPr bwMode="auto">
            <a:xfrm flipV="1">
              <a:off x="5557" y="7838"/>
              <a:ext cx="72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798" name="Line 7"/>
            <p:cNvSpPr>
              <a:spLocks noChangeShapeType="1"/>
            </p:cNvSpPr>
            <p:nvPr/>
          </p:nvSpPr>
          <p:spPr bwMode="auto">
            <a:xfrm>
              <a:off x="6277" y="7838"/>
              <a:ext cx="30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799" name="Rectangle 8"/>
            <p:cNvSpPr>
              <a:spLocks noChangeArrowheads="1"/>
            </p:cNvSpPr>
            <p:nvPr/>
          </p:nvSpPr>
          <p:spPr bwMode="auto">
            <a:xfrm>
              <a:off x="5917" y="9098"/>
              <a:ext cx="180" cy="360"/>
            </a:xfrm>
            <a:prstGeom prst="rect">
              <a:avLst/>
            </a:prstGeom>
            <a:solidFill>
              <a:srgbClr val="FFFFFF"/>
            </a:solidFill>
            <a:ln w="9525">
              <a:solidFill>
                <a:srgbClr val="000000"/>
              </a:solidFill>
              <a:miter lim="800000"/>
              <a:headEnd/>
              <a:tailEnd/>
            </a:ln>
          </p:spPr>
          <p:txBody>
            <a:bodyPr/>
            <a:lstStyle/>
            <a:p>
              <a:endParaRPr lang="fr-FR"/>
            </a:p>
          </p:txBody>
        </p:sp>
        <p:sp>
          <p:nvSpPr>
            <p:cNvPr id="33800" name="Line 9"/>
            <p:cNvSpPr>
              <a:spLocks noChangeShapeType="1"/>
            </p:cNvSpPr>
            <p:nvPr/>
          </p:nvSpPr>
          <p:spPr bwMode="auto">
            <a:xfrm flipV="1">
              <a:off x="5917" y="8918"/>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01" name="Line 10"/>
            <p:cNvSpPr>
              <a:spLocks noChangeShapeType="1"/>
            </p:cNvSpPr>
            <p:nvPr/>
          </p:nvSpPr>
          <p:spPr bwMode="auto">
            <a:xfrm flipV="1">
              <a:off x="6097" y="8918"/>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02" name="Line 11"/>
            <p:cNvSpPr>
              <a:spLocks noChangeShapeType="1"/>
            </p:cNvSpPr>
            <p:nvPr/>
          </p:nvSpPr>
          <p:spPr bwMode="auto">
            <a:xfrm flipV="1">
              <a:off x="6097" y="8918"/>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03" name="Line 12"/>
            <p:cNvSpPr>
              <a:spLocks noChangeShapeType="1"/>
            </p:cNvSpPr>
            <p:nvPr/>
          </p:nvSpPr>
          <p:spPr bwMode="auto">
            <a:xfrm>
              <a:off x="5557" y="9638"/>
              <a:ext cx="7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04" name="Line 13"/>
            <p:cNvSpPr>
              <a:spLocks noChangeShapeType="1"/>
            </p:cNvSpPr>
            <p:nvPr/>
          </p:nvSpPr>
          <p:spPr bwMode="auto">
            <a:xfrm flipV="1">
              <a:off x="6277" y="8918"/>
              <a:ext cx="72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05" name="Line 14"/>
            <p:cNvSpPr>
              <a:spLocks noChangeShapeType="1"/>
            </p:cNvSpPr>
            <p:nvPr/>
          </p:nvSpPr>
          <p:spPr bwMode="auto">
            <a:xfrm flipV="1">
              <a:off x="5557" y="9278"/>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06" name="Line 15"/>
            <p:cNvSpPr>
              <a:spLocks noChangeShapeType="1"/>
            </p:cNvSpPr>
            <p:nvPr/>
          </p:nvSpPr>
          <p:spPr bwMode="auto">
            <a:xfrm>
              <a:off x="5557" y="9638"/>
              <a:ext cx="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07" name="Line 16"/>
            <p:cNvSpPr>
              <a:spLocks noChangeShapeType="1"/>
            </p:cNvSpPr>
            <p:nvPr/>
          </p:nvSpPr>
          <p:spPr bwMode="auto">
            <a:xfrm>
              <a:off x="5557" y="10898"/>
              <a:ext cx="7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08" name="Line 17"/>
            <p:cNvSpPr>
              <a:spLocks noChangeShapeType="1"/>
            </p:cNvSpPr>
            <p:nvPr/>
          </p:nvSpPr>
          <p:spPr bwMode="auto">
            <a:xfrm>
              <a:off x="6277" y="9638"/>
              <a:ext cx="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09" name="Line 18"/>
            <p:cNvSpPr>
              <a:spLocks noChangeShapeType="1"/>
            </p:cNvSpPr>
            <p:nvPr/>
          </p:nvSpPr>
          <p:spPr bwMode="auto">
            <a:xfrm flipV="1">
              <a:off x="6277" y="8918"/>
              <a:ext cx="2340" cy="19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10" name="Line 19"/>
            <p:cNvSpPr>
              <a:spLocks noChangeShapeType="1"/>
            </p:cNvSpPr>
            <p:nvPr/>
          </p:nvSpPr>
          <p:spPr bwMode="auto">
            <a:xfrm flipH="1">
              <a:off x="5377" y="7838"/>
              <a:ext cx="72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11" name="Line 20"/>
            <p:cNvSpPr>
              <a:spLocks noChangeShapeType="1"/>
            </p:cNvSpPr>
            <p:nvPr/>
          </p:nvSpPr>
          <p:spPr bwMode="auto">
            <a:xfrm flipH="1">
              <a:off x="4477" y="7838"/>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12" name="Line 21"/>
            <p:cNvSpPr>
              <a:spLocks noChangeShapeType="1"/>
            </p:cNvSpPr>
            <p:nvPr/>
          </p:nvSpPr>
          <p:spPr bwMode="auto">
            <a:xfrm>
              <a:off x="4297" y="8738"/>
              <a:ext cx="10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13" name="Line 22"/>
            <p:cNvSpPr>
              <a:spLocks noChangeShapeType="1"/>
            </p:cNvSpPr>
            <p:nvPr/>
          </p:nvSpPr>
          <p:spPr bwMode="auto">
            <a:xfrm>
              <a:off x="5377" y="8738"/>
              <a:ext cx="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14" name="Line 23"/>
            <p:cNvSpPr>
              <a:spLocks noChangeShapeType="1"/>
            </p:cNvSpPr>
            <p:nvPr/>
          </p:nvSpPr>
          <p:spPr bwMode="auto">
            <a:xfrm flipH="1">
              <a:off x="4822" y="10942"/>
              <a:ext cx="5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15" name="Line 24"/>
            <p:cNvSpPr>
              <a:spLocks noChangeShapeType="1"/>
            </p:cNvSpPr>
            <p:nvPr/>
          </p:nvSpPr>
          <p:spPr bwMode="auto">
            <a:xfrm flipH="1" flipV="1">
              <a:off x="4342" y="8738"/>
              <a:ext cx="54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16" name="Line 25"/>
            <p:cNvSpPr>
              <a:spLocks noChangeShapeType="1"/>
            </p:cNvSpPr>
            <p:nvPr/>
          </p:nvSpPr>
          <p:spPr bwMode="auto">
            <a:xfrm>
              <a:off x="4387" y="7628"/>
              <a:ext cx="1"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17" name="Line 26"/>
            <p:cNvSpPr>
              <a:spLocks noChangeShapeType="1"/>
            </p:cNvSpPr>
            <p:nvPr/>
          </p:nvSpPr>
          <p:spPr bwMode="auto">
            <a:xfrm>
              <a:off x="4357" y="7973"/>
              <a:ext cx="12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18" name="Line 27"/>
            <p:cNvSpPr>
              <a:spLocks noChangeShapeType="1"/>
            </p:cNvSpPr>
            <p:nvPr/>
          </p:nvSpPr>
          <p:spPr bwMode="auto">
            <a:xfrm flipH="1">
              <a:off x="5197" y="8018"/>
              <a:ext cx="3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19" name="Line 28"/>
            <p:cNvSpPr>
              <a:spLocks noChangeShapeType="1"/>
            </p:cNvSpPr>
            <p:nvPr/>
          </p:nvSpPr>
          <p:spPr bwMode="auto">
            <a:xfrm flipH="1">
              <a:off x="4117" y="8558"/>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820" name="Arc 29"/>
            <p:cNvSpPr>
              <a:spLocks/>
            </p:cNvSpPr>
            <p:nvPr/>
          </p:nvSpPr>
          <p:spPr bwMode="auto">
            <a:xfrm rot="5400000" flipV="1">
              <a:off x="2437" y="8318"/>
              <a:ext cx="540" cy="900"/>
            </a:xfrm>
            <a:custGeom>
              <a:avLst/>
              <a:gdLst>
                <a:gd name="T0" fmla="*/ 0 w 21600"/>
                <a:gd name="T1" fmla="*/ 0 h 21600"/>
                <a:gd name="T2" fmla="*/ 540 w 21600"/>
                <a:gd name="T3" fmla="*/ 900 h 21600"/>
                <a:gd name="T4" fmla="*/ 0 w 21600"/>
                <a:gd name="T5" fmla="*/ 9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821" name="Arc 30"/>
            <p:cNvSpPr>
              <a:spLocks/>
            </p:cNvSpPr>
            <p:nvPr/>
          </p:nvSpPr>
          <p:spPr bwMode="auto">
            <a:xfrm rot="-5400000" flipH="1" flipV="1">
              <a:off x="3352" y="8303"/>
              <a:ext cx="540" cy="900"/>
            </a:xfrm>
            <a:custGeom>
              <a:avLst/>
              <a:gdLst>
                <a:gd name="T0" fmla="*/ 0 w 21600"/>
                <a:gd name="T1" fmla="*/ 0 h 21600"/>
                <a:gd name="T2" fmla="*/ 540 w 21600"/>
                <a:gd name="T3" fmla="*/ 900 h 21600"/>
                <a:gd name="T4" fmla="*/ 0 w 21600"/>
                <a:gd name="T5" fmla="*/ 9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822" name="Text Box 31"/>
            <p:cNvSpPr txBox="1">
              <a:spLocks noChangeArrowheads="1"/>
            </p:cNvSpPr>
            <p:nvPr/>
          </p:nvSpPr>
          <p:spPr bwMode="auto">
            <a:xfrm>
              <a:off x="6682" y="8003"/>
              <a:ext cx="900" cy="54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Tablier</a:t>
              </a:r>
              <a:endParaRPr lang="fr-FR"/>
            </a:p>
          </p:txBody>
        </p:sp>
        <p:sp>
          <p:nvSpPr>
            <p:cNvPr id="33823" name="Text Box 32"/>
            <p:cNvSpPr txBox="1">
              <a:spLocks noChangeArrowheads="1"/>
            </p:cNvSpPr>
            <p:nvPr/>
          </p:nvSpPr>
          <p:spPr bwMode="auto">
            <a:xfrm>
              <a:off x="2497" y="7658"/>
              <a:ext cx="1260" cy="6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Terre de remblai</a:t>
              </a:r>
              <a:endParaRPr lang="fr-FR"/>
            </a:p>
          </p:txBody>
        </p:sp>
        <p:sp>
          <p:nvSpPr>
            <p:cNvPr id="33824" name="Text Box 33"/>
            <p:cNvSpPr txBox="1">
              <a:spLocks noChangeArrowheads="1"/>
            </p:cNvSpPr>
            <p:nvPr/>
          </p:nvSpPr>
          <p:spPr bwMode="auto">
            <a:xfrm>
              <a:off x="8077" y="9518"/>
              <a:ext cx="144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Mur de front</a:t>
              </a:r>
              <a:endParaRPr lang="fr-FR"/>
            </a:p>
          </p:txBody>
        </p:sp>
        <p:sp>
          <p:nvSpPr>
            <p:cNvPr id="33825" name="Text Box 34"/>
            <p:cNvSpPr txBox="1">
              <a:spLocks noChangeArrowheads="1"/>
            </p:cNvSpPr>
            <p:nvPr/>
          </p:nvSpPr>
          <p:spPr bwMode="auto">
            <a:xfrm>
              <a:off x="6922" y="10538"/>
              <a:ext cx="1875"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Redan horizontal</a:t>
              </a:r>
              <a:endParaRPr lang="fr-FR"/>
            </a:p>
          </p:txBody>
        </p:sp>
        <p:sp>
          <p:nvSpPr>
            <p:cNvPr id="33826" name="Text Box 35"/>
            <p:cNvSpPr txBox="1">
              <a:spLocks noChangeArrowheads="1"/>
            </p:cNvSpPr>
            <p:nvPr/>
          </p:nvSpPr>
          <p:spPr bwMode="auto">
            <a:xfrm>
              <a:off x="2752" y="9638"/>
              <a:ext cx="144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Mur en retour</a:t>
              </a:r>
              <a:endParaRPr lang="fr-FR"/>
            </a:p>
          </p:txBody>
        </p:sp>
        <p:sp>
          <p:nvSpPr>
            <p:cNvPr id="33827" name="Line 36"/>
            <p:cNvSpPr>
              <a:spLocks noChangeShapeType="1"/>
            </p:cNvSpPr>
            <p:nvPr/>
          </p:nvSpPr>
          <p:spPr bwMode="auto">
            <a:xfrm flipV="1">
              <a:off x="4117" y="9458"/>
              <a:ext cx="54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828" name="Line 37"/>
            <p:cNvSpPr>
              <a:spLocks noChangeShapeType="1"/>
            </p:cNvSpPr>
            <p:nvPr/>
          </p:nvSpPr>
          <p:spPr bwMode="auto">
            <a:xfrm flipH="1" flipV="1">
              <a:off x="6277" y="9098"/>
              <a:ext cx="720" cy="16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829" name="Line 38"/>
            <p:cNvSpPr>
              <a:spLocks noChangeShapeType="1"/>
            </p:cNvSpPr>
            <p:nvPr/>
          </p:nvSpPr>
          <p:spPr bwMode="auto">
            <a:xfrm flipH="1" flipV="1">
              <a:off x="7642" y="9382"/>
              <a:ext cx="54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0" y="0"/>
            <a:ext cx="9144000" cy="6858000"/>
          </a:xfrm>
        </p:spPr>
        <p:txBody>
          <a:bodyPr/>
          <a:lstStyle/>
          <a:p>
            <a:pPr eaLnBrk="1" hangingPunct="1">
              <a:lnSpc>
                <a:spcPct val="80000"/>
              </a:lnSpc>
            </a:pPr>
            <a:r>
              <a:rPr lang="fr-FR" sz="2800" smtClean="0"/>
              <a:t> </a:t>
            </a:r>
            <a:r>
              <a:rPr lang="fr-FR" sz="2800" b="1" smtClean="0"/>
              <a:t>Un mur de front</a:t>
            </a:r>
            <a:r>
              <a:rPr lang="fr-FR" sz="2800" smtClean="0"/>
              <a:t> : sur lequel s’appuie le tablier et qui soutient les terres. La partie supérieure présente vers l’avant un redan horizontal ou sommier sur lequel repose le tablier par l’intermédiaire d’appareils d’appui et à l’arrière un mur garde grève.</a:t>
            </a:r>
          </a:p>
          <a:p>
            <a:pPr eaLnBrk="1" hangingPunct="1">
              <a:lnSpc>
                <a:spcPct val="80000"/>
              </a:lnSpc>
            </a:pPr>
            <a:r>
              <a:rPr lang="fr-FR" sz="2800" smtClean="0"/>
              <a:t> </a:t>
            </a:r>
            <a:r>
              <a:rPr lang="fr-FR" sz="2800" b="1" smtClean="0"/>
              <a:t>Les murs en retour</a:t>
            </a:r>
            <a:r>
              <a:rPr lang="fr-FR" sz="2800" smtClean="0"/>
              <a:t> : ce sont des voiles d’épaisseur généralement constante, ils sont encastrés sur le mur de front et le mur garde grève. Ces murs sont parallèles à l’axe longitudinal de l’ouvrage.</a:t>
            </a:r>
          </a:p>
          <a:p>
            <a:pPr eaLnBrk="1" hangingPunct="1">
              <a:lnSpc>
                <a:spcPct val="80000"/>
              </a:lnSpc>
            </a:pPr>
            <a:r>
              <a:rPr lang="fr-FR" sz="2800" smtClean="0"/>
              <a:t> </a:t>
            </a:r>
            <a:r>
              <a:rPr lang="fr-FR" sz="2800" b="1" smtClean="0"/>
              <a:t>Un mur garde grève</a:t>
            </a:r>
            <a:r>
              <a:rPr lang="fr-FR" sz="2800" smtClean="0"/>
              <a:t> : il est destiné à isoler le tablier du remblai. Il s’agit d’un voile en béton armé construit après achèvement du tablier par reprise de bétonnage sur le sommier. Il doit résister aux efforts de poussée des terres, aux efforts de freinage dus à la charge d’exploitation et enfin aux efforts transmis par la dalle de transition. Le meilleur mur garde grève est doté d’un corbeau avant permettant d’atténuer le choc du tablier sur le mur garde grève et d’un corbeau arrière sur lequel prend appui la dalle de transition.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836613"/>
            <a:ext cx="4033838" cy="4321175"/>
          </a:xfrm>
          <a:noFill/>
        </p:spPr>
      </p:pic>
      <p:sp>
        <p:nvSpPr>
          <p:cNvPr id="35843" name="Rectangle 5"/>
          <p:cNvSpPr>
            <a:spLocks noChangeArrowheads="1"/>
          </p:cNvSpPr>
          <p:nvPr/>
        </p:nvSpPr>
        <p:spPr bwMode="auto">
          <a:xfrm>
            <a:off x="971550" y="3644900"/>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t>Mur latéral</a:t>
            </a:r>
          </a:p>
        </p:txBody>
      </p:sp>
      <p:pic>
        <p:nvPicPr>
          <p:cNvPr id="358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908050"/>
            <a:ext cx="47879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8"/>
          <p:cNvSpPr>
            <a:spLocks noChangeArrowheads="1"/>
          </p:cNvSpPr>
          <p:nvPr/>
        </p:nvSpPr>
        <p:spPr bwMode="auto">
          <a:xfrm>
            <a:off x="5292725" y="3933825"/>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solidFill>
                  <a:schemeClr val="bg1"/>
                </a:solidFill>
              </a:rPr>
              <a:t>Mur de front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0" y="0"/>
            <a:ext cx="9144000" cy="6858000"/>
          </a:xfrm>
        </p:spPr>
        <p:txBody>
          <a:bodyPr/>
          <a:lstStyle/>
          <a:p>
            <a:pPr eaLnBrk="1" hangingPunct="1"/>
            <a:r>
              <a:rPr lang="fr-FR" sz="2800" smtClean="0"/>
              <a:t>On utilise également dans les culées des organes tels que :</a:t>
            </a:r>
          </a:p>
          <a:p>
            <a:pPr eaLnBrk="1" hangingPunct="1"/>
            <a:r>
              <a:rPr lang="fr-FR" sz="2800" b="1" smtClean="0"/>
              <a:t>Les dispositifs de drainage</a:t>
            </a:r>
            <a:r>
              <a:rPr lang="fr-FR" sz="2800" smtClean="0"/>
              <a:t> qui recueillent et évacuent les eaux qui s’infiltrent par les joints de chaussées et le mur de front.</a:t>
            </a:r>
          </a:p>
          <a:p>
            <a:pPr eaLnBrk="1" hangingPunct="1"/>
            <a:r>
              <a:rPr lang="fr-FR" sz="2800" smtClean="0"/>
              <a:t>La dalle de transition qui a pour rôle d’atténuer les effets de dénivellement se produisant entre la chaussée courante et le pont, résultant d’un compactage nécessairement imparfait du remblai des maçonneries ou des légers tassements de celui-ci. La dalle de transition est réalisée en béton armé et s’appuie d’un coté sur la culée et de l’autre sur la terre naturelle. L’épaisseur que l’on donne habituellement aux dalles de transition est de l’ordre de 30cm et se calcule comme une travée indépendante.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0" y="0"/>
            <a:ext cx="9144000" cy="6858000"/>
          </a:xfrm>
        </p:spPr>
        <p:txBody>
          <a:bodyPr/>
          <a:lstStyle/>
          <a:p>
            <a:pPr eaLnBrk="1" hangingPunct="1"/>
            <a:endParaRPr lang="fr-FR" smtClean="0"/>
          </a:p>
        </p:txBody>
      </p:sp>
      <p:grpSp>
        <p:nvGrpSpPr>
          <p:cNvPr id="37891" name="Group 4"/>
          <p:cNvGrpSpPr>
            <a:grpSpLocks/>
          </p:cNvGrpSpPr>
          <p:nvPr/>
        </p:nvGrpSpPr>
        <p:grpSpPr bwMode="auto">
          <a:xfrm>
            <a:off x="1042988" y="908050"/>
            <a:ext cx="5616575" cy="4968875"/>
            <a:chOff x="1777" y="7356"/>
            <a:chExt cx="5610" cy="3705"/>
          </a:xfrm>
        </p:grpSpPr>
        <p:sp>
          <p:nvSpPr>
            <p:cNvPr id="37892" name="Line 5"/>
            <p:cNvSpPr>
              <a:spLocks noChangeShapeType="1"/>
            </p:cNvSpPr>
            <p:nvPr/>
          </p:nvSpPr>
          <p:spPr bwMode="auto">
            <a:xfrm>
              <a:off x="3082" y="8001"/>
              <a:ext cx="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893" name="Line 6"/>
            <p:cNvSpPr>
              <a:spLocks noChangeShapeType="1"/>
            </p:cNvSpPr>
            <p:nvPr/>
          </p:nvSpPr>
          <p:spPr bwMode="auto">
            <a:xfrm>
              <a:off x="4027" y="8001"/>
              <a:ext cx="1"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894" name="Line 7"/>
            <p:cNvSpPr>
              <a:spLocks noChangeShapeType="1"/>
            </p:cNvSpPr>
            <p:nvPr/>
          </p:nvSpPr>
          <p:spPr bwMode="auto">
            <a:xfrm flipH="1">
              <a:off x="2767" y="8721"/>
              <a:ext cx="12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895" name="AutoShape 8"/>
            <p:cNvSpPr>
              <a:spLocks noChangeArrowheads="1"/>
            </p:cNvSpPr>
            <p:nvPr/>
          </p:nvSpPr>
          <p:spPr bwMode="auto">
            <a:xfrm>
              <a:off x="3577" y="8721"/>
              <a:ext cx="180" cy="180"/>
            </a:xfrm>
            <a:prstGeom prst="flowChartExtract">
              <a:avLst/>
            </a:prstGeom>
            <a:solidFill>
              <a:srgbClr val="FFFFFF"/>
            </a:solidFill>
            <a:ln w="9525">
              <a:solidFill>
                <a:srgbClr val="000000"/>
              </a:solidFill>
              <a:miter lim="800000"/>
              <a:headEnd/>
              <a:tailEnd/>
            </a:ln>
          </p:spPr>
          <p:txBody>
            <a:bodyPr/>
            <a:lstStyle/>
            <a:p>
              <a:endParaRPr lang="fr-FR"/>
            </a:p>
          </p:txBody>
        </p:sp>
        <p:sp>
          <p:nvSpPr>
            <p:cNvPr id="37896" name="Line 9"/>
            <p:cNvSpPr>
              <a:spLocks noChangeShapeType="1"/>
            </p:cNvSpPr>
            <p:nvPr/>
          </p:nvSpPr>
          <p:spPr bwMode="auto">
            <a:xfrm>
              <a:off x="3397" y="8901"/>
              <a:ext cx="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897" name="Line 10"/>
            <p:cNvSpPr>
              <a:spLocks noChangeShapeType="1"/>
            </p:cNvSpPr>
            <p:nvPr/>
          </p:nvSpPr>
          <p:spPr bwMode="auto">
            <a:xfrm flipV="1">
              <a:off x="4297" y="8361"/>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898" name="Line 11"/>
            <p:cNvSpPr>
              <a:spLocks noChangeShapeType="1"/>
            </p:cNvSpPr>
            <p:nvPr/>
          </p:nvSpPr>
          <p:spPr bwMode="auto">
            <a:xfrm>
              <a:off x="4297" y="836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899" name="Line 12"/>
            <p:cNvSpPr>
              <a:spLocks noChangeShapeType="1"/>
            </p:cNvSpPr>
            <p:nvPr/>
          </p:nvSpPr>
          <p:spPr bwMode="auto">
            <a:xfrm>
              <a:off x="4117" y="8361"/>
              <a:ext cx="1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00" name="Line 13"/>
            <p:cNvSpPr>
              <a:spLocks noChangeShapeType="1"/>
            </p:cNvSpPr>
            <p:nvPr/>
          </p:nvSpPr>
          <p:spPr bwMode="auto">
            <a:xfrm flipV="1">
              <a:off x="4117" y="8181"/>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01" name="Line 14"/>
            <p:cNvSpPr>
              <a:spLocks noChangeShapeType="1"/>
            </p:cNvSpPr>
            <p:nvPr/>
          </p:nvSpPr>
          <p:spPr bwMode="auto">
            <a:xfrm flipV="1">
              <a:off x="4117" y="8001"/>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02" name="Line 15"/>
            <p:cNvSpPr>
              <a:spLocks noChangeShapeType="1"/>
            </p:cNvSpPr>
            <p:nvPr/>
          </p:nvSpPr>
          <p:spPr bwMode="auto">
            <a:xfrm>
              <a:off x="4297" y="8001"/>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03" name="Line 16"/>
            <p:cNvSpPr>
              <a:spLocks noChangeShapeType="1"/>
            </p:cNvSpPr>
            <p:nvPr/>
          </p:nvSpPr>
          <p:spPr bwMode="auto">
            <a:xfrm>
              <a:off x="4477" y="8001"/>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04" name="Line 17"/>
            <p:cNvSpPr>
              <a:spLocks noChangeShapeType="1"/>
            </p:cNvSpPr>
            <p:nvPr/>
          </p:nvSpPr>
          <p:spPr bwMode="auto">
            <a:xfrm>
              <a:off x="4477" y="8541"/>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05" name="Line 18"/>
            <p:cNvSpPr>
              <a:spLocks noChangeShapeType="1"/>
            </p:cNvSpPr>
            <p:nvPr/>
          </p:nvSpPr>
          <p:spPr bwMode="auto">
            <a:xfrm>
              <a:off x="4657" y="8541"/>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06" name="Line 19"/>
            <p:cNvSpPr>
              <a:spLocks noChangeShapeType="1"/>
            </p:cNvSpPr>
            <p:nvPr/>
          </p:nvSpPr>
          <p:spPr bwMode="auto">
            <a:xfrm flipH="1">
              <a:off x="4477" y="8721"/>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07" name="Line 20"/>
            <p:cNvSpPr>
              <a:spLocks noChangeShapeType="1"/>
            </p:cNvSpPr>
            <p:nvPr/>
          </p:nvSpPr>
          <p:spPr bwMode="auto">
            <a:xfrm>
              <a:off x="4477" y="8721"/>
              <a:ext cx="1" cy="19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08" name="Line 21"/>
            <p:cNvSpPr>
              <a:spLocks noChangeShapeType="1"/>
            </p:cNvSpPr>
            <p:nvPr/>
          </p:nvSpPr>
          <p:spPr bwMode="auto">
            <a:xfrm>
              <a:off x="3397" y="8901"/>
              <a:ext cx="0" cy="1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09" name="Rectangle 22"/>
            <p:cNvSpPr>
              <a:spLocks noChangeArrowheads="1"/>
            </p:cNvSpPr>
            <p:nvPr/>
          </p:nvSpPr>
          <p:spPr bwMode="auto">
            <a:xfrm>
              <a:off x="3037" y="10701"/>
              <a:ext cx="1800" cy="360"/>
            </a:xfrm>
            <a:prstGeom prst="rect">
              <a:avLst/>
            </a:prstGeom>
            <a:solidFill>
              <a:srgbClr val="FFFFFF"/>
            </a:solidFill>
            <a:ln w="9525">
              <a:solidFill>
                <a:srgbClr val="000000"/>
              </a:solidFill>
              <a:miter lim="800000"/>
              <a:headEnd/>
              <a:tailEnd/>
            </a:ln>
          </p:spPr>
          <p:txBody>
            <a:bodyPr/>
            <a:lstStyle/>
            <a:p>
              <a:endParaRPr lang="fr-FR"/>
            </a:p>
          </p:txBody>
        </p:sp>
        <p:sp>
          <p:nvSpPr>
            <p:cNvPr id="37910" name="Line 23"/>
            <p:cNvSpPr>
              <a:spLocks noChangeShapeType="1"/>
            </p:cNvSpPr>
            <p:nvPr/>
          </p:nvSpPr>
          <p:spPr bwMode="auto">
            <a:xfrm>
              <a:off x="4612" y="8271"/>
              <a:ext cx="16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11" name="Line 24"/>
            <p:cNvSpPr>
              <a:spLocks noChangeShapeType="1"/>
            </p:cNvSpPr>
            <p:nvPr/>
          </p:nvSpPr>
          <p:spPr bwMode="auto">
            <a:xfrm>
              <a:off x="4582" y="8481"/>
              <a:ext cx="16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12" name="Line 25"/>
            <p:cNvSpPr>
              <a:spLocks noChangeShapeType="1"/>
            </p:cNvSpPr>
            <p:nvPr/>
          </p:nvSpPr>
          <p:spPr bwMode="auto">
            <a:xfrm>
              <a:off x="4612" y="8271"/>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13" name="Text Box 26"/>
            <p:cNvSpPr txBox="1">
              <a:spLocks noChangeArrowheads="1"/>
            </p:cNvSpPr>
            <p:nvPr/>
          </p:nvSpPr>
          <p:spPr bwMode="auto">
            <a:xfrm>
              <a:off x="5197" y="9441"/>
              <a:ext cx="108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Remblai</a:t>
              </a:r>
              <a:endParaRPr lang="fr-FR"/>
            </a:p>
          </p:txBody>
        </p:sp>
        <p:sp>
          <p:nvSpPr>
            <p:cNvPr id="37914" name="Text Box 27"/>
            <p:cNvSpPr txBox="1">
              <a:spLocks noChangeArrowheads="1"/>
            </p:cNvSpPr>
            <p:nvPr/>
          </p:nvSpPr>
          <p:spPr bwMode="auto">
            <a:xfrm>
              <a:off x="5557" y="8901"/>
              <a:ext cx="162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Corbeau arrière</a:t>
              </a:r>
              <a:endParaRPr lang="fr-FR"/>
            </a:p>
          </p:txBody>
        </p:sp>
        <p:sp>
          <p:nvSpPr>
            <p:cNvPr id="37915" name="Text Box 28"/>
            <p:cNvSpPr txBox="1">
              <a:spLocks noChangeArrowheads="1"/>
            </p:cNvSpPr>
            <p:nvPr/>
          </p:nvSpPr>
          <p:spPr bwMode="auto">
            <a:xfrm>
              <a:off x="5407" y="7836"/>
              <a:ext cx="198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Dalle de transition</a:t>
              </a:r>
              <a:endParaRPr lang="fr-FR"/>
            </a:p>
          </p:txBody>
        </p:sp>
        <p:sp>
          <p:nvSpPr>
            <p:cNvPr id="37916" name="Text Box 29"/>
            <p:cNvSpPr txBox="1">
              <a:spLocks noChangeArrowheads="1"/>
            </p:cNvSpPr>
            <p:nvPr/>
          </p:nvSpPr>
          <p:spPr bwMode="auto">
            <a:xfrm>
              <a:off x="4432" y="7356"/>
              <a:ext cx="1800" cy="525"/>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Mur garde grève</a:t>
              </a:r>
              <a:endParaRPr lang="fr-FR"/>
            </a:p>
          </p:txBody>
        </p:sp>
        <p:sp>
          <p:nvSpPr>
            <p:cNvPr id="37917" name="Text Box 30"/>
            <p:cNvSpPr txBox="1">
              <a:spLocks noChangeArrowheads="1"/>
            </p:cNvSpPr>
            <p:nvPr/>
          </p:nvSpPr>
          <p:spPr bwMode="auto">
            <a:xfrm>
              <a:off x="2677" y="8181"/>
              <a:ext cx="90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Tablier</a:t>
              </a:r>
              <a:endParaRPr lang="fr-FR"/>
            </a:p>
          </p:txBody>
        </p:sp>
        <p:sp>
          <p:nvSpPr>
            <p:cNvPr id="37918" name="Text Box 31"/>
            <p:cNvSpPr txBox="1">
              <a:spLocks noChangeArrowheads="1"/>
            </p:cNvSpPr>
            <p:nvPr/>
          </p:nvSpPr>
          <p:spPr bwMode="auto">
            <a:xfrm>
              <a:off x="1777" y="9261"/>
              <a:ext cx="1440" cy="54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Mur de front</a:t>
              </a:r>
              <a:endParaRPr lang="fr-FR"/>
            </a:p>
          </p:txBody>
        </p:sp>
        <p:sp>
          <p:nvSpPr>
            <p:cNvPr id="37919" name="Text Box 32"/>
            <p:cNvSpPr txBox="1">
              <a:spLocks noChangeArrowheads="1"/>
            </p:cNvSpPr>
            <p:nvPr/>
          </p:nvSpPr>
          <p:spPr bwMode="auto">
            <a:xfrm>
              <a:off x="2377" y="7461"/>
              <a:ext cx="162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Corbeau avant</a:t>
              </a:r>
              <a:endParaRPr lang="fr-FR"/>
            </a:p>
          </p:txBody>
        </p:sp>
        <p:sp>
          <p:nvSpPr>
            <p:cNvPr id="37920" name="Line 33"/>
            <p:cNvSpPr>
              <a:spLocks noChangeShapeType="1"/>
            </p:cNvSpPr>
            <p:nvPr/>
          </p:nvSpPr>
          <p:spPr bwMode="auto">
            <a:xfrm>
              <a:off x="3817" y="7701"/>
              <a:ext cx="3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7921" name="Line 34"/>
            <p:cNvSpPr>
              <a:spLocks noChangeShapeType="1"/>
            </p:cNvSpPr>
            <p:nvPr/>
          </p:nvSpPr>
          <p:spPr bwMode="auto">
            <a:xfrm flipH="1">
              <a:off x="4297" y="7641"/>
              <a:ext cx="36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7922" name="Line 35"/>
            <p:cNvSpPr>
              <a:spLocks noChangeShapeType="1"/>
            </p:cNvSpPr>
            <p:nvPr/>
          </p:nvSpPr>
          <p:spPr bwMode="auto">
            <a:xfrm flipH="1">
              <a:off x="5347" y="8046"/>
              <a:ext cx="18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7923" name="Line 36"/>
            <p:cNvSpPr>
              <a:spLocks noChangeShapeType="1"/>
            </p:cNvSpPr>
            <p:nvPr/>
          </p:nvSpPr>
          <p:spPr bwMode="auto">
            <a:xfrm flipH="1" flipV="1">
              <a:off x="4837" y="8721"/>
              <a:ext cx="72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7924" name="Line 37"/>
            <p:cNvSpPr>
              <a:spLocks noChangeShapeType="1"/>
            </p:cNvSpPr>
            <p:nvPr/>
          </p:nvSpPr>
          <p:spPr bwMode="auto">
            <a:xfrm>
              <a:off x="3052" y="9486"/>
              <a:ext cx="36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1143000"/>
          </a:xfrm>
        </p:spPr>
        <p:txBody>
          <a:bodyPr/>
          <a:lstStyle/>
          <a:p>
            <a:pPr algn="l" eaLnBrk="1" hangingPunct="1"/>
            <a:r>
              <a:rPr lang="fr-FR" sz="3600" b="1" smtClean="0"/>
              <a:t>Sollicitations agissant sur les différents éléments de la culée</a:t>
            </a:r>
            <a:r>
              <a:rPr lang="fr-FR" sz="4000" smtClean="0"/>
              <a:t> </a:t>
            </a:r>
          </a:p>
        </p:txBody>
      </p:sp>
      <p:sp>
        <p:nvSpPr>
          <p:cNvPr id="38915" name="Rectangle 3"/>
          <p:cNvSpPr>
            <a:spLocks noGrp="1" noChangeArrowheads="1"/>
          </p:cNvSpPr>
          <p:nvPr>
            <p:ph type="body" idx="1"/>
          </p:nvPr>
        </p:nvSpPr>
        <p:spPr>
          <a:xfrm>
            <a:off x="0" y="1341438"/>
            <a:ext cx="9144000" cy="5516562"/>
          </a:xfrm>
        </p:spPr>
        <p:txBody>
          <a:bodyPr/>
          <a:lstStyle/>
          <a:p>
            <a:pPr eaLnBrk="1" hangingPunct="1"/>
            <a:r>
              <a:rPr lang="fr-FR" sz="2800" smtClean="0"/>
              <a:t>On retrouve dans ces sollicitations les sollicitations agissant sur les piles auxquelles s’ajoutent l’action des terres. Les surcharges circulant sur le remblai accroissent la poussée des terres sur les murs de front et les murs garde grève. </a:t>
            </a:r>
          </a:p>
          <a:p>
            <a:pPr eaLnBrk="1" hangingPunct="1"/>
            <a:r>
              <a:rPr lang="fr-FR" sz="2800" smtClean="0"/>
              <a:t>Mur garde grève : il est soumis à des efforts importants dus à la poussée des terres à laquelle s’ajoute la poussée des surcharges placées sur les remblais d’accès.</a:t>
            </a:r>
          </a:p>
          <a:p>
            <a:pPr eaLnBrk="1" hangingPunct="1"/>
            <a:r>
              <a:rPr lang="fr-FR" sz="2800" smtClean="0"/>
              <a:t>Il est prévu toujours en béton armé et se calcule comme un voile vertical encastré sur  le mur de front.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0" y="0"/>
            <a:ext cx="9144000" cy="6858000"/>
          </a:xfrm>
        </p:spPr>
        <p:txBody>
          <a:bodyPr/>
          <a:lstStyle/>
          <a:p>
            <a:pPr eaLnBrk="1" hangingPunct="1"/>
            <a:r>
              <a:rPr lang="fr-FR" smtClean="0"/>
              <a:t>Mur de front : les efforts auxquels il est soumis sont : </a:t>
            </a:r>
          </a:p>
          <a:p>
            <a:pPr lvl="1" eaLnBrk="1" hangingPunct="1"/>
            <a:r>
              <a:rPr lang="fr-FR" smtClean="0"/>
              <a:t>les poussées des terres</a:t>
            </a:r>
          </a:p>
          <a:p>
            <a:pPr lvl="1" eaLnBrk="1" hangingPunct="1"/>
            <a:r>
              <a:rPr lang="fr-FR" smtClean="0"/>
              <a:t>les poussées des surcharges sur le remblai</a:t>
            </a:r>
          </a:p>
          <a:p>
            <a:pPr lvl="1" eaLnBrk="1" hangingPunct="1"/>
            <a:r>
              <a:rPr lang="fr-FR" smtClean="0"/>
              <a:t>les réactions verticales du tablier à vide et en charge</a:t>
            </a:r>
          </a:p>
          <a:p>
            <a:pPr lvl="1" eaLnBrk="1" hangingPunct="1"/>
            <a:r>
              <a:rPr lang="fr-FR" smtClean="0"/>
              <a:t>Les efforts de freinage (horizontaux) sur le tablier transmis par les appareils d’appuis.</a:t>
            </a:r>
          </a:p>
          <a:p>
            <a:pPr eaLnBrk="1" hangingPunct="1"/>
            <a:r>
              <a:rPr lang="fr-FR" smtClean="0"/>
              <a:t>Murs en retour ils sont soumis aux poussées des terres, ils sont formés de voiles minces accrocher sur le mur de front en encorbellement ce qui favorise la stabilité de l’ensemble de la culée.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9144000" cy="6858000"/>
          </a:xfrm>
        </p:spPr>
        <p:txBody>
          <a:bodyPr/>
          <a:lstStyle/>
          <a:p>
            <a:pPr eaLnBrk="1" hangingPunct="1"/>
            <a:r>
              <a:rPr lang="fr-FR" b="1" i="1" smtClean="0"/>
              <a:t>Algérie Viaduc sur la ligne  Bone/Tebessa </a:t>
            </a:r>
            <a:br>
              <a:rPr lang="fr-FR" b="1" i="1" smtClean="0"/>
            </a:br>
            <a:r>
              <a:rPr lang="fr-FR" b="1" i="1" smtClean="0"/>
              <a:t>Yt356 de1957</a:t>
            </a:r>
            <a:br>
              <a:rPr lang="fr-FR" b="1" i="1" smtClean="0"/>
            </a:br>
            <a:endParaRPr lang="fr-FR" b="1" i="1" smtClean="0"/>
          </a:p>
        </p:txBody>
      </p:sp>
      <p:pic>
        <p:nvPicPr>
          <p:cNvPr id="4099" name="Picture 4" descr="algeri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91440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0975" y="109538"/>
            <a:ext cx="9577388" cy="6688137"/>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850900"/>
          </a:xfrm>
        </p:spPr>
        <p:txBody>
          <a:bodyPr/>
          <a:lstStyle/>
          <a:p>
            <a:pPr algn="l" eaLnBrk="1" hangingPunct="1"/>
            <a:r>
              <a:rPr lang="fr-FR" b="1" smtClean="0"/>
              <a:t>Différents types de culées</a:t>
            </a:r>
            <a:r>
              <a:rPr lang="fr-FR" smtClean="0"/>
              <a:t> </a:t>
            </a:r>
          </a:p>
        </p:txBody>
      </p:sp>
      <p:sp>
        <p:nvSpPr>
          <p:cNvPr id="41987" name="Rectangle 3"/>
          <p:cNvSpPr>
            <a:spLocks noGrp="1" noChangeArrowheads="1"/>
          </p:cNvSpPr>
          <p:nvPr>
            <p:ph type="body" idx="1"/>
          </p:nvPr>
        </p:nvSpPr>
        <p:spPr>
          <a:xfrm>
            <a:off x="0" y="908050"/>
            <a:ext cx="9144000" cy="5949950"/>
          </a:xfrm>
        </p:spPr>
        <p:txBody>
          <a:bodyPr/>
          <a:lstStyle/>
          <a:p>
            <a:pPr eaLnBrk="1" hangingPunct="1"/>
            <a:r>
              <a:rPr lang="fr-FR" smtClean="0"/>
              <a:t>Le type de culée à adopter dépend de la nature du sol, il est influencé par le mode de fondation et par la qualité des terrains sur lesquels les remblais d’accès à l’ouvrage sont placés.</a:t>
            </a:r>
          </a:p>
          <a:p>
            <a:pPr eaLnBrk="1" hangingPunct="1"/>
            <a:r>
              <a:rPr lang="fr-FR" smtClean="0"/>
              <a:t>Les types de culées les plus utilisés sont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0" y="0"/>
            <a:ext cx="9144000" cy="6858000"/>
          </a:xfrm>
        </p:spPr>
        <p:txBody>
          <a:bodyPr/>
          <a:lstStyle/>
          <a:p>
            <a:pPr eaLnBrk="1" hangingPunct="1">
              <a:lnSpc>
                <a:spcPct val="80000"/>
              </a:lnSpc>
            </a:pPr>
            <a:r>
              <a:rPr lang="fr-FR" sz="2800" smtClean="0"/>
              <a:t>Culées enterrées sont les plus fréquemment projetées à l’heure actuelle et c’est vers ce type qu’il convient de s’orienter au début du processus d’élaboration d’un projet de pont. Elles sont celles dont la structure porteuse est noyée dans le remblai d’accès à l’ouvrage. Elles assurent essentiellement une fonction porteuse car elles sont relativement peu sollicitées par des efforts horizontaux de poussée des terres, hormis ceux s’exerçant sur le mur garde grève..</a:t>
            </a:r>
          </a:p>
          <a:p>
            <a:pPr eaLnBrk="1" hangingPunct="1">
              <a:lnSpc>
                <a:spcPct val="80000"/>
              </a:lnSpc>
            </a:pPr>
            <a:r>
              <a:rPr lang="fr-FR" sz="2800" smtClean="0"/>
              <a:t>Culée remblayée est constituée par un ensemble de murs ou voiles en béton armé. Elle assure à la fois une fonction porteuse et une fonction de soutènement du remblai. </a:t>
            </a:r>
          </a:p>
          <a:p>
            <a:pPr eaLnBrk="1" hangingPunct="1">
              <a:lnSpc>
                <a:spcPct val="80000"/>
              </a:lnSpc>
            </a:pPr>
            <a:r>
              <a:rPr lang="fr-FR" sz="2800" smtClean="0"/>
              <a:t>Culée creuse, elle comporte un mur de front, des murs en retour et un platelage supérieur, formant une « boite » renversée, dans laquelle le remblai est taluté de façon à ne pas pousser sur le mur de front. </a:t>
            </a:r>
          </a:p>
          <a:p>
            <a:pPr eaLnBrk="1" hangingPunct="1">
              <a:lnSpc>
                <a:spcPct val="80000"/>
              </a:lnSpc>
            </a:pPr>
            <a:r>
              <a:rPr lang="fr-FR" sz="2800" smtClean="0"/>
              <a:t>Culée en contrepoids, en terre armé.</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8675688" cy="6699250"/>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777875"/>
          </a:xfrm>
        </p:spPr>
        <p:txBody>
          <a:bodyPr/>
          <a:lstStyle/>
          <a:p>
            <a:pPr eaLnBrk="1" hangingPunct="1"/>
            <a:r>
              <a:rPr lang="fr-FR" smtClean="0"/>
              <a:t>Les appareils d’appui </a:t>
            </a:r>
          </a:p>
        </p:txBody>
      </p:sp>
      <p:sp>
        <p:nvSpPr>
          <p:cNvPr id="45059" name="Rectangle 3"/>
          <p:cNvSpPr>
            <a:spLocks noGrp="1" noChangeArrowheads="1"/>
          </p:cNvSpPr>
          <p:nvPr>
            <p:ph type="body" idx="1"/>
          </p:nvPr>
        </p:nvSpPr>
        <p:spPr>
          <a:xfrm>
            <a:off x="0" y="1196975"/>
            <a:ext cx="9144000" cy="5661025"/>
          </a:xfrm>
        </p:spPr>
        <p:txBody>
          <a:bodyPr/>
          <a:lstStyle/>
          <a:p>
            <a:pPr eaLnBrk="1" hangingPunct="1">
              <a:lnSpc>
                <a:spcPct val="90000"/>
              </a:lnSpc>
            </a:pPr>
            <a:r>
              <a:rPr lang="fr-FR" sz="2800" b="1" smtClean="0"/>
              <a:t>Les appareils mobiles</a:t>
            </a:r>
          </a:p>
          <a:p>
            <a:pPr eaLnBrk="1" hangingPunct="1">
              <a:lnSpc>
                <a:spcPct val="90000"/>
              </a:lnSpc>
            </a:pPr>
            <a:r>
              <a:rPr lang="fr-FR" sz="2800" smtClean="0"/>
              <a:t>Les appuis élastomériques</a:t>
            </a:r>
          </a:p>
          <a:p>
            <a:pPr eaLnBrk="1" hangingPunct="1">
              <a:lnSpc>
                <a:spcPct val="90000"/>
              </a:lnSpc>
            </a:pPr>
            <a:r>
              <a:rPr lang="fr-FR" sz="2800" smtClean="0"/>
              <a:t>Sont les plus répandus. Ils sont constitués par</a:t>
            </a:r>
          </a:p>
          <a:p>
            <a:pPr eaLnBrk="1" hangingPunct="1">
              <a:lnSpc>
                <a:spcPct val="90000"/>
              </a:lnSpc>
            </a:pPr>
            <a:r>
              <a:rPr lang="fr-FR" sz="2800" smtClean="0"/>
              <a:t>une plaque en un matériau élastique : caoutchouc</a:t>
            </a:r>
          </a:p>
          <a:p>
            <a:pPr eaLnBrk="1" hangingPunct="1">
              <a:lnSpc>
                <a:spcPct val="90000"/>
              </a:lnSpc>
            </a:pPr>
            <a:r>
              <a:rPr lang="fr-FR" sz="2800" smtClean="0"/>
              <a:t>ou néoprène (résine plastique). La plaque est</a:t>
            </a:r>
          </a:p>
          <a:p>
            <a:pPr eaLnBrk="1" hangingPunct="1">
              <a:lnSpc>
                <a:spcPct val="90000"/>
              </a:lnSpc>
            </a:pPr>
            <a:r>
              <a:rPr lang="fr-FR" sz="2800" smtClean="0"/>
              <a:t>renforcée à l’aide de lamelles métalliques minces</a:t>
            </a:r>
          </a:p>
          <a:p>
            <a:pPr eaLnBrk="1" hangingPunct="1">
              <a:lnSpc>
                <a:spcPct val="90000"/>
              </a:lnSpc>
            </a:pPr>
            <a:r>
              <a:rPr lang="fr-FR" sz="2800" smtClean="0"/>
              <a:t>placées à l’intérieur.</a:t>
            </a:r>
          </a:p>
          <a:p>
            <a:pPr eaLnBrk="1" hangingPunct="1">
              <a:lnSpc>
                <a:spcPct val="90000"/>
              </a:lnSpc>
            </a:pPr>
            <a:r>
              <a:rPr lang="fr-FR" sz="2800" smtClean="0"/>
              <a:t>2006-11-15 Infrastructure 8</a:t>
            </a:r>
          </a:p>
          <a:p>
            <a:pPr eaLnBrk="1" hangingPunct="1">
              <a:lnSpc>
                <a:spcPct val="90000"/>
              </a:lnSpc>
            </a:pPr>
            <a:r>
              <a:rPr lang="fr-FR" sz="2800" b="1" smtClean="0"/>
              <a:t>Les appuis élastomériques</a:t>
            </a:r>
          </a:p>
          <a:p>
            <a:pPr eaLnBrk="1" hangingPunct="1">
              <a:lnSpc>
                <a:spcPct val="90000"/>
              </a:lnSpc>
            </a:pPr>
            <a:r>
              <a:rPr lang="fr-FR" sz="2800" smtClean="0"/>
              <a:t>Rotation</a:t>
            </a:r>
          </a:p>
          <a:p>
            <a:pPr eaLnBrk="1" hangingPunct="1">
              <a:lnSpc>
                <a:spcPct val="90000"/>
              </a:lnSpc>
            </a:pPr>
            <a:r>
              <a:rPr lang="fr-FR" sz="2800" smtClean="0"/>
              <a:t>Compression</a:t>
            </a:r>
          </a:p>
          <a:p>
            <a:pPr eaLnBrk="1" hangingPunct="1">
              <a:lnSpc>
                <a:spcPct val="90000"/>
              </a:lnSpc>
            </a:pPr>
            <a:r>
              <a:rPr lang="fr-FR" sz="2800" smtClean="0"/>
              <a:t>Translation</a:t>
            </a:r>
          </a:p>
          <a:p>
            <a:pPr eaLnBrk="1" hangingPunct="1">
              <a:lnSpc>
                <a:spcPct val="90000"/>
              </a:lnSpc>
            </a:pPr>
            <a:endParaRPr lang="fr-FR" sz="280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0" y="0"/>
            <a:ext cx="9144000" cy="6858000"/>
          </a:xfrm>
        </p:spPr>
        <p:txBody>
          <a:bodyPr/>
          <a:lstStyle/>
          <a:p>
            <a:pPr eaLnBrk="1" hangingPunct="1"/>
            <a:r>
              <a:rPr lang="fr-FR" b="1" smtClean="0"/>
              <a:t>Appareils d’appuis</a:t>
            </a:r>
          </a:p>
          <a:p>
            <a:pPr eaLnBrk="1" hangingPunct="1">
              <a:buFontTx/>
              <a:buNone/>
            </a:pPr>
            <a:r>
              <a:rPr lang="fr-FR" smtClean="0"/>
              <a:t>• Fixes </a:t>
            </a:r>
          </a:p>
          <a:p>
            <a:pPr lvl="1" eaLnBrk="1" hangingPunct="1"/>
            <a:r>
              <a:rPr lang="fr-FR" smtClean="0"/>
              <a:t>Permettent la rotation seulement</a:t>
            </a:r>
          </a:p>
          <a:p>
            <a:pPr eaLnBrk="1" hangingPunct="1"/>
            <a:r>
              <a:rPr lang="fr-FR" smtClean="0"/>
              <a:t>• Mobiles</a:t>
            </a:r>
          </a:p>
          <a:p>
            <a:pPr lvl="1" eaLnBrk="1" hangingPunct="1"/>
            <a:r>
              <a:rPr lang="fr-FR" smtClean="0"/>
              <a:t>Permettent la rotation et la translation</a:t>
            </a:r>
          </a:p>
          <a:p>
            <a:pPr eaLnBrk="1" hangingPunct="1">
              <a:buFontTx/>
              <a:buNone/>
            </a:pPr>
            <a:endParaRPr lang="fr-FR"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09750" y="1493838"/>
            <a:ext cx="5524500" cy="3870325"/>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35175" y="1498600"/>
            <a:ext cx="5073650" cy="3859213"/>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66913" y="1482725"/>
            <a:ext cx="5208587" cy="3892550"/>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55650" y="1498600"/>
            <a:ext cx="6419850" cy="4598988"/>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0"/>
            <a:ext cx="9144000" cy="6858000"/>
          </a:xfrm>
        </p:spPr>
        <p:txBody>
          <a:bodyPr/>
          <a:lstStyle/>
          <a:p>
            <a:pPr eaLnBrk="1" hangingPunct="1"/>
            <a:r>
              <a:rPr lang="fr-FR" sz="3600" b="1" i="1" u="sng" smtClean="0"/>
              <a:t>Tablier:</a:t>
            </a:r>
            <a:endParaRPr lang="fr-FR" sz="3600" b="1" smtClean="0"/>
          </a:p>
          <a:p>
            <a:pPr eaLnBrk="1" hangingPunct="1"/>
            <a:r>
              <a:rPr lang="fr-FR" smtClean="0"/>
              <a:t>C’est la partie de l’ouvrage supportant la chaussée ou la voie ferrée.</a:t>
            </a:r>
          </a:p>
          <a:p>
            <a:pPr eaLnBrk="1" hangingPunct="1"/>
            <a:r>
              <a:rPr lang="fr-FR" smtClean="0"/>
              <a:t>Divers tabliers peuvent être conçus :</a:t>
            </a:r>
          </a:p>
          <a:p>
            <a:pPr lvl="1" eaLnBrk="1" hangingPunct="1"/>
            <a:r>
              <a:rPr lang="fr-FR" smtClean="0"/>
              <a:t>Tablier en dalle ou caisson</a:t>
            </a:r>
          </a:p>
          <a:p>
            <a:pPr lvl="1" eaLnBrk="1" hangingPunct="1"/>
            <a:r>
              <a:rPr lang="fr-FR" smtClean="0"/>
              <a:t>Tablier à poutres sous chaussées ou latérales</a:t>
            </a:r>
          </a:p>
        </p:txBody>
      </p:sp>
      <p:grpSp>
        <p:nvGrpSpPr>
          <p:cNvPr id="5123" name="Group 4"/>
          <p:cNvGrpSpPr>
            <a:grpSpLocks/>
          </p:cNvGrpSpPr>
          <p:nvPr/>
        </p:nvGrpSpPr>
        <p:grpSpPr bwMode="auto">
          <a:xfrm>
            <a:off x="0" y="3357563"/>
            <a:ext cx="4427538" cy="3500437"/>
            <a:chOff x="2497" y="2137"/>
            <a:chExt cx="3600" cy="1440"/>
          </a:xfrm>
        </p:grpSpPr>
        <p:sp>
          <p:nvSpPr>
            <p:cNvPr id="5138" name="Line 5"/>
            <p:cNvSpPr>
              <a:spLocks noChangeShapeType="1"/>
            </p:cNvSpPr>
            <p:nvPr/>
          </p:nvSpPr>
          <p:spPr bwMode="auto">
            <a:xfrm>
              <a:off x="2497" y="2137"/>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9" name="Line 6"/>
            <p:cNvSpPr>
              <a:spLocks noChangeShapeType="1"/>
            </p:cNvSpPr>
            <p:nvPr/>
          </p:nvSpPr>
          <p:spPr bwMode="auto">
            <a:xfrm>
              <a:off x="2497" y="3037"/>
              <a:ext cx="5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40" name="Line 7"/>
            <p:cNvSpPr>
              <a:spLocks noChangeShapeType="1"/>
            </p:cNvSpPr>
            <p:nvPr/>
          </p:nvSpPr>
          <p:spPr bwMode="auto">
            <a:xfrm>
              <a:off x="4657" y="2137"/>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41" name="Line 8"/>
            <p:cNvSpPr>
              <a:spLocks noChangeShapeType="1"/>
            </p:cNvSpPr>
            <p:nvPr/>
          </p:nvSpPr>
          <p:spPr bwMode="auto">
            <a:xfrm>
              <a:off x="4912" y="2137"/>
              <a:ext cx="1"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42" name="Line 9"/>
            <p:cNvSpPr>
              <a:spLocks noChangeShapeType="1"/>
            </p:cNvSpPr>
            <p:nvPr/>
          </p:nvSpPr>
          <p:spPr bwMode="auto">
            <a:xfrm>
              <a:off x="4657" y="3037"/>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43" name="Line 10"/>
            <p:cNvSpPr>
              <a:spLocks noChangeShapeType="1"/>
            </p:cNvSpPr>
            <p:nvPr/>
          </p:nvSpPr>
          <p:spPr bwMode="auto">
            <a:xfrm>
              <a:off x="2782" y="2137"/>
              <a:ext cx="1"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44" name="Line 11"/>
            <p:cNvSpPr>
              <a:spLocks noChangeShapeType="1"/>
            </p:cNvSpPr>
            <p:nvPr/>
          </p:nvSpPr>
          <p:spPr bwMode="auto">
            <a:xfrm>
              <a:off x="2797" y="2602"/>
              <a:ext cx="216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45" name="Line 12"/>
            <p:cNvSpPr>
              <a:spLocks noChangeShapeType="1"/>
            </p:cNvSpPr>
            <p:nvPr/>
          </p:nvSpPr>
          <p:spPr bwMode="auto">
            <a:xfrm>
              <a:off x="3292" y="2647"/>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46" name="Line 13"/>
            <p:cNvSpPr>
              <a:spLocks noChangeShapeType="1"/>
            </p:cNvSpPr>
            <p:nvPr/>
          </p:nvSpPr>
          <p:spPr bwMode="auto">
            <a:xfrm>
              <a:off x="4297" y="2647"/>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47" name="Line 14"/>
            <p:cNvSpPr>
              <a:spLocks noChangeShapeType="1"/>
            </p:cNvSpPr>
            <p:nvPr/>
          </p:nvSpPr>
          <p:spPr bwMode="auto">
            <a:xfrm>
              <a:off x="3117" y="2857"/>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48" name="Line 15"/>
            <p:cNvSpPr>
              <a:spLocks noChangeShapeType="1"/>
            </p:cNvSpPr>
            <p:nvPr/>
          </p:nvSpPr>
          <p:spPr bwMode="auto">
            <a:xfrm>
              <a:off x="4152" y="2857"/>
              <a:ext cx="28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49" name="Text Box 16"/>
            <p:cNvSpPr txBox="1">
              <a:spLocks noChangeArrowheads="1"/>
            </p:cNvSpPr>
            <p:nvPr/>
          </p:nvSpPr>
          <p:spPr bwMode="auto">
            <a:xfrm>
              <a:off x="5197" y="2317"/>
              <a:ext cx="900" cy="720"/>
            </a:xfrm>
            <a:prstGeom prst="rect">
              <a:avLst/>
            </a:prstGeom>
            <a:solidFill>
              <a:srgbClr val="FFFFFF"/>
            </a:solidFill>
            <a:ln w="9525">
              <a:solidFill>
                <a:srgbClr val="FFFFFF"/>
              </a:solidFill>
              <a:miter lim="800000"/>
              <a:headEnd/>
              <a:tailEnd/>
            </a:ln>
          </p:spPr>
          <p:txBody>
            <a:bodyPr lIns="85954" tIns="42977" rIns="85954" bIns="42977"/>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a:latin typeface="Times New Roman" pitchFamily="18" charset="0"/>
                </a:rPr>
                <a:t>Poutre</a:t>
              </a:r>
            </a:p>
            <a:p>
              <a:pPr eaLnBrk="1" hangingPunct="1"/>
              <a:r>
                <a:rPr lang="fr-FR" sz="900">
                  <a:latin typeface="Times New Roman" pitchFamily="18" charset="0"/>
                </a:rPr>
                <a:t>latérale</a:t>
              </a:r>
              <a:endParaRPr lang="fr-FR"/>
            </a:p>
          </p:txBody>
        </p:sp>
        <p:sp>
          <p:nvSpPr>
            <p:cNvPr id="5150" name="Line 17"/>
            <p:cNvSpPr>
              <a:spLocks noChangeShapeType="1"/>
            </p:cNvSpPr>
            <p:nvPr/>
          </p:nvSpPr>
          <p:spPr bwMode="auto">
            <a:xfrm flipH="1" flipV="1">
              <a:off x="4941" y="2373"/>
              <a:ext cx="54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51" name="Text Box 18"/>
            <p:cNvSpPr txBox="1">
              <a:spLocks noChangeArrowheads="1"/>
            </p:cNvSpPr>
            <p:nvPr/>
          </p:nvSpPr>
          <p:spPr bwMode="auto">
            <a:xfrm>
              <a:off x="3217" y="2177"/>
              <a:ext cx="1080" cy="360"/>
            </a:xfrm>
            <a:prstGeom prst="rect">
              <a:avLst/>
            </a:prstGeom>
            <a:solidFill>
              <a:srgbClr val="FFFFFF"/>
            </a:solidFill>
            <a:ln w="9525">
              <a:solidFill>
                <a:srgbClr val="FFFFFF"/>
              </a:solidFill>
              <a:miter lim="800000"/>
              <a:headEnd/>
              <a:tailEnd/>
            </a:ln>
          </p:spPr>
          <p:txBody>
            <a:bodyPr lIns="85954" tIns="42977" rIns="85954" bIns="42977"/>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a:latin typeface="Times New Roman" pitchFamily="18" charset="0"/>
                </a:rPr>
                <a:t>Chaussée</a:t>
              </a:r>
              <a:endParaRPr lang="fr-FR"/>
            </a:p>
          </p:txBody>
        </p:sp>
        <p:sp>
          <p:nvSpPr>
            <p:cNvPr id="5152" name="Text Box 19"/>
            <p:cNvSpPr txBox="1">
              <a:spLocks noChangeArrowheads="1"/>
            </p:cNvSpPr>
            <p:nvPr/>
          </p:nvSpPr>
          <p:spPr bwMode="auto">
            <a:xfrm>
              <a:off x="3217" y="3217"/>
              <a:ext cx="1260" cy="360"/>
            </a:xfrm>
            <a:prstGeom prst="rect">
              <a:avLst/>
            </a:prstGeom>
            <a:solidFill>
              <a:srgbClr val="FFFFFF"/>
            </a:solidFill>
            <a:ln w="9525">
              <a:solidFill>
                <a:srgbClr val="FFFFFF"/>
              </a:solidFill>
              <a:miter lim="800000"/>
              <a:headEnd/>
              <a:tailEnd/>
            </a:ln>
          </p:spPr>
          <p:txBody>
            <a:bodyPr lIns="85954" tIns="42977" rIns="85954" bIns="42977"/>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a:latin typeface="Times New Roman" pitchFamily="18" charset="0"/>
                </a:rPr>
                <a:t>Longerons</a:t>
              </a:r>
              <a:endParaRPr lang="fr-FR"/>
            </a:p>
          </p:txBody>
        </p:sp>
        <p:sp>
          <p:nvSpPr>
            <p:cNvPr id="5153" name="Line 20"/>
            <p:cNvSpPr>
              <a:spLocks noChangeShapeType="1"/>
            </p:cNvSpPr>
            <p:nvPr/>
          </p:nvSpPr>
          <p:spPr bwMode="auto">
            <a:xfrm flipH="1" flipV="1">
              <a:off x="3217" y="2857"/>
              <a:ext cx="54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54" name="Line 21"/>
            <p:cNvSpPr>
              <a:spLocks noChangeShapeType="1"/>
            </p:cNvSpPr>
            <p:nvPr/>
          </p:nvSpPr>
          <p:spPr bwMode="auto">
            <a:xfrm flipV="1">
              <a:off x="3757" y="2677"/>
              <a:ext cx="54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5124" name="Group 22"/>
          <p:cNvGrpSpPr>
            <a:grpSpLocks/>
          </p:cNvGrpSpPr>
          <p:nvPr/>
        </p:nvGrpSpPr>
        <p:grpSpPr bwMode="auto">
          <a:xfrm>
            <a:off x="5003800" y="3284538"/>
            <a:ext cx="4140200" cy="3573462"/>
            <a:chOff x="3044" y="1964"/>
            <a:chExt cx="3240" cy="2160"/>
          </a:xfrm>
        </p:grpSpPr>
        <p:sp>
          <p:nvSpPr>
            <p:cNvPr id="5125" name="Rectangle 23"/>
            <p:cNvSpPr>
              <a:spLocks noChangeArrowheads="1"/>
            </p:cNvSpPr>
            <p:nvPr/>
          </p:nvSpPr>
          <p:spPr bwMode="auto">
            <a:xfrm>
              <a:off x="3044" y="2684"/>
              <a:ext cx="3240" cy="180"/>
            </a:xfrm>
            <a:prstGeom prst="rect">
              <a:avLst/>
            </a:prstGeom>
            <a:solidFill>
              <a:srgbClr val="993366"/>
            </a:solidFill>
            <a:ln w="9525">
              <a:solidFill>
                <a:srgbClr val="000000"/>
              </a:solidFill>
              <a:miter lim="800000"/>
              <a:headEnd/>
              <a:tailEnd/>
            </a:ln>
          </p:spPr>
          <p:txBody>
            <a:bodyPr/>
            <a:lstStyle/>
            <a:p>
              <a:endParaRPr lang="fr-FR"/>
            </a:p>
          </p:txBody>
        </p:sp>
        <p:sp>
          <p:nvSpPr>
            <p:cNvPr id="5126" name="Line 24"/>
            <p:cNvSpPr>
              <a:spLocks noChangeShapeType="1"/>
            </p:cNvSpPr>
            <p:nvPr/>
          </p:nvSpPr>
          <p:spPr bwMode="auto">
            <a:xfrm>
              <a:off x="3404" y="2864"/>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7" name="Line 25"/>
            <p:cNvSpPr>
              <a:spLocks noChangeShapeType="1"/>
            </p:cNvSpPr>
            <p:nvPr/>
          </p:nvSpPr>
          <p:spPr bwMode="auto">
            <a:xfrm>
              <a:off x="3224" y="3404"/>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8" name="Line 26"/>
            <p:cNvSpPr>
              <a:spLocks noChangeShapeType="1"/>
            </p:cNvSpPr>
            <p:nvPr/>
          </p:nvSpPr>
          <p:spPr bwMode="auto">
            <a:xfrm>
              <a:off x="4663" y="2864"/>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9" name="Line 27"/>
            <p:cNvSpPr>
              <a:spLocks noChangeShapeType="1"/>
            </p:cNvSpPr>
            <p:nvPr/>
          </p:nvSpPr>
          <p:spPr bwMode="auto">
            <a:xfrm>
              <a:off x="4484" y="3404"/>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0" name="Line 28"/>
            <p:cNvSpPr>
              <a:spLocks noChangeShapeType="1"/>
            </p:cNvSpPr>
            <p:nvPr/>
          </p:nvSpPr>
          <p:spPr bwMode="auto">
            <a:xfrm>
              <a:off x="5924" y="2864"/>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1" name="Line 29"/>
            <p:cNvSpPr>
              <a:spLocks noChangeShapeType="1"/>
            </p:cNvSpPr>
            <p:nvPr/>
          </p:nvSpPr>
          <p:spPr bwMode="auto">
            <a:xfrm>
              <a:off x="5744" y="3404"/>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2" name="Text Box 30"/>
            <p:cNvSpPr txBox="1">
              <a:spLocks noChangeArrowheads="1"/>
            </p:cNvSpPr>
            <p:nvPr/>
          </p:nvSpPr>
          <p:spPr bwMode="auto">
            <a:xfrm>
              <a:off x="5564" y="1964"/>
              <a:ext cx="72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dalle</a:t>
              </a:r>
              <a:endParaRPr lang="fr-FR"/>
            </a:p>
          </p:txBody>
        </p:sp>
        <p:sp>
          <p:nvSpPr>
            <p:cNvPr id="5133" name="Text Box 31"/>
            <p:cNvSpPr txBox="1">
              <a:spLocks noChangeArrowheads="1"/>
            </p:cNvSpPr>
            <p:nvPr/>
          </p:nvSpPr>
          <p:spPr bwMode="auto">
            <a:xfrm>
              <a:off x="4124" y="2264"/>
              <a:ext cx="108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Chaussée</a:t>
              </a:r>
              <a:endParaRPr lang="fr-FR"/>
            </a:p>
          </p:txBody>
        </p:sp>
        <p:sp>
          <p:nvSpPr>
            <p:cNvPr id="5134" name="Text Box 32"/>
            <p:cNvSpPr txBox="1">
              <a:spLocks noChangeArrowheads="1"/>
            </p:cNvSpPr>
            <p:nvPr/>
          </p:nvSpPr>
          <p:spPr bwMode="auto">
            <a:xfrm>
              <a:off x="4124" y="3764"/>
              <a:ext cx="108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Poutres</a:t>
              </a:r>
              <a:endParaRPr lang="fr-FR"/>
            </a:p>
          </p:txBody>
        </p:sp>
        <p:sp>
          <p:nvSpPr>
            <p:cNvPr id="5135" name="Line 33"/>
            <p:cNvSpPr>
              <a:spLocks noChangeShapeType="1"/>
            </p:cNvSpPr>
            <p:nvPr/>
          </p:nvSpPr>
          <p:spPr bwMode="auto">
            <a:xfrm flipH="1" flipV="1">
              <a:off x="3404" y="3224"/>
              <a:ext cx="108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36" name="Line 34"/>
            <p:cNvSpPr>
              <a:spLocks noChangeShapeType="1"/>
            </p:cNvSpPr>
            <p:nvPr/>
          </p:nvSpPr>
          <p:spPr bwMode="auto">
            <a:xfrm flipV="1">
              <a:off x="4664" y="3044"/>
              <a:ext cx="126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37" name="Line 35"/>
            <p:cNvSpPr>
              <a:spLocks noChangeShapeType="1"/>
            </p:cNvSpPr>
            <p:nvPr/>
          </p:nvSpPr>
          <p:spPr bwMode="auto">
            <a:xfrm flipV="1">
              <a:off x="4124" y="3224"/>
              <a:ext cx="54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0" y="0"/>
            <a:ext cx="9144000" cy="6858000"/>
          </a:xfrm>
        </p:spPr>
        <p:txBody>
          <a:bodyPr/>
          <a:lstStyle/>
          <a:p>
            <a:pPr eaLnBrk="1" hangingPunct="1"/>
            <a:endParaRPr lang="fr-FR"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0" y="0"/>
            <a:ext cx="9144000" cy="6858000"/>
          </a:xfrm>
        </p:spPr>
        <p:txBody>
          <a:bodyPr/>
          <a:lstStyle/>
          <a:p>
            <a:pPr eaLnBrk="1" hangingPunct="1"/>
            <a:r>
              <a:rPr lang="fr-FR" smtClean="0"/>
              <a:t>Pour le cas des tabliers à poutres une dalle, des entretoises et parfois des longerons sont </a:t>
            </a:r>
          </a:p>
          <a:p>
            <a:pPr eaLnBrk="1" hangingPunct="1">
              <a:buFontTx/>
              <a:buNone/>
            </a:pPr>
            <a:r>
              <a:rPr lang="fr-FR" smtClean="0"/>
              <a:t>   associés sur les poutres pour former le tablier. </a:t>
            </a:r>
          </a:p>
        </p:txBody>
      </p:sp>
      <p:grpSp>
        <p:nvGrpSpPr>
          <p:cNvPr id="6147" name="Group 4"/>
          <p:cNvGrpSpPr>
            <a:grpSpLocks/>
          </p:cNvGrpSpPr>
          <p:nvPr/>
        </p:nvGrpSpPr>
        <p:grpSpPr bwMode="auto">
          <a:xfrm>
            <a:off x="611188" y="2197100"/>
            <a:ext cx="7705725" cy="4660900"/>
            <a:chOff x="2061" y="9184"/>
            <a:chExt cx="7020" cy="2700"/>
          </a:xfrm>
        </p:grpSpPr>
        <p:sp>
          <p:nvSpPr>
            <p:cNvPr id="6148" name="Rectangle 5"/>
            <p:cNvSpPr>
              <a:spLocks noChangeArrowheads="1"/>
            </p:cNvSpPr>
            <p:nvPr/>
          </p:nvSpPr>
          <p:spPr bwMode="auto">
            <a:xfrm>
              <a:off x="2061" y="9184"/>
              <a:ext cx="4500" cy="180"/>
            </a:xfrm>
            <a:prstGeom prst="rect">
              <a:avLst/>
            </a:prstGeom>
            <a:solidFill>
              <a:srgbClr val="969696"/>
            </a:solidFill>
            <a:ln w="9525">
              <a:solidFill>
                <a:srgbClr val="000000"/>
              </a:solidFill>
              <a:miter lim="800000"/>
              <a:headEnd/>
              <a:tailEnd/>
            </a:ln>
          </p:spPr>
          <p:txBody>
            <a:bodyPr/>
            <a:lstStyle/>
            <a:p>
              <a:endParaRPr lang="fr-FR"/>
            </a:p>
          </p:txBody>
        </p:sp>
        <p:sp>
          <p:nvSpPr>
            <p:cNvPr id="6149" name="Rectangle 6"/>
            <p:cNvSpPr>
              <a:spLocks noChangeArrowheads="1"/>
            </p:cNvSpPr>
            <p:nvPr/>
          </p:nvSpPr>
          <p:spPr bwMode="auto">
            <a:xfrm>
              <a:off x="2061" y="10984"/>
              <a:ext cx="4500" cy="180"/>
            </a:xfrm>
            <a:prstGeom prst="rect">
              <a:avLst/>
            </a:prstGeom>
            <a:solidFill>
              <a:srgbClr val="969696"/>
            </a:solidFill>
            <a:ln w="9525">
              <a:solidFill>
                <a:srgbClr val="000000"/>
              </a:solidFill>
              <a:miter lim="800000"/>
              <a:headEnd/>
              <a:tailEnd/>
            </a:ln>
          </p:spPr>
          <p:txBody>
            <a:bodyPr/>
            <a:lstStyle/>
            <a:p>
              <a:endParaRPr lang="fr-FR"/>
            </a:p>
          </p:txBody>
        </p:sp>
        <p:sp>
          <p:nvSpPr>
            <p:cNvPr id="6150" name="Line 7"/>
            <p:cNvSpPr>
              <a:spLocks noChangeShapeType="1"/>
            </p:cNvSpPr>
            <p:nvPr/>
          </p:nvSpPr>
          <p:spPr bwMode="auto">
            <a:xfrm>
              <a:off x="2061" y="9904"/>
              <a:ext cx="4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51" name="Line 8"/>
            <p:cNvSpPr>
              <a:spLocks noChangeShapeType="1"/>
            </p:cNvSpPr>
            <p:nvPr/>
          </p:nvSpPr>
          <p:spPr bwMode="auto">
            <a:xfrm>
              <a:off x="2061" y="10444"/>
              <a:ext cx="4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52" name="Line 9"/>
            <p:cNvSpPr>
              <a:spLocks noChangeShapeType="1"/>
            </p:cNvSpPr>
            <p:nvPr/>
          </p:nvSpPr>
          <p:spPr bwMode="auto">
            <a:xfrm>
              <a:off x="2061" y="9184"/>
              <a:ext cx="0" cy="1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53" name="Line 10"/>
            <p:cNvSpPr>
              <a:spLocks noChangeShapeType="1"/>
            </p:cNvSpPr>
            <p:nvPr/>
          </p:nvSpPr>
          <p:spPr bwMode="auto">
            <a:xfrm>
              <a:off x="2961" y="9184"/>
              <a:ext cx="0" cy="19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54" name="Line 11"/>
            <p:cNvSpPr>
              <a:spLocks noChangeShapeType="1"/>
            </p:cNvSpPr>
            <p:nvPr/>
          </p:nvSpPr>
          <p:spPr bwMode="auto">
            <a:xfrm>
              <a:off x="4041" y="9184"/>
              <a:ext cx="0" cy="19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55" name="Line 12"/>
            <p:cNvSpPr>
              <a:spLocks noChangeShapeType="1"/>
            </p:cNvSpPr>
            <p:nvPr/>
          </p:nvSpPr>
          <p:spPr bwMode="auto">
            <a:xfrm>
              <a:off x="5301" y="9184"/>
              <a:ext cx="0" cy="19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56" name="Line 13"/>
            <p:cNvSpPr>
              <a:spLocks noChangeShapeType="1"/>
            </p:cNvSpPr>
            <p:nvPr/>
          </p:nvSpPr>
          <p:spPr bwMode="auto">
            <a:xfrm>
              <a:off x="6561" y="9184"/>
              <a:ext cx="0" cy="19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57" name="Line 14"/>
            <p:cNvSpPr>
              <a:spLocks noChangeShapeType="1"/>
            </p:cNvSpPr>
            <p:nvPr/>
          </p:nvSpPr>
          <p:spPr bwMode="auto">
            <a:xfrm flipH="1">
              <a:off x="6381" y="9364"/>
              <a:ext cx="72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58" name="Line 15"/>
            <p:cNvSpPr>
              <a:spLocks noChangeShapeType="1"/>
            </p:cNvSpPr>
            <p:nvPr/>
          </p:nvSpPr>
          <p:spPr bwMode="auto">
            <a:xfrm flipH="1">
              <a:off x="6201" y="9724"/>
              <a:ext cx="18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59" name="Text Box 16"/>
            <p:cNvSpPr txBox="1">
              <a:spLocks noChangeArrowheads="1"/>
            </p:cNvSpPr>
            <p:nvPr/>
          </p:nvSpPr>
          <p:spPr bwMode="auto">
            <a:xfrm>
              <a:off x="2601" y="11524"/>
              <a:ext cx="396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r>
                <a:rPr lang="fr-FR" sz="1200">
                  <a:latin typeface="Times New Roman" pitchFamily="18" charset="0"/>
                </a:rPr>
                <a:t>Entretoises intermédiaires</a:t>
              </a:r>
            </a:p>
            <a:p>
              <a:pPr eaLnBrk="1" hangingPunct="1"/>
              <a:endParaRPr lang="fr-FR"/>
            </a:p>
          </p:txBody>
        </p:sp>
        <p:sp>
          <p:nvSpPr>
            <p:cNvPr id="6160" name="Line 17"/>
            <p:cNvSpPr>
              <a:spLocks noChangeShapeType="1"/>
            </p:cNvSpPr>
            <p:nvPr/>
          </p:nvSpPr>
          <p:spPr bwMode="auto">
            <a:xfrm>
              <a:off x="4041" y="10084"/>
              <a:ext cx="540" cy="1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61" name="Line 18"/>
            <p:cNvSpPr>
              <a:spLocks noChangeShapeType="1"/>
            </p:cNvSpPr>
            <p:nvPr/>
          </p:nvSpPr>
          <p:spPr bwMode="auto">
            <a:xfrm flipH="1">
              <a:off x="4581" y="10084"/>
              <a:ext cx="720" cy="1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62" name="Line 19"/>
            <p:cNvSpPr>
              <a:spLocks noChangeShapeType="1"/>
            </p:cNvSpPr>
            <p:nvPr/>
          </p:nvSpPr>
          <p:spPr bwMode="auto">
            <a:xfrm>
              <a:off x="2961" y="10084"/>
              <a:ext cx="1620" cy="1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63" name="Text Box 20"/>
            <p:cNvSpPr txBox="1">
              <a:spLocks noChangeArrowheads="1"/>
            </p:cNvSpPr>
            <p:nvPr/>
          </p:nvSpPr>
          <p:spPr bwMode="auto">
            <a:xfrm>
              <a:off x="7101" y="9184"/>
              <a:ext cx="126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Longeron</a:t>
              </a:r>
              <a:endParaRPr lang="fr-FR"/>
            </a:p>
          </p:txBody>
        </p:sp>
        <p:sp>
          <p:nvSpPr>
            <p:cNvPr id="6164" name="Text Box 21"/>
            <p:cNvSpPr txBox="1">
              <a:spLocks noChangeArrowheads="1"/>
            </p:cNvSpPr>
            <p:nvPr/>
          </p:nvSpPr>
          <p:spPr bwMode="auto">
            <a:xfrm>
              <a:off x="7101" y="10084"/>
              <a:ext cx="1980" cy="36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latin typeface="Times New Roman" pitchFamily="18" charset="0"/>
                </a:rPr>
                <a:t>Poutres principales</a:t>
              </a:r>
              <a:endParaRPr lang="fr-FR"/>
            </a:p>
          </p:txBody>
        </p:sp>
        <p:sp>
          <p:nvSpPr>
            <p:cNvPr id="6165" name="Line 22"/>
            <p:cNvSpPr>
              <a:spLocks noChangeShapeType="1"/>
            </p:cNvSpPr>
            <p:nvPr/>
          </p:nvSpPr>
          <p:spPr bwMode="auto">
            <a:xfrm>
              <a:off x="6561" y="9364"/>
              <a:ext cx="72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66" name="Line 23"/>
            <p:cNvSpPr>
              <a:spLocks noChangeShapeType="1"/>
            </p:cNvSpPr>
            <p:nvPr/>
          </p:nvSpPr>
          <p:spPr bwMode="auto">
            <a:xfrm flipV="1">
              <a:off x="6561" y="10264"/>
              <a:ext cx="72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0" y="0"/>
            <a:ext cx="9144000" cy="6858000"/>
          </a:xfrm>
        </p:spPr>
        <p:txBody>
          <a:bodyPr/>
          <a:lstStyle/>
          <a:p>
            <a:pPr eaLnBrk="1" hangingPunct="1">
              <a:lnSpc>
                <a:spcPct val="80000"/>
              </a:lnSpc>
            </a:pPr>
            <a:r>
              <a:rPr lang="fr-FR" sz="3600" i="1" u="sng" smtClean="0"/>
              <a:t>Dalle</a:t>
            </a:r>
            <a:endParaRPr lang="fr-FR" sz="3600" smtClean="0"/>
          </a:p>
          <a:p>
            <a:pPr eaLnBrk="1" hangingPunct="1">
              <a:lnSpc>
                <a:spcPct val="80000"/>
              </a:lnSpc>
            </a:pPr>
            <a:r>
              <a:rPr lang="fr-FR" sz="2800" smtClean="0"/>
              <a:t>La dalle ou le hourdi sert d’élément de couverture, c’est elle qui reçoit la couche de roulement de la chaussée et les surcharges des véhicules.</a:t>
            </a:r>
          </a:p>
          <a:p>
            <a:pPr eaLnBrk="1" hangingPunct="1">
              <a:lnSpc>
                <a:spcPct val="80000"/>
              </a:lnSpc>
            </a:pPr>
            <a:r>
              <a:rPr lang="fr-FR" sz="2800" smtClean="0"/>
              <a:t>La dalle permet aussi de répartir les charges permanentes et les surcharges sur les poutres, les longerons et les entretoises. Epaisseur usuelle de 16 à 25cm.</a:t>
            </a:r>
            <a:endParaRPr lang="fr-FR" sz="2800" i="1" u="sng" smtClean="0"/>
          </a:p>
          <a:p>
            <a:pPr eaLnBrk="1" hangingPunct="1">
              <a:lnSpc>
                <a:spcPct val="80000"/>
              </a:lnSpc>
            </a:pPr>
            <a:r>
              <a:rPr lang="fr-FR" sz="3600" i="1" u="sng" smtClean="0"/>
              <a:t>Entretoises</a:t>
            </a:r>
            <a:endParaRPr lang="fr-FR" sz="3600" smtClean="0"/>
          </a:p>
          <a:p>
            <a:pPr eaLnBrk="1" hangingPunct="1">
              <a:lnSpc>
                <a:spcPct val="80000"/>
              </a:lnSpc>
            </a:pPr>
            <a:r>
              <a:rPr lang="fr-FR" sz="2800" smtClean="0"/>
              <a:t>Elles sont perpendiculaires aux poutres.</a:t>
            </a:r>
          </a:p>
          <a:p>
            <a:pPr eaLnBrk="1" hangingPunct="1">
              <a:lnSpc>
                <a:spcPct val="80000"/>
              </a:lnSpc>
            </a:pPr>
            <a:r>
              <a:rPr lang="fr-FR" sz="2800" smtClean="0"/>
              <a:t>Rôle : - contreventement transversal de l’ouvrage </a:t>
            </a:r>
          </a:p>
          <a:p>
            <a:pPr eaLnBrk="1" hangingPunct="1">
              <a:lnSpc>
                <a:spcPct val="80000"/>
              </a:lnSpc>
            </a:pPr>
            <a:r>
              <a:rPr lang="fr-FR" sz="2800" smtClean="0"/>
              <a:t>          - Répartir les surcharges et le poids propre.</a:t>
            </a:r>
          </a:p>
          <a:p>
            <a:pPr eaLnBrk="1" hangingPunct="1">
              <a:lnSpc>
                <a:spcPct val="80000"/>
              </a:lnSpc>
            </a:pPr>
            <a:r>
              <a:rPr lang="fr-FR" sz="2800" smtClean="0"/>
              <a:t>Espacement courant de 6 à 8 m</a:t>
            </a:r>
            <a:endParaRPr lang="fr-FR" sz="2800" i="1" u="sng" smtClean="0"/>
          </a:p>
          <a:p>
            <a:pPr eaLnBrk="1" hangingPunct="1">
              <a:lnSpc>
                <a:spcPct val="80000"/>
              </a:lnSpc>
            </a:pPr>
            <a:r>
              <a:rPr lang="fr-FR" sz="3600" i="1" u="sng" smtClean="0"/>
              <a:t>Longerons</a:t>
            </a:r>
            <a:endParaRPr lang="fr-FR" sz="3600" smtClean="0"/>
          </a:p>
          <a:p>
            <a:pPr eaLnBrk="1" hangingPunct="1">
              <a:lnSpc>
                <a:spcPct val="80000"/>
              </a:lnSpc>
            </a:pPr>
            <a:r>
              <a:rPr lang="fr-FR" sz="2800" smtClean="0"/>
              <a:t>Elles sont parallèles à l’axe de l’ouvrage et reportent les charges sur les appuis.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88913"/>
            <a:ext cx="9144000" cy="863600"/>
          </a:xfrm>
        </p:spPr>
        <p:txBody>
          <a:bodyPr/>
          <a:lstStyle/>
          <a:p>
            <a:pPr algn="l" eaLnBrk="1" hangingPunct="1"/>
            <a:r>
              <a:rPr lang="fr-FR" sz="4000" b="1" i="1" smtClean="0"/>
              <a:t>6 AUTRES ELEMENTS DU TABLIER</a:t>
            </a:r>
            <a:br>
              <a:rPr lang="fr-FR" sz="4000" b="1" i="1" smtClean="0"/>
            </a:br>
            <a:endParaRPr lang="fr-FR" sz="4000" b="1" i="1" smtClean="0"/>
          </a:p>
        </p:txBody>
      </p:sp>
      <p:sp>
        <p:nvSpPr>
          <p:cNvPr id="8195" name="Rectangle 3"/>
          <p:cNvSpPr>
            <a:spLocks noGrp="1" noChangeArrowheads="1"/>
          </p:cNvSpPr>
          <p:nvPr>
            <p:ph type="body" idx="1"/>
          </p:nvPr>
        </p:nvSpPr>
        <p:spPr>
          <a:xfrm>
            <a:off x="0" y="692150"/>
            <a:ext cx="9144000" cy="6769100"/>
          </a:xfrm>
        </p:spPr>
        <p:txBody>
          <a:bodyPr/>
          <a:lstStyle/>
          <a:p>
            <a:pPr eaLnBrk="1" hangingPunct="1">
              <a:lnSpc>
                <a:spcPct val="80000"/>
              </a:lnSpc>
              <a:buFontTx/>
              <a:buNone/>
            </a:pPr>
            <a:r>
              <a:rPr lang="fr-FR" i="1" u="sng" smtClean="0"/>
              <a:t>Les revêtements des tabliers</a:t>
            </a:r>
            <a:r>
              <a:rPr lang="fr-FR" sz="1800" i="1" u="sng" smtClean="0"/>
              <a:t> </a:t>
            </a:r>
            <a:endParaRPr lang="fr-FR" sz="1800" smtClean="0"/>
          </a:p>
          <a:p>
            <a:pPr eaLnBrk="1" hangingPunct="1">
              <a:lnSpc>
                <a:spcPct val="80000"/>
              </a:lnSpc>
              <a:buFontTx/>
              <a:buNone/>
            </a:pPr>
            <a:r>
              <a:rPr lang="fr-FR" sz="2400" smtClean="0">
                <a:latin typeface="Times New Roman" pitchFamily="18" charset="0"/>
                <a:cs typeface="Times New Roman" pitchFamily="18" charset="0"/>
              </a:rPr>
              <a:t>Ils comprennent essentiellement une couche d’étanchéité et une couche de roulement. Le béton même comprimé, n’est jamais parfaitement étanche du fait d’existence de petites ségrégations locales. Pour protéger les armatures il est nécessaire de disposer d’une chape d’étanchéité sur toutes les dalles de couverture en béton des ponts.</a:t>
            </a:r>
            <a:endParaRPr lang="fr-FR" sz="2400" b="1" smtClean="0">
              <a:latin typeface="Times New Roman" pitchFamily="18" charset="0"/>
              <a:cs typeface="Times New Roman" pitchFamily="18" charset="0"/>
            </a:endParaRPr>
          </a:p>
          <a:p>
            <a:pPr eaLnBrk="1" hangingPunct="1">
              <a:lnSpc>
                <a:spcPct val="80000"/>
              </a:lnSpc>
            </a:pPr>
            <a:r>
              <a:rPr lang="fr-FR" sz="2400" b="1" smtClean="0">
                <a:latin typeface="Times New Roman" pitchFamily="18" charset="0"/>
                <a:cs typeface="Times New Roman" pitchFamily="18" charset="0"/>
              </a:rPr>
              <a:t>La couche d’étanchéité </a:t>
            </a:r>
          </a:p>
          <a:p>
            <a:pPr eaLnBrk="1" hangingPunct="1">
              <a:lnSpc>
                <a:spcPct val="80000"/>
              </a:lnSpc>
            </a:pPr>
            <a:r>
              <a:rPr lang="fr-FR" sz="2400" smtClean="0">
                <a:latin typeface="Times New Roman" pitchFamily="18" charset="0"/>
                <a:cs typeface="Times New Roman" pitchFamily="18" charset="0"/>
              </a:rPr>
              <a:t>soit en asphalte, naturel ou synthétique,</a:t>
            </a:r>
          </a:p>
          <a:p>
            <a:pPr eaLnBrk="1" hangingPunct="1">
              <a:lnSpc>
                <a:spcPct val="80000"/>
              </a:lnSpc>
            </a:pPr>
            <a:r>
              <a:rPr lang="fr-FR" sz="2400" smtClean="0">
                <a:latin typeface="Times New Roman" pitchFamily="18" charset="0"/>
                <a:cs typeface="Times New Roman" pitchFamily="18" charset="0"/>
              </a:rPr>
              <a:t> soit en résines synthétiques. </a:t>
            </a:r>
          </a:p>
          <a:p>
            <a:pPr eaLnBrk="1" hangingPunct="1">
              <a:lnSpc>
                <a:spcPct val="80000"/>
              </a:lnSpc>
            </a:pPr>
            <a:r>
              <a:rPr lang="fr-FR" sz="2400" smtClean="0">
                <a:latin typeface="Times New Roman" pitchFamily="18" charset="0"/>
                <a:cs typeface="Times New Roman" pitchFamily="18" charset="0"/>
              </a:rPr>
              <a:t>L’épaisseur courante des chapes épaisses, réalisée en asphalte est de 30 à 35mm   et utilisée pour les ouvrages construit par phase (ponts à voussoirs) et sur les ouvrages subissant un fort trafic de poids lourds.</a:t>
            </a:r>
          </a:p>
          <a:p>
            <a:pPr eaLnBrk="1" hangingPunct="1">
              <a:lnSpc>
                <a:spcPct val="80000"/>
              </a:lnSpc>
            </a:pPr>
            <a:r>
              <a:rPr lang="fr-FR" sz="2400" smtClean="0">
                <a:latin typeface="Times New Roman" pitchFamily="18" charset="0"/>
                <a:cs typeface="Times New Roman" pitchFamily="18" charset="0"/>
              </a:rPr>
              <a:t>Pour les chapes minces réalisées en résine, très délicates à mettre en œuvre et coûteuse, son épaisseur varie entre 1.5 et 3mm et on l’utilise pour les petits ouvrages courants de type dalle ou portique.</a:t>
            </a:r>
          </a:p>
          <a:p>
            <a:pPr eaLnBrk="1" hangingPunct="1">
              <a:lnSpc>
                <a:spcPct val="80000"/>
              </a:lnSpc>
            </a:pPr>
            <a:r>
              <a:rPr lang="fr-FR" sz="2400" b="1" smtClean="0">
                <a:latin typeface="Times New Roman" pitchFamily="18" charset="0"/>
                <a:cs typeface="Times New Roman" pitchFamily="18" charset="0"/>
              </a:rPr>
              <a:t>La couche de roulement</a:t>
            </a:r>
            <a:r>
              <a:rPr lang="fr-FR" sz="2400" smtClean="0">
                <a:latin typeface="Times New Roman" pitchFamily="18" charset="0"/>
                <a:cs typeface="Times New Roman" pitchFamily="18" charset="0"/>
              </a:rPr>
              <a:t> elle est constituée par un tapis d’enrobés bitumineux dont l’épaisseur courante est de 70 à 80 mm . La couche de roulement n’est pas étanche il faudra prendre des dispositions constructives pour le drainage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0" y="0"/>
            <a:ext cx="8964613" cy="6858000"/>
          </a:xfrm>
        </p:spPr>
        <p:txBody>
          <a:bodyPr/>
          <a:lstStyle/>
          <a:p>
            <a:pPr eaLnBrk="1" hangingPunct="1"/>
            <a:r>
              <a:rPr lang="fr-FR" sz="3600" i="1" u="sng" smtClean="0"/>
              <a:t>Les trottoirs et pistes cyclables</a:t>
            </a:r>
            <a:endParaRPr lang="fr-FR" sz="3600" smtClean="0"/>
          </a:p>
          <a:p>
            <a:pPr eaLnBrk="1" hangingPunct="1"/>
            <a:r>
              <a:rPr lang="fr-FR" b="1" smtClean="0"/>
              <a:t>Le rôle des trottoirs</a:t>
            </a:r>
            <a:r>
              <a:rPr lang="fr-FR" smtClean="0"/>
              <a:t> est de protéger les piétons en les isolant, en général par simple surélévation, de la circulation automobile. Il n’y a pas  sur les ponts des autoroutes : seule un passage de service, de 40 cm, longe les bords du tablier et encadré par une glissière de sécurité et un garde corps.</a:t>
            </a:r>
          </a:p>
          <a:p>
            <a:pPr eaLnBrk="1" hangingPunct="1"/>
            <a:r>
              <a:rPr lang="fr-FR" b="1" smtClean="0"/>
              <a:t>Les pistes cyclables</a:t>
            </a:r>
            <a:r>
              <a:rPr lang="fr-FR" smtClean="0"/>
              <a:t>  sont quelques fois à prévoir, plusieurs  cas se présente quand à leur disposition  par rapport à la chaussée courante(piste unidimensionnelle, bidimensionnelle, à droite…)</a:t>
            </a: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309</TotalTime>
  <Words>1394</Words>
  <Application>Microsoft Office PowerPoint</Application>
  <PresentationFormat>On-screen Show (4:3)</PresentationFormat>
  <Paragraphs>166</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Garamond</vt:lpstr>
      <vt:lpstr>Times New Roman</vt:lpstr>
      <vt:lpstr>Modèle par défaut</vt:lpstr>
      <vt:lpstr>PowerPoint Presentation</vt:lpstr>
      <vt:lpstr>5- ELEMENTS CONSTITUTIFS DES PONTS </vt:lpstr>
      <vt:lpstr>PowerPoint Presentation</vt:lpstr>
      <vt:lpstr>PowerPoint Presentation</vt:lpstr>
      <vt:lpstr>PowerPoint Presentation</vt:lpstr>
      <vt:lpstr>PowerPoint Presentation</vt:lpstr>
      <vt:lpstr>PowerPoint Presentation</vt:lpstr>
      <vt:lpstr>6 AUTRES ELEMENTS DU TABLIER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LES APPUIS </vt:lpstr>
      <vt:lpstr>1 La pile </vt:lpstr>
      <vt:lpstr>PowerPoint Presentation</vt:lpstr>
      <vt:lpstr>Piles à colonne unique </vt:lpstr>
      <vt:lpstr>Les sollicitations agissant sur les piles  </vt:lpstr>
      <vt:lpstr>PowerPoint Presentation</vt:lpstr>
      <vt:lpstr>PowerPoint Presentation</vt:lpstr>
      <vt:lpstr>Les différents types de piles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culée </vt:lpstr>
      <vt:lpstr>PowerPoint Presentation</vt:lpstr>
      <vt:lpstr>PowerPoint Presentation</vt:lpstr>
      <vt:lpstr>PowerPoint Presentation</vt:lpstr>
      <vt:lpstr>PowerPoint Presentation</vt:lpstr>
      <vt:lpstr>PowerPoint Presentation</vt:lpstr>
      <vt:lpstr>Sollicitations agissant sur les différents éléments de la culée </vt:lpstr>
      <vt:lpstr>PowerPoint Presentation</vt:lpstr>
      <vt:lpstr>PowerPoint Presentation</vt:lpstr>
      <vt:lpstr>Différents types de culées </vt:lpstr>
      <vt:lpstr>PowerPoint Presentation</vt:lpstr>
      <vt:lpstr>PowerPoint Presentation</vt:lpstr>
      <vt:lpstr>Les appareils d’appui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dc:creator>
  <cp:lastModifiedBy>PC</cp:lastModifiedBy>
  <cp:revision>7</cp:revision>
  <dcterms:created xsi:type="dcterms:W3CDTF">2007-11-14T19:17:04Z</dcterms:created>
  <dcterms:modified xsi:type="dcterms:W3CDTF">2019-10-25T17:08:28Z</dcterms:modified>
</cp:coreProperties>
</file>